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86" r:id="rId8"/>
    <p:sldId id="287" r:id="rId9"/>
    <p:sldId id="261" r:id="rId10"/>
    <p:sldId id="288" r:id="rId11"/>
    <p:sldId id="289" r:id="rId12"/>
    <p:sldId id="290" r:id="rId13"/>
    <p:sldId id="291" r:id="rId14"/>
    <p:sldId id="292" r:id="rId15"/>
    <p:sldId id="295" r:id="rId16"/>
    <p:sldId id="293" r:id="rId17"/>
    <p:sldId id="294" r:id="rId18"/>
    <p:sldId id="262" r:id="rId19"/>
    <p:sldId id="283" r:id="rId20"/>
    <p:sldId id="264" r:id="rId21"/>
    <p:sldId id="266" r:id="rId22"/>
    <p:sldId id="284" r:id="rId23"/>
    <p:sldId id="267" r:id="rId24"/>
    <p:sldId id="269" r:id="rId25"/>
    <p:sldId id="268"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629011632"/>
        <c:axId val="629012808"/>
      </c:barChart>
      <c:catAx>
        <c:axId val="62901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2808"/>
        <c:crosses val="autoZero"/>
        <c:auto val="1"/>
        <c:lblAlgn val="ctr"/>
        <c:lblOffset val="100"/>
        <c:noMultiLvlLbl val="0"/>
      </c:catAx>
      <c:valAx>
        <c:axId val="629012808"/>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16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6/2/2019</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51654" y="1160207"/>
            <a:ext cx="8683261" cy="3047999"/>
          </a:xfrm>
        </p:spPr>
        <p:txBody>
          <a:bodyPr/>
          <a:lstStyle/>
          <a:p>
            <a:r>
              <a:rPr lang="en-US" sz="7500" dirty="0" smtClean="0">
                <a:latin typeface="Times New Roman" panose="02020603050405020304" pitchFamily="18" charset="0"/>
                <a:cs typeface="Times New Roman" panose="02020603050405020304" pitchFamily="18" charset="0"/>
              </a:rPr>
              <a:t>Web Automation test with </a:t>
            </a:r>
            <a:r>
              <a:rPr lang="en-US" sz="7500" dirty="0" err="1" smtClean="0">
                <a:latin typeface="Times New Roman" panose="02020603050405020304" pitchFamily="18" charset="0"/>
                <a:cs typeface="Times New Roman" panose="02020603050405020304" pitchFamily="18" charset="0"/>
              </a:rPr>
              <a:t>Specflow</a:t>
            </a:r>
            <a:endParaRPr lang="en-US" sz="7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928637" y="4208206"/>
            <a:ext cx="7077456" cy="1556938"/>
          </a:xfrm>
        </p:spPr>
        <p:txBody>
          <a:bodyPr>
            <a:normAutofit/>
          </a:bodyPr>
          <a:lstStyle/>
          <a:p>
            <a:pPr marL="0" indent="0" algn="r">
              <a:buNone/>
            </a:pPr>
            <a:r>
              <a:rPr lang="en-US" sz="2500" dirty="0" smtClean="0">
                <a:latin typeface="Times New Roman" panose="02020603050405020304" pitchFamily="18" charset="0"/>
                <a:cs typeface="Times New Roman" panose="02020603050405020304" pitchFamily="18" charset="0"/>
              </a:rPr>
              <a:t>Ngo Hung Phuc</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endParaRPr lang="nl-NL" sz="2500" dirty="0" smtClean="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098550"/>
            <a:ext cx="8886825" cy="5581650"/>
          </a:xfrm>
          <a:prstGeom prst="rect">
            <a:avLst/>
          </a:prstGeom>
        </p:spPr>
      </p:pic>
    </p:spTree>
    <p:extLst>
      <p:ext uri="{BB962C8B-B14F-4D97-AF65-F5344CB8AC3E}">
        <p14:creationId xmlns:p14="http://schemas.microsoft.com/office/powerpoint/2010/main" val="411668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dirty="0">
                <a:latin typeface="Times New Roman" panose="02020603050405020304" pitchFamily="18" charset="0"/>
                <a:cs typeface="Times New Roman" panose="02020603050405020304" pitchFamily="18" charset="0"/>
              </a:rPr>
              <a:t>Important Terms used in Gherkin</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 name of the feature will be written.</a:t>
            </a:r>
          </a:p>
          <a:p>
            <a:r>
              <a:rPr lang="en-US" sz="2000" dirty="0" smtClean="0">
                <a:latin typeface="Times New Roman" panose="02020603050405020304" pitchFamily="18" charset="0"/>
                <a:cs typeface="Times New Roman" panose="02020603050405020304" pitchFamily="18" charset="0"/>
              </a:rPr>
              <a:t>Background: </a:t>
            </a:r>
            <a:r>
              <a:rPr lang="en-US" sz="2000" dirty="0">
                <a:latin typeface="Times New Roman" panose="02020603050405020304" pitchFamily="18" charset="0"/>
                <a:cs typeface="Times New Roman" panose="02020603050405020304" pitchFamily="18" charset="0"/>
              </a:rPr>
              <a:t>helps you to add some context to the scenario. It can contain some steps of the scenario, but the only difference is that it should be run before each scenario.</a:t>
            </a:r>
          </a:p>
          <a:p>
            <a:r>
              <a:rPr lang="en-US" sz="2000" dirty="0" smtClean="0">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Each feature file may have multiple scenarios, and each scenario starts with Scenario: followed by scenario name.</a:t>
            </a:r>
          </a:p>
          <a:p>
            <a:r>
              <a:rPr lang="en-US" sz="2000" dirty="0" smtClean="0">
                <a:latin typeface="Times New Roman" panose="02020603050405020304" pitchFamily="18" charset="0"/>
                <a:cs typeface="Times New Roman" panose="02020603050405020304" pitchFamily="18" charset="0"/>
              </a:rPr>
              <a:t>Given: </a:t>
            </a:r>
            <a:r>
              <a:rPr lang="en-US" sz="2000" dirty="0">
                <a:latin typeface="Times New Roman" panose="02020603050405020304" pitchFamily="18" charset="0"/>
                <a:cs typeface="Times New Roman" panose="02020603050405020304" pitchFamily="18" charset="0"/>
              </a:rPr>
              <a:t>Given keyword is to put the system in a familiar state before the user starts interacting with the system.</a:t>
            </a:r>
          </a:p>
          <a:p>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When the step is to define action performed by the user.</a:t>
            </a: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The use of 'then' keyword is to see the </a:t>
            </a:r>
            <a:r>
              <a:rPr lang="en-US" sz="2000" b="1" dirty="0">
                <a:latin typeface="Times New Roman" panose="02020603050405020304" pitchFamily="18" charset="0"/>
                <a:cs typeface="Times New Roman" panose="02020603050405020304" pitchFamily="18" charset="0"/>
              </a:rPr>
              <a:t>outcome</a:t>
            </a:r>
            <a:r>
              <a:rPr lang="en-US" sz="2000" dirty="0">
                <a:latin typeface="Times New Roman" panose="02020603050405020304" pitchFamily="18" charset="0"/>
                <a:cs typeface="Times New Roman" panose="02020603050405020304" pitchFamily="18" charset="0"/>
              </a:rPr>
              <a:t> after the action in when step. </a:t>
            </a:r>
          </a:p>
          <a:p>
            <a:r>
              <a:rPr lang="en-US" sz="2000" dirty="0" smtClean="0">
                <a:latin typeface="Times New Roman" panose="02020603050405020304" pitchFamily="18" charset="0"/>
                <a:cs typeface="Times New Roman" panose="02020603050405020304" pitchFamily="18" charset="0"/>
              </a:rPr>
              <a:t>And &amp; But</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954962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54601"/>
            <a:ext cx="11214100" cy="978729"/>
          </a:xfrm>
        </p:spPr>
        <p:txBody>
          <a:bodyPr/>
          <a:lstStyle/>
          <a:p>
            <a:r>
              <a:rPr lang="en-US" dirty="0">
                <a:latin typeface="Times New Roman" panose="02020603050405020304" pitchFamily="18" charset="0"/>
                <a:cs typeface="Times New Roman" panose="02020603050405020304" pitchFamily="18" charset="0"/>
              </a:rPr>
              <a:t>Advantage and Disadvantages of Gherkin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a:xfrm>
            <a:off x="444500" y="848498"/>
            <a:ext cx="6718300" cy="4870132"/>
          </a:xfrm>
        </p:spPr>
        <p:txBody>
          <a:bodyPr/>
          <a:lstStyle/>
          <a:p>
            <a:r>
              <a:rPr lang="en-US" sz="2000" dirty="0" smtClean="0">
                <a:latin typeface="Times New Roman" panose="02020603050405020304" pitchFamily="18" charset="0"/>
                <a:cs typeface="Times New Roman" panose="02020603050405020304" pitchFamily="18" charset="0"/>
              </a:rPr>
              <a:t>Gherkin </a:t>
            </a:r>
            <a:r>
              <a:rPr lang="en-US" sz="2000" dirty="0">
                <a:latin typeface="Times New Roman" panose="02020603050405020304" pitchFamily="18" charset="0"/>
                <a:cs typeface="Times New Roman" panose="02020603050405020304" pitchFamily="18" charset="0"/>
              </a:rPr>
              <a:t>is simple enough for non-programmers to understand</a:t>
            </a:r>
          </a:p>
          <a:p>
            <a:r>
              <a:rPr lang="en-US" sz="2000" dirty="0">
                <a:latin typeface="Times New Roman" panose="02020603050405020304" pitchFamily="18" charset="0"/>
                <a:cs typeface="Times New Roman" panose="02020603050405020304" pitchFamily="18" charset="0"/>
              </a:rPr>
              <a:t>Programmers can use it as a very solid base to start their tests</a:t>
            </a:r>
          </a:p>
          <a:p>
            <a:r>
              <a:rPr lang="en-US" sz="2000" dirty="0">
                <a:latin typeface="Times New Roman" panose="02020603050405020304" pitchFamily="18" charset="0"/>
                <a:cs typeface="Times New Roman" panose="02020603050405020304" pitchFamily="18" charset="0"/>
              </a:rPr>
              <a:t>It makes User Stories easier to digest</a:t>
            </a:r>
          </a:p>
          <a:p>
            <a:r>
              <a:rPr lang="en-US" sz="2000" dirty="0">
                <a:latin typeface="Times New Roman" panose="02020603050405020304" pitchFamily="18" charset="0"/>
                <a:cs typeface="Times New Roman" panose="02020603050405020304" pitchFamily="18" charset="0"/>
              </a:rPr>
              <a:t>Gherkin script can easily understand by business executives and developers</a:t>
            </a:r>
          </a:p>
          <a:p>
            <a:r>
              <a:rPr lang="en-US" sz="2000" dirty="0">
                <a:latin typeface="Times New Roman" panose="02020603050405020304" pitchFamily="18" charset="0"/>
                <a:cs typeface="Times New Roman" panose="02020603050405020304" pitchFamily="18" charset="0"/>
              </a:rPr>
              <a:t>Targets the business requirements</a:t>
            </a:r>
          </a:p>
          <a:p>
            <a:r>
              <a:rPr lang="en-US" sz="2000" dirty="0">
                <a:latin typeface="Times New Roman" panose="02020603050405020304" pitchFamily="18" charset="0"/>
                <a:cs typeface="Times New Roman" panose="02020603050405020304" pitchFamily="18" charset="0"/>
              </a:rPr>
              <a:t>A significant proportion of the functional specifications is written as user </a:t>
            </a:r>
            <a:r>
              <a:rPr lang="en-US" sz="2000" dirty="0" smtClean="0">
                <a:latin typeface="Times New Roman" panose="02020603050405020304" pitchFamily="18" charset="0"/>
                <a:cs typeface="Times New Roman" panose="02020603050405020304" pitchFamily="18" charset="0"/>
              </a:rPr>
              <a:t>stories</a:t>
            </a:r>
          </a:p>
          <a:p>
            <a:r>
              <a:rPr lang="en-US" sz="2000" dirty="0" smtClean="0">
                <a:latin typeface="Times New Roman" panose="02020603050405020304" pitchFamily="18" charset="0"/>
                <a:cs typeface="Times New Roman" panose="02020603050405020304" pitchFamily="18" charset="0"/>
              </a:rPr>
              <a:t>Style </a:t>
            </a:r>
            <a:r>
              <a:rPr lang="en-US" sz="2000" dirty="0">
                <a:latin typeface="Times New Roman" panose="02020603050405020304" pitchFamily="18" charset="0"/>
                <a:cs typeface="Times New Roman" panose="02020603050405020304" pitchFamily="18" charset="0"/>
              </a:rPr>
              <a:t>of writing tests cases are easier to reuse code in other tests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requires a high level of business engagement and collaborations</a:t>
            </a:r>
          </a:p>
          <a:p>
            <a:r>
              <a:rPr lang="en-US" sz="2000" dirty="0">
                <a:latin typeface="Times New Roman" panose="02020603050405020304" pitchFamily="18" charset="0"/>
                <a:cs typeface="Times New Roman" panose="02020603050405020304" pitchFamily="18" charset="0"/>
              </a:rPr>
              <a:t>May not work well in all scenarios</a:t>
            </a:r>
          </a:p>
          <a:p>
            <a:r>
              <a:rPr lang="en-US" sz="2000" dirty="0">
                <a:latin typeface="Times New Roman" panose="02020603050405020304" pitchFamily="18" charset="0"/>
                <a:cs typeface="Times New Roman" panose="02020603050405020304" pitchFamily="18" charset="0"/>
              </a:rPr>
              <a:t>Poorly written tests can easily increase test-maintenance cost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399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Page Object Model</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625385"/>
            <a:ext cx="7490408" cy="5018573"/>
          </a:xfrm>
          <a:prstGeom prst="rect">
            <a:avLst/>
          </a:prstGeom>
        </p:spPr>
      </p:pic>
    </p:spTree>
    <p:extLst>
      <p:ext uri="{BB962C8B-B14F-4D97-AF65-F5344CB8AC3E}">
        <p14:creationId xmlns:p14="http://schemas.microsoft.com/office/powerpoint/2010/main" val="100636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Page Object Model</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499" y="1309817"/>
            <a:ext cx="7612105" cy="4408812"/>
          </a:xfrm>
        </p:spPr>
        <p:txBody>
          <a:bodyPr/>
          <a:lstStyle/>
          <a:p>
            <a:r>
              <a:rPr lang="en-US" sz="2100" b="1" dirty="0">
                <a:latin typeface="Times New Roman" panose="02020603050405020304" pitchFamily="18" charset="0"/>
                <a:cs typeface="Times New Roman" panose="02020603050405020304" pitchFamily="18" charset="0"/>
              </a:rPr>
              <a:t>Page Object Model</a:t>
            </a:r>
            <a:r>
              <a:rPr lang="en-US" sz="2100" dirty="0">
                <a:latin typeface="Times New Roman" panose="02020603050405020304" pitchFamily="18" charset="0"/>
                <a:cs typeface="Times New Roman" panose="02020603050405020304" pitchFamily="18" charset="0"/>
              </a:rPr>
              <a:t> is a design pattern which has become popular in test automation for enhancing test maintenance and reducing code </a:t>
            </a:r>
            <a:r>
              <a:rPr lang="en-US" sz="2100" dirty="0" smtClean="0">
                <a:latin typeface="Times New Roman" panose="02020603050405020304" pitchFamily="18" charset="0"/>
                <a:cs typeface="Times New Roman" panose="02020603050405020304" pitchFamily="18" charset="0"/>
              </a:rPr>
              <a:t>duplication</a:t>
            </a:r>
          </a:p>
          <a:p>
            <a:r>
              <a:rPr lang="nl-NL" sz="2100" dirty="0" smtClean="0">
                <a:latin typeface="Times New Roman" panose="02020603050405020304" pitchFamily="18" charset="0"/>
                <a:cs typeface="Times New Roman" panose="02020603050405020304" pitchFamily="18" charset="0"/>
              </a:rPr>
              <a:t>Instead writing code inside test class to interact with Browser we write code in Page class. Page class handle web interaction logic and how to interact with the web elements</a:t>
            </a:r>
          </a:p>
          <a:p>
            <a:r>
              <a:rPr lang="en-US" sz="2100" dirty="0" smtClean="0">
                <a:latin typeface="Times New Roman" panose="02020603050405020304" pitchFamily="18" charset="0"/>
                <a:cs typeface="Times New Roman" panose="02020603050405020304" pitchFamily="18" charset="0"/>
              </a:rPr>
              <a:t>We </a:t>
            </a:r>
            <a:r>
              <a:rPr lang="en-US" sz="2100" dirty="0">
                <a:latin typeface="Times New Roman" panose="02020603050405020304" pitchFamily="18" charset="0"/>
                <a:cs typeface="Times New Roman" panose="02020603050405020304" pitchFamily="18" charset="0"/>
              </a:rPr>
              <a:t>should keep our tests and element locators separately, this will keep code clean and easy to understand and maintain.</a:t>
            </a:r>
          </a:p>
          <a:p>
            <a:r>
              <a:rPr lang="en-US" sz="2100" dirty="0">
                <a:latin typeface="Times New Roman" panose="02020603050405020304" pitchFamily="18" charset="0"/>
                <a:cs typeface="Times New Roman" panose="02020603050405020304" pitchFamily="18" charset="0"/>
              </a:rPr>
              <a:t>The Page Object approach makes test automation framework programmer friendly, more durable and comprehensive.</a:t>
            </a:r>
          </a:p>
          <a:p>
            <a:r>
              <a:rPr lang="en-US" sz="2100" dirty="0">
                <a:latin typeface="Times New Roman" panose="02020603050405020304" pitchFamily="18" charset="0"/>
                <a:cs typeface="Times New Roman" panose="02020603050405020304" pitchFamily="18" charset="0"/>
              </a:rPr>
              <a:t>Test cases become short and optimized as we are able to reuse page object methods in the </a:t>
            </a:r>
            <a:r>
              <a:rPr lang="en-US" sz="2100" b="1" dirty="0">
                <a:latin typeface="Times New Roman" panose="02020603050405020304" pitchFamily="18" charset="0"/>
                <a:cs typeface="Times New Roman" panose="02020603050405020304" pitchFamily="18" charset="0"/>
              </a:rPr>
              <a:t>POM</a:t>
            </a:r>
            <a:r>
              <a:rPr lang="en-US" sz="2100" dirty="0">
                <a:latin typeface="Times New Roman" panose="02020603050405020304" pitchFamily="18" charset="0"/>
                <a:cs typeface="Times New Roman" panose="02020603050405020304" pitchFamily="18" charset="0"/>
              </a:rPr>
              <a:t> classes.</a:t>
            </a:r>
          </a:p>
          <a:p>
            <a:r>
              <a:rPr lang="en-US" sz="2100" dirty="0">
                <a:latin typeface="Times New Roman" panose="02020603050405020304" pitchFamily="18" charset="0"/>
                <a:cs typeface="Times New Roman" panose="02020603050405020304" pitchFamily="18" charset="0"/>
              </a:rPr>
              <a:t>Any change in UI can easily be implemented, updated and maintained into the Page Objects and Classes.</a:t>
            </a:r>
          </a:p>
          <a:p>
            <a:endParaRPr 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69014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What Is Selenium?</a:t>
            </a:r>
            <a:endParaRPr lang="en-US" b="0" dirty="0"/>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1002925"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a:xfrm>
            <a:off x="3246943" y="2096716"/>
            <a:ext cx="1259505" cy="1259505"/>
          </a:xfrm>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a:xfrm>
            <a:off x="5490961" y="2096716"/>
            <a:ext cx="1259505" cy="1259505"/>
          </a:xfrm>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a:xfrm>
            <a:off x="9978996" y="2096716"/>
            <a:ext cx="1259505" cy="1259505"/>
          </a:xfrm>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a:xfrm>
            <a:off x="9720678" y="4240093"/>
            <a:ext cx="1776140" cy="1463040"/>
          </a:xfrm>
        </p:spPr>
        <p:txBody>
          <a:bodyPr/>
          <a:lstStyle/>
          <a:p>
            <a:r>
              <a:rPr lang="en-US" dirty="0"/>
              <a:t>Caption05 appears here</a:t>
            </a: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xmlns="" val="3559833401"/>
                    </a:ext>
                  </a:extLst>
                </a:gridCol>
                <a:gridCol w="2482850">
                  <a:extLst>
                    <a:ext uri="{9D8B030D-6E8A-4147-A177-3AD203B41FA5}">
                      <a16:colId xmlns:a16="http://schemas.microsoft.com/office/drawing/2014/main" xmlns="" val="82523989"/>
                    </a:ext>
                  </a:extLst>
                </a:gridCol>
                <a:gridCol w="2482850">
                  <a:extLst>
                    <a:ext uri="{9D8B030D-6E8A-4147-A177-3AD203B41FA5}">
                      <a16:colId xmlns:a16="http://schemas.microsoft.com/office/drawing/2014/main" xmlns="" val="3211310719"/>
                    </a:ext>
                  </a:extLst>
                </a:gridCol>
                <a:gridCol w="2482850">
                  <a:extLst>
                    <a:ext uri="{9D8B030D-6E8A-4147-A177-3AD203B41FA5}">
                      <a16:colId xmlns:a16="http://schemas.microsoft.com/office/drawing/2014/main" xmlns=""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86813" y="268236"/>
            <a:ext cx="10874477" cy="6046839"/>
          </a:xfrm>
        </p:spPr>
        <p:txBody>
          <a:bodyPr>
            <a:noAutofit/>
          </a:bodyPr>
          <a:lstStyle/>
          <a:p>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a:t>
            </a:r>
            <a:r>
              <a:rPr lang="en-US" sz="3000" b="0" dirty="0" err="1" smtClean="0">
                <a:latin typeface="Times New Roman" panose="02020603050405020304" pitchFamily="18" charset="0"/>
                <a:cs typeface="Times New Roman" panose="02020603050405020304" pitchFamily="18" charset="0"/>
              </a:rPr>
              <a:t>specflow</a:t>
            </a:r>
            <a:r>
              <a:rPr lang="en-US" sz="3000" b="0" dirty="0" smtClean="0">
                <a:latin typeface="Times New Roman" panose="02020603050405020304" pitchFamily="18" charset="0"/>
                <a:cs typeface="Times New Roman" panose="02020603050405020304" pitchFamily="18" charset="0"/>
              </a:rPr>
              <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a:t>
            </a:r>
            <a:r>
              <a:rPr lang="en-US" sz="3000" b="0" dirty="0" smtClean="0">
                <a:latin typeface="Times New Roman" panose="02020603050405020304" pitchFamily="18" charset="0"/>
                <a:cs typeface="Times New Roman" panose="02020603050405020304" pitchFamily="18" charset="0"/>
              </a:rPr>
              <a:t>* TDD &amp; BDD</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Selenium</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Web Driver</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Setup </a:t>
            </a:r>
            <a:r>
              <a:rPr lang="en-US" sz="3000" b="0" dirty="0">
                <a:latin typeface="Times New Roman" panose="02020603050405020304" pitchFamily="18" charset="0"/>
                <a:cs typeface="Times New Roman" panose="02020603050405020304" pitchFamily="18" charset="0"/>
              </a:rPr>
              <a:t>&amp; </a:t>
            </a:r>
            <a:r>
              <a:rPr lang="en-US" sz="3000" b="0" dirty="0" smtClean="0">
                <a:latin typeface="Times New Roman" panose="02020603050405020304" pitchFamily="18" charset="0"/>
                <a:cs typeface="Times New Roman" panose="02020603050405020304" pitchFamily="18" charset="0"/>
              </a:rPr>
              <a:t>Requirement</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Gherkin, Gherkin syntax, Advantage and </a:t>
            </a:r>
            <a:r>
              <a:rPr lang="en-US" sz="3000" b="0" dirty="0" smtClean="0">
                <a:latin typeface="Times New Roman" panose="02020603050405020304" pitchFamily="18" charset="0"/>
                <a:cs typeface="Times New Roman" panose="02020603050405020304" pitchFamily="18" charset="0"/>
              </a:rPr>
              <a:t>Disadvantages</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Terms </a:t>
            </a:r>
            <a:r>
              <a:rPr lang="en-US" sz="3000" b="0" dirty="0">
                <a:latin typeface="Times New Roman" panose="02020603050405020304" pitchFamily="18" charset="0"/>
                <a:cs typeface="Times New Roman" panose="02020603050405020304" pitchFamily="18" charset="0"/>
              </a:rPr>
              <a:t>used in </a:t>
            </a:r>
            <a:r>
              <a:rPr lang="en-US" sz="3000" b="0" dirty="0" smtClean="0">
                <a:latin typeface="Times New Roman" panose="02020603050405020304" pitchFamily="18" charset="0"/>
                <a:cs typeface="Times New Roman" panose="02020603050405020304" pitchFamily="18" charset="0"/>
              </a:rPr>
              <a:t>Gherkin</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Page </a:t>
            </a:r>
            <a:r>
              <a:rPr lang="en-US" sz="3000" b="0" dirty="0" smtClean="0">
                <a:latin typeface="Times New Roman" panose="02020603050405020304" pitchFamily="18" charset="0"/>
                <a:cs typeface="Times New Roman" panose="02020603050405020304" pitchFamily="18" charset="0"/>
              </a:rPr>
              <a:t>Object Model</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Web elements</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Feature in </a:t>
            </a:r>
            <a:r>
              <a:rPr lang="en-US" sz="3000" b="0" dirty="0" err="1" smtClean="0">
                <a:latin typeface="Times New Roman" panose="02020603050405020304" pitchFamily="18" charset="0"/>
                <a:cs typeface="Times New Roman" panose="02020603050405020304" pitchFamily="18" charset="0"/>
              </a:rPr>
              <a:t>specflow</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Demo</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endParaRPr lang="en-US" sz="3000" b="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3" name="Text Placeholder 2">
            <a:extLst>
              <a:ext uri="{FF2B5EF4-FFF2-40B4-BE49-F238E27FC236}">
                <a16:creationId xmlns:a16="http://schemas.microsoft.com/office/drawing/2014/main" xmlns=""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a:t>
            </a:r>
            <a:r>
              <a:rPr lang="en-US" dirty="0" err="1" smtClean="0">
                <a:latin typeface="Times New Roman" panose="02020603050405020304" pitchFamily="18" charset="0"/>
                <a:cs typeface="Times New Roman" panose="02020603050405020304" pitchFamily="18" charset="0"/>
              </a:rPr>
              <a:t>Specflow</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5"/>
            <a:ext cx="7974570" cy="4093243"/>
          </a:xfrm>
        </p:spPr>
        <p:txBody>
          <a:bodyPr/>
          <a:lstStyle/>
          <a:p>
            <a:r>
              <a:rPr lang="en-US" sz="3000" dirty="0">
                <a:latin typeface="Times New Roman" panose="02020603050405020304" pitchFamily="18" charset="0"/>
                <a:cs typeface="Times New Roman" panose="02020603050405020304" pitchFamily="18" charset="0"/>
              </a:rPr>
              <a:t>Use </a:t>
            </a:r>
            <a:r>
              <a:rPr lang="en-US" sz="3000" dirty="0" err="1">
                <a:latin typeface="Times New Roman" panose="02020603050405020304" pitchFamily="18" charset="0"/>
                <a:cs typeface="Times New Roman" panose="02020603050405020304" pitchFamily="18" charset="0"/>
              </a:rPr>
              <a:t>SpecFlow</a:t>
            </a:r>
            <a:r>
              <a:rPr lang="en-US" sz="3000" dirty="0">
                <a:latin typeface="Times New Roman" panose="02020603050405020304" pitchFamily="18" charset="0"/>
                <a:cs typeface="Times New Roman" panose="02020603050405020304" pitchFamily="18" charset="0"/>
              </a:rPr>
              <a:t> to define, manage and automatically execute human-readable acceptance tests in .NET projects. Writing easily understandable tests is a cornerstone of the BDD paradigm and also helps build up a living documentation of your system</a:t>
            </a:r>
            <a:r>
              <a:rPr lang="en-US" sz="3000" dirty="0" smtClean="0">
                <a:latin typeface="Times New Roman" panose="02020603050405020304" pitchFamily="18" charset="0"/>
                <a:cs typeface="Times New Roman" panose="02020603050405020304" pitchFamily="18" charset="0"/>
              </a:rPr>
              <a:t>.</a:t>
            </a:r>
          </a:p>
          <a:p>
            <a:endParaRPr lang="en-US" sz="3000" dirty="0" smtClean="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SpecFlow</a:t>
            </a:r>
            <a:r>
              <a:rPr lang="en-US" sz="3000" dirty="0">
                <a:latin typeface="Times New Roman" panose="02020603050405020304" pitchFamily="18" charset="0"/>
                <a:cs typeface="Times New Roman" panose="02020603050405020304" pitchFamily="18" charset="0"/>
              </a:rPr>
              <a:t> supports popular testing frameworks: </a:t>
            </a:r>
            <a:r>
              <a:rPr lang="en-US" sz="3000" dirty="0" err="1">
                <a:latin typeface="Times New Roman" panose="02020603050405020304" pitchFamily="18" charset="0"/>
                <a:cs typeface="Times New Roman" panose="02020603050405020304" pitchFamily="18" charset="0"/>
              </a:rPr>
              <a:t>MSTest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NUnit</a:t>
            </a:r>
            <a:r>
              <a:rPr lang="en-US" sz="3000" dirty="0">
                <a:latin typeface="Times New Roman" panose="02020603050405020304" pitchFamily="18" charset="0"/>
                <a:cs typeface="Times New Roman" panose="02020603050405020304" pitchFamily="18" charset="0"/>
              </a:rPr>
              <a:t> (2 and 3) and </a:t>
            </a:r>
            <a:r>
              <a:rPr lang="en-US" sz="3000" dirty="0" err="1">
                <a:latin typeface="Times New Roman" panose="02020603050405020304" pitchFamily="18" charset="0"/>
                <a:cs typeface="Times New Roman" panose="02020603050405020304" pitchFamily="18" charset="0"/>
              </a:rPr>
              <a:t>xUnit</a:t>
            </a:r>
            <a:r>
              <a:rPr lang="en-US" sz="3000" dirty="0">
                <a:latin typeface="Times New Roman" panose="02020603050405020304" pitchFamily="18" charset="0"/>
                <a:cs typeface="Times New Roman" panose="02020603050405020304" pitchFamily="18" charset="0"/>
              </a:rPr>
              <a:t> 2</a:t>
            </a:r>
            <a:r>
              <a:rPr lang="en-US" sz="3000" dirty="0" smtClean="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&amp; BDD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190625"/>
            <a:ext cx="11137900" cy="5124450"/>
          </a:xfrm>
          <a:prstGeom prst="rect">
            <a:avLst/>
          </a:prstGeom>
        </p:spPr>
      </p:pic>
    </p:spTree>
    <p:extLst>
      <p:ext uri="{BB962C8B-B14F-4D97-AF65-F5344CB8AC3E}">
        <p14:creationId xmlns:p14="http://schemas.microsoft.com/office/powerpoint/2010/main" val="4082427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99" y="1625385"/>
            <a:ext cx="9449144" cy="4665166"/>
          </a:xfrm>
          <a:prstGeom prst="rect">
            <a:avLst/>
          </a:prstGeom>
        </p:spPr>
      </p:pic>
    </p:spTree>
    <p:extLst>
      <p:ext uri="{BB962C8B-B14F-4D97-AF65-F5344CB8AC3E}">
        <p14:creationId xmlns:p14="http://schemas.microsoft.com/office/powerpoint/2010/main" val="1188944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TDD &amp; BDD</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normAutofit/>
          </a:bodyPr>
          <a:lstStyle/>
          <a:p>
            <a:r>
              <a:rPr lang="en-US" sz="2500" dirty="0" smtClean="0">
                <a:latin typeface="Times New Roman" panose="02020603050405020304" pitchFamily="18" charset="0"/>
                <a:cs typeface="Times New Roman" panose="02020603050405020304" pitchFamily="18" charset="0"/>
              </a:rPr>
              <a:t>TDD</a:t>
            </a:r>
            <a:endParaRPr lang="en-US" sz="25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normAutofit/>
          </a:bodyPr>
          <a:lstStyle/>
          <a:p>
            <a:r>
              <a:rPr lang="en-US" sz="2500" dirty="0" smtClean="0">
                <a:latin typeface="Times New Roman" panose="02020603050405020304" pitchFamily="18" charset="0"/>
                <a:cs typeface="Times New Roman" panose="02020603050405020304" pitchFamily="18" charset="0"/>
              </a:rPr>
              <a:t>BDD</a:t>
            </a:r>
            <a:endParaRPr lang="en-US" sz="25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normAutofit/>
          </a:bodyPr>
          <a:lstStyle/>
          <a:p>
            <a:r>
              <a:rPr lang="en-US" sz="2500" dirty="0">
                <a:latin typeface="Times New Roman" panose="02020603050405020304" pitchFamily="18" charset="0"/>
                <a:cs typeface="Times New Roman" panose="02020603050405020304" pitchFamily="18" charset="0"/>
              </a:rPr>
              <a:t>TDD is an innovative software development approach where tests are written, before writing the bare minimum of code required for the test to be </a:t>
            </a:r>
            <a:r>
              <a:rPr lang="en-US" sz="2500" dirty="0" smtClean="0">
                <a:latin typeface="Times New Roman" panose="02020603050405020304" pitchFamily="18" charset="0"/>
                <a:cs typeface="Times New Roman" panose="02020603050405020304" pitchFamily="18" charset="0"/>
              </a:rPr>
              <a:t>fulfilled</a:t>
            </a:r>
          </a:p>
          <a:p>
            <a:r>
              <a:rPr lang="nl-NL" sz="2500" dirty="0" smtClean="0">
                <a:latin typeface="Times New Roman" panose="02020603050405020304" pitchFamily="18" charset="0"/>
                <a:cs typeface="Times New Roman" panose="02020603050405020304" pitchFamily="18" charset="0"/>
              </a:rPr>
              <a:t>Focus on unit testing and tend to be use by Developer</a:t>
            </a:r>
          </a:p>
          <a:p>
            <a:r>
              <a:rPr lang="nl-NL" sz="2500" dirty="0" smtClean="0">
                <a:latin typeface="Times New Roman" panose="02020603050405020304" pitchFamily="18" charset="0"/>
                <a:cs typeface="Times New Roman" panose="02020603050405020304" pitchFamily="18" charset="0"/>
              </a:rPr>
              <a:t>Testing focus on requirements</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normAutofit/>
          </a:bodyPr>
          <a:lstStyle/>
          <a:p>
            <a:r>
              <a:rPr lang="en-US" sz="2500" dirty="0">
                <a:latin typeface="Times New Roman" panose="02020603050405020304" pitchFamily="18" charset="0"/>
                <a:cs typeface="Times New Roman" panose="02020603050405020304" pitchFamily="18" charset="0"/>
              </a:rPr>
              <a:t>T</a:t>
            </a:r>
            <a:r>
              <a:rPr lang="en-US" sz="2500" dirty="0" smtClean="0">
                <a:latin typeface="Times New Roman" panose="02020603050405020304" pitchFamily="18" charset="0"/>
                <a:cs typeface="Times New Roman" panose="02020603050405020304" pitchFamily="18" charset="0"/>
              </a:rPr>
              <a:t>ests </a:t>
            </a:r>
            <a:r>
              <a:rPr lang="en-US" sz="2500" dirty="0">
                <a:latin typeface="Times New Roman" panose="02020603050405020304" pitchFamily="18" charset="0"/>
                <a:cs typeface="Times New Roman" panose="02020603050405020304" pitchFamily="18" charset="0"/>
              </a:rPr>
              <a:t>are more user-focused and based on the system’s </a:t>
            </a:r>
            <a:r>
              <a:rPr lang="en-US" sz="2500" dirty="0" smtClean="0">
                <a:latin typeface="Times New Roman" panose="02020603050405020304" pitchFamily="18" charset="0"/>
                <a:cs typeface="Times New Roman" panose="02020603050405020304" pitchFamily="18" charset="0"/>
              </a:rPr>
              <a:t>behavior</a:t>
            </a:r>
          </a:p>
          <a:p>
            <a:r>
              <a:rPr lang="nl-NL" sz="2500" dirty="0">
                <a:latin typeface="Times New Roman" panose="02020603050405020304" pitchFamily="18" charset="0"/>
                <a:cs typeface="Times New Roman" panose="02020603050405020304" pitchFamily="18" charset="0"/>
              </a:rPr>
              <a:t>Focus on </a:t>
            </a:r>
            <a:r>
              <a:rPr lang="nl-NL" sz="2500" dirty="0" smtClean="0">
                <a:latin typeface="Times New Roman" panose="02020603050405020304" pitchFamily="18" charset="0"/>
                <a:cs typeface="Times New Roman" panose="02020603050405020304" pitchFamily="18" charset="0"/>
              </a:rPr>
              <a:t>requirement </a:t>
            </a:r>
            <a:r>
              <a:rPr lang="nl-NL" sz="2500" dirty="0">
                <a:latin typeface="Times New Roman" panose="02020603050405020304" pitchFamily="18" charset="0"/>
                <a:cs typeface="Times New Roman" panose="02020603050405020304" pitchFamily="18" charset="0"/>
              </a:rPr>
              <a:t>and tend to be use by </a:t>
            </a:r>
            <a:r>
              <a:rPr lang="nl-NL" sz="2500" dirty="0" smtClean="0">
                <a:latin typeface="Times New Roman" panose="02020603050405020304" pitchFamily="18" charset="0"/>
                <a:cs typeface="Times New Roman" panose="02020603050405020304" pitchFamily="18" charset="0"/>
              </a:rPr>
              <a:t>Developer, Tester, Customer</a:t>
            </a:r>
          </a:p>
          <a:p>
            <a:r>
              <a:rPr lang="nl-NL" sz="2500" dirty="0" smtClean="0">
                <a:latin typeface="Times New Roman" panose="02020603050405020304" pitchFamily="18" charset="0"/>
                <a:cs typeface="Times New Roman" panose="02020603050405020304" pitchFamily="18" charset="0"/>
              </a:rPr>
              <a:t>New feature align with business outcomes</a:t>
            </a:r>
            <a:endParaRPr lang="nl-NL"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What Is </a:t>
            </a:r>
            <a:r>
              <a:rPr lang="en-US" dirty="0" smtClean="0"/>
              <a:t>Selenium? Selenium Web Driver</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500" dirty="0">
                <a:latin typeface="Times New Roman" panose="02020603050405020304" pitchFamily="18" charset="0"/>
                <a:cs typeface="Times New Roman" panose="02020603050405020304" pitchFamily="18" charset="0"/>
              </a:rPr>
              <a:t>Selenium is an open source tool which is used for automating the tests carried out on web browsers (Web applications are tested using any web browser</a:t>
            </a:r>
            <a:r>
              <a:rPr lang="en-US" sz="2500" dirty="0" smtClean="0">
                <a:latin typeface="Times New Roman" panose="02020603050405020304" pitchFamily="18" charset="0"/>
                <a:cs typeface="Times New Roman" panose="02020603050405020304" pitchFamily="18" charset="0"/>
              </a:rPr>
              <a:t>).</a:t>
            </a:r>
          </a:p>
          <a:p>
            <a:r>
              <a:rPr lang="en-US" sz="2500" dirty="0" err="1">
                <a:latin typeface="Times New Roman" panose="02020603050405020304" pitchFamily="18" charset="0"/>
                <a:cs typeface="Times New Roman" panose="02020603050405020304" pitchFamily="18" charset="0"/>
              </a:rPr>
              <a:t>WebDriver</a:t>
            </a:r>
            <a:r>
              <a:rPr lang="en-US" sz="2500" dirty="0">
                <a:latin typeface="Times New Roman" panose="02020603050405020304" pitchFamily="18" charset="0"/>
                <a:cs typeface="Times New Roman" panose="02020603050405020304" pitchFamily="18" charset="0"/>
              </a:rPr>
              <a:t> is a web automation framework that allows you to execute your tests against different </a:t>
            </a:r>
            <a:r>
              <a:rPr lang="en-US" sz="2500" dirty="0" smtClean="0">
                <a:latin typeface="Times New Roman" panose="02020603050405020304" pitchFamily="18" charset="0"/>
                <a:cs typeface="Times New Roman" panose="02020603050405020304" pitchFamily="18" charset="0"/>
              </a:rPr>
              <a:t>browsers</a:t>
            </a:r>
            <a:r>
              <a:rPr lang="en-US" sz="2500" dirty="0">
                <a:latin typeface="Times New Roman" panose="02020603050405020304" pitchFamily="18" charset="0"/>
                <a:cs typeface="Times New Roman" panose="02020603050405020304" pitchFamily="18" charset="0"/>
              </a:rPr>
              <a:t> using different programming languages</a:t>
            </a:r>
            <a:r>
              <a:rPr lang="en-US" sz="2500" dirty="0" smtClean="0">
                <a:latin typeface="Times New Roman" panose="02020603050405020304" pitchFamily="18" charset="0"/>
                <a:cs typeface="Times New Roman" panose="02020603050405020304" pitchFamily="18" charset="0"/>
              </a:rPr>
              <a:t>.</a:t>
            </a:r>
          </a:p>
          <a:p>
            <a:r>
              <a:rPr lang="nl-NL" sz="2500" dirty="0" smtClean="0">
                <a:latin typeface="Times New Roman" panose="02020603050405020304" pitchFamily="18" charset="0"/>
                <a:cs typeface="Times New Roman" panose="02020603050405020304" pitchFamily="18" charset="0"/>
              </a:rPr>
              <a:t>Web Driver support FireFox, IE, Chrome, Opera, Safari, etc...</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25126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Setup &amp; Requirement</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nl-NL" sz="2500" dirty="0" smtClean="0">
                <a:latin typeface="Times New Roman" panose="02020603050405020304" pitchFamily="18" charset="0"/>
                <a:cs typeface="Times New Roman" panose="02020603050405020304" pitchFamily="18" charset="0"/>
              </a:rPr>
              <a:t>.Net </a:t>
            </a:r>
            <a:r>
              <a:rPr lang="nl-NL" sz="2500" dirty="0">
                <a:latin typeface="Times New Roman" panose="02020603050405020304" pitchFamily="18" charset="0"/>
                <a:cs typeface="Times New Roman" panose="02020603050405020304" pitchFamily="18" charset="0"/>
              </a:rPr>
              <a:t>core sdk </a:t>
            </a:r>
            <a:r>
              <a:rPr lang="nl-NL" sz="2500" dirty="0" smtClean="0">
                <a:latin typeface="Times New Roman" panose="02020603050405020304" pitchFamily="18" charset="0"/>
                <a:cs typeface="Times New Roman" panose="02020603050405020304" pitchFamily="18" charset="0"/>
              </a:rPr>
              <a:t>2.2</a:t>
            </a:r>
          </a:p>
          <a:p>
            <a:r>
              <a:rPr lang="nl-NL" sz="2500" dirty="0" smtClean="0">
                <a:latin typeface="Times New Roman" panose="02020603050405020304" pitchFamily="18" charset="0"/>
                <a:cs typeface="Times New Roman" panose="02020603050405020304" pitchFamily="18" charset="0"/>
              </a:rPr>
              <a:t>Visual studio 2019</a:t>
            </a:r>
          </a:p>
          <a:p>
            <a:r>
              <a:rPr lang="nl-NL" sz="2500" dirty="0" smtClean="0">
                <a:latin typeface="Times New Roman" panose="02020603050405020304" pitchFamily="18" charset="0"/>
                <a:cs typeface="Times New Roman" panose="02020603050405020304" pitchFamily="18" charset="0"/>
              </a:rPr>
              <a:t>Chrome web driver</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719078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978729"/>
          </a:xfrm>
        </p:spPr>
        <p:txBody>
          <a:bodyPr/>
          <a:lstStyle/>
          <a:p>
            <a:r>
              <a:rPr lang="en-US" b="0" dirty="0">
                <a:latin typeface="Times New Roman" panose="02020603050405020304" pitchFamily="18" charset="0"/>
                <a:cs typeface="Times New Roman" panose="02020603050405020304" pitchFamily="18" charset="0"/>
              </a:rPr>
              <a:t>What is Gherkin, Gherkin syntax, Advantage and Disadvantages</a:t>
            </a:r>
            <a:br>
              <a:rPr lang="en-US" b="0" dirty="0">
                <a:latin typeface="Times New Roman" panose="02020603050405020304" pitchFamily="18"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000" dirty="0">
                <a:latin typeface="Times New Roman" panose="02020603050405020304" pitchFamily="18" charset="0"/>
                <a:cs typeface="Times New Roman" panose="02020603050405020304" pitchFamily="18" charset="0"/>
              </a:rPr>
              <a:t>Gherkin is the format for cucumber specifications. It is a domain specific language which helps you to describe business behavior without the need to go into detail of implementation. This text acts as documentation and skeleton of your automated tests. </a:t>
            </a:r>
            <a:endParaRPr lang="en-US" sz="2000" dirty="0" smtClean="0">
              <a:latin typeface="Times New Roman" panose="02020603050405020304" pitchFamily="18" charset="0"/>
              <a:cs typeface="Times New Roman" panose="02020603050405020304" pitchFamily="18" charset="0"/>
            </a:endParaRPr>
          </a:p>
          <a:p>
            <a:endParaRPr lang="nl-NL" sz="2000" dirty="0" smtClean="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50" y="3500694"/>
            <a:ext cx="10668000" cy="2657475"/>
          </a:xfrm>
          <a:prstGeom prst="rect">
            <a:avLst/>
          </a:prstGeom>
        </p:spPr>
      </p:pic>
    </p:spTree>
    <p:extLst>
      <p:ext uri="{BB962C8B-B14F-4D97-AF65-F5344CB8AC3E}">
        <p14:creationId xmlns:p14="http://schemas.microsoft.com/office/powerpoint/2010/main" val="1626018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505</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Tahoma</vt:lpstr>
      <vt:lpstr>Times New Roman</vt:lpstr>
      <vt:lpstr>Trade Gothic LT Pro</vt:lpstr>
      <vt:lpstr>Trebuchet MS</vt:lpstr>
      <vt:lpstr>Office Theme</vt:lpstr>
      <vt:lpstr>Web Automation test with Specflow</vt:lpstr>
      <vt:lpstr> * What is specflow  * TDD &amp; BDD  * Selenium  * Web Driver  * Setup &amp; Requirement  * What is Gherkin, Gherkin syntax, Advantage and Disadvantages  * Terms used in Gherkin  * Page Object Model  * Web elements  * Feature in specflow  * Demo </vt:lpstr>
      <vt:lpstr>What is Specflow</vt:lpstr>
      <vt:lpstr>TDD &amp; BDD</vt:lpstr>
      <vt:lpstr>TDD</vt:lpstr>
      <vt:lpstr>TDD &amp; BDD</vt:lpstr>
      <vt:lpstr>What Is Selenium? Selenium Web Driver</vt:lpstr>
      <vt:lpstr>Setup &amp; Requirement</vt:lpstr>
      <vt:lpstr>What is Gherkin, Gherkin syntax, Advantage and Disadvantages </vt:lpstr>
      <vt:lpstr>PowerPoint Presentation</vt:lpstr>
      <vt:lpstr>Important Terms used in Gherkin</vt:lpstr>
      <vt:lpstr>Advantage and Disadvantages of Gherkin </vt:lpstr>
      <vt:lpstr>Page Object Model</vt:lpstr>
      <vt:lpstr>Page Object Model</vt:lpstr>
      <vt:lpstr>What Is Selenium?</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2019-06-02T10:21:39Z</dcterms:created>
  <dcterms:modified xsi:type="dcterms:W3CDTF">2019-06-02T11:47:27Z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