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1/16/2019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1/16/2019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 xmlns:a16="http://schemas.microsoft.com/office/drawing/2014/main"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563FB7-B9B0-4A8B-A4AB-449E119AE454}"/>
              </a:ext>
            </a:extLst>
          </p:cNvPr>
          <p:cNvSpPr>
            <a:spLocks noGrp="1"/>
          </p:cNvSpPr>
          <p:nvPr>
            <p:ph type="title"/>
          </p:nvPr>
        </p:nvSpPr>
        <p:spPr>
          <a:xfrm>
            <a:off x="701967" y="4789172"/>
            <a:ext cx="8534400" cy="1507067"/>
          </a:xfrm>
        </p:spPr>
        <p:txBody>
          <a:bodyPr/>
          <a:lstStyle/>
          <a:p>
            <a:r>
              <a:rPr lang="en-US" dirty="0"/>
              <a:t>Fetch API</a:t>
            </a:r>
          </a:p>
        </p:txBody>
      </p:sp>
      <p:pic>
        <p:nvPicPr>
          <p:cNvPr id="6" name="Content Placeholder 5">
            <a:extLst>
              <a:ext uri="{FF2B5EF4-FFF2-40B4-BE49-F238E27FC236}">
                <a16:creationId xmlns="" xmlns:a16="http://schemas.microsoft.com/office/drawing/2014/main" id="{DEE54AF1-098B-421B-B35F-D03D5723B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468" y="229686"/>
            <a:ext cx="8688250" cy="4778743"/>
          </a:xfrm>
        </p:spPr>
      </p:pic>
    </p:spTree>
    <p:extLst>
      <p:ext uri="{BB962C8B-B14F-4D97-AF65-F5344CB8AC3E}">
        <p14:creationId xmlns:p14="http://schemas.microsoft.com/office/powerpoint/2010/main" val="1930993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E5E76C-50B9-4A9E-A76E-FDB8153F0A7A}"/>
              </a:ext>
            </a:extLst>
          </p:cNvPr>
          <p:cNvSpPr>
            <a:spLocks noGrp="1"/>
          </p:cNvSpPr>
          <p:nvPr>
            <p:ph type="title"/>
          </p:nvPr>
        </p:nvSpPr>
        <p:spPr>
          <a:xfrm>
            <a:off x="684212" y="5963815"/>
            <a:ext cx="8534400" cy="1507067"/>
          </a:xfrm>
        </p:spPr>
        <p:txBody>
          <a:bodyPr/>
          <a:lstStyle/>
          <a:p>
            <a:r>
              <a:rPr lang="en-US" dirty="0"/>
              <a:t>Web App Manifest</a:t>
            </a:r>
            <a:br>
              <a:rPr lang="en-US" dirty="0"/>
            </a:br>
            <a:endParaRPr lang="en-US" dirty="0"/>
          </a:p>
        </p:txBody>
      </p:sp>
      <p:sp>
        <p:nvSpPr>
          <p:cNvPr id="3" name="Content Placeholder 2">
            <a:extLst>
              <a:ext uri="{FF2B5EF4-FFF2-40B4-BE49-F238E27FC236}">
                <a16:creationId xmlns="" xmlns:a16="http://schemas.microsoft.com/office/drawing/2014/main" id="{48F2C5EF-27DF-4405-B689-B76C63BA4D19}"/>
              </a:ext>
            </a:extLst>
          </p:cNvPr>
          <p:cNvSpPr>
            <a:spLocks noGrp="1"/>
          </p:cNvSpPr>
          <p:nvPr>
            <p:ph idx="1"/>
          </p:nvPr>
        </p:nvSpPr>
        <p:spPr>
          <a:xfrm>
            <a:off x="684212" y="-32018"/>
            <a:ext cx="8534400" cy="3615267"/>
          </a:xfrm>
        </p:spPr>
        <p:txBody>
          <a:bodyPr/>
          <a:lstStyle/>
          <a:p>
            <a:r>
              <a:rPr lang="en-US" dirty="0">
                <a:solidFill>
                  <a:schemeClr val="tx1"/>
                </a:solidFill>
              </a:rPr>
              <a:t>A </a:t>
            </a:r>
            <a:r>
              <a:rPr lang="en-US" i="1" dirty="0">
                <a:solidFill>
                  <a:schemeClr val="tx1"/>
                </a:solidFill>
              </a:rPr>
              <a:t>web app manifest </a:t>
            </a:r>
            <a:r>
              <a:rPr lang="en-US" dirty="0">
                <a:solidFill>
                  <a:schemeClr val="tx1"/>
                </a:solidFill>
              </a:rPr>
              <a:t>file is a simple JSON file that provides useful information about the application (such as its name, author, icon, and description) in a text file.</a:t>
            </a:r>
          </a:p>
          <a:p>
            <a:endParaRPr lang="en-US" dirty="0"/>
          </a:p>
          <a:p>
            <a:endParaRPr lang="en-US" dirty="0"/>
          </a:p>
          <a:p>
            <a:endParaRPr lang="en-US" dirty="0"/>
          </a:p>
        </p:txBody>
      </p:sp>
      <p:pic>
        <p:nvPicPr>
          <p:cNvPr id="9" name="Picture 8">
            <a:extLst>
              <a:ext uri="{FF2B5EF4-FFF2-40B4-BE49-F238E27FC236}">
                <a16:creationId xmlns="" xmlns:a16="http://schemas.microsoft.com/office/drawing/2014/main" id="{CD2C4364-711E-460D-9CEB-9A4EB69FC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783" y="1775615"/>
            <a:ext cx="10008670" cy="4032956"/>
          </a:xfrm>
          <a:prstGeom prst="rect">
            <a:avLst/>
          </a:prstGeom>
        </p:spPr>
      </p:pic>
    </p:spTree>
    <p:extLst>
      <p:ext uri="{BB962C8B-B14F-4D97-AF65-F5344CB8AC3E}">
        <p14:creationId xmlns:p14="http://schemas.microsoft.com/office/powerpoint/2010/main" val="2165020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Offline Browsing </a:t>
            </a:r>
            <a:r>
              <a:rPr lang="en-US" dirty="0" err="1"/>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99277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NOTIFICATION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916" y="685800"/>
            <a:ext cx="6786993" cy="3614738"/>
          </a:xfrm>
        </p:spPr>
      </p:pic>
    </p:spTree>
    <p:extLst>
      <p:ext uri="{BB962C8B-B14F-4D97-AF65-F5344CB8AC3E}">
        <p14:creationId xmlns:p14="http://schemas.microsoft.com/office/powerpoint/2010/main" val="3925466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417A89-8E44-44F6-B308-9426FD4B50F0}"/>
              </a:ext>
            </a:extLst>
          </p:cNvPr>
          <p:cNvSpPr>
            <a:spLocks noGrp="1"/>
          </p:cNvSpPr>
          <p:nvPr>
            <p:ph type="title"/>
          </p:nvPr>
        </p:nvSpPr>
        <p:spPr>
          <a:xfrm>
            <a:off x="279098" y="5350933"/>
            <a:ext cx="8534400" cy="1507067"/>
          </a:xfrm>
        </p:spPr>
        <p:txBody>
          <a:bodyPr/>
          <a:lstStyle/>
          <a:p>
            <a:r>
              <a:rPr lang="en-US" dirty="0"/>
              <a:t>Push notification</a:t>
            </a:r>
          </a:p>
        </p:txBody>
      </p:sp>
      <p:sp>
        <p:nvSpPr>
          <p:cNvPr id="3" name="Content Placeholder 2">
            <a:extLst>
              <a:ext uri="{FF2B5EF4-FFF2-40B4-BE49-F238E27FC236}">
                <a16:creationId xmlns="" xmlns:a16="http://schemas.microsoft.com/office/drawing/2014/main" id="{351E42AA-F625-464F-91D8-85ACA3C07519}"/>
              </a:ext>
            </a:extLst>
          </p:cNvPr>
          <p:cNvSpPr>
            <a:spLocks noGrp="1"/>
          </p:cNvSpPr>
          <p:nvPr>
            <p:ph idx="1"/>
          </p:nvPr>
        </p:nvSpPr>
        <p:spPr>
          <a:xfrm>
            <a:off x="684212" y="685800"/>
            <a:ext cx="10427484" cy="4789025"/>
          </a:xfrm>
        </p:spPr>
        <p:txBody>
          <a:bodyPr>
            <a:noAutofit/>
          </a:bodyPr>
          <a:lstStyle/>
          <a:p>
            <a:pPr marL="0" indent="0">
              <a:buNone/>
            </a:pPr>
            <a:r>
              <a:rPr lang="en-US" dirty="0">
                <a:solidFill>
                  <a:schemeClr val="tx1"/>
                </a:solidFill>
              </a:rPr>
              <a:t/>
            </a:r>
            <a:br>
              <a:rPr lang="en-US" dirty="0">
                <a:solidFill>
                  <a:schemeClr val="tx1"/>
                </a:solidFill>
              </a:rPr>
            </a:br>
            <a:endParaRPr lang="en-US" dirty="0">
              <a:solidFill>
                <a:schemeClr val="tx1"/>
              </a:solidFill>
            </a:endParaRPr>
          </a:p>
        </p:txBody>
      </p:sp>
      <p:sp>
        <p:nvSpPr>
          <p:cNvPr id="6" name="Rectangle 5"/>
          <p:cNvSpPr/>
          <p:nvPr/>
        </p:nvSpPr>
        <p:spPr>
          <a:xfrm>
            <a:off x="788383" y="960700"/>
            <a:ext cx="9617257" cy="3416320"/>
          </a:xfrm>
          <a:prstGeom prst="rect">
            <a:avLst/>
          </a:prstGeom>
        </p:spPr>
        <p:txBody>
          <a:bodyPr wrap="square">
            <a:spAutoFit/>
          </a:bodyPr>
          <a:lstStyle/>
          <a:p>
            <a:r>
              <a:rPr lang="en-US" dirty="0"/>
              <a:t>VAPID protocol: is short for Voluntary Application Server Identification. It’s a specification that defines a handshake between your app server and the push service and allows the push service to confirm which site is sending messages.</a:t>
            </a:r>
          </a:p>
          <a:p>
            <a:r>
              <a:rPr lang="en-US" dirty="0"/>
              <a:t>Push Notification Implementation step</a:t>
            </a:r>
            <a:r>
              <a:rPr lang="en-US" dirty="0" smtClean="0"/>
              <a:t>:</a:t>
            </a:r>
          </a:p>
          <a:p>
            <a:endParaRPr lang="en-US" dirty="0"/>
          </a:p>
          <a:p>
            <a:pPr marL="457200" indent="-457200">
              <a:buFont typeface="+mj-lt"/>
              <a:buAutoNum type="arabicPeriod"/>
            </a:pPr>
            <a:r>
              <a:rPr lang="en-US" dirty="0"/>
              <a:t>Adding the client side logic to subscribe a user to push (i.e. the JavaScript and UI in your web app that registers a user to push messages).</a:t>
            </a:r>
          </a:p>
          <a:p>
            <a:pPr marL="457200" indent="-457200">
              <a:buFont typeface="+mj-lt"/>
              <a:buAutoNum type="arabicPeriod"/>
            </a:pPr>
            <a:r>
              <a:rPr lang="en-US" dirty="0"/>
              <a:t>The API call from your back-end / application that triggers a push message to a user's device.</a:t>
            </a:r>
          </a:p>
          <a:p>
            <a:pPr marL="457200" indent="-457200">
              <a:buFont typeface="+mj-lt"/>
              <a:buAutoNum type="arabicPeriod"/>
            </a:pPr>
            <a:r>
              <a:rPr lang="en-US" dirty="0"/>
              <a:t>The service worker JavaScript file that will receive a "push event" when the push arrives on the device. It's in this JavaScript that you'll be able to show a notification.</a:t>
            </a:r>
            <a:endParaRPr lang="en-US" dirty="0"/>
          </a:p>
        </p:txBody>
      </p:sp>
    </p:spTree>
    <p:extLst>
      <p:ext uri="{BB962C8B-B14F-4D97-AF65-F5344CB8AC3E}">
        <p14:creationId xmlns:p14="http://schemas.microsoft.com/office/powerpoint/2010/main" val="3636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 xmlns:a16="http://schemas.microsoft.com/office/drawing/2014/main" id="{10E3FC0C-076C-491D-8372-24DDAECA570D}"/>
              </a:ext>
            </a:extLst>
          </p:cNvPr>
          <p:cNvSpPr>
            <a:spLocks noGrp="1"/>
          </p:cNvSpPr>
          <p:nvPr>
            <p:ph idx="1"/>
          </p:nvPr>
        </p:nvSpPr>
        <p:spPr>
          <a:xfrm>
            <a:off x="684212" y="685800"/>
            <a:ext cx="8534400" cy="4223551"/>
          </a:xfrm>
        </p:spPr>
        <p:txBody>
          <a:bodyPr>
            <a:normAutofit lnSpcReduction="10000"/>
          </a:bodyPr>
          <a:lstStyle/>
          <a:p>
            <a:r>
              <a:rPr lang="en-US" dirty="0">
                <a:solidFill>
                  <a:schemeClr val="tx1"/>
                </a:solidFill>
              </a:rPr>
              <a:t>What are Progressive Web App, Benefit of PWA.</a:t>
            </a:r>
          </a:p>
          <a:p>
            <a:r>
              <a:rPr lang="en-US" dirty="0">
                <a:solidFill>
                  <a:schemeClr val="tx1"/>
                </a:solidFill>
              </a:rPr>
              <a:t>Application Shell Architecture</a:t>
            </a:r>
          </a:p>
          <a:p>
            <a:r>
              <a:rPr lang="en-US" dirty="0">
                <a:solidFill>
                  <a:schemeClr val="tx1"/>
                </a:solidFill>
              </a:rPr>
              <a:t>Service Worker, Scope, Service Worker Lifecycle</a:t>
            </a:r>
          </a:p>
          <a:p>
            <a:r>
              <a:rPr lang="en-US" dirty="0">
                <a:solidFill>
                  <a:schemeClr val="tx1"/>
                </a:solidFill>
              </a:rPr>
              <a:t>Events(Caching strategy) </a:t>
            </a:r>
          </a:p>
          <a:p>
            <a:r>
              <a:rPr lang="en-US" dirty="0">
                <a:solidFill>
                  <a:schemeClr val="tx1"/>
                </a:solidFill>
              </a:rPr>
              <a:t>Fetch API</a:t>
            </a:r>
          </a:p>
          <a:p>
            <a:r>
              <a:rPr lang="en-US" dirty="0">
                <a:solidFill>
                  <a:schemeClr val="tx1"/>
                </a:solidFill>
              </a:rPr>
              <a:t>Web App Manifest</a:t>
            </a:r>
          </a:p>
          <a:p>
            <a:r>
              <a:rPr lang="en-US" dirty="0">
                <a:solidFill>
                  <a:schemeClr val="tx1"/>
                </a:solidFill>
              </a:rPr>
              <a:t>Offline Browsing</a:t>
            </a:r>
          </a:p>
          <a:p>
            <a:r>
              <a:rPr lang="en-US" dirty="0">
                <a:solidFill>
                  <a:schemeClr val="tx1"/>
                </a:solidFill>
              </a:rPr>
              <a:t>Push Notification</a:t>
            </a:r>
          </a:p>
          <a:p>
            <a:r>
              <a:rPr lang="en-US" dirty="0" err="1">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a:p>
            <a:r>
              <a:rPr lang="en-US" dirty="0">
                <a:solidFill>
                  <a:schemeClr val="tx1"/>
                </a:solidFill>
              </a:rPr>
              <a:t>Demo</a:t>
            </a:r>
          </a:p>
        </p:txBody>
      </p:sp>
    </p:spTree>
    <p:extLst>
      <p:ext uri="{BB962C8B-B14F-4D97-AF65-F5344CB8AC3E}">
        <p14:creationId xmlns:p14="http://schemas.microsoft.com/office/powerpoint/2010/main" val="107131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8E0E3C-7724-4C66-AFF5-DEE7E703DFD6}"/>
              </a:ext>
            </a:extLst>
          </p:cNvPr>
          <p:cNvSpPr>
            <a:spLocks noGrp="1"/>
          </p:cNvSpPr>
          <p:nvPr>
            <p:ph type="title"/>
          </p:nvPr>
        </p:nvSpPr>
        <p:spPr>
          <a:xfrm>
            <a:off x="684212" y="5144280"/>
            <a:ext cx="8534400" cy="1507067"/>
          </a:xfrm>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 xmlns:a16="http://schemas.microsoft.com/office/drawing/2014/main" id="{4CC45F13-5C9B-49D4-8F3B-059D4CBDC62B}"/>
              </a:ext>
            </a:extLst>
          </p:cNvPr>
          <p:cNvSpPr>
            <a:spLocks noGrp="1"/>
          </p:cNvSpPr>
          <p:nvPr>
            <p:ph idx="1"/>
          </p:nvPr>
        </p:nvSpPr>
        <p:spPr>
          <a:xfrm>
            <a:off x="684212" y="943252"/>
            <a:ext cx="8534400" cy="3615267"/>
          </a:xfrm>
        </p:spPr>
        <p:txBody>
          <a:bodyPr>
            <a:normAutofit lnSpcReduction="10000"/>
          </a:bodyPr>
          <a:lstStyle/>
          <a:p>
            <a:r>
              <a:rPr lang="en-US" dirty="0">
                <a:solidFill>
                  <a:schemeClr val="tx1"/>
                </a:solidFill>
              </a:rPr>
              <a:t>Progressive web app basically web app but use modern web capabilities to deliver an app-like experience to users</a:t>
            </a:r>
          </a:p>
          <a:p>
            <a:pPr marL="0" indent="0">
              <a:buNone/>
            </a:pPr>
            <a:endParaRPr lang="en-US" dirty="0">
              <a:solidFill>
                <a:schemeClr val="tx1"/>
              </a:solidFill>
            </a:endParaRPr>
          </a:p>
          <a:p>
            <a:pPr marL="0" indent="0">
              <a:buNone/>
            </a:pPr>
            <a:r>
              <a:rPr lang="en-US" dirty="0">
                <a:solidFill>
                  <a:schemeClr val="tx1"/>
                </a:solidFill>
              </a:rPr>
              <a:t>Main 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 xmlns:a16="http://schemas.microsoft.com/office/drawing/2014/main"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a:solidFill>
                  <a:schemeClr val="tx1"/>
                </a:solidFill>
              </a:rPr>
              <a:t>Meteor</a:t>
            </a:r>
          </a:p>
        </p:txBody>
      </p:sp>
    </p:spTree>
    <p:extLst>
      <p:ext uri="{BB962C8B-B14F-4D97-AF65-F5344CB8AC3E}">
        <p14:creationId xmlns:p14="http://schemas.microsoft.com/office/powerpoint/2010/main" val="281735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2B6B2B-52E3-44A1-B06E-81EDEADA04F5}"/>
              </a:ext>
            </a:extLst>
          </p:cNvPr>
          <p:cNvSpPr>
            <a:spLocks noGrp="1"/>
          </p:cNvSpPr>
          <p:nvPr>
            <p:ph type="title"/>
          </p:nvPr>
        </p:nvSpPr>
        <p:spPr>
          <a:xfrm>
            <a:off x="684212" y="5144279"/>
            <a:ext cx="8534400" cy="1507067"/>
          </a:xfrm>
        </p:spPr>
        <p:txBody>
          <a:bodyPr/>
          <a:lstStyle/>
          <a:p>
            <a:r>
              <a:rPr lang="en-US" dirty="0"/>
              <a:t>Application Shell Architecture</a:t>
            </a:r>
            <a:br>
              <a:rPr lang="en-US" dirty="0"/>
            </a:br>
            <a:endParaRPr lang="en-US" dirty="0"/>
          </a:p>
        </p:txBody>
      </p:sp>
      <p:sp>
        <p:nvSpPr>
          <p:cNvPr id="3" name="Content Placeholder 2">
            <a:extLst>
              <a:ext uri="{FF2B5EF4-FFF2-40B4-BE49-F238E27FC236}">
                <a16:creationId xmlns="" xmlns:a16="http://schemas.microsoft.com/office/drawing/2014/main" id="{89426F1F-F7A3-44F6-B515-7260B22129D5}"/>
              </a:ext>
            </a:extLst>
          </p:cNvPr>
          <p:cNvSpPr>
            <a:spLocks noGrp="1"/>
          </p:cNvSpPr>
          <p:nvPr>
            <p:ph idx="1"/>
          </p:nvPr>
        </p:nvSpPr>
        <p:spPr/>
        <p:txBody>
          <a:bodyPr/>
          <a:lstStyle/>
          <a:p>
            <a:r>
              <a:rPr lang="en-US" dirty="0">
                <a:solidFill>
                  <a:schemeClr val="tx1"/>
                </a:solidFill>
              </a:rPr>
              <a:t>The app shell mean minimal HTML,CSS,JS powering the user interface. Since shell doesn’t  usually change we can cache and once loaded, dynamic content can populate the view.</a:t>
            </a:r>
          </a:p>
          <a:p>
            <a:r>
              <a:rPr lang="en-US" dirty="0">
                <a:solidFill>
                  <a:schemeClr val="tx1"/>
                </a:solidFill>
              </a:rPr>
              <a:t>Demo: https://github.com/GoogleChromeLabs/application-shell</a:t>
            </a:r>
          </a:p>
        </p:txBody>
      </p:sp>
    </p:spTree>
    <p:extLst>
      <p:ext uri="{BB962C8B-B14F-4D97-AF65-F5344CB8AC3E}">
        <p14:creationId xmlns:p14="http://schemas.microsoft.com/office/powerpoint/2010/main" val="124004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 xmlns:a16="http://schemas.microsoft.com/office/drawing/2014/main" id="{267068F6-BE1B-4F5F-92E0-84E8573583EA}"/>
              </a:ext>
            </a:extLst>
          </p:cNvPr>
          <p:cNvSpPr>
            <a:spLocks noGrp="1"/>
          </p:cNvSpPr>
          <p:nvPr>
            <p:ph idx="1"/>
          </p:nvPr>
        </p:nvSpPr>
        <p:spPr>
          <a:xfrm>
            <a:off x="684212" y="685800"/>
            <a:ext cx="8534400" cy="5182340"/>
          </a:xfrm>
        </p:spPr>
        <p:txBody>
          <a:bodyPr>
            <a:normAutofit lnSpcReduction="1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Can't access the DOM directly. </a:t>
            </a:r>
          </a:p>
          <a:p>
            <a:pPr marL="457200" indent="-457200">
              <a:buFont typeface="+mj-lt"/>
              <a:buAutoNum type="arabicPeriod"/>
            </a:pPr>
            <a:r>
              <a:rPr lang="en-US" dirty="0">
                <a:solidFill>
                  <a:schemeClr val="tx1"/>
                </a:solidFill>
              </a:rPr>
              <a:t>Service worker allowing you to control how network requests from your page are handled.</a:t>
            </a: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B72FEE-B902-40F9-AACA-EC55CA6C6720}"/>
              </a:ext>
            </a:extLst>
          </p:cNvPr>
          <p:cNvSpPr>
            <a:spLocks noGrp="1"/>
          </p:cNvSpPr>
          <p:nvPr>
            <p:ph type="title"/>
          </p:nvPr>
        </p:nvSpPr>
        <p:spPr>
          <a:xfrm>
            <a:off x="637558" y="5544629"/>
            <a:ext cx="8534400" cy="1507067"/>
          </a:xfrm>
        </p:spPr>
        <p:txBody>
          <a:bodyPr/>
          <a:lstStyle/>
          <a:p>
            <a:r>
              <a:rPr lang="en-US" dirty="0"/>
              <a:t>Service worker lifecycle</a:t>
            </a:r>
          </a:p>
        </p:txBody>
      </p:sp>
      <p:pic>
        <p:nvPicPr>
          <p:cNvPr id="5" name="Content Placeholder 4">
            <a:extLst>
              <a:ext uri="{FF2B5EF4-FFF2-40B4-BE49-F238E27FC236}">
                <a16:creationId xmlns="" xmlns:a16="http://schemas.microsoft.com/office/drawing/2014/main" id="{0EEE8D40-76BA-4EA2-AD2D-6D9B6259A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213" y="559837"/>
            <a:ext cx="10113620" cy="5150498"/>
          </a:xfrm>
        </p:spPr>
      </p:pic>
    </p:spTree>
    <p:extLst>
      <p:ext uri="{BB962C8B-B14F-4D97-AF65-F5344CB8AC3E}">
        <p14:creationId xmlns:p14="http://schemas.microsoft.com/office/powerpoint/2010/main" val="22457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504" y="5523924"/>
            <a:ext cx="8534400" cy="1507067"/>
          </a:xfrm>
        </p:spPr>
        <p:txBody>
          <a:bodyPr/>
          <a:lstStyle/>
          <a:p>
            <a:r>
              <a:rPr lang="en-US" dirty="0"/>
              <a:t>Events</a:t>
            </a:r>
            <a:br>
              <a:rPr lang="en-US" dirty="0"/>
            </a:br>
            <a:endParaRPr lang="en-US" dirty="0"/>
          </a:p>
        </p:txBody>
      </p:sp>
      <p:sp>
        <p:nvSpPr>
          <p:cNvPr id="3" name="Content Placeholder 2"/>
          <p:cNvSpPr>
            <a:spLocks noGrp="1"/>
          </p:cNvSpPr>
          <p:nvPr>
            <p:ph idx="1"/>
          </p:nvPr>
        </p:nvSpPr>
        <p:spPr>
          <a:xfrm>
            <a:off x="675504" y="701336"/>
            <a:ext cx="8534400" cy="3615267"/>
          </a:xfrm>
        </p:spPr>
        <p:txBody>
          <a:bodyPr>
            <a:normAutofit fontScale="85000" lnSpcReduction="20000"/>
          </a:bodyPr>
          <a:lstStyle/>
          <a:p>
            <a:endParaRPr lang="en-US" dirty="0">
              <a:solidFill>
                <a:schemeClr val="tx1"/>
              </a:solidFill>
            </a:endParaRPr>
          </a:p>
          <a:p>
            <a:r>
              <a:rPr lang="en-US" dirty="0">
                <a:solidFill>
                  <a:schemeClr val="tx1"/>
                </a:solidFill>
              </a:rPr>
              <a:t>On Install: After registered and downloaded, </a:t>
            </a:r>
            <a:r>
              <a:rPr lang="en-US" dirty="0" err="1">
                <a:solidFill>
                  <a:schemeClr val="tx1"/>
                </a:solidFill>
              </a:rPr>
              <a:t>sw</a:t>
            </a:r>
            <a:r>
              <a:rPr lang="en-US" dirty="0">
                <a:solidFill>
                  <a:schemeClr val="tx1"/>
                </a:solidFill>
              </a:rPr>
              <a:t> get installed in the background. Suitable for static assets like </a:t>
            </a:r>
            <a:r>
              <a:rPr lang="en-US" dirty="0" err="1">
                <a:solidFill>
                  <a:schemeClr val="tx1"/>
                </a:solidFill>
              </a:rPr>
              <a:t>js,css,img</a:t>
            </a:r>
            <a:endParaRPr lang="en-US" dirty="0">
              <a:solidFill>
                <a:schemeClr val="tx1"/>
              </a:solidFill>
            </a:endParaRPr>
          </a:p>
          <a:p>
            <a:r>
              <a:rPr lang="en-US" dirty="0">
                <a:solidFill>
                  <a:schemeClr val="tx1"/>
                </a:solidFill>
              </a:rPr>
              <a:t>On activate: After install stage is finished. SW now in control of things within its scope. Suitable for clean up old cache and update new version.</a:t>
            </a:r>
          </a:p>
          <a:p>
            <a:r>
              <a:rPr lang="en-US" dirty="0">
                <a:solidFill>
                  <a:schemeClr val="tx1"/>
                </a:solidFill>
              </a:rPr>
              <a:t>On network response (Fetch): When browser download data. Suitable for caching web request, response</a:t>
            </a:r>
          </a:p>
          <a:p>
            <a:endParaRPr lang="en-US" dirty="0">
              <a:solidFill>
                <a:schemeClr val="tx1"/>
              </a:solidFill>
            </a:endParaRPr>
          </a:p>
          <a:p>
            <a:pPr marL="0" indent="0">
              <a:buNone/>
            </a:pPr>
            <a:r>
              <a:rPr lang="en-US" dirty="0">
                <a:solidFill>
                  <a:schemeClr val="tx1"/>
                </a:solidFill>
              </a:rPr>
              <a:t>Demo:</a:t>
            </a:r>
          </a:p>
          <a:p>
            <a:pPr marL="457200" indent="-457200">
              <a:buFont typeface="+mj-lt"/>
              <a:buAutoNum type="arabicPeriod"/>
            </a:pPr>
            <a:r>
              <a:rPr lang="en-US" dirty="0">
                <a:solidFill>
                  <a:schemeClr val="tx1"/>
                </a:solidFill>
              </a:rPr>
              <a:t>Precaching during Service Worker installation</a:t>
            </a:r>
          </a:p>
          <a:p>
            <a:pPr marL="457200" indent="-457200">
              <a:buFont typeface="+mj-lt"/>
              <a:buAutoNum type="arabicPeriod"/>
            </a:pPr>
            <a:r>
              <a:rPr lang="en-US" dirty="0">
                <a:solidFill>
                  <a:schemeClr val="tx1"/>
                </a:solidFill>
              </a:rPr>
              <a:t>Cache First </a:t>
            </a:r>
          </a:p>
          <a:p>
            <a:endParaRPr lang="en-US" dirty="0">
              <a:solidFill>
                <a:schemeClr val="tx1"/>
              </a:solidFill>
            </a:endParaRPr>
          </a:p>
        </p:txBody>
      </p:sp>
    </p:spTree>
    <p:extLst>
      <p:ext uri="{BB962C8B-B14F-4D97-AF65-F5344CB8AC3E}">
        <p14:creationId xmlns:p14="http://schemas.microsoft.com/office/powerpoint/2010/main" val="111200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B43DA7-2345-408B-AB8C-F23698E6052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 xmlns:a16="http://schemas.microsoft.com/office/drawing/2014/main" id="{416C16D3-06DA-434A-A615-91B440249F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1036581"/>
            <a:ext cx="8534400" cy="4337175"/>
          </a:xfrm>
          <a:prstGeom prst="rect">
            <a:avLst/>
          </a:prstGeom>
        </p:spPr>
      </p:pic>
    </p:spTree>
    <p:extLst>
      <p:ext uri="{BB962C8B-B14F-4D97-AF65-F5344CB8AC3E}">
        <p14:creationId xmlns:p14="http://schemas.microsoft.com/office/powerpoint/2010/main" val="186460878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1007</TotalTime>
  <Words>480</Words>
  <Application>Microsoft Office PowerPoint</Application>
  <PresentationFormat>Widescreen</PresentationFormat>
  <Paragraphs>64</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Century Gothic</vt:lpstr>
      <vt:lpstr>Wingdings 3</vt:lpstr>
      <vt:lpstr>Slice</vt:lpstr>
      <vt:lpstr>Progressive web app</vt:lpstr>
      <vt:lpstr>Agenda</vt:lpstr>
      <vt:lpstr>What are Progressive Web App Benefit of PWA </vt:lpstr>
      <vt:lpstr>Tool to build pwa</vt:lpstr>
      <vt:lpstr>Application Shell Architecture </vt:lpstr>
      <vt:lpstr>Service worker</vt:lpstr>
      <vt:lpstr>Service worker lifecycle</vt:lpstr>
      <vt:lpstr>Events </vt:lpstr>
      <vt:lpstr>PowerPoint Presentation</vt:lpstr>
      <vt:lpstr>Fetch API</vt:lpstr>
      <vt:lpstr>Web App Manifest </vt:lpstr>
      <vt:lpstr>Offline Browsing DEMo</vt:lpstr>
      <vt:lpstr>PUSH NOTIFICATION</vt:lpstr>
      <vt:lpstr>Push notification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Hudson Tony</cp:lastModifiedBy>
  <cp:revision>63</cp:revision>
  <dcterms:created xsi:type="dcterms:W3CDTF">2018-11-05T04:37:29Z</dcterms:created>
  <dcterms:modified xsi:type="dcterms:W3CDTF">2019-01-16T15:12:43Z</dcterms:modified>
</cp:coreProperties>
</file>