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9"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6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D6864-BB37-41A0-8C8D-E8C9E6E86ABA}" type="datetimeFigureOut">
              <a:rPr lang="en-US" smtClean="0"/>
              <a:t>1/16/2019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1B105F-8EFD-4E60-AE93-D514F46F1A8A}" type="slidenum">
              <a:rPr lang="en-US" smtClean="0"/>
              <a:t>‹#›</a:t>
            </a:fld>
            <a:endParaRPr lang="en-US"/>
          </a:p>
        </p:txBody>
      </p:sp>
    </p:spTree>
    <p:extLst>
      <p:ext uri="{BB962C8B-B14F-4D97-AF65-F5344CB8AC3E}">
        <p14:creationId xmlns:p14="http://schemas.microsoft.com/office/powerpoint/2010/main" val="73903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1B105F-8EFD-4E60-AE93-D514F46F1A8A}" type="slidenum">
              <a:rPr lang="en-US" smtClean="0"/>
              <a:t>3</a:t>
            </a:fld>
            <a:endParaRPr lang="en-US"/>
          </a:p>
        </p:txBody>
      </p:sp>
    </p:spTree>
    <p:extLst>
      <p:ext uri="{BB962C8B-B14F-4D97-AF65-F5344CB8AC3E}">
        <p14:creationId xmlns:p14="http://schemas.microsoft.com/office/powerpoint/2010/main" val="289626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156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C04051DA-BB6C-4F90-AE63-86FA0FBECCA9}" type="datetimeFigureOut">
              <a:rPr lang="en-US" smtClean="0"/>
              <a:t>1/16/2019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713261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092570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1879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40758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62124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145776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101910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8099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701171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31155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4051DA-BB6C-4F90-AE63-86FA0FBECCA9}"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00912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4051DA-BB6C-4F90-AE63-86FA0FBECCA9}" type="datetimeFigureOut">
              <a:rPr lang="en-US" smtClean="0"/>
              <a:t>1/16/2019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23334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4051DA-BB6C-4F90-AE63-86FA0FBECCA9}" type="datetimeFigureOut">
              <a:rPr lang="en-US" smtClean="0"/>
              <a:t>1/16/2019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22896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4051DA-BB6C-4F90-AE63-86FA0FBECCA9}" type="datetimeFigureOut">
              <a:rPr lang="en-US" smtClean="0"/>
              <a:t>1/16/2019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27509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68436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140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04051DA-BB6C-4F90-AE63-86FA0FBECCA9}" type="datetimeFigureOut">
              <a:rPr lang="en-US" smtClean="0"/>
              <a:t>1/16/2019</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612811B-136D-41B7-8C2A-4D7A91A21ADE}" type="slidenum">
              <a:rPr lang="en-US" smtClean="0"/>
              <a:t>‹#›</a:t>
            </a:fld>
            <a:endParaRPr lang="en-US"/>
          </a:p>
        </p:txBody>
      </p:sp>
    </p:spTree>
    <p:extLst>
      <p:ext uri="{BB962C8B-B14F-4D97-AF65-F5344CB8AC3E}">
        <p14:creationId xmlns:p14="http://schemas.microsoft.com/office/powerpoint/2010/main" val="29309605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EC1DD5-CABD-4CE3-BAAC-EDF7607001A4}"/>
              </a:ext>
            </a:extLst>
          </p:cNvPr>
          <p:cNvSpPr>
            <a:spLocks noGrp="1"/>
          </p:cNvSpPr>
          <p:nvPr>
            <p:ph type="ctrTitle"/>
          </p:nvPr>
        </p:nvSpPr>
        <p:spPr/>
        <p:txBody>
          <a:bodyPr/>
          <a:lstStyle/>
          <a:p>
            <a:r>
              <a:rPr lang="en-US" dirty="0"/>
              <a:t>Progressive web app</a:t>
            </a:r>
          </a:p>
        </p:txBody>
      </p:sp>
      <p:sp>
        <p:nvSpPr>
          <p:cNvPr id="3" name="Subtitle 2">
            <a:extLst>
              <a:ext uri="{FF2B5EF4-FFF2-40B4-BE49-F238E27FC236}">
                <a16:creationId xmlns:a16="http://schemas.microsoft.com/office/drawing/2014/main" xmlns="" id="{B6A676DF-C18E-4D54-8352-938FA317F45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12831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563FB7-B9B0-4A8B-A4AB-449E119AE454}"/>
              </a:ext>
            </a:extLst>
          </p:cNvPr>
          <p:cNvSpPr>
            <a:spLocks noGrp="1"/>
          </p:cNvSpPr>
          <p:nvPr>
            <p:ph type="title"/>
          </p:nvPr>
        </p:nvSpPr>
        <p:spPr>
          <a:xfrm>
            <a:off x="701967" y="4789172"/>
            <a:ext cx="8534400" cy="1507067"/>
          </a:xfrm>
        </p:spPr>
        <p:txBody>
          <a:bodyPr/>
          <a:lstStyle/>
          <a:p>
            <a:r>
              <a:rPr lang="en-US" dirty="0"/>
              <a:t>Fetch API</a:t>
            </a:r>
          </a:p>
        </p:txBody>
      </p:sp>
      <p:pic>
        <p:nvPicPr>
          <p:cNvPr id="6" name="Content Placeholder 5">
            <a:extLst>
              <a:ext uri="{FF2B5EF4-FFF2-40B4-BE49-F238E27FC236}">
                <a16:creationId xmlns:a16="http://schemas.microsoft.com/office/drawing/2014/main" xmlns="" id="{DEE54AF1-098B-421B-B35F-D03D5723B0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6468" y="229686"/>
            <a:ext cx="8688250" cy="4778743"/>
          </a:xfrm>
        </p:spPr>
      </p:pic>
    </p:spTree>
    <p:extLst>
      <p:ext uri="{BB962C8B-B14F-4D97-AF65-F5344CB8AC3E}">
        <p14:creationId xmlns:p14="http://schemas.microsoft.com/office/powerpoint/2010/main" val="1930993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E5E76C-50B9-4A9E-A76E-FDB8153F0A7A}"/>
              </a:ext>
            </a:extLst>
          </p:cNvPr>
          <p:cNvSpPr>
            <a:spLocks noGrp="1"/>
          </p:cNvSpPr>
          <p:nvPr>
            <p:ph type="title"/>
          </p:nvPr>
        </p:nvSpPr>
        <p:spPr>
          <a:xfrm>
            <a:off x="684212" y="5963815"/>
            <a:ext cx="8534400" cy="1507067"/>
          </a:xfrm>
        </p:spPr>
        <p:txBody>
          <a:bodyPr/>
          <a:lstStyle/>
          <a:p>
            <a:r>
              <a:rPr lang="en-US" dirty="0"/>
              <a:t>Web App Manifest</a:t>
            </a:r>
            <a:br>
              <a:rPr lang="en-US" dirty="0"/>
            </a:br>
            <a:endParaRPr lang="en-US" dirty="0"/>
          </a:p>
        </p:txBody>
      </p:sp>
      <p:sp>
        <p:nvSpPr>
          <p:cNvPr id="3" name="Content Placeholder 2">
            <a:extLst>
              <a:ext uri="{FF2B5EF4-FFF2-40B4-BE49-F238E27FC236}">
                <a16:creationId xmlns:a16="http://schemas.microsoft.com/office/drawing/2014/main" xmlns="" id="{48F2C5EF-27DF-4405-B689-B76C63BA4D19}"/>
              </a:ext>
            </a:extLst>
          </p:cNvPr>
          <p:cNvSpPr>
            <a:spLocks noGrp="1"/>
          </p:cNvSpPr>
          <p:nvPr>
            <p:ph idx="1"/>
          </p:nvPr>
        </p:nvSpPr>
        <p:spPr>
          <a:xfrm>
            <a:off x="684212" y="-32018"/>
            <a:ext cx="8534400" cy="3615267"/>
          </a:xfrm>
        </p:spPr>
        <p:txBody>
          <a:bodyPr/>
          <a:lstStyle/>
          <a:p>
            <a:r>
              <a:rPr lang="en-US" dirty="0">
                <a:solidFill>
                  <a:schemeClr val="tx1"/>
                </a:solidFill>
              </a:rPr>
              <a:t>A </a:t>
            </a:r>
            <a:r>
              <a:rPr lang="en-US" i="1" dirty="0">
                <a:solidFill>
                  <a:schemeClr val="tx1"/>
                </a:solidFill>
              </a:rPr>
              <a:t>web app manifest </a:t>
            </a:r>
            <a:r>
              <a:rPr lang="en-US" dirty="0">
                <a:solidFill>
                  <a:schemeClr val="tx1"/>
                </a:solidFill>
              </a:rPr>
              <a:t>file is a simple JSON file that provides useful information about the application (such as its name, author, icon, and description) in a text file.</a:t>
            </a:r>
          </a:p>
          <a:p>
            <a:endParaRPr lang="en-US" dirty="0"/>
          </a:p>
          <a:p>
            <a:endParaRPr lang="en-US" dirty="0"/>
          </a:p>
          <a:p>
            <a:endParaRPr lang="en-US" dirty="0"/>
          </a:p>
        </p:txBody>
      </p:sp>
      <p:pic>
        <p:nvPicPr>
          <p:cNvPr id="9" name="Picture 8">
            <a:extLst>
              <a:ext uri="{FF2B5EF4-FFF2-40B4-BE49-F238E27FC236}">
                <a16:creationId xmlns:a16="http://schemas.microsoft.com/office/drawing/2014/main" xmlns="" id="{CD2C4364-711E-460D-9CEB-9A4EB69FCD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783" y="1775615"/>
            <a:ext cx="10008670" cy="4032956"/>
          </a:xfrm>
          <a:prstGeom prst="rect">
            <a:avLst/>
          </a:prstGeom>
        </p:spPr>
      </p:pic>
    </p:spTree>
    <p:extLst>
      <p:ext uri="{BB962C8B-B14F-4D97-AF65-F5344CB8AC3E}">
        <p14:creationId xmlns:p14="http://schemas.microsoft.com/office/powerpoint/2010/main" val="2165020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Offline Browsing </a:t>
            </a:r>
            <a:r>
              <a:rPr lang="en-US" dirty="0" err="1"/>
              <a:t>DEMo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99277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NOTIFICATION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2" y="685800"/>
            <a:ext cx="9397337" cy="3985262"/>
          </a:xfrm>
        </p:spPr>
      </p:pic>
    </p:spTree>
    <p:extLst>
      <p:ext uri="{BB962C8B-B14F-4D97-AF65-F5344CB8AC3E}">
        <p14:creationId xmlns:p14="http://schemas.microsoft.com/office/powerpoint/2010/main" val="3925466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417A89-8E44-44F6-B308-9426FD4B50F0}"/>
              </a:ext>
            </a:extLst>
          </p:cNvPr>
          <p:cNvSpPr>
            <a:spLocks noGrp="1"/>
          </p:cNvSpPr>
          <p:nvPr>
            <p:ph type="title"/>
          </p:nvPr>
        </p:nvSpPr>
        <p:spPr>
          <a:xfrm>
            <a:off x="279098" y="5350933"/>
            <a:ext cx="8534400" cy="1507067"/>
          </a:xfrm>
        </p:spPr>
        <p:txBody>
          <a:bodyPr/>
          <a:lstStyle/>
          <a:p>
            <a:r>
              <a:rPr lang="en-US" dirty="0"/>
              <a:t>Push notification</a:t>
            </a:r>
          </a:p>
        </p:txBody>
      </p:sp>
      <p:sp>
        <p:nvSpPr>
          <p:cNvPr id="3" name="Content Placeholder 2">
            <a:extLst>
              <a:ext uri="{FF2B5EF4-FFF2-40B4-BE49-F238E27FC236}">
                <a16:creationId xmlns:a16="http://schemas.microsoft.com/office/drawing/2014/main" xmlns="" id="{351E42AA-F625-464F-91D8-85ACA3C07519}"/>
              </a:ext>
            </a:extLst>
          </p:cNvPr>
          <p:cNvSpPr>
            <a:spLocks noGrp="1"/>
          </p:cNvSpPr>
          <p:nvPr>
            <p:ph idx="1"/>
          </p:nvPr>
        </p:nvSpPr>
        <p:spPr>
          <a:xfrm>
            <a:off x="684212" y="685800"/>
            <a:ext cx="10427484" cy="4789025"/>
          </a:xfrm>
        </p:spPr>
        <p:txBody>
          <a:bodyPr>
            <a:noAutofit/>
          </a:bodyPr>
          <a:lstStyle/>
          <a:p>
            <a:pPr marL="0" indent="0">
              <a:buNone/>
            </a:pPr>
            <a:r>
              <a:rPr lang="en-US" dirty="0">
                <a:solidFill>
                  <a:schemeClr val="tx1"/>
                </a:solidFill>
              </a:rPr>
              <a:t/>
            </a:r>
            <a:br>
              <a:rPr lang="en-US" dirty="0">
                <a:solidFill>
                  <a:schemeClr val="tx1"/>
                </a:solidFill>
              </a:rPr>
            </a:br>
            <a:endParaRPr lang="en-US" dirty="0">
              <a:solidFill>
                <a:schemeClr val="tx1"/>
              </a:solidFill>
            </a:endParaRPr>
          </a:p>
        </p:txBody>
      </p:sp>
      <p:sp>
        <p:nvSpPr>
          <p:cNvPr id="6" name="Rectangle 5"/>
          <p:cNvSpPr/>
          <p:nvPr/>
        </p:nvSpPr>
        <p:spPr>
          <a:xfrm>
            <a:off x="788383" y="960700"/>
            <a:ext cx="9617257" cy="3970318"/>
          </a:xfrm>
          <a:prstGeom prst="rect">
            <a:avLst/>
          </a:prstGeom>
        </p:spPr>
        <p:txBody>
          <a:bodyPr wrap="square">
            <a:spAutoFit/>
          </a:bodyPr>
          <a:lstStyle/>
          <a:p>
            <a:r>
              <a:rPr lang="en-US" smtClean="0"/>
              <a:t>* VAPID </a:t>
            </a:r>
            <a:r>
              <a:rPr lang="en-US" dirty="0"/>
              <a:t>protocol: is short for Voluntary Application Server Identification. It’s a specification that defines a handshake between your app server and the push service and allows the push service to confirm which site is sending messages.</a:t>
            </a:r>
          </a:p>
          <a:p>
            <a:r>
              <a:rPr lang="en-US" dirty="0"/>
              <a:t>Push Notification Implementation step</a:t>
            </a:r>
            <a:r>
              <a:rPr lang="en-US" dirty="0" smtClean="0"/>
              <a:t>:</a:t>
            </a:r>
          </a:p>
          <a:p>
            <a:endParaRPr lang="en-US" dirty="0"/>
          </a:p>
          <a:p>
            <a:pPr marL="457200" indent="-457200">
              <a:buFont typeface="+mj-lt"/>
              <a:buAutoNum type="arabicPeriod"/>
            </a:pPr>
            <a:r>
              <a:rPr lang="en-US" dirty="0"/>
              <a:t>Adding the client side logic to subscribe a user to push (i.e. the JavaScript and UI in your web app that registers a user to push messages).</a:t>
            </a:r>
          </a:p>
          <a:p>
            <a:pPr marL="457200" indent="-457200">
              <a:buFont typeface="+mj-lt"/>
              <a:buAutoNum type="arabicPeriod"/>
            </a:pPr>
            <a:r>
              <a:rPr lang="en-US" dirty="0"/>
              <a:t>The API call from your back-end / application that triggers a push message to a user's device.</a:t>
            </a:r>
          </a:p>
          <a:p>
            <a:pPr marL="457200" indent="-457200">
              <a:buFont typeface="+mj-lt"/>
              <a:buAutoNum type="arabicPeriod"/>
            </a:pPr>
            <a:r>
              <a:rPr lang="en-US" dirty="0"/>
              <a:t>The service worker JavaScript file that will receive a "push event" when the push arrives on the device. It's in this JavaScript that you'll be able to show a notification</a:t>
            </a:r>
            <a:r>
              <a:rPr lang="en-US" dirty="0" smtClean="0"/>
              <a:t>.</a:t>
            </a:r>
          </a:p>
          <a:p>
            <a:pPr marL="457200" indent="-457200">
              <a:buFont typeface="+mj-lt"/>
              <a:buAutoNum type="arabicPeriod"/>
            </a:pPr>
            <a:endParaRPr lang="en-US" dirty="0"/>
          </a:p>
          <a:p>
            <a:r>
              <a:rPr lang="en-US" dirty="0" smtClean="0"/>
              <a:t>* Demo</a:t>
            </a:r>
            <a:endParaRPr lang="en-US" dirty="0"/>
          </a:p>
        </p:txBody>
      </p:sp>
    </p:spTree>
    <p:extLst>
      <p:ext uri="{BB962C8B-B14F-4D97-AF65-F5344CB8AC3E}">
        <p14:creationId xmlns:p14="http://schemas.microsoft.com/office/powerpoint/2010/main" val="36363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sync &amp; Index DB</a:t>
            </a:r>
            <a:endParaRPr lang="en-US" dirty="0"/>
          </a:p>
        </p:txBody>
      </p:sp>
      <p:sp>
        <p:nvSpPr>
          <p:cNvPr id="3" name="Content Placeholder 2"/>
          <p:cNvSpPr>
            <a:spLocks noGrp="1"/>
          </p:cNvSpPr>
          <p:nvPr>
            <p:ph idx="1"/>
          </p:nvPr>
        </p:nvSpPr>
        <p:spPr/>
        <p:txBody>
          <a:bodyPr>
            <a:normAutofit/>
          </a:bodyPr>
          <a:lstStyle/>
          <a:p>
            <a:r>
              <a:rPr lang="en-US" dirty="0" err="1">
                <a:solidFill>
                  <a:schemeClr val="tx1"/>
                </a:solidFill>
              </a:rPr>
              <a:t>BackgroundSync</a:t>
            </a:r>
            <a:r>
              <a:rPr lang="en-US" dirty="0">
                <a:solidFill>
                  <a:schemeClr val="tx1"/>
                </a:solidFill>
              </a:rPr>
              <a:t> is a new web API that lets you defer actions until the user has stable connectivity, which makes it great for ensuring that whatever the user wants to send is sent when they regain </a:t>
            </a:r>
            <a:r>
              <a:rPr lang="en-US" dirty="0" smtClean="0">
                <a:solidFill>
                  <a:schemeClr val="tx1"/>
                </a:solidFill>
              </a:rPr>
              <a:t>connectivity</a:t>
            </a:r>
          </a:p>
          <a:p>
            <a:endParaRPr lang="en-US" dirty="0" smtClean="0">
              <a:solidFill>
                <a:schemeClr val="tx1"/>
              </a:solidFill>
            </a:endParaRPr>
          </a:p>
          <a:p>
            <a:r>
              <a:rPr lang="en-US" dirty="0" err="1">
                <a:solidFill>
                  <a:schemeClr val="tx1"/>
                </a:solidFill>
              </a:rPr>
              <a:t>IndexedDB</a:t>
            </a:r>
            <a:r>
              <a:rPr lang="en-US" dirty="0">
                <a:solidFill>
                  <a:schemeClr val="tx1"/>
                </a:solidFill>
              </a:rPr>
              <a:t> is a low-level API for client-side storage of significant amounts of </a:t>
            </a:r>
            <a:r>
              <a:rPr lang="en-US" dirty="0" smtClean="0">
                <a:solidFill>
                  <a:schemeClr val="tx1"/>
                </a:solidFill>
              </a:rPr>
              <a:t>structured data</a:t>
            </a:r>
            <a:r>
              <a:rPr lang="en-US" dirty="0">
                <a:solidFill>
                  <a:schemeClr val="tx1"/>
                </a:solidFill>
              </a:rPr>
              <a:t>, including files or blobs. This API uses indexes to enable </a:t>
            </a:r>
            <a:r>
              <a:rPr lang="en-US" dirty="0" smtClean="0">
                <a:solidFill>
                  <a:schemeClr val="tx1"/>
                </a:solidFill>
              </a:rPr>
              <a:t>high-performance searches </a:t>
            </a:r>
            <a:r>
              <a:rPr lang="en-US" dirty="0">
                <a:solidFill>
                  <a:schemeClr val="tx1"/>
                </a:solidFill>
              </a:rPr>
              <a:t>of this data. </a:t>
            </a:r>
            <a:r>
              <a:rPr lang="en-US" dirty="0" err="1" smtClean="0">
                <a:solidFill>
                  <a:schemeClr val="tx1"/>
                </a:solidFill>
              </a:rPr>
              <a:t>IndexedDB</a:t>
            </a:r>
            <a:r>
              <a:rPr lang="en-US" dirty="0" smtClean="0">
                <a:solidFill>
                  <a:schemeClr val="tx1"/>
                </a:solidFill>
              </a:rPr>
              <a:t> it’s </a:t>
            </a:r>
            <a:r>
              <a:rPr lang="en-US" dirty="0">
                <a:solidFill>
                  <a:schemeClr val="tx1"/>
                </a:solidFill>
              </a:rPr>
              <a:t>a better solution when it comes to large amounts of data.</a:t>
            </a: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463583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C726DE-43AE-4074-8247-C32968E8AF5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xmlns="" id="{10E3FC0C-076C-491D-8372-24DDAECA570D}"/>
              </a:ext>
            </a:extLst>
          </p:cNvPr>
          <p:cNvSpPr>
            <a:spLocks noGrp="1"/>
          </p:cNvSpPr>
          <p:nvPr>
            <p:ph idx="1"/>
          </p:nvPr>
        </p:nvSpPr>
        <p:spPr>
          <a:xfrm>
            <a:off x="684212" y="685800"/>
            <a:ext cx="8534400" cy="4223551"/>
          </a:xfrm>
        </p:spPr>
        <p:txBody>
          <a:bodyPr>
            <a:normAutofit lnSpcReduction="10000"/>
          </a:bodyPr>
          <a:lstStyle/>
          <a:p>
            <a:r>
              <a:rPr lang="en-US" dirty="0">
                <a:solidFill>
                  <a:schemeClr val="tx1"/>
                </a:solidFill>
              </a:rPr>
              <a:t>What are Progressive Web App, Benefit of PWA.</a:t>
            </a:r>
          </a:p>
          <a:p>
            <a:r>
              <a:rPr lang="en-US" dirty="0">
                <a:solidFill>
                  <a:schemeClr val="tx1"/>
                </a:solidFill>
              </a:rPr>
              <a:t>Application Shell Architecture</a:t>
            </a:r>
          </a:p>
          <a:p>
            <a:r>
              <a:rPr lang="en-US" dirty="0">
                <a:solidFill>
                  <a:schemeClr val="tx1"/>
                </a:solidFill>
              </a:rPr>
              <a:t>Service Worker, Scope, Service Worker Lifecycle</a:t>
            </a:r>
          </a:p>
          <a:p>
            <a:r>
              <a:rPr lang="en-US" dirty="0">
                <a:solidFill>
                  <a:schemeClr val="tx1"/>
                </a:solidFill>
              </a:rPr>
              <a:t>Events(Caching strategy) </a:t>
            </a:r>
          </a:p>
          <a:p>
            <a:r>
              <a:rPr lang="en-US" dirty="0">
                <a:solidFill>
                  <a:schemeClr val="tx1"/>
                </a:solidFill>
              </a:rPr>
              <a:t>Fetch API</a:t>
            </a:r>
          </a:p>
          <a:p>
            <a:r>
              <a:rPr lang="en-US" dirty="0">
                <a:solidFill>
                  <a:schemeClr val="tx1"/>
                </a:solidFill>
              </a:rPr>
              <a:t>Web App Manifest</a:t>
            </a:r>
          </a:p>
          <a:p>
            <a:r>
              <a:rPr lang="en-US" dirty="0">
                <a:solidFill>
                  <a:schemeClr val="tx1"/>
                </a:solidFill>
              </a:rPr>
              <a:t>Offline Browsing</a:t>
            </a:r>
          </a:p>
          <a:p>
            <a:r>
              <a:rPr lang="en-US" dirty="0">
                <a:solidFill>
                  <a:schemeClr val="tx1"/>
                </a:solidFill>
              </a:rPr>
              <a:t>Push Notification</a:t>
            </a:r>
          </a:p>
          <a:p>
            <a:r>
              <a:rPr lang="en-US" dirty="0" err="1">
                <a:solidFill>
                  <a:schemeClr val="tx1"/>
                </a:solidFill>
              </a:rPr>
              <a:t>IndexDB</a:t>
            </a:r>
            <a:r>
              <a:rPr lang="en-US" dirty="0">
                <a:solidFill>
                  <a:schemeClr val="tx1"/>
                </a:solidFill>
              </a:rPr>
              <a:t>, </a:t>
            </a:r>
            <a:r>
              <a:rPr lang="en-US" dirty="0" err="1">
                <a:solidFill>
                  <a:schemeClr val="tx1"/>
                </a:solidFill>
              </a:rPr>
              <a:t>BackgroundSync</a:t>
            </a:r>
            <a:endParaRPr lang="en-US" dirty="0">
              <a:solidFill>
                <a:schemeClr val="tx1"/>
              </a:solidFill>
            </a:endParaRPr>
          </a:p>
          <a:p>
            <a:r>
              <a:rPr lang="en-US" dirty="0">
                <a:solidFill>
                  <a:schemeClr val="tx1"/>
                </a:solidFill>
              </a:rPr>
              <a:t>Demo</a:t>
            </a:r>
          </a:p>
        </p:txBody>
      </p:sp>
    </p:spTree>
    <p:extLst>
      <p:ext uri="{BB962C8B-B14F-4D97-AF65-F5344CB8AC3E}">
        <p14:creationId xmlns:p14="http://schemas.microsoft.com/office/powerpoint/2010/main" val="1071312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8E0E3C-7724-4C66-AFF5-DEE7E703DFD6}"/>
              </a:ext>
            </a:extLst>
          </p:cNvPr>
          <p:cNvSpPr>
            <a:spLocks noGrp="1"/>
          </p:cNvSpPr>
          <p:nvPr>
            <p:ph type="title"/>
          </p:nvPr>
        </p:nvSpPr>
        <p:spPr>
          <a:xfrm>
            <a:off x="684212" y="5144280"/>
            <a:ext cx="8534400" cy="1507067"/>
          </a:xfrm>
        </p:spPr>
        <p:txBody>
          <a:bodyPr>
            <a:normAutofit fontScale="90000"/>
          </a:bodyPr>
          <a:lstStyle/>
          <a:p>
            <a:r>
              <a:rPr lang="en-US" dirty="0"/>
              <a:t>What are Progressive Web App</a:t>
            </a:r>
            <a:br>
              <a:rPr lang="en-US" dirty="0"/>
            </a:br>
            <a:r>
              <a:rPr lang="en-US" dirty="0"/>
              <a:t>Benefit of PWA</a:t>
            </a:r>
            <a:br>
              <a:rPr lang="en-US" dirty="0"/>
            </a:br>
            <a:endParaRPr lang="en-US" dirty="0"/>
          </a:p>
        </p:txBody>
      </p:sp>
      <p:sp>
        <p:nvSpPr>
          <p:cNvPr id="3" name="Content Placeholder 2">
            <a:extLst>
              <a:ext uri="{FF2B5EF4-FFF2-40B4-BE49-F238E27FC236}">
                <a16:creationId xmlns:a16="http://schemas.microsoft.com/office/drawing/2014/main" xmlns="" id="{4CC45F13-5C9B-49D4-8F3B-059D4CBDC62B}"/>
              </a:ext>
            </a:extLst>
          </p:cNvPr>
          <p:cNvSpPr>
            <a:spLocks noGrp="1"/>
          </p:cNvSpPr>
          <p:nvPr>
            <p:ph idx="1"/>
          </p:nvPr>
        </p:nvSpPr>
        <p:spPr>
          <a:xfrm>
            <a:off x="684212" y="943252"/>
            <a:ext cx="8534400" cy="3615267"/>
          </a:xfrm>
        </p:spPr>
        <p:txBody>
          <a:bodyPr>
            <a:normAutofit lnSpcReduction="10000"/>
          </a:bodyPr>
          <a:lstStyle/>
          <a:p>
            <a:r>
              <a:rPr lang="en-US" dirty="0">
                <a:solidFill>
                  <a:schemeClr val="tx1"/>
                </a:solidFill>
              </a:rPr>
              <a:t>Progressive web app basically web app but use modern web capabilities to deliver an app-like experience to users</a:t>
            </a:r>
          </a:p>
          <a:p>
            <a:pPr marL="0" indent="0">
              <a:buNone/>
            </a:pPr>
            <a:endParaRPr lang="en-US" dirty="0">
              <a:solidFill>
                <a:schemeClr val="tx1"/>
              </a:solidFill>
            </a:endParaRPr>
          </a:p>
          <a:p>
            <a:pPr marL="0" indent="0">
              <a:buNone/>
            </a:pPr>
            <a:r>
              <a:rPr lang="en-US" dirty="0">
                <a:solidFill>
                  <a:schemeClr val="tx1"/>
                </a:solidFill>
              </a:rPr>
              <a:t>Main benefit of PWA:</a:t>
            </a:r>
          </a:p>
          <a:p>
            <a:pPr marL="457200" indent="-457200">
              <a:buFont typeface="+mj-lt"/>
              <a:buAutoNum type="arabicPeriod"/>
            </a:pPr>
            <a:r>
              <a:rPr lang="en-US" dirty="0">
                <a:solidFill>
                  <a:schemeClr val="tx1"/>
                </a:solidFill>
              </a:rPr>
              <a:t>Offline Mode</a:t>
            </a:r>
          </a:p>
          <a:p>
            <a:pPr marL="457200" indent="-457200">
              <a:buFont typeface="+mj-lt"/>
              <a:buAutoNum type="arabicPeriod"/>
            </a:pPr>
            <a:r>
              <a:rPr lang="en-US" dirty="0">
                <a:solidFill>
                  <a:schemeClr val="tx1"/>
                </a:solidFill>
              </a:rPr>
              <a:t>App-like</a:t>
            </a:r>
          </a:p>
          <a:p>
            <a:pPr marL="457200" indent="-457200">
              <a:buFont typeface="+mj-lt"/>
              <a:buAutoNum type="arabicPeriod"/>
            </a:pPr>
            <a:r>
              <a:rPr lang="en-US" dirty="0">
                <a:solidFill>
                  <a:schemeClr val="tx1"/>
                </a:solidFill>
              </a:rPr>
              <a:t>Improved performance</a:t>
            </a:r>
          </a:p>
          <a:p>
            <a:pPr marL="457200" indent="-457200">
              <a:buFont typeface="+mj-lt"/>
              <a:buAutoNum type="arabicPeriod"/>
            </a:pPr>
            <a:r>
              <a:rPr lang="en-US" dirty="0">
                <a:solidFill>
                  <a:schemeClr val="tx1"/>
                </a:solidFill>
              </a:rPr>
              <a:t>Zero install</a:t>
            </a:r>
          </a:p>
          <a:p>
            <a:pPr marL="457200" indent="-457200">
              <a:buFont typeface="+mj-lt"/>
              <a:buAutoNum type="arabicPeriod"/>
            </a:pPr>
            <a:r>
              <a:rPr lang="en-US" dirty="0">
                <a:solidFill>
                  <a:schemeClr val="tx1"/>
                </a:solidFill>
              </a:rPr>
              <a:t>Use specific mobile feature (push notification)</a:t>
            </a:r>
          </a:p>
          <a:p>
            <a:endParaRPr lang="en-US" dirty="0">
              <a:solidFill>
                <a:schemeClr val="tx1"/>
              </a:solidFill>
            </a:endParaRPr>
          </a:p>
        </p:txBody>
      </p:sp>
    </p:spTree>
    <p:extLst>
      <p:ext uri="{BB962C8B-B14F-4D97-AF65-F5344CB8AC3E}">
        <p14:creationId xmlns:p14="http://schemas.microsoft.com/office/powerpoint/2010/main" val="3984361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776FB-59EC-4639-A7DF-71C67569EBF1}"/>
              </a:ext>
            </a:extLst>
          </p:cNvPr>
          <p:cNvSpPr>
            <a:spLocks noGrp="1"/>
          </p:cNvSpPr>
          <p:nvPr>
            <p:ph type="title"/>
          </p:nvPr>
        </p:nvSpPr>
        <p:spPr/>
        <p:txBody>
          <a:bodyPr/>
          <a:lstStyle/>
          <a:p>
            <a:r>
              <a:rPr lang="en-US" dirty="0"/>
              <a:t>Tool to build </a:t>
            </a:r>
            <a:r>
              <a:rPr lang="en-US" dirty="0" err="1"/>
              <a:t>pwa</a:t>
            </a:r>
            <a:endParaRPr lang="en-US" dirty="0"/>
          </a:p>
        </p:txBody>
      </p:sp>
      <p:sp>
        <p:nvSpPr>
          <p:cNvPr id="3" name="Content Placeholder 2">
            <a:extLst>
              <a:ext uri="{FF2B5EF4-FFF2-40B4-BE49-F238E27FC236}">
                <a16:creationId xmlns:a16="http://schemas.microsoft.com/office/drawing/2014/main" xmlns="" id="{04FF6E83-715A-4753-898C-0F8BC4606043}"/>
              </a:ext>
            </a:extLst>
          </p:cNvPr>
          <p:cNvSpPr>
            <a:spLocks noGrp="1"/>
          </p:cNvSpPr>
          <p:nvPr>
            <p:ph idx="1"/>
          </p:nvPr>
        </p:nvSpPr>
        <p:spPr/>
        <p:txBody>
          <a:bodyPr/>
          <a:lstStyle/>
          <a:p>
            <a:r>
              <a:rPr lang="en-US" dirty="0">
                <a:solidFill>
                  <a:schemeClr val="tx1"/>
                </a:solidFill>
              </a:rPr>
              <a:t>Ionic </a:t>
            </a:r>
          </a:p>
          <a:p>
            <a:r>
              <a:rPr lang="en-US" dirty="0">
                <a:solidFill>
                  <a:schemeClr val="tx1"/>
                </a:solidFill>
              </a:rPr>
              <a:t>React Native</a:t>
            </a:r>
          </a:p>
          <a:p>
            <a:r>
              <a:rPr lang="en-US" dirty="0">
                <a:solidFill>
                  <a:schemeClr val="tx1"/>
                </a:solidFill>
              </a:rPr>
              <a:t>AMP (Accelerated Mobile Pages)</a:t>
            </a:r>
          </a:p>
          <a:p>
            <a:r>
              <a:rPr lang="en-US" dirty="0">
                <a:solidFill>
                  <a:schemeClr val="tx1"/>
                </a:solidFill>
              </a:rPr>
              <a:t>Polymer</a:t>
            </a:r>
          </a:p>
          <a:p>
            <a:r>
              <a:rPr lang="en-US" dirty="0">
                <a:solidFill>
                  <a:schemeClr val="tx1"/>
                </a:solidFill>
              </a:rPr>
              <a:t>Meteor</a:t>
            </a:r>
          </a:p>
        </p:txBody>
      </p:sp>
    </p:spTree>
    <p:extLst>
      <p:ext uri="{BB962C8B-B14F-4D97-AF65-F5344CB8AC3E}">
        <p14:creationId xmlns:p14="http://schemas.microsoft.com/office/powerpoint/2010/main" val="281735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2B6B2B-52E3-44A1-B06E-81EDEADA04F5}"/>
              </a:ext>
            </a:extLst>
          </p:cNvPr>
          <p:cNvSpPr>
            <a:spLocks noGrp="1"/>
          </p:cNvSpPr>
          <p:nvPr>
            <p:ph type="title"/>
          </p:nvPr>
        </p:nvSpPr>
        <p:spPr>
          <a:xfrm>
            <a:off x="684212" y="5144279"/>
            <a:ext cx="8534400" cy="1507067"/>
          </a:xfrm>
        </p:spPr>
        <p:txBody>
          <a:bodyPr/>
          <a:lstStyle/>
          <a:p>
            <a:r>
              <a:rPr lang="en-US" dirty="0"/>
              <a:t>Application Shell Architecture</a:t>
            </a:r>
            <a:br>
              <a:rPr lang="en-US" dirty="0"/>
            </a:br>
            <a:endParaRPr lang="en-US" dirty="0"/>
          </a:p>
        </p:txBody>
      </p:sp>
      <p:sp>
        <p:nvSpPr>
          <p:cNvPr id="3" name="Content Placeholder 2">
            <a:extLst>
              <a:ext uri="{FF2B5EF4-FFF2-40B4-BE49-F238E27FC236}">
                <a16:creationId xmlns:a16="http://schemas.microsoft.com/office/drawing/2014/main" xmlns="" id="{89426F1F-F7A3-44F6-B515-7260B22129D5}"/>
              </a:ext>
            </a:extLst>
          </p:cNvPr>
          <p:cNvSpPr>
            <a:spLocks noGrp="1"/>
          </p:cNvSpPr>
          <p:nvPr>
            <p:ph idx="1"/>
          </p:nvPr>
        </p:nvSpPr>
        <p:spPr/>
        <p:txBody>
          <a:bodyPr/>
          <a:lstStyle/>
          <a:p>
            <a:r>
              <a:rPr lang="en-US" dirty="0">
                <a:solidFill>
                  <a:schemeClr val="tx1"/>
                </a:solidFill>
              </a:rPr>
              <a:t>The app shell mean minimal HTML,CSS,JS powering the user interface. Since shell doesn’t  usually change we can cache and once loaded, dynamic content can populate the view.</a:t>
            </a:r>
          </a:p>
          <a:p>
            <a:r>
              <a:rPr lang="en-US" dirty="0">
                <a:solidFill>
                  <a:schemeClr val="tx1"/>
                </a:solidFill>
              </a:rPr>
              <a:t>Demo: https://github.com/GoogleChromeLabs/application-shell</a:t>
            </a:r>
          </a:p>
        </p:txBody>
      </p:sp>
    </p:spTree>
    <p:extLst>
      <p:ext uri="{BB962C8B-B14F-4D97-AF65-F5344CB8AC3E}">
        <p14:creationId xmlns:p14="http://schemas.microsoft.com/office/powerpoint/2010/main" val="1240040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98A157-FCD1-4C27-8F6E-F674ED02688B}"/>
              </a:ext>
            </a:extLst>
          </p:cNvPr>
          <p:cNvSpPr>
            <a:spLocks noGrp="1"/>
          </p:cNvSpPr>
          <p:nvPr>
            <p:ph type="title"/>
          </p:nvPr>
        </p:nvSpPr>
        <p:spPr>
          <a:xfrm>
            <a:off x="542169" y="5350933"/>
            <a:ext cx="8534400" cy="1507067"/>
          </a:xfrm>
        </p:spPr>
        <p:txBody>
          <a:bodyPr/>
          <a:lstStyle/>
          <a:p>
            <a:r>
              <a:rPr lang="en-US" dirty="0"/>
              <a:t>Service worker</a:t>
            </a:r>
          </a:p>
        </p:txBody>
      </p:sp>
      <p:sp>
        <p:nvSpPr>
          <p:cNvPr id="3" name="Content Placeholder 2">
            <a:extLst>
              <a:ext uri="{FF2B5EF4-FFF2-40B4-BE49-F238E27FC236}">
                <a16:creationId xmlns:a16="http://schemas.microsoft.com/office/drawing/2014/main" xmlns="" id="{267068F6-BE1B-4F5F-92E0-84E8573583EA}"/>
              </a:ext>
            </a:extLst>
          </p:cNvPr>
          <p:cNvSpPr>
            <a:spLocks noGrp="1"/>
          </p:cNvSpPr>
          <p:nvPr>
            <p:ph idx="1"/>
          </p:nvPr>
        </p:nvSpPr>
        <p:spPr>
          <a:xfrm>
            <a:off x="684212" y="685800"/>
            <a:ext cx="8534400" cy="5182340"/>
          </a:xfrm>
        </p:spPr>
        <p:txBody>
          <a:bodyPr>
            <a:normAutofit lnSpcReduction="10000"/>
          </a:bodyPr>
          <a:lstStyle/>
          <a:p>
            <a:endParaRPr lang="en-US" dirty="0">
              <a:solidFill>
                <a:schemeClr val="tx1"/>
              </a:solidFill>
            </a:endParaRPr>
          </a:p>
          <a:p>
            <a:r>
              <a:rPr lang="en-US" dirty="0">
                <a:solidFill>
                  <a:schemeClr val="tx1"/>
                </a:solidFill>
              </a:rPr>
              <a:t>Service worker is a script that browser runs in the background, completely separate from web page and don’t need user interaction</a:t>
            </a:r>
          </a:p>
          <a:p>
            <a:pPr marL="0" indent="0">
              <a:buNone/>
            </a:pPr>
            <a:endParaRPr lang="en-US" dirty="0">
              <a:solidFill>
                <a:schemeClr val="tx1"/>
              </a:solidFill>
            </a:endParaRPr>
          </a:p>
          <a:p>
            <a:r>
              <a:rPr lang="en-US" dirty="0">
                <a:solidFill>
                  <a:schemeClr val="tx1"/>
                </a:solidFill>
              </a:rPr>
              <a:t>Service worker characteristic:</a:t>
            </a:r>
          </a:p>
          <a:p>
            <a:pPr marL="457200" indent="-457200">
              <a:buFont typeface="+mj-lt"/>
              <a:buAutoNum type="arabicPeriod"/>
            </a:pPr>
            <a:r>
              <a:rPr lang="en-US" dirty="0">
                <a:solidFill>
                  <a:schemeClr val="tx1"/>
                </a:solidFill>
              </a:rPr>
              <a:t>Can't access the DOM directly. </a:t>
            </a:r>
          </a:p>
          <a:p>
            <a:pPr marL="457200" indent="-457200">
              <a:buFont typeface="+mj-lt"/>
              <a:buAutoNum type="arabicPeriod"/>
            </a:pPr>
            <a:r>
              <a:rPr lang="en-US" dirty="0">
                <a:solidFill>
                  <a:schemeClr val="tx1"/>
                </a:solidFill>
              </a:rPr>
              <a:t>Service worker allowing you to control how network requests from your page are handled.</a:t>
            </a:r>
          </a:p>
          <a:p>
            <a:pPr marL="457200" indent="-457200">
              <a:buFont typeface="+mj-lt"/>
              <a:buAutoNum type="arabicPeriod"/>
            </a:pPr>
            <a:r>
              <a:rPr lang="en-US" dirty="0">
                <a:solidFill>
                  <a:schemeClr val="tx1"/>
                </a:solidFill>
              </a:rPr>
              <a:t>It's terminated when not in use, and restarted when it's next needed. If there is information that you need to persist and reuse across restarts, service workers do have access to the </a:t>
            </a:r>
            <a:r>
              <a:rPr lang="en-US" dirty="0" err="1">
                <a:solidFill>
                  <a:schemeClr val="tx1"/>
                </a:solidFill>
              </a:rPr>
              <a:t>IndexedDB</a:t>
            </a:r>
            <a:r>
              <a:rPr lang="en-US" dirty="0">
                <a:solidFill>
                  <a:schemeClr val="tx1"/>
                </a:solidFill>
              </a:rPr>
              <a:t> API.</a:t>
            </a:r>
          </a:p>
          <a:p>
            <a:pPr marL="457200" indent="-457200">
              <a:buFont typeface="+mj-lt"/>
              <a:buAutoNum type="arabicPeriod"/>
            </a:pPr>
            <a:r>
              <a:rPr lang="en-US" dirty="0">
                <a:solidFill>
                  <a:schemeClr val="tx1"/>
                </a:solidFill>
              </a:rPr>
              <a:t>Service workers make extensive use of promises</a:t>
            </a:r>
          </a:p>
          <a:p>
            <a:endParaRPr lang="en-US" dirty="0">
              <a:solidFill>
                <a:schemeClr val="tx1"/>
              </a:solidFill>
            </a:endParaRPr>
          </a:p>
        </p:txBody>
      </p:sp>
    </p:spTree>
    <p:extLst>
      <p:ext uri="{BB962C8B-B14F-4D97-AF65-F5344CB8AC3E}">
        <p14:creationId xmlns:p14="http://schemas.microsoft.com/office/powerpoint/2010/main" val="173973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B72FEE-B902-40F9-AACA-EC55CA6C6720}"/>
              </a:ext>
            </a:extLst>
          </p:cNvPr>
          <p:cNvSpPr>
            <a:spLocks noGrp="1"/>
          </p:cNvSpPr>
          <p:nvPr>
            <p:ph type="title"/>
          </p:nvPr>
        </p:nvSpPr>
        <p:spPr>
          <a:xfrm>
            <a:off x="637558" y="5544629"/>
            <a:ext cx="8534400" cy="1507067"/>
          </a:xfrm>
        </p:spPr>
        <p:txBody>
          <a:bodyPr/>
          <a:lstStyle/>
          <a:p>
            <a:r>
              <a:rPr lang="en-US" dirty="0"/>
              <a:t>Service worker lifecycle</a:t>
            </a:r>
          </a:p>
        </p:txBody>
      </p:sp>
      <p:pic>
        <p:nvPicPr>
          <p:cNvPr id="5" name="Content Placeholder 4">
            <a:extLst>
              <a:ext uri="{FF2B5EF4-FFF2-40B4-BE49-F238E27FC236}">
                <a16:creationId xmlns:a16="http://schemas.microsoft.com/office/drawing/2014/main" xmlns="" id="{0EEE8D40-76BA-4EA2-AD2D-6D9B6259AE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7213" y="559837"/>
            <a:ext cx="10113620" cy="5150498"/>
          </a:xfrm>
        </p:spPr>
      </p:pic>
    </p:spTree>
    <p:extLst>
      <p:ext uri="{BB962C8B-B14F-4D97-AF65-F5344CB8AC3E}">
        <p14:creationId xmlns:p14="http://schemas.microsoft.com/office/powerpoint/2010/main" val="224578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504" y="5523924"/>
            <a:ext cx="8534400" cy="1507067"/>
          </a:xfrm>
        </p:spPr>
        <p:txBody>
          <a:bodyPr/>
          <a:lstStyle/>
          <a:p>
            <a:r>
              <a:rPr lang="en-US" dirty="0"/>
              <a:t>Events</a:t>
            </a:r>
            <a:br>
              <a:rPr lang="en-US" dirty="0"/>
            </a:br>
            <a:endParaRPr lang="en-US" dirty="0"/>
          </a:p>
        </p:txBody>
      </p:sp>
      <p:sp>
        <p:nvSpPr>
          <p:cNvPr id="3" name="Content Placeholder 2"/>
          <p:cNvSpPr>
            <a:spLocks noGrp="1"/>
          </p:cNvSpPr>
          <p:nvPr>
            <p:ph idx="1"/>
          </p:nvPr>
        </p:nvSpPr>
        <p:spPr>
          <a:xfrm>
            <a:off x="675504" y="701336"/>
            <a:ext cx="8534400" cy="3615267"/>
          </a:xfrm>
        </p:spPr>
        <p:txBody>
          <a:bodyPr>
            <a:normAutofit fontScale="85000" lnSpcReduction="20000"/>
          </a:bodyPr>
          <a:lstStyle/>
          <a:p>
            <a:endParaRPr lang="en-US" dirty="0">
              <a:solidFill>
                <a:schemeClr val="tx1"/>
              </a:solidFill>
            </a:endParaRPr>
          </a:p>
          <a:p>
            <a:r>
              <a:rPr lang="en-US" dirty="0">
                <a:solidFill>
                  <a:schemeClr val="tx1"/>
                </a:solidFill>
              </a:rPr>
              <a:t>On Install: After registered and downloaded, </a:t>
            </a:r>
            <a:r>
              <a:rPr lang="en-US" dirty="0" err="1">
                <a:solidFill>
                  <a:schemeClr val="tx1"/>
                </a:solidFill>
              </a:rPr>
              <a:t>sw</a:t>
            </a:r>
            <a:r>
              <a:rPr lang="en-US" dirty="0">
                <a:solidFill>
                  <a:schemeClr val="tx1"/>
                </a:solidFill>
              </a:rPr>
              <a:t> get installed in the background. Suitable for static assets like </a:t>
            </a:r>
            <a:r>
              <a:rPr lang="en-US" dirty="0" err="1">
                <a:solidFill>
                  <a:schemeClr val="tx1"/>
                </a:solidFill>
              </a:rPr>
              <a:t>js,css,img</a:t>
            </a:r>
            <a:endParaRPr lang="en-US" dirty="0">
              <a:solidFill>
                <a:schemeClr val="tx1"/>
              </a:solidFill>
            </a:endParaRPr>
          </a:p>
          <a:p>
            <a:r>
              <a:rPr lang="en-US" dirty="0">
                <a:solidFill>
                  <a:schemeClr val="tx1"/>
                </a:solidFill>
              </a:rPr>
              <a:t>On activate: After install stage is finished. SW now in control of things within its scope. Suitable for clean up old cache and update new version.</a:t>
            </a:r>
          </a:p>
          <a:p>
            <a:r>
              <a:rPr lang="en-US" dirty="0">
                <a:solidFill>
                  <a:schemeClr val="tx1"/>
                </a:solidFill>
              </a:rPr>
              <a:t>On network response (Fetch): When browser download data. Suitable for caching web request, response</a:t>
            </a:r>
          </a:p>
          <a:p>
            <a:endParaRPr lang="en-US" dirty="0">
              <a:solidFill>
                <a:schemeClr val="tx1"/>
              </a:solidFill>
            </a:endParaRPr>
          </a:p>
          <a:p>
            <a:pPr marL="0" indent="0">
              <a:buNone/>
            </a:pPr>
            <a:r>
              <a:rPr lang="en-US" dirty="0">
                <a:solidFill>
                  <a:schemeClr val="tx1"/>
                </a:solidFill>
              </a:rPr>
              <a:t>Demo:</a:t>
            </a:r>
          </a:p>
          <a:p>
            <a:pPr marL="457200" indent="-457200">
              <a:buFont typeface="+mj-lt"/>
              <a:buAutoNum type="arabicPeriod"/>
            </a:pPr>
            <a:r>
              <a:rPr lang="en-US" dirty="0">
                <a:solidFill>
                  <a:schemeClr val="tx1"/>
                </a:solidFill>
              </a:rPr>
              <a:t>Precaching during Service Worker installation</a:t>
            </a:r>
          </a:p>
          <a:p>
            <a:pPr marL="457200" indent="-457200">
              <a:buFont typeface="+mj-lt"/>
              <a:buAutoNum type="arabicPeriod"/>
            </a:pPr>
            <a:r>
              <a:rPr lang="en-US" dirty="0">
                <a:solidFill>
                  <a:schemeClr val="tx1"/>
                </a:solidFill>
              </a:rPr>
              <a:t>Cache First </a:t>
            </a:r>
          </a:p>
          <a:p>
            <a:endParaRPr lang="en-US" dirty="0">
              <a:solidFill>
                <a:schemeClr val="tx1"/>
              </a:solidFill>
            </a:endParaRPr>
          </a:p>
        </p:txBody>
      </p:sp>
    </p:spTree>
    <p:extLst>
      <p:ext uri="{BB962C8B-B14F-4D97-AF65-F5344CB8AC3E}">
        <p14:creationId xmlns:p14="http://schemas.microsoft.com/office/powerpoint/2010/main" val="1112003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B43DA7-2345-408B-AB8C-F23698E6052C}"/>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xmlns="" id="{416C16D3-06DA-434A-A615-91B440249F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2" y="1036581"/>
            <a:ext cx="8534400" cy="4337175"/>
          </a:xfrm>
          <a:prstGeom prst="rect">
            <a:avLst/>
          </a:prstGeom>
        </p:spPr>
      </p:pic>
    </p:spTree>
    <p:extLst>
      <p:ext uri="{BB962C8B-B14F-4D97-AF65-F5344CB8AC3E}">
        <p14:creationId xmlns:p14="http://schemas.microsoft.com/office/powerpoint/2010/main" val="186460878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1063</TotalTime>
  <Words>571</Words>
  <Application>Microsoft Office PowerPoint</Application>
  <PresentationFormat>Widescreen</PresentationFormat>
  <Paragraphs>70</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Century Gothic</vt:lpstr>
      <vt:lpstr>Wingdings 3</vt:lpstr>
      <vt:lpstr>Slice</vt:lpstr>
      <vt:lpstr>Progressive web app</vt:lpstr>
      <vt:lpstr>Agenda</vt:lpstr>
      <vt:lpstr>What are Progressive Web App Benefit of PWA </vt:lpstr>
      <vt:lpstr>Tool to build pwa</vt:lpstr>
      <vt:lpstr>Application Shell Architecture </vt:lpstr>
      <vt:lpstr>Service worker</vt:lpstr>
      <vt:lpstr>Service worker lifecycle</vt:lpstr>
      <vt:lpstr>Events </vt:lpstr>
      <vt:lpstr>PowerPoint Presentation</vt:lpstr>
      <vt:lpstr>Fetch API</vt:lpstr>
      <vt:lpstr>Web App Manifest </vt:lpstr>
      <vt:lpstr>Offline Browsing DEMo</vt:lpstr>
      <vt:lpstr>PUSH NOTIFICATION</vt:lpstr>
      <vt:lpstr>Push notification</vt:lpstr>
      <vt:lpstr>Background sync &amp; Index DB</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Progressive web app</dc:title>
  <dc:creator>Phuc Ngo</dc:creator>
  <cp:lastModifiedBy>Hudson Tony</cp:lastModifiedBy>
  <cp:revision>67</cp:revision>
  <dcterms:created xsi:type="dcterms:W3CDTF">2018-11-05T04:37:29Z</dcterms:created>
  <dcterms:modified xsi:type="dcterms:W3CDTF">2019-01-16T16:15:53Z</dcterms:modified>
</cp:coreProperties>
</file>