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2" r:id="rId6"/>
    <p:sldId id="272" r:id="rId7"/>
    <p:sldId id="260" r:id="rId8"/>
    <p:sldId id="261" r:id="rId9"/>
    <p:sldId id="263" r:id="rId10"/>
    <p:sldId id="264" r:id="rId11"/>
    <p:sldId id="265" r:id="rId12"/>
    <p:sldId id="266" r:id="rId13"/>
    <p:sldId id="267" r:id="rId14"/>
    <p:sldId id="269" r:id="rId15"/>
    <p:sldId id="268"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3/9/2019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14</a:t>
            </a:fld>
            <a:endParaRPr lang="en-US"/>
          </a:p>
        </p:txBody>
      </p:sp>
    </p:spTree>
    <p:extLst>
      <p:ext uri="{BB962C8B-B14F-4D97-AF65-F5344CB8AC3E}">
        <p14:creationId xmlns:p14="http://schemas.microsoft.com/office/powerpoint/2010/main" val="329419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3/9/2019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9659582" cy="5227320"/>
          </a:xfrm>
          <a:prstGeom prst="rect">
            <a:avLst/>
          </a:prstGeom>
        </p:spPr>
      </p:pic>
    </p:spTree>
    <p:extLst>
      <p:ext uri="{BB962C8B-B14F-4D97-AF65-F5344CB8AC3E}">
        <p14:creationId xmlns:p14="http://schemas.microsoft.com/office/powerpoint/2010/main" val="186460878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064" y="199266"/>
            <a:ext cx="8830490" cy="4875358"/>
          </a:xfrm>
        </p:spPr>
      </p:pic>
    </p:spTree>
    <p:extLst>
      <p:ext uri="{BB962C8B-B14F-4D97-AF65-F5344CB8AC3E}">
        <p14:creationId xmlns:p14="http://schemas.microsoft.com/office/powerpoint/2010/main" val="193099304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31469"/>
            <a:ext cx="8534400" cy="1507067"/>
          </a:xfrm>
        </p:spPr>
        <p:txBody>
          <a:bodyPr/>
          <a:lstStyle/>
          <a:p>
            <a:r>
              <a:rPr lang="en-US" dirty="0"/>
              <a:t>PUSH NOTIFICATION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2" y="354873"/>
            <a:ext cx="9591902" cy="4830336"/>
          </a:xfrm>
        </p:spPr>
      </p:pic>
    </p:spTree>
    <p:extLst>
      <p:ext uri="{BB962C8B-B14F-4D97-AF65-F5344CB8AC3E}">
        <p14:creationId xmlns:p14="http://schemas.microsoft.com/office/powerpoint/2010/main" val="392546618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17A89-8E44-44F6-B308-9426FD4B50F0}"/>
              </a:ext>
            </a:extLst>
          </p:cNvPr>
          <p:cNvSpPr>
            <a:spLocks noGrp="1"/>
          </p:cNvSpPr>
          <p:nvPr>
            <p:ph type="title"/>
          </p:nvPr>
        </p:nvSpPr>
        <p:spPr>
          <a:xfrm>
            <a:off x="279098" y="5350933"/>
            <a:ext cx="8534400" cy="1507067"/>
          </a:xfrm>
        </p:spPr>
        <p:txBody>
          <a:bodyPr/>
          <a:lstStyle/>
          <a:p>
            <a:r>
              <a:rPr lang="en-US" dirty="0"/>
              <a:t>Push notification</a:t>
            </a:r>
          </a:p>
        </p:txBody>
      </p:sp>
      <p:sp>
        <p:nvSpPr>
          <p:cNvPr id="3" name="Content Placeholder 2">
            <a:extLst>
              <a:ext uri="{FF2B5EF4-FFF2-40B4-BE49-F238E27FC236}">
                <a16:creationId xmlns:a16="http://schemas.microsoft.com/office/drawing/2014/main" xmlns="" id="{351E42AA-F625-464F-91D8-85ACA3C07519}"/>
              </a:ext>
            </a:extLst>
          </p:cNvPr>
          <p:cNvSpPr>
            <a:spLocks noGrp="1"/>
          </p:cNvSpPr>
          <p:nvPr>
            <p:ph idx="1"/>
          </p:nvPr>
        </p:nvSpPr>
        <p:spPr>
          <a:xfrm>
            <a:off x="684212" y="685800"/>
            <a:ext cx="10427484" cy="4789025"/>
          </a:xfrm>
        </p:spPr>
        <p:txBody>
          <a:bodyPr>
            <a:noAutofit/>
          </a:bodyPr>
          <a:lstStyle/>
          <a:p>
            <a:pPr marL="0" indent="0">
              <a:buNone/>
            </a:pPr>
            <a:r>
              <a:rPr lang="en-US" dirty="0">
                <a:solidFill>
                  <a:schemeClr val="tx1"/>
                </a:solidFill>
              </a:rPr>
              <a:t/>
            </a:r>
            <a:br>
              <a:rPr lang="en-US" dirty="0">
                <a:solidFill>
                  <a:schemeClr val="tx1"/>
                </a:solidFill>
              </a:rPr>
            </a:br>
            <a:endParaRPr lang="en-US" dirty="0">
              <a:solidFill>
                <a:schemeClr val="tx1"/>
              </a:solidFill>
            </a:endParaRPr>
          </a:p>
        </p:txBody>
      </p:sp>
      <p:sp>
        <p:nvSpPr>
          <p:cNvPr id="6" name="Rectangle 5"/>
          <p:cNvSpPr/>
          <p:nvPr/>
        </p:nvSpPr>
        <p:spPr>
          <a:xfrm>
            <a:off x="788383" y="960700"/>
            <a:ext cx="9617257" cy="4247317"/>
          </a:xfrm>
          <a:prstGeom prst="rect">
            <a:avLst/>
          </a:prstGeom>
        </p:spPr>
        <p:txBody>
          <a:bodyPr wrap="square">
            <a:spAutoFit/>
          </a:bodyPr>
          <a:lstStyle/>
          <a:p>
            <a:pPr marL="285750" indent="-285750">
              <a:buFont typeface="Arial" panose="020B0604020202020204" pitchFamily="34" charset="0"/>
              <a:buChar char="•"/>
            </a:pPr>
            <a:r>
              <a:rPr lang="en-US" dirty="0" smtClean="0"/>
              <a:t>VAPID </a:t>
            </a:r>
            <a:r>
              <a:rPr lang="en-US" dirty="0"/>
              <a:t>protocol: is short for Voluntary Application Server Identification. It’s a specification that defines a handshake between your app server and the push service and allows the push service to confirm which site is sending messages</a:t>
            </a:r>
            <a:r>
              <a:rPr lang="en-US" dirty="0" smtClean="0"/>
              <a:t>.</a:t>
            </a:r>
          </a:p>
          <a:p>
            <a:pPr marL="285750" indent="-285750">
              <a:buFont typeface="Arial" panose="020B0604020202020204" pitchFamily="34" charset="0"/>
              <a:buChar char="•"/>
            </a:pPr>
            <a:endParaRPr lang="en-US" dirty="0"/>
          </a:p>
          <a:p>
            <a:r>
              <a:rPr lang="en-US" dirty="0"/>
              <a:t>Push Notification Implementation step:</a:t>
            </a:r>
          </a:p>
          <a:p>
            <a:endParaRPr lang="en-US" dirty="0"/>
          </a:p>
          <a:p>
            <a:pPr marL="457200" indent="-457200">
              <a:buFont typeface="+mj-lt"/>
              <a:buAutoNum type="arabicPeriod"/>
            </a:pPr>
            <a:r>
              <a:rPr lang="en-US" dirty="0"/>
              <a:t>Adding the client side logic to subscribe a user to push (i.e. the JavaScript and UI in your web app that registers a user to push messages).</a:t>
            </a:r>
          </a:p>
          <a:p>
            <a:pPr marL="457200" indent="-457200">
              <a:buFont typeface="+mj-lt"/>
              <a:buAutoNum type="arabicPeriod"/>
            </a:pPr>
            <a:r>
              <a:rPr lang="en-US" dirty="0"/>
              <a:t>The API call from your back-end / application that triggers a push message to a user's device.</a:t>
            </a:r>
          </a:p>
          <a:p>
            <a:pPr marL="457200" indent="-457200">
              <a:buFont typeface="+mj-lt"/>
              <a:buAutoNum type="arabicPeriod"/>
            </a:pPr>
            <a:r>
              <a:rPr lang="en-US" dirty="0"/>
              <a:t>The service worker JavaScript file that will receive a "push event" when the push arrives on the device. It's in this JavaScript that you'll be able to show a notification.</a:t>
            </a:r>
          </a:p>
          <a:p>
            <a:pPr marL="457200" indent="-457200">
              <a:buFont typeface="+mj-lt"/>
              <a:buAutoNum type="arabicPeriod"/>
            </a:pPr>
            <a:endParaRPr lang="en-US" dirty="0"/>
          </a:p>
          <a:p>
            <a:r>
              <a:rPr lang="en-US" dirty="0"/>
              <a:t>* Demo</a:t>
            </a:r>
          </a:p>
        </p:txBody>
      </p:sp>
    </p:spTree>
    <p:extLst>
      <p:ext uri="{BB962C8B-B14F-4D97-AF65-F5344CB8AC3E}">
        <p14:creationId xmlns:p14="http://schemas.microsoft.com/office/powerpoint/2010/main" val="363638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sync &amp; Index DB</a:t>
            </a:r>
          </a:p>
        </p:txBody>
      </p:sp>
      <p:sp>
        <p:nvSpPr>
          <p:cNvPr id="3" name="Content Placeholder 2"/>
          <p:cNvSpPr>
            <a:spLocks noGrp="1"/>
          </p:cNvSpPr>
          <p:nvPr>
            <p:ph idx="1"/>
          </p:nvPr>
        </p:nvSpPr>
        <p:spPr/>
        <p:txBody>
          <a:bodyPr>
            <a:normAutofit/>
          </a:bodyPr>
          <a:lstStyle/>
          <a:p>
            <a:r>
              <a:rPr lang="en-US" dirty="0" err="1">
                <a:solidFill>
                  <a:schemeClr val="tx1"/>
                </a:solidFill>
              </a:rPr>
              <a:t>BackgroundSync</a:t>
            </a:r>
            <a:r>
              <a:rPr lang="en-US" dirty="0">
                <a:solidFill>
                  <a:schemeClr val="tx1"/>
                </a:solidFill>
              </a:rPr>
              <a:t> is a new web API that lets you defer actions until the user has stable connectivity, which makes it great for ensuring that whatever the user wants to send is sent when they regain connectivity</a:t>
            </a:r>
          </a:p>
          <a:p>
            <a:endParaRPr lang="en-US" dirty="0">
              <a:solidFill>
                <a:schemeClr val="tx1"/>
              </a:solidFill>
            </a:endParaRPr>
          </a:p>
          <a:p>
            <a:r>
              <a:rPr lang="en-US" dirty="0" err="1">
                <a:solidFill>
                  <a:schemeClr val="tx1"/>
                </a:solidFill>
              </a:rPr>
              <a:t>IndexedDB</a:t>
            </a:r>
            <a:r>
              <a:rPr lang="en-US" dirty="0">
                <a:solidFill>
                  <a:schemeClr val="tx1"/>
                </a:solidFill>
              </a:rPr>
              <a:t> is a low-level API for client-side storage of significant amounts of structured data, including files or blobs. This API uses indexes to enable high-performance searches of this data. </a:t>
            </a:r>
            <a:r>
              <a:rPr lang="en-US" dirty="0" err="1">
                <a:solidFill>
                  <a:schemeClr val="tx1"/>
                </a:solidFill>
              </a:rPr>
              <a:t>IndexedDB</a:t>
            </a:r>
            <a:r>
              <a:rPr lang="en-US" dirty="0">
                <a:solidFill>
                  <a:schemeClr val="tx1"/>
                </a:solidFill>
              </a:rPr>
              <a:t> it’s a better solution when it comes to large amounts of data.</a:t>
            </a:r>
          </a:p>
          <a:p>
            <a:endParaRPr lang="en-US" dirty="0">
              <a:solidFill>
                <a:schemeClr val="tx1"/>
              </a:solidFill>
            </a:endParaRPr>
          </a:p>
        </p:txBody>
      </p:sp>
    </p:spTree>
    <p:extLst>
      <p:ext uri="{BB962C8B-B14F-4D97-AF65-F5344CB8AC3E}">
        <p14:creationId xmlns:p14="http://schemas.microsoft.com/office/powerpoint/2010/main" val="2463583031"/>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88" y="5204962"/>
            <a:ext cx="8534400" cy="1507067"/>
          </a:xfrm>
        </p:spPr>
        <p:txBody>
          <a:bodyPr/>
          <a:lstStyle/>
          <a:p>
            <a:r>
              <a:rPr lang="en-US" dirty="0"/>
              <a:t>The retry logic</a:t>
            </a:r>
            <a:br>
              <a:rPr lang="en-US" dirty="0"/>
            </a:br>
            <a:r>
              <a:rPr lang="en-US" dirty="0"/>
              <a:t>for </a:t>
            </a:r>
            <a:r>
              <a:rPr lang="en-US" dirty="0" err="1"/>
              <a:t>BackgroundSync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488" y="376625"/>
            <a:ext cx="8442261" cy="4966668"/>
          </a:xfrm>
        </p:spPr>
      </p:pic>
    </p:spTree>
    <p:extLst>
      <p:ext uri="{BB962C8B-B14F-4D97-AF65-F5344CB8AC3E}">
        <p14:creationId xmlns:p14="http://schemas.microsoft.com/office/powerpoint/2010/main" val="344026826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smtClean="0">
                <a:solidFill>
                  <a:schemeClr val="tx1"/>
                </a:solidFill>
              </a:rPr>
              <a:t>Progressive web app </a:t>
            </a:r>
            <a:r>
              <a:rPr lang="en-US" dirty="0">
                <a:solidFill>
                  <a:schemeClr val="tx1"/>
                </a:solidFill>
              </a:rPr>
              <a:t>are a new way to offer incredible mobile app experiences that are highly optimized, reliable, and accessible completely on the web.</a:t>
            </a:r>
            <a:endParaRPr lang="en-US" dirty="0" smtClean="0">
              <a:solidFill>
                <a:schemeClr val="tx1"/>
              </a:solidFill>
            </a:endParaRPr>
          </a:p>
          <a:p>
            <a:pPr marL="0" indent="0">
              <a:buNone/>
            </a:pPr>
            <a:r>
              <a:rPr lang="en-US" dirty="0" smtClean="0">
                <a:solidFill>
                  <a:schemeClr val="tx1"/>
                </a:solidFill>
              </a:rPr>
              <a:t>Main </a:t>
            </a:r>
            <a:r>
              <a:rPr lang="en-US" dirty="0">
                <a:solidFill>
                  <a:schemeClr val="tx1"/>
                </a:solidFill>
              </a:rPr>
              <a:t>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smtClean="0">
                <a:solidFill>
                  <a:schemeClr val="tx1"/>
                </a:solidFill>
              </a:rPr>
              <a:t>Meteor</a:t>
            </a:r>
          </a:p>
          <a:p>
            <a:r>
              <a:rPr lang="en-US" dirty="0">
                <a:solidFill>
                  <a:schemeClr val="tx1"/>
                </a:solidFill>
              </a:rPr>
              <a:t>Lighthouse </a:t>
            </a:r>
          </a:p>
          <a:p>
            <a:endParaRPr lang="en-US" dirty="0">
              <a:solidFill>
                <a:schemeClr val="tx1"/>
              </a:solidFill>
            </a:endParaRPr>
          </a:p>
        </p:txBody>
      </p:sp>
    </p:spTree>
    <p:extLst>
      <p:ext uri="{BB962C8B-B14F-4D97-AF65-F5344CB8AC3E}">
        <p14:creationId xmlns:p14="http://schemas.microsoft.com/office/powerpoint/2010/main" val="281735637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a:xfrm>
            <a:off x="684212" y="685800"/>
            <a:ext cx="8534400" cy="4458479"/>
          </a:xfrm>
        </p:spPr>
        <p:txBody>
          <a:bodyPr>
            <a:normAutofit fontScale="70000" lnSpcReduction="20000"/>
          </a:bodyPr>
          <a:lstStyle/>
          <a:p>
            <a:r>
              <a:rPr lang="en-US" dirty="0">
                <a:solidFill>
                  <a:schemeClr val="tx1"/>
                </a:solidFill>
              </a:rPr>
              <a:t>The app shell mean minimal HTML,CSS,JS powering the user interface. Since shell doesn’t  usually change we can cache and once loaded, dynamic content can populate the view</a:t>
            </a:r>
            <a:r>
              <a:rPr lang="en-US" dirty="0" smtClean="0">
                <a:solidFill>
                  <a:schemeClr val="tx1"/>
                </a:solidFill>
              </a:rPr>
              <a:t>.</a:t>
            </a:r>
          </a:p>
          <a:p>
            <a:endParaRPr lang="en-US" dirty="0" smtClean="0">
              <a:solidFill>
                <a:schemeClr val="tx1"/>
              </a:solidFill>
            </a:endParaRPr>
          </a:p>
          <a:p>
            <a:pPr marL="0" indent="0">
              <a:buNone/>
            </a:pPr>
            <a:r>
              <a:rPr lang="nl-NL" dirty="0" smtClean="0">
                <a:solidFill>
                  <a:schemeClr val="tx1"/>
                </a:solidFill>
              </a:rPr>
              <a:t>Benefit:</a:t>
            </a:r>
          </a:p>
          <a:p>
            <a:r>
              <a:rPr lang="en-US" dirty="0">
                <a:solidFill>
                  <a:schemeClr val="tx1"/>
                </a:solidFill>
              </a:rPr>
              <a:t>Load fast</a:t>
            </a:r>
          </a:p>
          <a:p>
            <a:r>
              <a:rPr lang="en-US" dirty="0">
                <a:solidFill>
                  <a:schemeClr val="tx1"/>
                </a:solidFill>
              </a:rPr>
              <a:t>Use as little data as possible</a:t>
            </a:r>
          </a:p>
          <a:p>
            <a:r>
              <a:rPr lang="en-US" dirty="0">
                <a:solidFill>
                  <a:schemeClr val="tx1"/>
                </a:solidFill>
              </a:rPr>
              <a:t>Use static assets from a local cache</a:t>
            </a:r>
          </a:p>
          <a:p>
            <a:r>
              <a:rPr lang="en-US" dirty="0">
                <a:solidFill>
                  <a:schemeClr val="tx1"/>
                </a:solidFill>
              </a:rPr>
              <a:t>Separate content from navigation</a:t>
            </a:r>
          </a:p>
          <a:p>
            <a:r>
              <a:rPr lang="en-US" dirty="0">
                <a:solidFill>
                  <a:schemeClr val="tx1"/>
                </a:solidFill>
              </a:rPr>
              <a:t>Retrieve and display page-specific content (HTML, JSON, etc.)</a:t>
            </a:r>
          </a:p>
          <a:p>
            <a:r>
              <a:rPr lang="en-US" dirty="0">
                <a:solidFill>
                  <a:schemeClr val="tx1"/>
                </a:solidFill>
              </a:rPr>
              <a:t>Optionally, cache dynamic content</a:t>
            </a:r>
          </a:p>
          <a:p>
            <a:r>
              <a:rPr lang="en-US" dirty="0">
                <a:solidFill>
                  <a:schemeClr val="tx1"/>
                </a:solidFill>
              </a:rPr>
              <a:t>Reliable performance that is consistently fast. Repeat visits are extremely quick. Static assets and the UI (e.g. HTML, JavaScript, images </a:t>
            </a:r>
            <a:r>
              <a:rPr lang="en-US" dirty="0" smtClean="0">
                <a:solidFill>
                  <a:schemeClr val="tx1"/>
                </a:solidFill>
              </a:rPr>
              <a:t>and </a:t>
            </a:r>
            <a:r>
              <a:rPr lang="en-US" dirty="0">
                <a:solidFill>
                  <a:schemeClr val="tx1"/>
                </a:solidFill>
              </a:rPr>
              <a:t>CSS) are cached on the first visit so that they load instantly on repeat </a:t>
            </a:r>
            <a:r>
              <a:rPr lang="en-US" dirty="0" smtClean="0">
                <a:solidFill>
                  <a:schemeClr val="tx1"/>
                </a:solidFill>
              </a:rPr>
              <a:t>visits</a:t>
            </a:r>
          </a:p>
          <a:p>
            <a:endParaRPr lang="en-US" dirty="0" smtClean="0">
              <a:solidFill>
                <a:schemeClr val="tx1"/>
              </a:solidFill>
            </a:endParaRPr>
          </a:p>
          <a:p>
            <a:r>
              <a:rPr lang="en-US" dirty="0">
                <a:solidFill>
                  <a:schemeClr val="tx1"/>
                </a:solidFill>
              </a:rPr>
              <a:t>Demo: https://github.com/GoogleChromeLabs/application-shell</a:t>
            </a:r>
          </a:p>
          <a:p>
            <a:endParaRPr lang="en-US" dirty="0">
              <a:solidFill>
                <a:schemeClr val="tx1"/>
              </a:solidFill>
            </a:endParaRPr>
          </a:p>
        </p:txBody>
      </p:sp>
    </p:spTree>
    <p:extLst>
      <p:ext uri="{BB962C8B-B14F-4D97-AF65-F5344CB8AC3E}">
        <p14:creationId xmlns:p14="http://schemas.microsoft.com/office/powerpoint/2010/main" val="124004026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t/>
            </a:r>
            <a:br>
              <a:rPr lang="nl-NL"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3" y="556445"/>
            <a:ext cx="9539650" cy="5121543"/>
          </a:xfrm>
          <a:prstGeom prst="rect">
            <a:avLst/>
          </a:prstGeom>
        </p:spPr>
      </p:pic>
    </p:spTree>
    <p:extLst>
      <p:ext uri="{BB962C8B-B14F-4D97-AF65-F5344CB8AC3E}">
        <p14:creationId xmlns:p14="http://schemas.microsoft.com/office/powerpoint/2010/main" val="124944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572" y="461555"/>
            <a:ext cx="9781723" cy="5416732"/>
          </a:xfrm>
        </p:spPr>
      </p:pic>
    </p:spTree>
    <p:extLst>
      <p:ext uri="{BB962C8B-B14F-4D97-AF65-F5344CB8AC3E}">
        <p14:creationId xmlns:p14="http://schemas.microsoft.com/office/powerpoint/2010/main" val="22457870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1191</TotalTime>
  <Words>664</Words>
  <Application>Microsoft Office PowerPoint</Application>
  <PresentationFormat>Widescreen</PresentationFormat>
  <Paragraphs>84</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    </vt:lpstr>
      <vt:lpstr>Service worker</vt:lpstr>
      <vt:lpstr>Service worker lifecycle</vt:lpstr>
      <vt:lpstr>Events </vt:lpstr>
      <vt:lpstr>PowerPoint Presentation</vt:lpstr>
      <vt:lpstr>Fetch API</vt:lpstr>
      <vt:lpstr>Web App Manifest </vt:lpstr>
      <vt:lpstr>Offline Browsing DEMo</vt:lpstr>
      <vt:lpstr>PUSH NOTIFICATION</vt:lpstr>
      <vt:lpstr>Push notification</vt:lpstr>
      <vt:lpstr>Background sync &amp; Index DB</vt:lpstr>
      <vt:lpstr>The retry logic for BackgroundSync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114</cp:revision>
  <dcterms:created xsi:type="dcterms:W3CDTF">2018-11-05T04:37:29Z</dcterms:created>
  <dcterms:modified xsi:type="dcterms:W3CDTF">2019-03-09T14:52:09Z</dcterms:modified>
</cp:coreProperties>
</file>