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6864-BB37-41A0-8C8D-E8C9E6E86ABA}" type="datetimeFigureOut">
              <a:rPr lang="en-US" smtClean="0"/>
              <a:t>11/5/2018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B105F-8EFD-4E60-AE93-D514F46F1A8A}" type="slidenum">
              <a:rPr lang="en-US" smtClean="0"/>
              <a:t>‹#›</a:t>
            </a:fld>
            <a:endParaRPr lang="en-US"/>
          </a:p>
        </p:txBody>
      </p:sp>
    </p:spTree>
    <p:extLst>
      <p:ext uri="{BB962C8B-B14F-4D97-AF65-F5344CB8AC3E}">
        <p14:creationId xmlns:p14="http://schemas.microsoft.com/office/powerpoint/2010/main" val="73903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1B105F-8EFD-4E60-AE93-D514F46F1A8A}" type="slidenum">
              <a:rPr lang="en-US" smtClean="0"/>
              <a:t>3</a:t>
            </a:fld>
            <a:endParaRPr lang="en-US"/>
          </a:p>
        </p:txBody>
      </p:sp>
    </p:spTree>
    <p:extLst>
      <p:ext uri="{BB962C8B-B14F-4D97-AF65-F5344CB8AC3E}">
        <p14:creationId xmlns:p14="http://schemas.microsoft.com/office/powerpoint/2010/main" val="289626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156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C04051DA-BB6C-4F90-AE63-86FA0FBECCA9}" type="datetimeFigureOut">
              <a:rPr lang="en-US" smtClean="0"/>
              <a:t>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71326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092570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1879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40758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62124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145776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10191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8099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70117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3115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4051DA-BB6C-4F90-AE63-86FA0FBECCA9}"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0091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4051DA-BB6C-4F90-AE63-86FA0FBECCA9}" type="datetimeFigureOut">
              <a:rPr lang="en-US" smtClean="0"/>
              <a:t>11/5/2018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23334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4051DA-BB6C-4F90-AE63-86FA0FBECCA9}" type="datetimeFigureOut">
              <a:rPr lang="en-US" smtClean="0"/>
              <a:t>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2289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4051DA-BB6C-4F90-AE63-86FA0FBECCA9}" type="datetimeFigureOut">
              <a:rPr lang="en-US" smtClean="0"/>
              <a:t>11/5/2018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2750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6843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140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04051DA-BB6C-4F90-AE63-86FA0FBECCA9}" type="datetimeFigureOut">
              <a:rPr lang="en-US" smtClean="0"/>
              <a:t>11/5/2018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12811B-136D-41B7-8C2A-4D7A91A21ADE}" type="slidenum">
              <a:rPr lang="en-US" smtClean="0"/>
              <a:t>‹#›</a:t>
            </a:fld>
            <a:endParaRPr lang="en-US"/>
          </a:p>
        </p:txBody>
      </p:sp>
    </p:spTree>
    <p:extLst>
      <p:ext uri="{BB962C8B-B14F-4D97-AF65-F5344CB8AC3E}">
        <p14:creationId xmlns:p14="http://schemas.microsoft.com/office/powerpoint/2010/main" val="29309605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C1DD5-CABD-4CE3-BAAC-EDF7607001A4}"/>
              </a:ext>
            </a:extLst>
          </p:cNvPr>
          <p:cNvSpPr>
            <a:spLocks noGrp="1"/>
          </p:cNvSpPr>
          <p:nvPr>
            <p:ph type="ctrTitle"/>
          </p:nvPr>
        </p:nvSpPr>
        <p:spPr/>
        <p:txBody>
          <a:bodyPr/>
          <a:lstStyle/>
          <a:p>
            <a:r>
              <a:rPr lang="en-US" dirty="0"/>
              <a:t>Progressive web app</a:t>
            </a:r>
          </a:p>
        </p:txBody>
      </p:sp>
      <p:sp>
        <p:nvSpPr>
          <p:cNvPr id="3" name="Subtitle 2">
            <a:extLst>
              <a:ext uri="{FF2B5EF4-FFF2-40B4-BE49-F238E27FC236}">
                <a16:creationId xmlns:a16="http://schemas.microsoft.com/office/drawing/2014/main" id="{B6A676DF-C18E-4D54-8352-938FA317F4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12831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726DE-43AE-4074-8247-C32968E8AF5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0E3FC0C-076C-491D-8372-24DDAECA570D}"/>
              </a:ext>
            </a:extLst>
          </p:cNvPr>
          <p:cNvSpPr>
            <a:spLocks noGrp="1"/>
          </p:cNvSpPr>
          <p:nvPr>
            <p:ph idx="1"/>
          </p:nvPr>
        </p:nvSpPr>
        <p:spPr>
          <a:xfrm>
            <a:off x="684212" y="685800"/>
            <a:ext cx="8534400" cy="4223551"/>
          </a:xfrm>
        </p:spPr>
        <p:txBody>
          <a:bodyPr>
            <a:normAutofit lnSpcReduction="10000"/>
          </a:bodyPr>
          <a:lstStyle/>
          <a:p>
            <a:r>
              <a:rPr lang="en-US" dirty="0">
                <a:solidFill>
                  <a:schemeClr val="tx1"/>
                </a:solidFill>
              </a:rPr>
              <a:t>What are Progressive Web App, Benefit of PWA.</a:t>
            </a:r>
          </a:p>
          <a:p>
            <a:r>
              <a:rPr lang="en-US" dirty="0">
                <a:solidFill>
                  <a:schemeClr val="tx1"/>
                </a:solidFill>
              </a:rPr>
              <a:t>Service Worker, Service Worker Lifecycle</a:t>
            </a:r>
          </a:p>
          <a:p>
            <a:r>
              <a:rPr lang="en-US" dirty="0">
                <a:solidFill>
                  <a:schemeClr val="tx1"/>
                </a:solidFill>
              </a:rPr>
              <a:t>Application Shell Architecture</a:t>
            </a:r>
          </a:p>
          <a:p>
            <a:r>
              <a:rPr lang="en-US" dirty="0">
                <a:solidFill>
                  <a:schemeClr val="tx1"/>
                </a:solidFill>
              </a:rPr>
              <a:t>Caching </a:t>
            </a:r>
            <a:r>
              <a:rPr lang="en-US" dirty="0" err="1">
                <a:solidFill>
                  <a:schemeClr val="tx1"/>
                </a:solidFill>
              </a:rPr>
              <a:t>statergy</a:t>
            </a:r>
            <a:r>
              <a:rPr lang="en-US" dirty="0">
                <a:solidFill>
                  <a:schemeClr val="tx1"/>
                </a:solidFill>
              </a:rPr>
              <a:t> </a:t>
            </a:r>
          </a:p>
          <a:p>
            <a:r>
              <a:rPr lang="en-US" dirty="0">
                <a:solidFill>
                  <a:schemeClr val="tx1"/>
                </a:solidFill>
              </a:rPr>
              <a:t>Fetch API</a:t>
            </a:r>
          </a:p>
          <a:p>
            <a:r>
              <a:rPr lang="en-US" dirty="0">
                <a:solidFill>
                  <a:schemeClr val="tx1"/>
                </a:solidFill>
              </a:rPr>
              <a:t>Web App Manifest</a:t>
            </a:r>
          </a:p>
          <a:p>
            <a:r>
              <a:rPr lang="en-US" dirty="0">
                <a:solidFill>
                  <a:schemeClr val="tx1"/>
                </a:solidFill>
              </a:rPr>
              <a:t>Push Notification</a:t>
            </a:r>
          </a:p>
          <a:p>
            <a:r>
              <a:rPr lang="en-US" dirty="0">
                <a:solidFill>
                  <a:schemeClr val="tx1"/>
                </a:solidFill>
              </a:rPr>
              <a:t>Offline Browsing</a:t>
            </a:r>
          </a:p>
          <a:p>
            <a:r>
              <a:rPr lang="en-US" dirty="0" err="1">
                <a:solidFill>
                  <a:schemeClr val="tx1"/>
                </a:solidFill>
              </a:rPr>
              <a:t>IndexDB</a:t>
            </a:r>
            <a:r>
              <a:rPr lang="en-US" dirty="0">
                <a:solidFill>
                  <a:schemeClr val="tx1"/>
                </a:solidFill>
              </a:rPr>
              <a:t>, </a:t>
            </a:r>
            <a:r>
              <a:rPr lang="en-US" dirty="0" err="1">
                <a:solidFill>
                  <a:schemeClr val="tx1"/>
                </a:solidFill>
              </a:rPr>
              <a:t>BackgroundSync</a:t>
            </a:r>
            <a:endParaRPr lang="en-US" dirty="0">
              <a:solidFill>
                <a:schemeClr val="tx1"/>
              </a:solidFill>
            </a:endParaRPr>
          </a:p>
          <a:p>
            <a:r>
              <a:rPr lang="en-US" dirty="0">
                <a:solidFill>
                  <a:schemeClr val="tx1"/>
                </a:solidFill>
              </a:rPr>
              <a:t>Demo</a:t>
            </a:r>
          </a:p>
        </p:txBody>
      </p:sp>
    </p:spTree>
    <p:extLst>
      <p:ext uri="{BB962C8B-B14F-4D97-AF65-F5344CB8AC3E}">
        <p14:creationId xmlns:p14="http://schemas.microsoft.com/office/powerpoint/2010/main" val="1071312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E0E3C-7724-4C66-AFF5-DEE7E703DFD6}"/>
              </a:ext>
            </a:extLst>
          </p:cNvPr>
          <p:cNvSpPr>
            <a:spLocks noGrp="1"/>
          </p:cNvSpPr>
          <p:nvPr>
            <p:ph type="title"/>
          </p:nvPr>
        </p:nvSpPr>
        <p:spPr/>
        <p:txBody>
          <a:bodyPr>
            <a:normAutofit fontScale="90000"/>
          </a:bodyPr>
          <a:lstStyle/>
          <a:p>
            <a:r>
              <a:rPr lang="en-US" dirty="0"/>
              <a:t>What are Progressive Web App</a:t>
            </a:r>
            <a:br>
              <a:rPr lang="en-US" dirty="0"/>
            </a:br>
            <a:r>
              <a:rPr lang="en-US" dirty="0"/>
              <a:t>Benefit of PWA</a:t>
            </a:r>
            <a:br>
              <a:rPr lang="en-US" dirty="0"/>
            </a:br>
            <a:endParaRPr lang="en-US" dirty="0"/>
          </a:p>
        </p:txBody>
      </p:sp>
      <p:sp>
        <p:nvSpPr>
          <p:cNvPr id="3" name="Content Placeholder 2">
            <a:extLst>
              <a:ext uri="{FF2B5EF4-FFF2-40B4-BE49-F238E27FC236}">
                <a16:creationId xmlns:a16="http://schemas.microsoft.com/office/drawing/2014/main" id="{4CC45F13-5C9B-49D4-8F3B-059D4CBDC62B}"/>
              </a:ext>
            </a:extLst>
          </p:cNvPr>
          <p:cNvSpPr>
            <a:spLocks noGrp="1"/>
          </p:cNvSpPr>
          <p:nvPr>
            <p:ph idx="1"/>
          </p:nvPr>
        </p:nvSpPr>
        <p:spPr/>
        <p:txBody>
          <a:bodyPr>
            <a:normAutofit lnSpcReduction="10000"/>
          </a:bodyPr>
          <a:lstStyle/>
          <a:p>
            <a:r>
              <a:rPr lang="en-US" dirty="0">
                <a:solidFill>
                  <a:schemeClr val="tx1"/>
                </a:solidFill>
              </a:rPr>
              <a:t>Progressive web app basically web app but use modern web capabilities to deliver an app-like experience to users</a:t>
            </a:r>
          </a:p>
          <a:p>
            <a:pPr marL="0" indent="0">
              <a:buNone/>
            </a:pPr>
            <a:endParaRPr lang="en-US" dirty="0">
              <a:solidFill>
                <a:schemeClr val="tx1"/>
              </a:solidFill>
            </a:endParaRPr>
          </a:p>
          <a:p>
            <a:pPr marL="0" indent="0">
              <a:buNone/>
            </a:pPr>
            <a:r>
              <a:rPr lang="en-US" dirty="0">
                <a:solidFill>
                  <a:schemeClr val="tx1"/>
                </a:solidFill>
              </a:rPr>
              <a:t>Main benefit of PWA:</a:t>
            </a:r>
          </a:p>
          <a:p>
            <a:pPr marL="457200" indent="-457200">
              <a:buFont typeface="+mj-lt"/>
              <a:buAutoNum type="arabicPeriod"/>
            </a:pPr>
            <a:r>
              <a:rPr lang="en-US" dirty="0">
                <a:solidFill>
                  <a:schemeClr val="tx1"/>
                </a:solidFill>
              </a:rPr>
              <a:t>Offline Mode</a:t>
            </a:r>
          </a:p>
          <a:p>
            <a:pPr marL="457200" indent="-457200">
              <a:buFont typeface="+mj-lt"/>
              <a:buAutoNum type="arabicPeriod"/>
            </a:pPr>
            <a:r>
              <a:rPr lang="en-US" dirty="0">
                <a:solidFill>
                  <a:schemeClr val="tx1"/>
                </a:solidFill>
              </a:rPr>
              <a:t>App-like</a:t>
            </a:r>
          </a:p>
          <a:p>
            <a:pPr marL="457200" indent="-457200">
              <a:buFont typeface="+mj-lt"/>
              <a:buAutoNum type="arabicPeriod"/>
            </a:pPr>
            <a:r>
              <a:rPr lang="en-US" dirty="0">
                <a:solidFill>
                  <a:schemeClr val="tx1"/>
                </a:solidFill>
              </a:rPr>
              <a:t>Improved performance</a:t>
            </a:r>
          </a:p>
          <a:p>
            <a:pPr marL="457200" indent="-457200">
              <a:buFont typeface="+mj-lt"/>
              <a:buAutoNum type="arabicPeriod"/>
            </a:pPr>
            <a:r>
              <a:rPr lang="en-US" dirty="0">
                <a:solidFill>
                  <a:schemeClr val="tx1"/>
                </a:solidFill>
              </a:rPr>
              <a:t>Zero install</a:t>
            </a:r>
          </a:p>
          <a:p>
            <a:pPr marL="457200" indent="-457200">
              <a:buFont typeface="+mj-lt"/>
              <a:buAutoNum type="arabicPeriod"/>
            </a:pPr>
            <a:r>
              <a:rPr lang="en-US" dirty="0">
                <a:solidFill>
                  <a:schemeClr val="tx1"/>
                </a:solidFill>
              </a:rPr>
              <a:t>Use specific mobile feature (push notification)</a:t>
            </a:r>
          </a:p>
          <a:p>
            <a:endParaRPr lang="en-US" dirty="0">
              <a:solidFill>
                <a:schemeClr val="tx1"/>
              </a:solidFill>
            </a:endParaRPr>
          </a:p>
        </p:txBody>
      </p:sp>
    </p:spTree>
    <p:extLst>
      <p:ext uri="{BB962C8B-B14F-4D97-AF65-F5344CB8AC3E}">
        <p14:creationId xmlns:p14="http://schemas.microsoft.com/office/powerpoint/2010/main" val="3984361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776FB-59EC-4639-A7DF-71C67569EBF1}"/>
              </a:ext>
            </a:extLst>
          </p:cNvPr>
          <p:cNvSpPr>
            <a:spLocks noGrp="1"/>
          </p:cNvSpPr>
          <p:nvPr>
            <p:ph type="title"/>
          </p:nvPr>
        </p:nvSpPr>
        <p:spPr/>
        <p:txBody>
          <a:bodyPr/>
          <a:lstStyle/>
          <a:p>
            <a:r>
              <a:rPr lang="en-US" dirty="0"/>
              <a:t>Tool to build </a:t>
            </a:r>
            <a:r>
              <a:rPr lang="en-US" dirty="0" err="1"/>
              <a:t>pwa</a:t>
            </a:r>
            <a:endParaRPr lang="en-US" dirty="0"/>
          </a:p>
        </p:txBody>
      </p:sp>
      <p:sp>
        <p:nvSpPr>
          <p:cNvPr id="3" name="Content Placeholder 2">
            <a:extLst>
              <a:ext uri="{FF2B5EF4-FFF2-40B4-BE49-F238E27FC236}">
                <a16:creationId xmlns:a16="http://schemas.microsoft.com/office/drawing/2014/main" id="{04FF6E83-715A-4753-898C-0F8BC4606043}"/>
              </a:ext>
            </a:extLst>
          </p:cNvPr>
          <p:cNvSpPr>
            <a:spLocks noGrp="1"/>
          </p:cNvSpPr>
          <p:nvPr>
            <p:ph idx="1"/>
          </p:nvPr>
        </p:nvSpPr>
        <p:spPr/>
        <p:txBody>
          <a:bodyPr/>
          <a:lstStyle/>
          <a:p>
            <a:r>
              <a:rPr lang="en-US" dirty="0">
                <a:solidFill>
                  <a:schemeClr val="tx1"/>
                </a:solidFill>
              </a:rPr>
              <a:t>Ionic </a:t>
            </a:r>
          </a:p>
          <a:p>
            <a:r>
              <a:rPr lang="en-US" dirty="0">
                <a:solidFill>
                  <a:schemeClr val="tx1"/>
                </a:solidFill>
              </a:rPr>
              <a:t>React Native</a:t>
            </a:r>
          </a:p>
          <a:p>
            <a:r>
              <a:rPr lang="en-US" dirty="0">
                <a:solidFill>
                  <a:schemeClr val="tx1"/>
                </a:solidFill>
              </a:rPr>
              <a:t>AMP (Accelerated Mobile Pages)</a:t>
            </a:r>
          </a:p>
          <a:p>
            <a:r>
              <a:rPr lang="en-US" dirty="0">
                <a:solidFill>
                  <a:schemeClr val="tx1"/>
                </a:solidFill>
              </a:rPr>
              <a:t>Polymer</a:t>
            </a:r>
          </a:p>
          <a:p>
            <a:r>
              <a:rPr lang="en-US" dirty="0">
                <a:solidFill>
                  <a:schemeClr val="tx1"/>
                </a:solidFill>
              </a:rPr>
              <a:t>Meteor</a:t>
            </a:r>
          </a:p>
        </p:txBody>
      </p:sp>
    </p:spTree>
    <p:extLst>
      <p:ext uri="{BB962C8B-B14F-4D97-AF65-F5344CB8AC3E}">
        <p14:creationId xmlns:p14="http://schemas.microsoft.com/office/powerpoint/2010/main" val="281735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A157-FCD1-4C27-8F6E-F674ED02688B}"/>
              </a:ext>
            </a:extLst>
          </p:cNvPr>
          <p:cNvSpPr>
            <a:spLocks noGrp="1"/>
          </p:cNvSpPr>
          <p:nvPr>
            <p:ph type="title"/>
          </p:nvPr>
        </p:nvSpPr>
        <p:spPr>
          <a:xfrm>
            <a:off x="542169" y="5350933"/>
            <a:ext cx="8534400" cy="1507067"/>
          </a:xfrm>
        </p:spPr>
        <p:txBody>
          <a:bodyPr/>
          <a:lstStyle/>
          <a:p>
            <a:r>
              <a:rPr lang="en-US" dirty="0"/>
              <a:t>Service worker</a:t>
            </a:r>
          </a:p>
        </p:txBody>
      </p:sp>
      <p:sp>
        <p:nvSpPr>
          <p:cNvPr id="3" name="Content Placeholder 2">
            <a:extLst>
              <a:ext uri="{FF2B5EF4-FFF2-40B4-BE49-F238E27FC236}">
                <a16:creationId xmlns:a16="http://schemas.microsoft.com/office/drawing/2014/main" id="{267068F6-BE1B-4F5F-92E0-84E8573583EA}"/>
              </a:ext>
            </a:extLst>
          </p:cNvPr>
          <p:cNvSpPr>
            <a:spLocks noGrp="1"/>
          </p:cNvSpPr>
          <p:nvPr>
            <p:ph idx="1"/>
          </p:nvPr>
        </p:nvSpPr>
        <p:spPr>
          <a:xfrm>
            <a:off x="684212" y="685800"/>
            <a:ext cx="8534400" cy="5182340"/>
          </a:xfrm>
        </p:spPr>
        <p:txBody>
          <a:bodyPr>
            <a:normAutofit fontScale="85000" lnSpcReduction="20000"/>
          </a:bodyPr>
          <a:lstStyle/>
          <a:p>
            <a:endParaRPr lang="en-US" dirty="0">
              <a:solidFill>
                <a:schemeClr val="tx1"/>
              </a:solidFill>
            </a:endParaRPr>
          </a:p>
          <a:p>
            <a:r>
              <a:rPr lang="en-US" dirty="0">
                <a:solidFill>
                  <a:schemeClr val="tx1"/>
                </a:solidFill>
              </a:rPr>
              <a:t>Service worker is a script that browser runs in the background, completely separate from web page and don’t need user interaction</a:t>
            </a:r>
          </a:p>
          <a:p>
            <a:pPr marL="0" indent="0">
              <a:buNone/>
            </a:pPr>
            <a:endParaRPr lang="en-US" dirty="0">
              <a:solidFill>
                <a:schemeClr val="tx1"/>
              </a:solidFill>
            </a:endParaRPr>
          </a:p>
          <a:p>
            <a:r>
              <a:rPr lang="en-US" dirty="0">
                <a:solidFill>
                  <a:schemeClr val="tx1"/>
                </a:solidFill>
              </a:rPr>
              <a:t>Service worker characteristic:</a:t>
            </a:r>
          </a:p>
          <a:p>
            <a:pPr marL="457200" indent="-457200">
              <a:buFont typeface="+mj-lt"/>
              <a:buAutoNum type="arabicPeriod"/>
            </a:pPr>
            <a:r>
              <a:rPr lang="en-US" dirty="0">
                <a:solidFill>
                  <a:schemeClr val="tx1"/>
                </a:solidFill>
              </a:rPr>
              <a:t>Can't access the DOM directly. Instead, a service worker can communicate with the pages it controls by responding to messages sent via the </a:t>
            </a:r>
            <a:r>
              <a:rPr lang="en-US" dirty="0" err="1">
                <a:solidFill>
                  <a:schemeClr val="tx1"/>
                </a:solidFill>
              </a:rPr>
              <a:t>postMessage</a:t>
            </a:r>
            <a:r>
              <a:rPr lang="en-US" dirty="0">
                <a:solidFill>
                  <a:schemeClr val="tx1"/>
                </a:solidFill>
              </a:rPr>
              <a:t> interface, and those pages can manipulate the DOM if needed.</a:t>
            </a:r>
          </a:p>
          <a:p>
            <a:pPr marL="457200" indent="-457200">
              <a:buFont typeface="+mj-lt"/>
              <a:buAutoNum type="arabicPeriod"/>
            </a:pPr>
            <a:endParaRPr lang="en-US" dirty="0">
              <a:solidFill>
                <a:schemeClr val="tx1"/>
              </a:solidFill>
            </a:endParaRPr>
          </a:p>
          <a:p>
            <a:pPr marL="457200" indent="-457200">
              <a:buFont typeface="+mj-lt"/>
              <a:buAutoNum type="arabicPeriod"/>
            </a:pPr>
            <a:r>
              <a:rPr lang="en-US" dirty="0">
                <a:solidFill>
                  <a:schemeClr val="tx1"/>
                </a:solidFill>
              </a:rPr>
              <a:t>Service worker allowing you to control how network requests from your page are handled.</a:t>
            </a:r>
          </a:p>
          <a:p>
            <a:pPr marL="457200" indent="-457200">
              <a:buFont typeface="+mj-lt"/>
              <a:buAutoNum type="arabicPeriod"/>
            </a:pPr>
            <a:endParaRPr lang="en-US" dirty="0">
              <a:solidFill>
                <a:schemeClr val="tx1"/>
              </a:solidFill>
            </a:endParaRPr>
          </a:p>
          <a:p>
            <a:pPr marL="457200" indent="-457200">
              <a:buFont typeface="+mj-lt"/>
              <a:buAutoNum type="arabicPeriod"/>
            </a:pPr>
            <a:r>
              <a:rPr lang="en-US" dirty="0">
                <a:solidFill>
                  <a:schemeClr val="tx1"/>
                </a:solidFill>
              </a:rPr>
              <a:t>It's terminated when not in use, and restarted when it's next needed. If there is information that you need to persist and reuse across restarts, service workers do have access to the </a:t>
            </a:r>
            <a:r>
              <a:rPr lang="en-US" dirty="0" err="1">
                <a:solidFill>
                  <a:schemeClr val="tx1"/>
                </a:solidFill>
              </a:rPr>
              <a:t>IndexedDB</a:t>
            </a:r>
            <a:r>
              <a:rPr lang="en-US" dirty="0">
                <a:solidFill>
                  <a:schemeClr val="tx1"/>
                </a:solidFill>
              </a:rPr>
              <a:t> API.</a:t>
            </a:r>
          </a:p>
          <a:p>
            <a:pPr marL="457200" indent="-457200">
              <a:buFont typeface="+mj-lt"/>
              <a:buAutoNum type="arabicPeriod"/>
            </a:pPr>
            <a:endParaRPr lang="en-US" dirty="0">
              <a:solidFill>
                <a:schemeClr val="tx1"/>
              </a:solidFill>
            </a:endParaRPr>
          </a:p>
          <a:p>
            <a:pPr marL="457200" indent="-457200">
              <a:buFont typeface="+mj-lt"/>
              <a:buAutoNum type="arabicPeriod"/>
            </a:pPr>
            <a:r>
              <a:rPr lang="en-US" dirty="0">
                <a:solidFill>
                  <a:schemeClr val="tx1"/>
                </a:solidFill>
              </a:rPr>
              <a:t>Service workers make extensive use of promises</a:t>
            </a:r>
          </a:p>
          <a:p>
            <a:endParaRPr lang="en-US" dirty="0">
              <a:solidFill>
                <a:schemeClr val="tx1"/>
              </a:solidFill>
            </a:endParaRPr>
          </a:p>
        </p:txBody>
      </p:sp>
    </p:spTree>
    <p:extLst>
      <p:ext uri="{BB962C8B-B14F-4D97-AF65-F5344CB8AC3E}">
        <p14:creationId xmlns:p14="http://schemas.microsoft.com/office/powerpoint/2010/main" val="1739733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72FEE-B902-40F9-AACA-EC55CA6C6720}"/>
              </a:ext>
            </a:extLst>
          </p:cNvPr>
          <p:cNvSpPr>
            <a:spLocks noGrp="1"/>
          </p:cNvSpPr>
          <p:nvPr>
            <p:ph type="title"/>
          </p:nvPr>
        </p:nvSpPr>
        <p:spPr>
          <a:xfrm>
            <a:off x="637558" y="5544629"/>
            <a:ext cx="8534400" cy="1507067"/>
          </a:xfrm>
        </p:spPr>
        <p:txBody>
          <a:bodyPr/>
          <a:lstStyle/>
          <a:p>
            <a:r>
              <a:rPr lang="en-US" dirty="0"/>
              <a:t>Service worker lifecycle</a:t>
            </a:r>
          </a:p>
        </p:txBody>
      </p:sp>
      <p:pic>
        <p:nvPicPr>
          <p:cNvPr id="5" name="Content Placeholder 4">
            <a:extLst>
              <a:ext uri="{FF2B5EF4-FFF2-40B4-BE49-F238E27FC236}">
                <a16:creationId xmlns:a16="http://schemas.microsoft.com/office/drawing/2014/main" id="{0EEE8D40-76BA-4EA2-AD2D-6D9B6259AE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213" y="559837"/>
            <a:ext cx="10113620" cy="5150498"/>
          </a:xfrm>
        </p:spPr>
      </p:pic>
    </p:spTree>
    <p:extLst>
      <p:ext uri="{BB962C8B-B14F-4D97-AF65-F5344CB8AC3E}">
        <p14:creationId xmlns:p14="http://schemas.microsoft.com/office/powerpoint/2010/main" val="224578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B6B2B-52E3-44A1-B06E-81EDEADA04F5}"/>
              </a:ext>
            </a:extLst>
          </p:cNvPr>
          <p:cNvSpPr>
            <a:spLocks noGrp="1"/>
          </p:cNvSpPr>
          <p:nvPr>
            <p:ph type="title"/>
          </p:nvPr>
        </p:nvSpPr>
        <p:spPr>
          <a:xfrm>
            <a:off x="684212" y="5144279"/>
            <a:ext cx="8534400" cy="1507067"/>
          </a:xfrm>
        </p:spPr>
        <p:txBody>
          <a:bodyPr/>
          <a:lstStyle/>
          <a:p>
            <a:r>
              <a:rPr lang="en-US" dirty="0"/>
              <a:t>Application Shell Architecture</a:t>
            </a:r>
            <a:br>
              <a:rPr lang="en-US" dirty="0"/>
            </a:br>
            <a:endParaRPr lang="en-US" dirty="0"/>
          </a:p>
        </p:txBody>
      </p:sp>
      <p:sp>
        <p:nvSpPr>
          <p:cNvPr id="3" name="Content Placeholder 2">
            <a:extLst>
              <a:ext uri="{FF2B5EF4-FFF2-40B4-BE49-F238E27FC236}">
                <a16:creationId xmlns:a16="http://schemas.microsoft.com/office/drawing/2014/main" id="{89426F1F-F7A3-44F6-B515-7260B22129D5}"/>
              </a:ext>
            </a:extLst>
          </p:cNvPr>
          <p:cNvSpPr>
            <a:spLocks noGrp="1"/>
          </p:cNvSpPr>
          <p:nvPr>
            <p:ph idx="1"/>
          </p:nvPr>
        </p:nvSpPr>
        <p:spPr/>
        <p:txBody>
          <a:bodyPr/>
          <a:lstStyle/>
          <a:p>
            <a:r>
              <a:rPr lang="en-US" dirty="0">
                <a:solidFill>
                  <a:schemeClr val="tx1"/>
                </a:solidFill>
              </a:rPr>
              <a:t>The app shell mean minimal HTML,CSS,JS powering the user interface. Since shell doesn’t  usually change we can cache and once loaded, dynamic content can populate the view.</a:t>
            </a:r>
          </a:p>
        </p:txBody>
      </p:sp>
    </p:spTree>
    <p:extLst>
      <p:ext uri="{BB962C8B-B14F-4D97-AF65-F5344CB8AC3E}">
        <p14:creationId xmlns:p14="http://schemas.microsoft.com/office/powerpoint/2010/main" val="124004026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351</TotalTime>
  <Words>256</Words>
  <Application>Microsoft Office PowerPoint</Application>
  <PresentationFormat>Widescreen</PresentationFormat>
  <Paragraphs>43</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Century Gothic</vt:lpstr>
      <vt:lpstr>Wingdings 3</vt:lpstr>
      <vt:lpstr>Slice</vt:lpstr>
      <vt:lpstr>Progressive web app</vt:lpstr>
      <vt:lpstr>Agenda</vt:lpstr>
      <vt:lpstr>What are Progressive Web App Benefit of PWA </vt:lpstr>
      <vt:lpstr>Tool to build pwa</vt:lpstr>
      <vt:lpstr>Service worker</vt:lpstr>
      <vt:lpstr>Service worker lifecycle</vt:lpstr>
      <vt:lpstr>Application Shell Architecture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dc:title>
  <dc:creator>Phuc Ngo</dc:creator>
  <cp:lastModifiedBy>Phuc Ngo</cp:lastModifiedBy>
  <cp:revision>22</cp:revision>
  <dcterms:created xsi:type="dcterms:W3CDTF">2018-11-05T04:37:29Z</dcterms:created>
  <dcterms:modified xsi:type="dcterms:W3CDTF">2018-11-05T10:29:14Z</dcterms:modified>
</cp:coreProperties>
</file>