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1"/>
  </p:notesMasterIdLst>
  <p:sldIdLst>
    <p:sldId id="256" r:id="rId2"/>
    <p:sldId id="257" r:id="rId3"/>
    <p:sldId id="266" r:id="rId4"/>
    <p:sldId id="267" r:id="rId5"/>
    <p:sldId id="258" r:id="rId6"/>
    <p:sldId id="259" r:id="rId7"/>
    <p:sldId id="260" r:id="rId8"/>
    <p:sldId id="262" r:id="rId9"/>
    <p:sldId id="272" r:id="rId10"/>
    <p:sldId id="263" r:id="rId11"/>
    <p:sldId id="271" r:id="rId12"/>
    <p:sldId id="265" r:id="rId13"/>
    <p:sldId id="270" r:id="rId14"/>
    <p:sldId id="264" r:id="rId15"/>
    <p:sldId id="269" r:id="rId16"/>
    <p:sldId id="268" r:id="rId17"/>
    <p:sldId id="273" r:id="rId18"/>
    <p:sldId id="274"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A43FB-D854-4B89-9ABE-FF95F96787A3}"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DFBB7-712C-4D98-B2C2-E7512CEAB31F}" type="slidenum">
              <a:rPr lang="en-US" smtClean="0"/>
              <a:t>‹#›</a:t>
            </a:fld>
            <a:endParaRPr lang="en-US"/>
          </a:p>
        </p:txBody>
      </p:sp>
    </p:spTree>
    <p:extLst>
      <p:ext uri="{BB962C8B-B14F-4D97-AF65-F5344CB8AC3E}">
        <p14:creationId xmlns:p14="http://schemas.microsoft.com/office/powerpoint/2010/main" val="355554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tackblitz.com/edit/rxjs-subjects-comparison?file=index.ts&amp;devtoolsheight=10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https://stackblitz.com/edit/rxjs-subjects-comparison?file=index.ts&amp;devtoolsheight=100</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354DFBB7-712C-4D98-B2C2-E7512CEAB31F}" type="slidenum">
              <a:rPr lang="en-US" smtClean="0"/>
              <a:t>7</a:t>
            </a:fld>
            <a:endParaRPr lang="en-US"/>
          </a:p>
        </p:txBody>
      </p:sp>
    </p:spTree>
    <p:extLst>
      <p:ext uri="{BB962C8B-B14F-4D97-AF65-F5344CB8AC3E}">
        <p14:creationId xmlns:p14="http://schemas.microsoft.com/office/powerpoint/2010/main" val="70695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9631ECC-CD42-4DF8-BF30-7048DD08762F}" type="datetimeFigureOut">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4404747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7628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02140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62525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068637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631ECC-CD42-4DF8-BF30-7048DD08762F}"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408062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631ECC-CD42-4DF8-BF30-7048DD08762F}"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995293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5212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1339392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9726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30163345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631ECC-CD42-4DF8-BF30-7048DD08762F}"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374383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631ECC-CD42-4DF8-BF30-7048DD08762F}" type="datetimeFigureOut">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62898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631ECC-CD42-4DF8-BF30-7048DD08762F}"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20744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31ECC-CD42-4DF8-BF30-7048DD08762F}" type="datetimeFigureOut">
              <a:rPr lang="en-US" smtClean="0"/>
              <a:t>9/10/2019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29651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5671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2318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9631ECC-CD42-4DF8-BF30-7048DD08762F}" type="datetimeFigureOut">
              <a:rPr lang="en-US" smtClean="0"/>
              <a:t>9/10/2019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7B61AE4-69A1-487E-B7C2-2AF02EB19B49}" type="slidenum">
              <a:rPr lang="en-US" smtClean="0"/>
              <a:t>‹#›</a:t>
            </a:fld>
            <a:endParaRPr lang="en-US"/>
          </a:p>
        </p:txBody>
      </p:sp>
    </p:spTree>
    <p:extLst>
      <p:ext uri="{BB962C8B-B14F-4D97-AF65-F5344CB8AC3E}">
        <p14:creationId xmlns:p14="http://schemas.microsoft.com/office/powerpoint/2010/main" val="377833226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tackblitz.com/edit/typescript-f8ghcx?file=index.ts&amp;devtoolsheight=1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ackblitz.com/edit/typescript-rv9byk?file=index.ts&amp;devtoolsheight=1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ylermcginnis.com/imperative-vs-declarative-programming/" TargetMode="External"/><Relationship Id="rId2" Type="http://schemas.openxmlformats.org/officeDocument/2006/relationships/hyperlink" Target="https://github.com/ReactiveX/rxj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tackblitz.com/edit/typescript-s4pvix?file=index.ts&amp;devtoolsheight=1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nl-NL" sz="6000" dirty="0">
                <a:latin typeface="Times New Roman" panose="02020603050405020304" pitchFamily="18" charset="0"/>
                <a:cs typeface="Times New Roman" panose="02020603050405020304" pitchFamily="18" charset="0"/>
              </a:rPr>
              <a:t>RXJS Make it simple</a:t>
            </a:r>
            <a:endParaRPr lang="en-US"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nl-NL" dirty="0">
                <a:latin typeface="Times New Roman" panose="02020603050405020304" pitchFamily="18" charset="0"/>
                <a:cs typeface="Times New Roman" panose="02020603050405020304" pitchFamily="18" charset="0"/>
              </a:rPr>
              <a:t>Ngo Hung Phuc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509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a:latin typeface="Times New Roman" panose="02020603050405020304" pitchFamily="18" charset="0"/>
                <a:cs typeface="Times New Roman" panose="02020603050405020304" pitchFamily="18" charset="0"/>
              </a:rPr>
              <a:t/>
            </a:r>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MergeMap</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operator is best used when you wish to flatten an inner observable.</a:t>
            </a:r>
          </a:p>
          <a:p>
            <a:r>
              <a:rPr lang="en-US" dirty="0">
                <a:latin typeface="Times New Roman" panose="02020603050405020304" pitchFamily="18" charset="0"/>
                <a:cs typeface="Times New Roman" panose="02020603050405020304" pitchFamily="18" charset="0"/>
              </a:rPr>
              <a:t>When using </a:t>
            </a:r>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each inner subscription is completed when the source emits, allowing only one active inner subscription.</a:t>
            </a:r>
          </a:p>
          <a:p>
            <a:r>
              <a:rPr lang="en-US" dirty="0">
                <a:latin typeface="Times New Roman" panose="02020603050405020304" pitchFamily="18" charset="0"/>
                <a:cs typeface="Times New Roman" panose="02020603050405020304" pitchFamily="18" charset="0"/>
              </a:rPr>
              <a:t>In contrast, </a:t>
            </a:r>
            <a:r>
              <a:rPr lang="en-US" dirty="0" err="1">
                <a:latin typeface="Times New Roman" panose="02020603050405020304" pitchFamily="18" charset="0"/>
                <a:cs typeface="Times New Roman" panose="02020603050405020304" pitchFamily="18" charset="0"/>
              </a:rPr>
              <a:t>mergeMap</a:t>
            </a:r>
            <a:r>
              <a:rPr lang="en-US" dirty="0">
                <a:latin typeface="Times New Roman" panose="02020603050405020304" pitchFamily="18" charset="0"/>
                <a:cs typeface="Times New Roman" panose="02020603050405020304" pitchFamily="18" charset="0"/>
              </a:rPr>
              <a:t> allows for multiple inner subscriptions to be active at a time</a:t>
            </a:r>
          </a:p>
          <a:p>
            <a:r>
              <a:rPr lang="en-US" dirty="0">
                <a:latin typeface="Times New Roman" panose="02020603050405020304" pitchFamily="18" charset="0"/>
                <a:cs typeface="Times New Roman" panose="02020603050405020304" pitchFamily="18" charset="0"/>
                <a:hlinkClick r:id="rId2"/>
              </a:rPr>
              <a:t>https://stackblitz.com/edit/typescript-f8ghcx?file=index.ts&amp;devtoolsheight=100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41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latin typeface="Times New Roman" panose="02020603050405020304" pitchFamily="18" charset="0"/>
                <a:cs typeface="Times New Roman" panose="02020603050405020304" pitchFamily="18" charset="0"/>
              </a:rPr>
              <a:t/>
            </a:r>
            <a:br>
              <a:rPr lang="nl-NL" dirty="0">
                <a:latin typeface="Times New Roman" panose="02020603050405020304" pitchFamily="18" charset="0"/>
                <a:cs typeface="Times New Roman" panose="02020603050405020304" pitchFamily="18" charset="0"/>
              </a:rPr>
            </a:br>
            <a:r>
              <a:rPr lang="nl-NL" dirty="0">
                <a:latin typeface="Times New Roman" panose="02020603050405020304" pitchFamily="18" charset="0"/>
                <a:cs typeface="Times New Roman" panose="02020603050405020304" pitchFamily="18" charset="0"/>
              </a:rPr>
              <a:t>MergeMap</a:t>
            </a:r>
            <a:br>
              <a:rPr lang="nl-NL" dirty="0">
                <a:latin typeface="Times New Roman" panose="02020603050405020304" pitchFamily="18" charset="0"/>
                <a:cs typeface="Times New Roman" panose="02020603050405020304" pitchFamily="18" charset="0"/>
              </a:rPr>
            </a:br>
            <a:endParaRPr lang="en-US" dirty="0"/>
          </a:p>
        </p:txBody>
      </p:sp>
      <p:pic>
        <p:nvPicPr>
          <p:cNvPr id="8196" name="Picture 4" descr="RxJs merge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3968" y="1825625"/>
            <a:ext cx="75266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51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ConcatMap</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When source stream emits, </a:t>
            </a:r>
            <a:r>
              <a:rPr lang="en-US" dirty="0" err="1">
                <a:latin typeface="Times New Roman" panose="02020603050405020304" pitchFamily="18" charset="0"/>
                <a:cs typeface="Times New Roman" panose="02020603050405020304" pitchFamily="18" charset="0"/>
              </a:rPr>
              <a:t>concatMap</a:t>
            </a:r>
            <a:r>
              <a:rPr lang="en-US" dirty="0">
                <a:latin typeface="Times New Roman" panose="02020603050405020304" pitchFamily="18" charset="0"/>
                <a:cs typeface="Times New Roman" panose="02020603050405020304" pitchFamily="18" charset="0"/>
              </a:rPr>
              <a:t> will call inner function to get inner stream that it will switch to. Once switched to inner stream, </a:t>
            </a:r>
            <a:r>
              <a:rPr lang="en-US" dirty="0" err="1">
                <a:latin typeface="Times New Roman" panose="02020603050405020304" pitchFamily="18" charset="0"/>
                <a:cs typeface="Times New Roman" panose="02020603050405020304" pitchFamily="18" charset="0"/>
              </a:rPr>
              <a:t>concatMap</a:t>
            </a:r>
            <a:r>
              <a:rPr lang="en-US" dirty="0">
                <a:latin typeface="Times New Roman" panose="02020603050405020304" pitchFamily="18" charset="0"/>
                <a:cs typeface="Times New Roman" panose="02020603050405020304" pitchFamily="18" charset="0"/>
              </a:rPr>
              <a:t> will wait for it to complete, before getting a new inner streams on following source emissions</a:t>
            </a:r>
            <a:endParaRPr lang="en-US" dirty="0">
              <a:latin typeface="Times New Roman" panose="02020603050405020304" pitchFamily="18" charset="0"/>
              <a:cs typeface="Times New Roman" panose="02020603050405020304" pitchFamily="18" charset="0"/>
              <a:hlinkClick r:id="rId2"/>
            </a:endParaRPr>
          </a:p>
          <a:p>
            <a:r>
              <a:rPr lang="en-US" dirty="0">
                <a:latin typeface="Times New Roman" panose="02020603050405020304" pitchFamily="18" charset="0"/>
                <a:cs typeface="Times New Roman" panose="02020603050405020304" pitchFamily="18" charset="0"/>
                <a:hlinkClick r:id="rId2"/>
              </a:rPr>
              <a:t>https://stackblitz.com/edit/typescript-rv9byk?file=index.ts&amp;devtoolsheight=100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9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ConcatMap</a:t>
            </a:r>
            <a:endParaRPr lang="en-US" dirty="0"/>
          </a:p>
        </p:txBody>
      </p:sp>
      <p:pic>
        <p:nvPicPr>
          <p:cNvPr id="7170" name="Picture 2" descr="RxJs Map Operator marble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3968" y="1825625"/>
            <a:ext cx="75266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790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latin typeface="Times New Roman" panose="02020603050405020304" pitchFamily="18" charset="0"/>
                <a:cs typeface="Times New Roman" panose="02020603050405020304" pitchFamily="18" charset="0"/>
              </a:rPr>
              <a:t>ExhaustMap</a:t>
            </a:r>
            <a:endParaRPr lang="en-US" dirty="0"/>
          </a:p>
        </p:txBody>
      </p:sp>
      <p:sp>
        <p:nvSpPr>
          <p:cNvPr id="3" name="Content Placeholder 2"/>
          <p:cNvSpPr>
            <a:spLocks noGrp="1"/>
          </p:cNvSpPr>
          <p:nvPr>
            <p:ph idx="1"/>
          </p:nvPr>
        </p:nvSpPr>
        <p:spPr/>
        <p:txBody>
          <a:bodyPr/>
          <a:lstStyle/>
          <a:p>
            <a:r>
              <a:rPr lang="en-US" dirty="0"/>
              <a:t>There are other situations where what we want to do is to </a:t>
            </a:r>
            <a:r>
              <a:rPr lang="en-US" i="1" dirty="0"/>
              <a:t>ignore</a:t>
            </a:r>
            <a:r>
              <a:rPr lang="en-US" dirty="0"/>
              <a:t> new values in the source Observable until the previous value is completely processed.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source stream emits, </a:t>
            </a:r>
            <a:r>
              <a:rPr lang="en-US" dirty="0" err="1">
                <a:latin typeface="Times New Roman" panose="02020603050405020304" pitchFamily="18" charset="0"/>
                <a:cs typeface="Times New Roman" panose="02020603050405020304" pitchFamily="18" charset="0"/>
              </a:rPr>
              <a:t>exhaustMap</a:t>
            </a:r>
            <a:r>
              <a:rPr lang="en-US" dirty="0">
                <a:latin typeface="Times New Roman" panose="02020603050405020304" pitchFamily="18" charset="0"/>
                <a:cs typeface="Times New Roman" panose="02020603050405020304" pitchFamily="18" charset="0"/>
              </a:rPr>
              <a:t> will call inner function to get inner stream that it will switch to. Once switched to inner stream, </a:t>
            </a:r>
            <a:r>
              <a:rPr lang="en-US" dirty="0" err="1">
                <a:latin typeface="Times New Roman" panose="02020603050405020304" pitchFamily="18" charset="0"/>
                <a:cs typeface="Times New Roman" panose="02020603050405020304" pitchFamily="18" charset="0"/>
              </a:rPr>
              <a:t>exhaustMap</a:t>
            </a:r>
            <a:r>
              <a:rPr lang="en-US" dirty="0">
                <a:latin typeface="Times New Roman" panose="02020603050405020304" pitchFamily="18" charset="0"/>
                <a:cs typeface="Times New Roman" panose="02020603050405020304" pitchFamily="18" charset="0"/>
              </a:rPr>
              <a:t> will ignore values from source stream until inner stream completes</a:t>
            </a:r>
          </a:p>
        </p:txBody>
      </p:sp>
    </p:spTree>
    <p:extLst>
      <p:ext uri="{BB962C8B-B14F-4D97-AF65-F5344CB8AC3E}">
        <p14:creationId xmlns:p14="http://schemas.microsoft.com/office/powerpoint/2010/main" val="3171333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ExhaustMap</a:t>
            </a:r>
            <a:endParaRPr lang="en-US" dirty="0"/>
          </a:p>
        </p:txBody>
      </p:sp>
      <p:pic>
        <p:nvPicPr>
          <p:cNvPr id="6146" name="Picture 2" descr="RxJs Exhaust Strate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9314" y="1825625"/>
            <a:ext cx="827594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73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mergeMap</a:t>
            </a:r>
            <a:r>
              <a:rPr lang="en-US" dirty="0">
                <a:latin typeface="Times New Roman" panose="02020603050405020304" pitchFamily="18" charset="0"/>
                <a:cs typeface="Times New Roman" panose="02020603050405020304" pitchFamily="18" charset="0"/>
              </a:rPr>
              <a:t> = map + </a:t>
            </a:r>
            <a:r>
              <a:rPr lang="en-US" dirty="0" err="1">
                <a:latin typeface="Times New Roman" panose="02020603050405020304" pitchFamily="18" charset="0"/>
                <a:cs typeface="Times New Roman" panose="02020603050405020304" pitchFamily="18" charset="0"/>
              </a:rPr>
              <a:t>mergeAll</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concatMap</a:t>
            </a:r>
            <a:r>
              <a:rPr lang="en-US" dirty="0">
                <a:latin typeface="Times New Roman" panose="02020603050405020304" pitchFamily="18" charset="0"/>
                <a:cs typeface="Times New Roman" panose="02020603050405020304" pitchFamily="18" charset="0"/>
              </a:rPr>
              <a:t> = map + </a:t>
            </a:r>
            <a:r>
              <a:rPr lang="en-US" dirty="0" err="1">
                <a:latin typeface="Times New Roman" panose="02020603050405020304" pitchFamily="18" charset="0"/>
                <a:cs typeface="Times New Roman" panose="02020603050405020304" pitchFamily="18" charset="0"/>
              </a:rPr>
              <a:t>concatAll</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 map + switch</a:t>
            </a:r>
          </a:p>
          <a:p>
            <a:r>
              <a:rPr lang="en-US" dirty="0" err="1"/>
              <a:t>concatMap</a:t>
            </a:r>
            <a:r>
              <a:rPr lang="en-US" dirty="0"/>
              <a:t> will wait for previous observable complete before execute next observable. In contrast </a:t>
            </a:r>
            <a:r>
              <a:rPr lang="en-US" dirty="0" err="1"/>
              <a:t>mergeMap</a:t>
            </a:r>
            <a:r>
              <a:rPr lang="en-US" dirty="0"/>
              <a:t> don’t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047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a:latin typeface="Times New Roman" panose="02020603050405020304" pitchFamily="18" charset="0"/>
                <a:cs typeface="Times New Roman" panose="02020603050405020304" pitchFamily="18" charset="0"/>
              </a:rPr>
              <a:t/>
            </a:r>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Pipe operator &amp; benefit</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Pipe is a method on Observable which is used for composing operators similar manner to what with dot-chaining.</a:t>
            </a:r>
          </a:p>
          <a:p>
            <a:pPr marL="0" indent="0">
              <a:buNone/>
            </a:pPr>
            <a:r>
              <a:rPr lang="nl-NL" dirty="0">
                <a:latin typeface="Times New Roman" panose="02020603050405020304" pitchFamily="18" charset="0"/>
                <a:cs typeface="Times New Roman" panose="02020603050405020304" pitchFamily="18" charset="0"/>
              </a:rPr>
              <a:t>Benfit of pipe operator:</a:t>
            </a:r>
          </a:p>
          <a:p>
            <a:r>
              <a:rPr lang="en-US" dirty="0">
                <a:latin typeface="Times New Roman" panose="02020603050405020304" pitchFamily="18" charset="0"/>
                <a:cs typeface="Times New Roman" panose="02020603050405020304" pitchFamily="18" charset="0"/>
              </a:rPr>
              <a:t>By importing only operators you need instead of the entire </a:t>
            </a: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library you can significantly reduce the total bundle size</a:t>
            </a:r>
          </a:p>
          <a:p>
            <a:r>
              <a:rPr lang="nl-NL" dirty="0">
                <a:latin typeface="Times New Roman" panose="02020603050405020304" pitchFamily="18" charset="0"/>
                <a:cs typeface="Times New Roman" panose="02020603050405020304" pitchFamily="18" charset="0"/>
              </a:rPr>
              <a:t>Intellisense</a:t>
            </a:r>
          </a:p>
          <a:p>
            <a:r>
              <a:rPr lang="en-US" dirty="0">
                <a:latin typeface="Times New Roman" panose="02020603050405020304" pitchFamily="18" charset="0"/>
                <a:cs typeface="Times New Roman" panose="02020603050405020304" pitchFamily="18" charset="0"/>
              </a:rPr>
              <a:t>Avoid collisions if two different parties wanted to create an operator of the same name.</a:t>
            </a:r>
            <a:endParaRPr lang="nl-NL"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066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5500" dirty="0" smtClean="0">
                <a:latin typeface="Times New Roman" panose="02020603050405020304" pitchFamily="18" charset="0"/>
                <a:cs typeface="Times New Roman" panose="02020603050405020304" pitchFamily="18" charset="0"/>
              </a:rPr>
              <a:t>26 Common operators</a:t>
            </a: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4046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a:latin typeface="Times New Roman" panose="02020603050405020304" pitchFamily="18" charset="0"/>
                <a:cs typeface="Times New Roman" panose="02020603050405020304" pitchFamily="18" charset="0"/>
              </a:rPr>
              <a:t/>
            </a:r>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Useful resource</a:t>
            </a:r>
            <a:r>
              <a:rPr lang="en-US" sz="5500" dirty="0">
                <a:latin typeface="Times New Roman" panose="02020603050405020304" pitchFamily="18" charset="0"/>
                <a:cs typeface="Times New Roman" panose="02020603050405020304" pitchFamily="18" charset="0"/>
              </a:rPr>
              <a:t/>
            </a:r>
            <a:br>
              <a:rPr lang="en-US"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noAutofit/>
          </a:bodyPr>
          <a:lstStyle/>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https://www.learnrxjs.io/</a:t>
            </a:r>
          </a:p>
          <a:p>
            <a:r>
              <a:rPr lang="en-US" sz="2500" dirty="0">
                <a:latin typeface="Times New Roman" panose="02020603050405020304" pitchFamily="18" charset="0"/>
                <a:cs typeface="Times New Roman" panose="02020603050405020304" pitchFamily="18" charset="0"/>
              </a:rPr>
              <a:t>https://thinkrx.io/</a:t>
            </a:r>
          </a:p>
          <a:p>
            <a:r>
              <a:rPr lang="en-US" sz="2500" dirty="0">
                <a:latin typeface="Times New Roman" panose="02020603050405020304" pitchFamily="18" charset="0"/>
                <a:cs typeface="Times New Roman" panose="02020603050405020304" pitchFamily="18" charset="0"/>
              </a:rPr>
              <a:t>https://xgrommx.github.io/rx-book/content/which_operator_do_i_use/index.html</a:t>
            </a:r>
          </a:p>
          <a:p>
            <a:r>
              <a:rPr lang="en-US" sz="2500" dirty="0">
                <a:latin typeface="Times New Roman" panose="02020603050405020304" pitchFamily="18" charset="0"/>
                <a:cs typeface="Times New Roman" panose="02020603050405020304" pitchFamily="18" charset="0"/>
              </a:rPr>
              <a:t>https://youtu.be/_q-HL9YX_pk</a:t>
            </a:r>
          </a:p>
          <a:p>
            <a:r>
              <a:rPr lang="en-US" sz="2500" dirty="0">
                <a:latin typeface="Times New Roman" panose="02020603050405020304" pitchFamily="18" charset="0"/>
                <a:cs typeface="Times New Roman" panose="02020603050405020304" pitchFamily="18" charset="0"/>
              </a:rPr>
              <a:t>https://youtu.be/ak3MvMn8u18</a:t>
            </a:r>
          </a:p>
          <a:p>
            <a:r>
              <a:rPr lang="en-US" sz="2500" dirty="0">
                <a:latin typeface="Times New Roman" panose="02020603050405020304" pitchFamily="18" charset="0"/>
                <a:cs typeface="Times New Roman" panose="02020603050405020304" pitchFamily="18" charset="0"/>
              </a:rPr>
              <a:t>https://blog.angular-university.io/rxjs-higher-order-mapping/</a:t>
            </a:r>
          </a:p>
          <a:p>
            <a:r>
              <a:rPr lang="en-US" sz="2500" dirty="0">
                <a:latin typeface="Times New Roman" panose="02020603050405020304" pitchFamily="18" charset="0"/>
                <a:cs typeface="Times New Roman" panose="02020603050405020304" pitchFamily="18" charset="0"/>
              </a:rPr>
              <a:t>https://rxjs-dev.firebaseapp.com/operator-decision-tree</a:t>
            </a:r>
          </a:p>
        </p:txBody>
      </p:sp>
    </p:spTree>
    <p:extLst>
      <p:ext uri="{BB962C8B-B14F-4D97-AF65-F5344CB8AC3E}">
        <p14:creationId xmlns:p14="http://schemas.microsoft.com/office/powerpoint/2010/main" val="115786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5500" dirty="0">
                <a:latin typeface="Times New Roman" panose="02020603050405020304" pitchFamily="18" charset="0"/>
                <a:cs typeface="Times New Roman" panose="02020603050405020304" pitchFamily="18" charset="0"/>
              </a:rPr>
              <a:t>Agenda</a:t>
            </a: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dirty="0">
                <a:latin typeface="Times New Roman" panose="02020603050405020304" pitchFamily="18" charset="0"/>
                <a:cs typeface="Times New Roman" panose="02020603050405020304" pitchFamily="18" charset="0"/>
              </a:rPr>
              <a:t>What is RXJS ? Benefit of RXJS </a:t>
            </a:r>
          </a:p>
          <a:p>
            <a:r>
              <a:rPr lang="nl-NL" dirty="0">
                <a:latin typeface="Times New Roman" panose="02020603050405020304" pitchFamily="18" charset="0"/>
                <a:cs typeface="Times New Roman" panose="02020603050405020304" pitchFamily="18" charset="0"/>
              </a:rPr>
              <a:t>Understand Observable, Observer</a:t>
            </a:r>
          </a:p>
          <a:p>
            <a:r>
              <a:rPr lang="nl-NL" dirty="0">
                <a:latin typeface="Times New Roman" panose="02020603050405020304" pitchFamily="18" charset="0"/>
                <a:cs typeface="Times New Roman" panose="02020603050405020304" pitchFamily="18" charset="0"/>
              </a:rPr>
              <a:t>Subject, BehaviorSubject, ReplaySubject, AsyncSubject</a:t>
            </a:r>
          </a:p>
          <a:p>
            <a:r>
              <a:rPr lang="nl-NL" dirty="0">
                <a:latin typeface="Times New Roman" panose="02020603050405020304" pitchFamily="18" charset="0"/>
                <a:cs typeface="Times New Roman" panose="02020603050405020304" pitchFamily="18" charset="0"/>
              </a:rPr>
              <a:t>SwitchMap, ExhaustMap, MergeMap (FlatMap), ConcatMap</a:t>
            </a:r>
          </a:p>
          <a:p>
            <a:r>
              <a:rPr lang="nl-NL" dirty="0">
                <a:latin typeface="Times New Roman" panose="02020603050405020304" pitchFamily="18" charset="0"/>
                <a:cs typeface="Times New Roman" panose="02020603050405020304" pitchFamily="18" charset="0"/>
              </a:rPr>
              <a:t>Pipe operator &amp; benefit</a:t>
            </a:r>
          </a:p>
          <a:p>
            <a:r>
              <a:rPr lang="nl-NL" dirty="0" smtClean="0">
                <a:latin typeface="Times New Roman" panose="02020603050405020304" pitchFamily="18" charset="0"/>
                <a:cs typeface="Times New Roman" panose="02020603050405020304" pitchFamily="18" charset="0"/>
              </a:rPr>
              <a:t>26 </a:t>
            </a:r>
            <a:r>
              <a:rPr lang="nl-NL" dirty="0">
                <a:latin typeface="Times New Roman" panose="02020603050405020304" pitchFamily="18" charset="0"/>
                <a:cs typeface="Times New Roman" panose="02020603050405020304" pitchFamily="18" charset="0"/>
              </a:rPr>
              <a:t>Common operators in RXJS</a:t>
            </a:r>
          </a:p>
          <a:p>
            <a:r>
              <a:rPr lang="nl-NL" dirty="0">
                <a:latin typeface="Times New Roman" panose="02020603050405020304" pitchFamily="18" charset="0"/>
                <a:cs typeface="Times New Roman" panose="02020603050405020304" pitchFamily="18" charset="0"/>
              </a:rPr>
              <a:t>Useful resource</a:t>
            </a:r>
          </a:p>
          <a:p>
            <a:r>
              <a:rPr lang="en-US" b="1" i="1" dirty="0">
                <a:latin typeface="Times New Roman" panose="02020603050405020304" pitchFamily="18" charset="0"/>
                <a:cs typeface="Times New Roman" panose="02020603050405020304" pitchFamily="18" charset="0"/>
              </a:rPr>
              <a:t>Talk is cheap. Show me the code.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37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5500" dirty="0">
                <a:latin typeface="Times New Roman" panose="02020603050405020304" pitchFamily="18" charset="0"/>
                <a:cs typeface="Times New Roman" panose="02020603050405020304" pitchFamily="18" charset="0"/>
              </a:rPr>
              <a:t>Understand Observable</a:t>
            </a:r>
            <a:endParaRPr lang="en-US" sz="5500"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Observables are declarative which provide support for passing messages between publishers and subscribers in your application. They are mainly used for event handling, asynchronous programming, and handling multiple values.</a:t>
            </a:r>
          </a:p>
          <a:p>
            <a:r>
              <a:rPr lang="en-US" dirty="0">
                <a:latin typeface="Times New Roman" panose="02020603050405020304" pitchFamily="18" charset="0"/>
                <a:cs typeface="Times New Roman" panose="02020603050405020304" pitchFamily="18" charset="0"/>
              </a:rPr>
              <a:t> In this case, you define a function for publishing values, but it is not executed until a consumer subscribes to it. The subscribed consumer then receives notifications until the function completes, or until they unsubscribe.</a:t>
            </a:r>
          </a:p>
        </p:txBody>
      </p:sp>
    </p:spTree>
    <p:extLst>
      <p:ext uri="{BB962C8B-B14F-4D97-AF65-F5344CB8AC3E}">
        <p14:creationId xmlns:p14="http://schemas.microsoft.com/office/powerpoint/2010/main" val="139338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500" dirty="0">
                <a:latin typeface="Times New Roman" panose="02020603050405020304" pitchFamily="18" charset="0"/>
                <a:cs typeface="Times New Roman" panose="02020603050405020304" pitchFamily="18" charset="0"/>
              </a:rPr>
              <a:t>Observer</a:t>
            </a:r>
          </a:p>
        </p:txBody>
      </p:sp>
      <p:sp>
        <p:nvSpPr>
          <p:cNvPr id="3" name="Content Placeholder 2"/>
          <p:cNvSpPr>
            <a:spLocks noGrp="1"/>
          </p:cNvSpPr>
          <p:nvPr>
            <p:ph idx="1"/>
          </p:nvPr>
        </p:nvSpPr>
        <p:spPr>
          <a:xfrm>
            <a:off x="750499" y="1613140"/>
            <a:ext cx="10981426" cy="4563823"/>
          </a:xfrm>
        </p:spPr>
        <p:txBody>
          <a:bodyPr>
            <a:noAutofit/>
          </a:bodyPr>
          <a:lstStyle/>
          <a:p>
            <a:r>
              <a:rPr lang="en-US" sz="2000" dirty="0">
                <a:latin typeface="Times New Roman" panose="02020603050405020304" pitchFamily="18" charset="0"/>
                <a:cs typeface="Times New Roman" panose="02020603050405020304" pitchFamily="18" charset="0"/>
              </a:rPr>
              <a:t>Observer is an interface for a consumer of push-based notifications delivered by an Observable. It has below structure</a:t>
            </a:r>
          </a:p>
          <a:p>
            <a:pPr marL="0" indent="0">
              <a:buNone/>
            </a:pPr>
            <a:r>
              <a:rPr lang="en-US" sz="2000" dirty="0">
                <a:latin typeface="Times New Roman" panose="02020603050405020304" pitchFamily="18" charset="0"/>
                <a:cs typeface="Times New Roman" panose="02020603050405020304" pitchFamily="18" charset="0"/>
              </a:rPr>
              <a:t>interface Observer&lt;T&gt; {</a:t>
            </a:r>
          </a:p>
          <a:p>
            <a:pPr marL="0" indent="0">
              <a:buNone/>
            </a:pPr>
            <a:r>
              <a:rPr lang="en-US" sz="2000" dirty="0">
                <a:latin typeface="Times New Roman" panose="02020603050405020304" pitchFamily="18" charset="0"/>
                <a:cs typeface="Times New Roman" panose="02020603050405020304" pitchFamily="18" charset="0"/>
              </a:rPr>
              <a:t>  closed?: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next: (value: T) =&gt; void;</a:t>
            </a:r>
          </a:p>
          <a:p>
            <a:pPr marL="0" indent="0">
              <a:buNone/>
            </a:pPr>
            <a:r>
              <a:rPr lang="en-US" sz="2000" dirty="0">
                <a:latin typeface="Times New Roman" panose="02020603050405020304" pitchFamily="18" charset="0"/>
                <a:cs typeface="Times New Roman" panose="02020603050405020304" pitchFamily="18" charset="0"/>
              </a:rPr>
              <a:t> error: (err: any) =&gt; void;</a:t>
            </a:r>
          </a:p>
          <a:p>
            <a:pPr marL="0" indent="0">
              <a:buNone/>
            </a:pPr>
            <a:r>
              <a:rPr lang="en-US" sz="2000" dirty="0">
                <a:latin typeface="Times New Roman" panose="02020603050405020304" pitchFamily="18" charset="0"/>
                <a:cs typeface="Times New Roman" panose="02020603050405020304" pitchFamily="18" charset="0"/>
              </a:rPr>
              <a:t> complete: () =&gt; void;</a:t>
            </a:r>
          </a:p>
          <a:p>
            <a:pPr marL="0" indent="0">
              <a:buNone/>
            </a:pP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handler that implements the Observer interface for receiving observable notifications will be passed as a parameter for observable as below</a:t>
            </a:r>
          </a:p>
          <a:p>
            <a:pPr marL="0" indent="0">
              <a:buNone/>
            </a:pPr>
            <a:r>
              <a:rPr lang="en-US" sz="2000" dirty="0" err="1">
                <a:latin typeface="Times New Roman" panose="02020603050405020304" pitchFamily="18" charset="0"/>
                <a:cs typeface="Times New Roman" panose="02020603050405020304" pitchFamily="18" charset="0"/>
              </a:rPr>
              <a:t>myObservable.subscribe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myObserver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Note: If you don't supply a handler for a notification type, the observer ignores notifications of that type.</a:t>
            </a:r>
          </a:p>
        </p:txBody>
      </p:sp>
    </p:spTree>
    <p:extLst>
      <p:ext uri="{BB962C8B-B14F-4D97-AF65-F5344CB8AC3E}">
        <p14:creationId xmlns:p14="http://schemas.microsoft.com/office/powerpoint/2010/main" val="44078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a:latin typeface="Times New Roman" panose="02020603050405020304" pitchFamily="18" charset="0"/>
                <a:cs typeface="Times New Roman" panose="02020603050405020304" pitchFamily="18" charset="0"/>
              </a:rPr>
              <a:t/>
            </a:r>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What is RXJS</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lstStyle/>
          <a:p>
            <a:r>
              <a:rPr lang="en-US" dirty="0" err="1">
                <a:solidFill>
                  <a:schemeClr val="tx1"/>
                </a:solidFill>
                <a:latin typeface="Times New Roman" panose="02020603050405020304" pitchFamily="18" charset="0"/>
                <a:cs typeface="Times New Roman" panose="02020603050405020304" pitchFamily="18" charset="0"/>
                <a:hlinkClick r:id="rId2"/>
              </a:rPr>
              <a:t>RxJS</a:t>
            </a:r>
            <a:r>
              <a:rPr lang="en-US" dirty="0">
                <a:latin typeface="Times New Roman" panose="02020603050405020304" pitchFamily="18" charset="0"/>
                <a:cs typeface="Times New Roman" panose="02020603050405020304" pitchFamily="18" charset="0"/>
              </a:rPr>
              <a:t> is one of the hottest libraries in web development today. Offering a powerful, functional approach for dealing with events and with integration points into a growing number of frameworks, libraries, and utilities</a:t>
            </a:r>
          </a:p>
          <a:p>
            <a:endParaRPr lang="en-US" dirty="0">
              <a:latin typeface="Times New Roman" panose="02020603050405020304" pitchFamily="18" charset="0"/>
              <a:cs typeface="Times New Roman" panose="02020603050405020304" pitchFamily="18" charset="0"/>
            </a:endParaRPr>
          </a:p>
          <a:p>
            <a:r>
              <a:rPr lang="en-US" dirty="0">
                <a:hlinkClick r:id="rId3"/>
              </a:rPr>
              <a:t>https://tylermcginnis.com/imperative-vs-declarative-programming/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34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a:latin typeface="Times New Roman" panose="02020603050405020304" pitchFamily="18" charset="0"/>
                <a:cs typeface="Times New Roman" panose="02020603050405020304" pitchFamily="18" charset="0"/>
              </a:rPr>
              <a:t/>
            </a:r>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Subject</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rPr>
              <a:t>Subject is a special type of Observable which shares a single execution path among observers</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You can think of this as a single speaker talking at a microphone in a room full of people. Their message (the subject) is being delivered to many (multicast) people (the observers) at once. This is the basis of </a:t>
            </a:r>
            <a:r>
              <a:rPr lang="en-US" sz="3200" b="1" dirty="0">
                <a:latin typeface="Times New Roman" panose="02020603050405020304" pitchFamily="18" charset="0"/>
                <a:cs typeface="Times New Roman" panose="02020603050405020304" pitchFamily="18" charset="0"/>
              </a:rPr>
              <a:t>multicasting</a:t>
            </a:r>
            <a:r>
              <a:rPr lang="en-US" sz="3200" dirty="0">
                <a:latin typeface="Times New Roman" panose="02020603050405020304" pitchFamily="18" charset="0"/>
                <a:cs typeface="Times New Roman" panose="02020603050405020304" pitchFamily="18" charset="0"/>
              </a:rPr>
              <a:t>. Typical observables would be comparable to a 1 on 1 conversation.</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5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a:latin typeface="Times New Roman" panose="02020603050405020304" pitchFamily="18" charset="0"/>
                <a:cs typeface="Times New Roman" panose="02020603050405020304" pitchFamily="18" charset="0"/>
              </a:rPr>
              <a:t/>
            </a:r>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Subject, BehaviorSubject, ReplaySubject, AsyncSubject</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There are 4 variants of subjects:</a:t>
            </a:r>
          </a:p>
          <a:p>
            <a:r>
              <a:rPr lang="en-US" b="1" dirty="0">
                <a:latin typeface="Times New Roman" panose="02020603050405020304" pitchFamily="18" charset="0"/>
                <a:cs typeface="Times New Roman" panose="02020603050405020304" pitchFamily="18" charset="0"/>
              </a:rPr>
              <a:t>Subject</a:t>
            </a:r>
            <a:r>
              <a:rPr lang="en-US" dirty="0">
                <a:latin typeface="Times New Roman" panose="02020603050405020304" pitchFamily="18" charset="0"/>
                <a:cs typeface="Times New Roman" panose="02020603050405020304" pitchFamily="18" charset="0"/>
              </a:rPr>
              <a:t> - No </a:t>
            </a:r>
            <a:r>
              <a:rPr lang="en-US" dirty="0" err="1">
                <a:latin typeface="Times New Roman" panose="02020603050405020304" pitchFamily="18" charset="0"/>
                <a:cs typeface="Times New Roman" panose="02020603050405020304" pitchFamily="18" charset="0"/>
              </a:rPr>
              <a:t>intial</a:t>
            </a:r>
            <a:r>
              <a:rPr lang="en-US" dirty="0">
                <a:latin typeface="Times New Roman" panose="02020603050405020304" pitchFamily="18" charset="0"/>
                <a:cs typeface="Times New Roman" panose="02020603050405020304" pitchFamily="18" charset="0"/>
              </a:rPr>
              <a:t> value or replay behavior.</a:t>
            </a:r>
          </a:p>
          <a:p>
            <a:r>
              <a:rPr lang="en-US" b="1" dirty="0" err="1">
                <a:latin typeface="Times New Roman" panose="02020603050405020304" pitchFamily="18" charset="0"/>
                <a:cs typeface="Times New Roman" panose="02020603050405020304" pitchFamily="18" charset="0"/>
              </a:rPr>
              <a:t>AsyncSubject</a:t>
            </a:r>
            <a:r>
              <a:rPr lang="en-US" dirty="0">
                <a:latin typeface="Times New Roman" panose="02020603050405020304" pitchFamily="18" charset="0"/>
                <a:cs typeface="Times New Roman" panose="02020603050405020304" pitchFamily="18" charset="0"/>
              </a:rPr>
              <a:t> - Emits latest value to observers upon completion.</a:t>
            </a:r>
          </a:p>
          <a:p>
            <a:r>
              <a:rPr lang="en-US" b="1" dirty="0" err="1">
                <a:latin typeface="Times New Roman" panose="02020603050405020304" pitchFamily="18" charset="0"/>
                <a:cs typeface="Times New Roman" panose="02020603050405020304" pitchFamily="18" charset="0"/>
              </a:rPr>
              <a:t>BehaviorSubject</a:t>
            </a:r>
            <a:r>
              <a:rPr lang="en-US" dirty="0">
                <a:latin typeface="Times New Roman" panose="02020603050405020304" pitchFamily="18" charset="0"/>
                <a:cs typeface="Times New Roman" panose="02020603050405020304" pitchFamily="18" charset="0"/>
              </a:rPr>
              <a:t> - Requires an initial value and emits its current value (last emitted item) to new subscribers.</a:t>
            </a:r>
          </a:p>
          <a:p>
            <a:r>
              <a:rPr lang="en-US" b="1" dirty="0" err="1">
                <a:latin typeface="Times New Roman" panose="02020603050405020304" pitchFamily="18" charset="0"/>
                <a:cs typeface="Times New Roman" panose="02020603050405020304" pitchFamily="18" charset="0"/>
              </a:rPr>
              <a:t>ReplaySubject</a:t>
            </a:r>
            <a:r>
              <a:rPr lang="en-US" dirty="0">
                <a:latin typeface="Times New Roman" panose="02020603050405020304" pitchFamily="18" charset="0"/>
                <a:cs typeface="Times New Roman" panose="02020603050405020304" pitchFamily="18" charset="0"/>
              </a:rPr>
              <a:t> - Emits specified number of last emitted values (a replay) to new subscribers.</a:t>
            </a:r>
          </a:p>
          <a:p>
            <a:pPr marL="0" indent="0">
              <a:buNone/>
            </a:pPr>
            <a:r>
              <a:rPr lang="en-US" dirty="0">
                <a:latin typeface="Times New Roman" panose="02020603050405020304" pitchFamily="18" charset="0"/>
                <a:cs typeface="Times New Roman" panose="02020603050405020304" pitchFamily="18" charset="0"/>
              </a:rPr>
              <a:t>Small Demo</a:t>
            </a:r>
          </a:p>
        </p:txBody>
      </p:sp>
    </p:spTree>
    <p:extLst>
      <p:ext uri="{BB962C8B-B14F-4D97-AF65-F5344CB8AC3E}">
        <p14:creationId xmlns:p14="http://schemas.microsoft.com/office/powerpoint/2010/main" val="143202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5500" dirty="0">
                <a:latin typeface="Times New Roman" panose="02020603050405020304" pitchFamily="18" charset="0"/>
                <a:cs typeface="Times New Roman" panose="02020603050405020304" pitchFamily="18" charset="0"/>
              </a:rPr>
              <a:t>SwitchMap</a:t>
            </a:r>
            <a:endParaRPr lang="en-US" sz="5500" dirty="0"/>
          </a:p>
        </p:txBody>
      </p:sp>
      <p:sp>
        <p:nvSpPr>
          <p:cNvPr id="3" name="Content Placeholder 2"/>
          <p:cNvSpPr>
            <a:spLocks noGrp="1"/>
          </p:cNvSpPr>
          <p:nvPr>
            <p:ph idx="1"/>
          </p:nvPr>
        </p:nvSpPr>
        <p:spPr/>
        <p:txBody>
          <a:bodyPr>
            <a:normAutofit lnSpcReduction="10000"/>
          </a:bodyPr>
          <a:lstStyle/>
          <a:p>
            <a:pPr marL="0" indent="0">
              <a:buNone/>
            </a:pPr>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main difference between </a:t>
            </a:r>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and other flattening operators is the cancelling effect. On each emission the previous inner observable (the result of the function you supplied) is cancelled and the new observable is subscribed (if new emitted value emit fast enough).</a:t>
            </a:r>
          </a:p>
          <a:p>
            <a:r>
              <a:rPr lang="en-US" dirty="0">
                <a:latin typeface="Times New Roman" panose="02020603050405020304" pitchFamily="18" charset="0"/>
                <a:cs typeface="Times New Roman" panose="02020603050405020304" pitchFamily="18" charset="0"/>
              </a:rPr>
              <a:t> You can remember this by the phrase switch to a new observable.</a:t>
            </a:r>
          </a:p>
          <a:p>
            <a:endParaRPr lang="en-US" dirty="0">
              <a:latin typeface="Times New Roman" panose="02020603050405020304" pitchFamily="18" charset="0"/>
              <a:cs typeface="Times New Roman" panose="02020603050405020304" pitchFamily="18" charset="0"/>
              <a:hlinkClick r:id="rId2"/>
            </a:endParaRPr>
          </a:p>
          <a:p>
            <a:r>
              <a:rPr lang="en-US" dirty="0">
                <a:latin typeface="Times New Roman" panose="02020603050405020304" pitchFamily="18" charset="0"/>
                <a:cs typeface="Times New Roman" panose="02020603050405020304" pitchFamily="18" charset="0"/>
                <a:hlinkClick r:id="rId2"/>
              </a:rPr>
              <a:t>https://stackblitz.com/edit/typescript-s4pvix?file=index.ts&amp;devtoolsheight=100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28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SwitchMap</a:t>
            </a:r>
            <a:endParaRPr lang="en-US" dirty="0"/>
          </a:p>
        </p:txBody>
      </p:sp>
      <p:pic>
        <p:nvPicPr>
          <p:cNvPr id="9218" name="Picture 2" descr="RxJs switch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1172" y="1825625"/>
            <a:ext cx="72522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94487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188</TotalTime>
  <Words>556</Words>
  <Application>Microsoft Office PowerPoint</Application>
  <PresentationFormat>Widescreen</PresentationFormat>
  <Paragraphs>84</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Times New Roman</vt:lpstr>
      <vt:lpstr>Depth</vt:lpstr>
      <vt:lpstr>RXJS Make it simple</vt:lpstr>
      <vt:lpstr>Agenda</vt:lpstr>
      <vt:lpstr>Understand Observable</vt:lpstr>
      <vt:lpstr>Observer</vt:lpstr>
      <vt:lpstr> What is RXJS </vt:lpstr>
      <vt:lpstr> Subject </vt:lpstr>
      <vt:lpstr> Subject, BehaviorSubject, ReplaySubject, AsyncSubject </vt:lpstr>
      <vt:lpstr>SwitchMap</vt:lpstr>
      <vt:lpstr>SwitchMap</vt:lpstr>
      <vt:lpstr> MergeMap </vt:lpstr>
      <vt:lpstr> MergeMap </vt:lpstr>
      <vt:lpstr>ConcatMap</vt:lpstr>
      <vt:lpstr>ConcatMap</vt:lpstr>
      <vt:lpstr>ExhaustMap</vt:lpstr>
      <vt:lpstr>ExhaustMap</vt:lpstr>
      <vt:lpstr>Note</vt:lpstr>
      <vt:lpstr> Pipe operator &amp; benefit </vt:lpstr>
      <vt:lpstr>26 Common operators</vt:lpstr>
      <vt:lpstr> Useful resource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RXJS Make it simple</dc:title>
  <dc:creator>Hudson Tony</dc:creator>
  <cp:lastModifiedBy>Hudson Tony</cp:lastModifiedBy>
  <cp:revision>62</cp:revision>
  <dcterms:created xsi:type="dcterms:W3CDTF">2019-08-04T00:02:17Z</dcterms:created>
  <dcterms:modified xsi:type="dcterms:W3CDTF">2019-09-10T15:28:29Z</dcterms:modified>
</cp:coreProperties>
</file>