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516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B941D6C-D6C1-41EB-BA2F-D2D7A1B80576}" type="datetimeFigureOut">
              <a:rPr lang="en-US" smtClean="0"/>
              <a:t>10/13/2018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336271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37053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762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1766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84877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298779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46008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90588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51684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96950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941D6C-D6C1-41EB-BA2F-D2D7A1B80576}" type="datetimeFigureOut">
              <a:rPr lang="en-US" smtClean="0"/>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15015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941D6C-D6C1-41EB-BA2F-D2D7A1B80576}" type="datetimeFigureOut">
              <a:rPr lang="en-US" smtClean="0"/>
              <a:t>10/13/2018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97291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941D6C-D6C1-41EB-BA2F-D2D7A1B80576}" type="datetimeFigureOut">
              <a:rPr lang="en-US" smtClean="0"/>
              <a:t>10/13/2018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63498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41D6C-D6C1-41EB-BA2F-D2D7A1B80576}" type="datetimeFigureOut">
              <a:rPr lang="en-US" smtClean="0"/>
              <a:t>10/13/2018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56013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41D6C-D6C1-41EB-BA2F-D2D7A1B80576}" type="datetimeFigureOut">
              <a:rPr lang="en-US" smtClean="0"/>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96024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41D6C-D6C1-41EB-BA2F-D2D7A1B80576}" type="datetimeFigureOut">
              <a:rPr lang="en-US" smtClean="0"/>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235231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941D6C-D6C1-41EB-BA2F-D2D7A1B80576}" type="datetimeFigureOut">
              <a:rPr lang="en-US" smtClean="0"/>
              <a:t>10/13/2018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55642AC-31FD-42B4-A05F-4C695CF190F3}" type="slidenum">
              <a:rPr lang="en-US" smtClean="0"/>
              <a:t>‹#›</a:t>
            </a:fld>
            <a:endParaRPr lang="en-US"/>
          </a:p>
        </p:txBody>
      </p:sp>
    </p:spTree>
    <p:extLst>
      <p:ext uri="{BB962C8B-B14F-4D97-AF65-F5344CB8AC3E}">
        <p14:creationId xmlns:p14="http://schemas.microsoft.com/office/powerpoint/2010/main" val="165108641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340359" cy="3329581"/>
          </a:xfrm>
        </p:spPr>
        <p:txBody>
          <a:bodyPr/>
          <a:lstStyle/>
          <a:p>
            <a:pPr algn="ctr"/>
            <a:r>
              <a:rPr lang="en-US" dirty="0" smtClean="0"/>
              <a:t>State Management</a:t>
            </a:r>
            <a:br>
              <a:rPr lang="en-US" dirty="0" smtClean="0"/>
            </a:br>
            <a:r>
              <a:rPr lang="en-US" dirty="0" smtClean="0"/>
              <a:t> in Angular with </a:t>
            </a:r>
            <a:br>
              <a:rPr lang="en-US" dirty="0" smtClean="0"/>
            </a:br>
            <a:r>
              <a:rPr lang="en-US" dirty="0" err="1" smtClean="0"/>
              <a:t>NgRX</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0239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5350933"/>
            <a:ext cx="8534400" cy="1507067"/>
          </a:xfrm>
        </p:spPr>
        <p:txBody>
          <a:bodyPr/>
          <a:lstStyle/>
          <a:p>
            <a:r>
              <a:rPr lang="en-US" dirty="0" smtClean="0"/>
              <a:t>Store </a:t>
            </a:r>
            <a:r>
              <a:rPr lang="en-US" dirty="0" err="1" smtClean="0"/>
              <a:t>devtool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 y="156461"/>
            <a:ext cx="11591109" cy="5286395"/>
          </a:xfrm>
        </p:spPr>
      </p:pic>
    </p:spTree>
    <p:extLst>
      <p:ext uri="{BB962C8B-B14F-4D97-AF65-F5344CB8AC3E}">
        <p14:creationId xmlns:p14="http://schemas.microsoft.com/office/powerpoint/2010/main" val="1520324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115" y="5350933"/>
            <a:ext cx="8534400" cy="1507067"/>
          </a:xfrm>
        </p:spPr>
        <p:txBody>
          <a:bodyPr/>
          <a:lstStyle/>
          <a:p>
            <a:r>
              <a:rPr lang="en-US" dirty="0" smtClean="0"/>
              <a:t>Action, Action types</a:t>
            </a: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Century Gothic (Body)"/>
              </a:rPr>
              <a:t>The</a:t>
            </a:r>
            <a:r>
              <a:rPr lang="en-US" dirty="0">
                <a:solidFill>
                  <a:schemeClr val="tx1"/>
                </a:solidFill>
                <a:latin typeface="Century Gothic (Body)"/>
              </a:rPr>
              <a:t> </a:t>
            </a:r>
            <a:r>
              <a:rPr lang="en-US" b="1" dirty="0">
                <a:solidFill>
                  <a:schemeClr val="tx1"/>
                </a:solidFill>
                <a:latin typeface="Century Gothic (Body)"/>
              </a:rPr>
              <a:t>action </a:t>
            </a:r>
            <a:r>
              <a:rPr lang="en-US" dirty="0">
                <a:solidFill>
                  <a:schemeClr val="tx1"/>
                </a:solidFill>
                <a:latin typeface="Century Gothic (Body)"/>
              </a:rPr>
              <a:t>describes the change in state that is to be made</a:t>
            </a:r>
            <a:r>
              <a:rPr lang="en-US" dirty="0" smtClean="0">
                <a:solidFill>
                  <a:schemeClr val="tx1"/>
                </a:solidFill>
                <a:latin typeface="Century Gothic (Body)"/>
              </a:rPr>
              <a:t>.</a:t>
            </a:r>
          </a:p>
          <a:p>
            <a:r>
              <a:rPr lang="en-US" dirty="0">
                <a:solidFill>
                  <a:schemeClr val="tx1"/>
                </a:solidFill>
                <a:latin typeface="Century Gothic (Headings)"/>
              </a:rPr>
              <a:t>Dispatch </a:t>
            </a:r>
            <a:r>
              <a:rPr lang="en-US" dirty="0" smtClean="0">
                <a:solidFill>
                  <a:schemeClr val="tx1"/>
                </a:solidFill>
                <a:latin typeface="Century Gothic (Headings)"/>
              </a:rPr>
              <a:t>action use to send action types and payload to reducer to calculate new state</a:t>
            </a:r>
          </a:p>
          <a:p>
            <a:endParaRPr lang="en-US" dirty="0" smtClean="0">
              <a:solidFill>
                <a:schemeClr val="tx1"/>
              </a:solidFill>
              <a:latin typeface="Century Gothic (Body)"/>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153" y="2842430"/>
            <a:ext cx="5582196" cy="2737742"/>
          </a:xfrm>
          <a:prstGeom prst="rect">
            <a:avLst/>
          </a:prstGeom>
        </p:spPr>
      </p:pic>
    </p:spTree>
    <p:extLst>
      <p:ext uri="{BB962C8B-B14F-4D97-AF65-F5344CB8AC3E}">
        <p14:creationId xmlns:p14="http://schemas.microsoft.com/office/powerpoint/2010/main" val="3738631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Body)"/>
              </a:rPr>
              <a:t>Action types </a:t>
            </a:r>
            <a:br>
              <a:rPr lang="en-US" dirty="0">
                <a:latin typeface="Century Gothic (Body)"/>
              </a:rPr>
            </a:br>
            <a:endParaRPr lang="en-US" dirty="0"/>
          </a:p>
        </p:txBody>
      </p:sp>
      <p:sp>
        <p:nvSpPr>
          <p:cNvPr id="3" name="Content Placeholder 2"/>
          <p:cNvSpPr>
            <a:spLocks noGrp="1"/>
          </p:cNvSpPr>
          <p:nvPr>
            <p:ph idx="1"/>
          </p:nvPr>
        </p:nvSpPr>
        <p:spPr/>
        <p:txBody>
          <a:bodyPr/>
          <a:lstStyle/>
          <a:p>
            <a:r>
              <a:rPr lang="en-US" dirty="0">
                <a:solidFill>
                  <a:schemeClr val="tx1"/>
                </a:solidFill>
                <a:latin typeface="Century Gothic (Body)"/>
              </a:rPr>
              <a:t>Action types </a:t>
            </a:r>
            <a:endParaRPr lang="en-US" dirty="0" smtClean="0">
              <a:solidFill>
                <a:schemeClr val="tx1"/>
              </a:solidFill>
              <a:latin typeface="Century Gothic (Body)"/>
            </a:endParaRPr>
          </a:p>
          <a:p>
            <a:endParaRPr lang="en-US" dirty="0">
              <a:solidFill>
                <a:schemeClr val="tx1"/>
              </a:solidFill>
              <a:latin typeface="Century Gothic (Body)"/>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2402077"/>
            <a:ext cx="6277851" cy="1810003"/>
          </a:xfrm>
          <a:prstGeom prst="rect">
            <a:avLst/>
          </a:prstGeom>
        </p:spPr>
      </p:pic>
    </p:spTree>
    <p:extLst>
      <p:ext uri="{BB962C8B-B14F-4D97-AF65-F5344CB8AC3E}">
        <p14:creationId xmlns:p14="http://schemas.microsoft.com/office/powerpoint/2010/main" val="2171064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52" y="5350933"/>
            <a:ext cx="8534400" cy="1507067"/>
          </a:xfrm>
        </p:spPr>
        <p:txBody>
          <a:bodyPr/>
          <a:lstStyle/>
          <a:p>
            <a:r>
              <a:rPr lang="en-US" dirty="0" smtClean="0">
                <a:latin typeface="Century Gothic (Headings)"/>
              </a:rPr>
              <a:t>Reducer</a:t>
            </a:r>
            <a:endParaRPr lang="en-US" dirty="0"/>
          </a:p>
        </p:txBody>
      </p:sp>
      <p:sp>
        <p:nvSpPr>
          <p:cNvPr id="3" name="Content Placeholder 2"/>
          <p:cNvSpPr>
            <a:spLocks noGrp="1"/>
          </p:cNvSpPr>
          <p:nvPr>
            <p:ph idx="1"/>
          </p:nvPr>
        </p:nvSpPr>
        <p:spPr>
          <a:xfrm>
            <a:off x="879673" y="0"/>
            <a:ext cx="8534400" cy="2795451"/>
          </a:xfrm>
        </p:spPr>
        <p:txBody>
          <a:bodyPr/>
          <a:lstStyle/>
          <a:p>
            <a:pPr marL="0" indent="0">
              <a:buNone/>
            </a:pPr>
            <a:r>
              <a:rPr lang="en-US" b="1" dirty="0" smtClean="0">
                <a:solidFill>
                  <a:schemeClr val="tx1"/>
                </a:solidFill>
                <a:latin typeface="Century Gothic (Body)"/>
              </a:rPr>
              <a:t>Reducers</a:t>
            </a:r>
            <a:r>
              <a:rPr lang="en-US" dirty="0" smtClean="0">
                <a:solidFill>
                  <a:schemeClr val="tx1"/>
                </a:solidFill>
                <a:latin typeface="Century Gothic (Body)"/>
              </a:rPr>
              <a:t> </a:t>
            </a:r>
            <a:r>
              <a:rPr lang="en-US" dirty="0">
                <a:solidFill>
                  <a:schemeClr val="tx1"/>
                </a:solidFill>
                <a:latin typeface="Century Gothic (Body)"/>
              </a:rPr>
              <a:t>specify how the application's state changes in response to </a:t>
            </a:r>
            <a:r>
              <a:rPr lang="en-US" dirty="0" smtClean="0">
                <a:solidFill>
                  <a:schemeClr val="tx1"/>
                </a:solidFill>
                <a:latin typeface="Century Gothic (Body)"/>
              </a:rPr>
              <a:t>actions sent </a:t>
            </a:r>
            <a:r>
              <a:rPr lang="en-US" dirty="0">
                <a:solidFill>
                  <a:schemeClr val="tx1"/>
                </a:solidFill>
                <a:latin typeface="Century Gothic (Body)"/>
              </a:rPr>
              <a:t>to the </a:t>
            </a:r>
            <a:r>
              <a:rPr lang="en-US" dirty="0" smtClean="0">
                <a:solidFill>
                  <a:schemeClr val="tx1"/>
                </a:solidFill>
                <a:latin typeface="Century Gothic (Body)"/>
              </a:rPr>
              <a:t>store</a:t>
            </a:r>
          </a:p>
          <a:p>
            <a:endParaRPr lang="en-US" dirty="0">
              <a:solidFill>
                <a:schemeClr val="tx1"/>
              </a:solidFill>
              <a:latin typeface="Century Gothic (Bod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73" y="1497874"/>
            <a:ext cx="7820190" cy="4001083"/>
          </a:xfrm>
          <a:prstGeom prst="rect">
            <a:avLst/>
          </a:prstGeom>
        </p:spPr>
      </p:pic>
    </p:spTree>
    <p:extLst>
      <p:ext uri="{BB962C8B-B14F-4D97-AF65-F5344CB8AC3E}">
        <p14:creationId xmlns:p14="http://schemas.microsoft.com/office/powerpoint/2010/main" val="576407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350933"/>
            <a:ext cx="8534400" cy="1507067"/>
          </a:xfrm>
        </p:spPr>
        <p:txBody>
          <a:bodyPr/>
          <a:lstStyle/>
          <a:p>
            <a:r>
              <a:rPr lang="en-US" dirty="0" smtClean="0"/>
              <a:t>Effect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4212" y="1723244"/>
            <a:ext cx="7853946" cy="3822421"/>
          </a:xfrm>
        </p:spPr>
      </p:pic>
      <p:sp>
        <p:nvSpPr>
          <p:cNvPr id="5" name="Rectangle 4"/>
          <p:cNvSpPr/>
          <p:nvPr/>
        </p:nvSpPr>
        <p:spPr>
          <a:xfrm>
            <a:off x="684212" y="195133"/>
            <a:ext cx="6096000" cy="1323439"/>
          </a:xfrm>
          <a:prstGeom prst="rect">
            <a:avLst/>
          </a:prstGeom>
        </p:spPr>
        <p:txBody>
          <a:bodyPr>
            <a:spAutoFit/>
          </a:bodyPr>
          <a:lstStyle/>
          <a:p>
            <a:r>
              <a:rPr lang="en-US" sz="2000" dirty="0" smtClean="0">
                <a:latin typeface="Century Gothic (Body)"/>
              </a:rPr>
              <a:t>- </a:t>
            </a:r>
            <a:r>
              <a:rPr lang="en-US" sz="2000" b="0" i="0" dirty="0" smtClean="0">
                <a:effectLst/>
                <a:latin typeface="Century Gothic (Body)"/>
              </a:rPr>
              <a:t>Listen for actions dispatched from @</a:t>
            </a:r>
            <a:r>
              <a:rPr lang="en-US" sz="2000" b="0" i="0" dirty="0" err="1" smtClean="0">
                <a:effectLst/>
                <a:latin typeface="Century Gothic (Body)"/>
              </a:rPr>
              <a:t>ngrx</a:t>
            </a:r>
            <a:r>
              <a:rPr lang="en-US" sz="2000" b="0" i="0" dirty="0" smtClean="0">
                <a:effectLst/>
                <a:latin typeface="Century Gothic (Body)"/>
              </a:rPr>
              <a:t>/store.</a:t>
            </a:r>
          </a:p>
          <a:p>
            <a:r>
              <a:rPr lang="en-US" sz="2000" b="0" i="0" dirty="0" smtClean="0">
                <a:effectLst/>
                <a:latin typeface="Century Gothic (Body)"/>
              </a:rPr>
              <a:t>- Isolate side effects from components, allowing for more </a:t>
            </a:r>
            <a:r>
              <a:rPr lang="en-US" sz="2000" b="0" i="1" dirty="0" smtClean="0">
                <a:effectLst/>
                <a:latin typeface="Century Gothic (Body)"/>
              </a:rPr>
              <a:t>pure</a:t>
            </a:r>
            <a:r>
              <a:rPr lang="en-US" sz="2000" b="0" i="0" dirty="0" smtClean="0">
                <a:effectLst/>
                <a:latin typeface="Century Gothic (Body)"/>
              </a:rPr>
              <a:t> components that select state and dispatch actions.</a:t>
            </a:r>
            <a:endParaRPr lang="en-US" sz="2000" b="0" i="0" dirty="0">
              <a:effectLst/>
              <a:latin typeface="Century Gothic (Body)"/>
            </a:endParaRPr>
          </a:p>
        </p:txBody>
      </p:sp>
    </p:spTree>
    <p:extLst>
      <p:ext uri="{BB962C8B-B14F-4D97-AF65-F5344CB8AC3E}">
        <p14:creationId xmlns:p14="http://schemas.microsoft.com/office/powerpoint/2010/main" val="285943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313509"/>
            <a:ext cx="8534400" cy="3987029"/>
          </a:xfrm>
        </p:spPr>
      </p:pic>
    </p:spTree>
    <p:extLst>
      <p:ext uri="{BB962C8B-B14F-4D97-AF65-F5344CB8AC3E}">
        <p14:creationId xmlns:p14="http://schemas.microsoft.com/office/powerpoint/2010/main" val="215226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000" i="1" dirty="0" smtClean="0">
                <a:solidFill>
                  <a:schemeClr val="tx1"/>
                </a:solidFill>
              </a:rPr>
              <a:t>Thank you for listening</a:t>
            </a:r>
            <a:endParaRPr lang="en-US" sz="5000" i="1" dirty="0">
              <a:solidFill>
                <a:schemeClr val="tx1"/>
              </a:solidFill>
            </a:endParaRPr>
          </a:p>
        </p:txBody>
      </p:sp>
    </p:spTree>
    <p:extLst>
      <p:ext uri="{BB962C8B-B14F-4D97-AF65-F5344CB8AC3E}">
        <p14:creationId xmlns:p14="http://schemas.microsoft.com/office/powerpoint/2010/main" val="3449384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62098"/>
            <a:ext cx="8534400" cy="1507067"/>
          </a:xfrm>
        </p:spPr>
        <p:txBody>
          <a:bodyPr/>
          <a:lstStyle/>
          <a:p>
            <a:r>
              <a:rPr lang="en-US" dirty="0" smtClean="0"/>
              <a:t>Agenda</a:t>
            </a:r>
            <a:endParaRPr lang="en-US" dirty="0"/>
          </a:p>
        </p:txBody>
      </p:sp>
      <p:sp>
        <p:nvSpPr>
          <p:cNvPr id="3" name="Content Placeholder 2"/>
          <p:cNvSpPr>
            <a:spLocks noGrp="1"/>
          </p:cNvSpPr>
          <p:nvPr>
            <p:ph idx="1"/>
          </p:nvPr>
        </p:nvSpPr>
        <p:spPr>
          <a:xfrm>
            <a:off x="684212" y="685800"/>
            <a:ext cx="8534400" cy="4042954"/>
          </a:xfrm>
        </p:spPr>
        <p:txBody>
          <a:bodyPr>
            <a:noAutofit/>
          </a:bodyPr>
          <a:lstStyle/>
          <a:p>
            <a:r>
              <a:rPr lang="en-US" dirty="0" smtClean="0">
                <a:solidFill>
                  <a:schemeClr val="tx1"/>
                </a:solidFill>
                <a:latin typeface="Century Gothic (Headings)"/>
              </a:rPr>
              <a:t>What is </a:t>
            </a:r>
            <a:r>
              <a:rPr lang="en-US" dirty="0" err="1" smtClean="0">
                <a:solidFill>
                  <a:schemeClr val="tx1"/>
                </a:solidFill>
                <a:latin typeface="Century Gothic (Headings)"/>
              </a:rPr>
              <a:t>NgRX</a:t>
            </a:r>
            <a:r>
              <a:rPr lang="en-US" dirty="0" smtClean="0">
                <a:solidFill>
                  <a:schemeClr val="tx1"/>
                </a:solidFill>
                <a:latin typeface="Century Gothic (Headings)"/>
              </a:rPr>
              <a:t> ?</a:t>
            </a:r>
          </a:p>
          <a:p>
            <a:r>
              <a:rPr lang="en-US" dirty="0" smtClean="0">
                <a:solidFill>
                  <a:schemeClr val="tx1"/>
                </a:solidFill>
                <a:latin typeface="Century Gothic (Headings)"/>
              </a:rPr>
              <a:t>Benefit of </a:t>
            </a:r>
            <a:r>
              <a:rPr lang="en-US" dirty="0" err="1" smtClean="0">
                <a:solidFill>
                  <a:schemeClr val="tx1"/>
                </a:solidFill>
                <a:latin typeface="Century Gothic (Headings)"/>
              </a:rPr>
              <a:t>NgRX</a:t>
            </a:r>
            <a:r>
              <a:rPr lang="en-US" dirty="0" smtClean="0">
                <a:solidFill>
                  <a:schemeClr val="tx1"/>
                </a:solidFill>
                <a:latin typeface="Century Gothic (Headings)"/>
              </a:rPr>
              <a:t> </a:t>
            </a:r>
          </a:p>
          <a:p>
            <a:r>
              <a:rPr lang="en-US" dirty="0" smtClean="0">
                <a:solidFill>
                  <a:schemeClr val="tx1"/>
                </a:solidFill>
                <a:latin typeface="Century Gothic (Headings)"/>
              </a:rPr>
              <a:t>Core concept</a:t>
            </a:r>
          </a:p>
          <a:p>
            <a:r>
              <a:rPr lang="en-US" dirty="0" smtClean="0">
                <a:solidFill>
                  <a:schemeClr val="tx1"/>
                </a:solidFill>
                <a:latin typeface="Century Gothic (Headings)"/>
              </a:rPr>
              <a:t>Pure function definition </a:t>
            </a:r>
          </a:p>
          <a:p>
            <a:r>
              <a:rPr lang="en-US" dirty="0" smtClean="0">
                <a:solidFill>
                  <a:schemeClr val="tx1"/>
                </a:solidFill>
                <a:latin typeface="Century Gothic (Headings)"/>
              </a:rPr>
              <a:t>Redux architect</a:t>
            </a:r>
          </a:p>
          <a:p>
            <a:r>
              <a:rPr lang="en-US" dirty="0" smtClean="0">
                <a:solidFill>
                  <a:schemeClr val="tx1"/>
                </a:solidFill>
                <a:latin typeface="Century Gothic (Headings)"/>
              </a:rPr>
              <a:t>Overview</a:t>
            </a:r>
          </a:p>
          <a:p>
            <a:r>
              <a:rPr lang="en-US" dirty="0" smtClean="0">
                <a:solidFill>
                  <a:schemeClr val="tx1"/>
                </a:solidFill>
                <a:latin typeface="Century Gothic (Headings)"/>
              </a:rPr>
              <a:t>Store, Feature Store, Store </a:t>
            </a:r>
            <a:r>
              <a:rPr lang="en-US" dirty="0" err="1" smtClean="0">
                <a:solidFill>
                  <a:schemeClr val="tx1"/>
                </a:solidFill>
                <a:latin typeface="Century Gothic (Headings)"/>
              </a:rPr>
              <a:t>devtool</a:t>
            </a:r>
            <a:endParaRPr lang="en-US" dirty="0" smtClean="0">
              <a:solidFill>
                <a:schemeClr val="tx1"/>
              </a:solidFill>
              <a:latin typeface="Century Gothic (Headings)"/>
            </a:endParaRPr>
          </a:p>
          <a:p>
            <a:r>
              <a:rPr lang="en-US" dirty="0" smtClean="0">
                <a:solidFill>
                  <a:schemeClr val="tx1"/>
                </a:solidFill>
                <a:latin typeface="Century Gothic (Headings)"/>
              </a:rPr>
              <a:t>Actions, </a:t>
            </a:r>
            <a:r>
              <a:rPr lang="en-US" dirty="0">
                <a:solidFill>
                  <a:schemeClr val="tx1"/>
                </a:solidFill>
                <a:latin typeface="Century Gothic (Headings)"/>
              </a:rPr>
              <a:t>Action </a:t>
            </a:r>
            <a:r>
              <a:rPr lang="en-US" dirty="0" smtClean="0">
                <a:solidFill>
                  <a:schemeClr val="tx1"/>
                </a:solidFill>
                <a:latin typeface="Century Gothic (Headings)"/>
              </a:rPr>
              <a:t>Types, Dispatch action</a:t>
            </a:r>
          </a:p>
          <a:p>
            <a:r>
              <a:rPr lang="en-US" dirty="0" smtClean="0">
                <a:solidFill>
                  <a:schemeClr val="tx1"/>
                </a:solidFill>
                <a:latin typeface="Century Gothic (Headings)"/>
              </a:rPr>
              <a:t>Reducer</a:t>
            </a:r>
          </a:p>
          <a:p>
            <a:r>
              <a:rPr lang="en-US" dirty="0" smtClean="0">
                <a:solidFill>
                  <a:schemeClr val="tx1"/>
                </a:solidFill>
                <a:latin typeface="Century Gothic (Headings)"/>
              </a:rPr>
              <a:t>Effects</a:t>
            </a:r>
          </a:p>
          <a:p>
            <a:r>
              <a:rPr lang="en-US" dirty="0" smtClean="0">
                <a:solidFill>
                  <a:schemeClr val="tx1"/>
                </a:solidFill>
                <a:latin typeface="Century Gothic (Headings)"/>
              </a:rPr>
              <a:t>Demo</a:t>
            </a:r>
          </a:p>
        </p:txBody>
      </p:sp>
    </p:spTree>
    <p:extLst>
      <p:ext uri="{BB962C8B-B14F-4D97-AF65-F5344CB8AC3E}">
        <p14:creationId xmlns:p14="http://schemas.microsoft.com/office/powerpoint/2010/main" val="2250700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nGRX</a:t>
            </a:r>
            <a:endParaRPr lang="en-US" dirty="0"/>
          </a:p>
        </p:txBody>
      </p:sp>
      <p:sp>
        <p:nvSpPr>
          <p:cNvPr id="3" name="Content Placeholder 2"/>
          <p:cNvSpPr>
            <a:spLocks noGrp="1"/>
          </p:cNvSpPr>
          <p:nvPr>
            <p:ph idx="1"/>
          </p:nvPr>
        </p:nvSpPr>
        <p:spPr/>
        <p:txBody>
          <a:bodyPr/>
          <a:lstStyle/>
          <a:p>
            <a:r>
              <a:rPr lang="en-US" dirty="0">
                <a:solidFill>
                  <a:schemeClr val="tx1"/>
                </a:solidFill>
                <a:latin typeface="Century Gothic (Body)"/>
              </a:rPr>
              <a:t> </a:t>
            </a:r>
            <a:r>
              <a:rPr lang="en-US" dirty="0" smtClean="0">
                <a:solidFill>
                  <a:schemeClr val="tx1"/>
                </a:solidFill>
                <a:latin typeface="Century Gothic (Body)"/>
              </a:rPr>
              <a:t>A </a:t>
            </a:r>
            <a:r>
              <a:rPr lang="en-US" dirty="0">
                <a:solidFill>
                  <a:schemeClr val="tx1"/>
                </a:solidFill>
                <a:latin typeface="Century Gothic (Body)"/>
              </a:rPr>
              <a:t>state management library for Angular applications inspired by Redux. By using this library we are able to keep the current state of the app in one place — the </a:t>
            </a:r>
            <a:r>
              <a:rPr lang="en-US" b="1" dirty="0">
                <a:solidFill>
                  <a:schemeClr val="tx1"/>
                </a:solidFill>
                <a:latin typeface="Century Gothic (Body)"/>
              </a:rPr>
              <a:t>store</a:t>
            </a:r>
            <a:r>
              <a:rPr lang="en-US" dirty="0">
                <a:solidFill>
                  <a:schemeClr val="tx1"/>
                </a:solidFill>
                <a:latin typeface="Century Gothic (Body)"/>
              </a:rPr>
              <a:t>. This enables us to use the store as </a:t>
            </a:r>
            <a:r>
              <a:rPr lang="en-US" i="1" dirty="0">
                <a:solidFill>
                  <a:schemeClr val="tx1"/>
                </a:solidFill>
                <a:latin typeface="Century Gothic (Body)"/>
              </a:rPr>
              <a:t>a single source of truth</a:t>
            </a:r>
            <a:r>
              <a:rPr lang="en-US" dirty="0">
                <a:solidFill>
                  <a:schemeClr val="tx1"/>
                </a:solidFill>
                <a:latin typeface="Century Gothic (Body)"/>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endParaRPr lang="en-US" dirty="0">
              <a:solidFill>
                <a:schemeClr val="tx1"/>
              </a:solidFill>
              <a:latin typeface="Century Gothic (Body)"/>
            </a:endParaRPr>
          </a:p>
        </p:txBody>
      </p:sp>
    </p:spTree>
    <p:extLst>
      <p:ext uri="{BB962C8B-B14F-4D97-AF65-F5344CB8AC3E}">
        <p14:creationId xmlns:p14="http://schemas.microsoft.com/office/powerpoint/2010/main" val="2621077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Headings)"/>
              </a:rPr>
              <a:t>Benefit of </a:t>
            </a:r>
            <a:r>
              <a:rPr lang="en-US" dirty="0" err="1">
                <a:latin typeface="Century Gothic (Headings)"/>
              </a:rPr>
              <a:t>NgRX</a:t>
            </a:r>
            <a:r>
              <a:rPr lang="en-US" dirty="0">
                <a:latin typeface="Century Gothic (Headings)"/>
              </a:rPr>
              <a:t> </a:t>
            </a:r>
            <a:br>
              <a:rPr lang="en-US" dirty="0">
                <a:latin typeface="Century Gothic (Headings)"/>
              </a:rPr>
            </a:b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latin typeface="Century Gothic (Body)"/>
              </a:rPr>
              <a:t>- Single source of truth (</a:t>
            </a:r>
            <a:r>
              <a:rPr lang="en-US" b="1" dirty="0" smtClean="0">
                <a:solidFill>
                  <a:schemeClr val="tx1"/>
                </a:solidFill>
                <a:latin typeface="Century Gothic (Body)"/>
              </a:rPr>
              <a:t>1 store only</a:t>
            </a:r>
            <a:r>
              <a:rPr lang="en-US" dirty="0" smtClean="0">
                <a:solidFill>
                  <a:schemeClr val="tx1"/>
                </a:solidFill>
                <a:latin typeface="Century Gothic (Body)"/>
              </a:rPr>
              <a:t>)</a:t>
            </a:r>
          </a:p>
          <a:p>
            <a:r>
              <a:rPr lang="en-US" dirty="0" smtClean="0">
                <a:solidFill>
                  <a:schemeClr val="tx1"/>
                </a:solidFill>
                <a:latin typeface="Century Gothic (Body)"/>
              </a:rPr>
              <a:t>- Local cache of data</a:t>
            </a:r>
          </a:p>
          <a:p>
            <a:r>
              <a:rPr lang="en-US" dirty="0" smtClean="0">
                <a:solidFill>
                  <a:schemeClr val="tx1"/>
                </a:solidFill>
                <a:latin typeface="Century Gothic (Body)"/>
              </a:rPr>
              <a:t>- Render item instantly</a:t>
            </a:r>
          </a:p>
          <a:p>
            <a:r>
              <a:rPr lang="en-US" dirty="0" smtClean="0">
                <a:solidFill>
                  <a:schemeClr val="tx1"/>
                </a:solidFill>
                <a:latin typeface="Century Gothic (Body)"/>
              </a:rPr>
              <a:t>- Avoid round trip to API</a:t>
            </a:r>
          </a:p>
          <a:p>
            <a:r>
              <a:rPr lang="en-US" dirty="0">
                <a:solidFill>
                  <a:schemeClr val="tx1"/>
                </a:solidFill>
                <a:latin typeface="Century Gothic (Body)"/>
              </a:rPr>
              <a:t>- Scalable for </a:t>
            </a:r>
            <a:r>
              <a:rPr lang="en-US" dirty="0" smtClean="0">
                <a:solidFill>
                  <a:schemeClr val="tx1"/>
                </a:solidFill>
                <a:latin typeface="Century Gothic (Body)"/>
              </a:rPr>
              <a:t>large app</a:t>
            </a:r>
          </a:p>
          <a:p>
            <a:pPr fontAlgn="base"/>
            <a:r>
              <a:rPr lang="en-US" dirty="0" smtClean="0">
                <a:solidFill>
                  <a:schemeClr val="tx1"/>
                </a:solidFill>
                <a:latin typeface="Century Gothic (Body)"/>
              </a:rPr>
              <a:t>- State </a:t>
            </a:r>
            <a:r>
              <a:rPr lang="en-US" dirty="0">
                <a:solidFill>
                  <a:schemeClr val="tx1"/>
                </a:solidFill>
                <a:latin typeface="Century Gothic (Body)"/>
              </a:rPr>
              <a:t>is read-only</a:t>
            </a:r>
          </a:p>
          <a:p>
            <a:pPr fontAlgn="base"/>
            <a:r>
              <a:rPr lang="en-US" dirty="0" smtClean="0">
                <a:solidFill>
                  <a:schemeClr val="tx1"/>
                </a:solidFill>
                <a:latin typeface="Century Gothic (Body)"/>
              </a:rPr>
              <a:t>- Changes </a:t>
            </a:r>
            <a:r>
              <a:rPr lang="en-US" dirty="0">
                <a:solidFill>
                  <a:schemeClr val="tx1"/>
                </a:solidFill>
                <a:latin typeface="Century Gothic (Body)"/>
              </a:rPr>
              <a:t>are made with pure functions</a:t>
            </a:r>
          </a:p>
          <a:p>
            <a:endParaRPr lang="en-US" dirty="0">
              <a:solidFill>
                <a:schemeClr val="tx1"/>
              </a:solidFill>
              <a:latin typeface="Century Gothic (Body)"/>
            </a:endParaRPr>
          </a:p>
        </p:txBody>
      </p:sp>
    </p:spTree>
    <p:extLst>
      <p:ext uri="{BB962C8B-B14F-4D97-AF65-F5344CB8AC3E}">
        <p14:creationId xmlns:p14="http://schemas.microsoft.com/office/powerpoint/2010/main" val="67907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98720"/>
            <a:ext cx="8534400" cy="1507067"/>
          </a:xfrm>
        </p:spPr>
        <p:txBody>
          <a:bodyPr/>
          <a:lstStyle/>
          <a:p>
            <a:r>
              <a:rPr lang="en-US" dirty="0" smtClean="0"/>
              <a:t>Core concept</a:t>
            </a:r>
            <a:endParaRPr lang="en-US" dirty="0"/>
          </a:p>
        </p:txBody>
      </p:sp>
      <p:sp>
        <p:nvSpPr>
          <p:cNvPr id="3" name="Content Placeholder 2"/>
          <p:cNvSpPr>
            <a:spLocks noGrp="1"/>
          </p:cNvSpPr>
          <p:nvPr>
            <p:ph idx="1"/>
          </p:nvPr>
        </p:nvSpPr>
        <p:spPr>
          <a:xfrm>
            <a:off x="684212" y="685800"/>
            <a:ext cx="8534400" cy="4312920"/>
          </a:xfrm>
        </p:spPr>
        <p:txBody>
          <a:bodyPr>
            <a:normAutofit/>
          </a:bodyPr>
          <a:lstStyle/>
          <a:p>
            <a:r>
              <a:rPr lang="en-US" dirty="0">
                <a:solidFill>
                  <a:schemeClr val="tx1"/>
                </a:solidFill>
                <a:latin typeface="+mj-lt"/>
              </a:rPr>
              <a:t>We can’t mutate the application state. State is immutable.</a:t>
            </a:r>
          </a:p>
          <a:p>
            <a:r>
              <a:rPr lang="en-US" dirty="0">
                <a:solidFill>
                  <a:schemeClr val="tx1"/>
                </a:solidFill>
                <a:latin typeface="+mj-lt"/>
              </a:rPr>
              <a:t>State mutation can only be done by dispatching Actions.</a:t>
            </a:r>
          </a:p>
          <a:p>
            <a:r>
              <a:rPr lang="en-US" dirty="0">
                <a:solidFill>
                  <a:schemeClr val="tx1"/>
                </a:solidFill>
                <a:latin typeface="+mj-lt"/>
              </a:rPr>
              <a:t>Only pure Reducer functions are capable of changing Application State</a:t>
            </a:r>
            <a:r>
              <a:rPr lang="en-US" dirty="0" smtClean="0">
                <a:solidFill>
                  <a:schemeClr val="tx1"/>
                </a:solidFill>
                <a:latin typeface="+mj-lt"/>
              </a:rPr>
              <a:t>.</a:t>
            </a:r>
          </a:p>
          <a:p>
            <a:r>
              <a:rPr lang="en-US" dirty="0">
                <a:solidFill>
                  <a:schemeClr val="tx1"/>
                </a:solidFill>
                <a:latin typeface="+mj-lt"/>
              </a:rPr>
              <a:t>Actions describe state changes.</a:t>
            </a:r>
          </a:p>
          <a:p>
            <a:r>
              <a:rPr lang="en-US" dirty="0">
                <a:solidFill>
                  <a:schemeClr val="tx1"/>
                </a:solidFill>
                <a:latin typeface="+mj-lt"/>
              </a:rPr>
              <a:t>Pure functions called reducers take the previous state and the next action to compute the new state</a:t>
            </a:r>
            <a:r>
              <a:rPr lang="en-US" dirty="0" smtClean="0">
                <a:solidFill>
                  <a:schemeClr val="tx1"/>
                </a:solidFill>
                <a:latin typeface="+mj-lt"/>
              </a:rPr>
              <a:t>.</a:t>
            </a:r>
          </a:p>
          <a:p>
            <a:endParaRPr lang="en-US" dirty="0">
              <a:solidFill>
                <a:schemeClr val="tx1"/>
              </a:solidFill>
              <a:latin typeface="+mj-lt"/>
            </a:endParaRPr>
          </a:p>
          <a:p>
            <a:endParaRPr lang="en-US" dirty="0">
              <a:solidFill>
                <a:schemeClr val="tx1"/>
              </a:solidFill>
              <a:latin typeface="+mj-lt"/>
            </a:endParaRPr>
          </a:p>
        </p:txBody>
      </p:sp>
    </p:spTree>
    <p:extLst>
      <p:ext uri="{BB962C8B-B14F-4D97-AF65-F5344CB8AC3E}">
        <p14:creationId xmlns:p14="http://schemas.microsoft.com/office/powerpoint/2010/main" val="3695620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function definition</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latin typeface="Century Gothic (Body)"/>
              </a:rPr>
              <a:t>Pure function is a function which: </a:t>
            </a:r>
          </a:p>
          <a:p>
            <a:r>
              <a:rPr lang="en-US" dirty="0" smtClean="0">
                <a:solidFill>
                  <a:schemeClr val="tx1"/>
                </a:solidFill>
                <a:latin typeface="Century Gothic (Body)"/>
              </a:rPr>
              <a:t>Given the same input, will return same output</a:t>
            </a:r>
          </a:p>
          <a:p>
            <a:r>
              <a:rPr lang="en-US" dirty="0" smtClean="0">
                <a:solidFill>
                  <a:schemeClr val="tx1"/>
                </a:solidFill>
                <a:latin typeface="Century Gothic (Body)"/>
              </a:rPr>
              <a:t>Produces no side effects</a:t>
            </a:r>
          </a:p>
          <a:p>
            <a:endParaRPr lang="en-US" dirty="0">
              <a:solidFill>
                <a:schemeClr val="tx1"/>
              </a:solidFill>
              <a:latin typeface="Century Gothic (Body)"/>
            </a:endParaRPr>
          </a:p>
        </p:txBody>
      </p:sp>
    </p:spTree>
    <p:extLst>
      <p:ext uri="{BB962C8B-B14F-4D97-AF65-F5344CB8AC3E}">
        <p14:creationId xmlns:p14="http://schemas.microsoft.com/office/powerpoint/2010/main" val="235435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50965"/>
            <a:ext cx="6892245" cy="3614738"/>
          </a:xfrm>
        </p:spPr>
      </p:pic>
    </p:spTree>
    <p:extLst>
      <p:ext uri="{BB962C8B-B14F-4D97-AF65-F5344CB8AC3E}">
        <p14:creationId xmlns:p14="http://schemas.microsoft.com/office/powerpoint/2010/main" val="2859099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Headings)"/>
              </a:rPr>
              <a:t>Redux architect</a:t>
            </a:r>
            <a:br>
              <a:rPr lang="en-US" dirty="0">
                <a:latin typeface="Century Gothic (Headings)"/>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8912634" cy="3614738"/>
          </a:xfrm>
        </p:spPr>
      </p:pic>
    </p:spTree>
    <p:extLst>
      <p:ext uri="{BB962C8B-B14F-4D97-AF65-F5344CB8AC3E}">
        <p14:creationId xmlns:p14="http://schemas.microsoft.com/office/powerpoint/2010/main" val="1451502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 y="685799"/>
            <a:ext cx="9361714" cy="3943843"/>
          </a:xfrm>
        </p:spPr>
      </p:pic>
    </p:spTree>
    <p:extLst>
      <p:ext uri="{BB962C8B-B14F-4D97-AF65-F5344CB8AC3E}">
        <p14:creationId xmlns:p14="http://schemas.microsoft.com/office/powerpoint/2010/main" val="209912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105</TotalTime>
  <Words>216</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Century Gothic (Body)</vt:lpstr>
      <vt:lpstr>Century Gothic (Headings)</vt:lpstr>
      <vt:lpstr>Arial</vt:lpstr>
      <vt:lpstr>Century Gothic</vt:lpstr>
      <vt:lpstr>Wingdings 3</vt:lpstr>
      <vt:lpstr>Slice</vt:lpstr>
      <vt:lpstr>State Management  in Angular with  NgRX</vt:lpstr>
      <vt:lpstr>Agenda</vt:lpstr>
      <vt:lpstr>WHAT IS nGRX</vt:lpstr>
      <vt:lpstr>Benefit of NgRX  </vt:lpstr>
      <vt:lpstr>Core concept</vt:lpstr>
      <vt:lpstr>Pure function definition</vt:lpstr>
      <vt:lpstr>PowerPoint Presentation</vt:lpstr>
      <vt:lpstr>Redux architect </vt:lpstr>
      <vt:lpstr>OVerview</vt:lpstr>
      <vt:lpstr>Store devtool</vt:lpstr>
      <vt:lpstr>Action, Action types</vt:lpstr>
      <vt:lpstr>Action types  </vt:lpstr>
      <vt:lpstr>Reducer</vt:lpstr>
      <vt:lpstr>Effect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Management  in Angular with  NgRX</dc:title>
  <dc:creator>Hudson Tony</dc:creator>
  <cp:lastModifiedBy>Hudson Tony</cp:lastModifiedBy>
  <cp:revision>64</cp:revision>
  <dcterms:created xsi:type="dcterms:W3CDTF">2018-10-13T13:42:45Z</dcterms:created>
  <dcterms:modified xsi:type="dcterms:W3CDTF">2018-10-13T15:27:48Z</dcterms:modified>
</cp:coreProperties>
</file>