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8" r:id="rId13"/>
    <p:sldId id="267"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B941D6C-D6C1-41EB-BA2F-D2D7A1B80576}" type="datetimeFigureOut">
              <a:rPr lang="en-US" smtClean="0"/>
              <a:t>10/14/2018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642AC-31FD-42B4-A05F-4C695CF190F3}"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5163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B941D6C-D6C1-41EB-BA2F-D2D7A1B80576}" type="datetimeFigureOut">
              <a:rPr lang="en-US" smtClean="0"/>
              <a:t>10/14/2018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5642AC-31FD-42B4-A05F-4C695CF190F3}" type="slidenum">
              <a:rPr lang="en-US" smtClean="0"/>
              <a:t>‹#›</a:t>
            </a:fld>
            <a:endParaRPr lang="en-US"/>
          </a:p>
        </p:txBody>
      </p:sp>
    </p:spTree>
    <p:extLst>
      <p:ext uri="{BB962C8B-B14F-4D97-AF65-F5344CB8AC3E}">
        <p14:creationId xmlns:p14="http://schemas.microsoft.com/office/powerpoint/2010/main" val="3362719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941D6C-D6C1-41EB-BA2F-D2D7A1B80576}" type="datetimeFigureOut">
              <a:rPr lang="en-US" smtClean="0"/>
              <a:t>10/14/2018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642AC-31FD-42B4-A05F-4C695CF190F3}" type="slidenum">
              <a:rPr lang="en-US" smtClean="0"/>
              <a:t>‹#›</a:t>
            </a:fld>
            <a:endParaRPr lang="en-US"/>
          </a:p>
        </p:txBody>
      </p:sp>
    </p:spTree>
    <p:extLst>
      <p:ext uri="{BB962C8B-B14F-4D97-AF65-F5344CB8AC3E}">
        <p14:creationId xmlns:p14="http://schemas.microsoft.com/office/powerpoint/2010/main" val="1370537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941D6C-D6C1-41EB-BA2F-D2D7A1B80576}" type="datetimeFigureOut">
              <a:rPr lang="en-US" smtClean="0"/>
              <a:t>10/14/2018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642AC-31FD-42B4-A05F-4C695CF190F3}"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87626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941D6C-D6C1-41EB-BA2F-D2D7A1B80576}" type="datetimeFigureOut">
              <a:rPr lang="en-US" smtClean="0"/>
              <a:t>10/14/2018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642AC-31FD-42B4-A05F-4C695CF190F3}" type="slidenum">
              <a:rPr lang="en-US" smtClean="0"/>
              <a:t>‹#›</a:t>
            </a:fld>
            <a:endParaRPr lang="en-US"/>
          </a:p>
        </p:txBody>
      </p:sp>
    </p:spTree>
    <p:extLst>
      <p:ext uri="{BB962C8B-B14F-4D97-AF65-F5344CB8AC3E}">
        <p14:creationId xmlns:p14="http://schemas.microsoft.com/office/powerpoint/2010/main" val="117660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941D6C-D6C1-41EB-BA2F-D2D7A1B80576}" type="datetimeFigureOut">
              <a:rPr lang="en-US" smtClean="0"/>
              <a:t>10/14/2018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642AC-31FD-42B4-A05F-4C695CF190F3}"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84877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941D6C-D6C1-41EB-BA2F-D2D7A1B80576}" type="datetimeFigureOut">
              <a:rPr lang="en-US" smtClean="0"/>
              <a:t>10/14/2018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642AC-31FD-42B4-A05F-4C695CF190F3}" type="slidenum">
              <a:rPr lang="en-US" smtClean="0"/>
              <a:t>‹#›</a:t>
            </a:fld>
            <a:endParaRPr lang="en-US"/>
          </a:p>
        </p:txBody>
      </p:sp>
    </p:spTree>
    <p:extLst>
      <p:ext uri="{BB962C8B-B14F-4D97-AF65-F5344CB8AC3E}">
        <p14:creationId xmlns:p14="http://schemas.microsoft.com/office/powerpoint/2010/main" val="2987795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941D6C-D6C1-41EB-BA2F-D2D7A1B80576}" type="datetimeFigureOut">
              <a:rPr lang="en-US" smtClean="0"/>
              <a:t>10/14/2018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642AC-31FD-42B4-A05F-4C695CF190F3}" type="slidenum">
              <a:rPr lang="en-US" smtClean="0"/>
              <a:t>‹#›</a:t>
            </a:fld>
            <a:endParaRPr lang="en-US"/>
          </a:p>
        </p:txBody>
      </p:sp>
    </p:spTree>
    <p:extLst>
      <p:ext uri="{BB962C8B-B14F-4D97-AF65-F5344CB8AC3E}">
        <p14:creationId xmlns:p14="http://schemas.microsoft.com/office/powerpoint/2010/main" val="14600839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941D6C-D6C1-41EB-BA2F-D2D7A1B80576}" type="datetimeFigureOut">
              <a:rPr lang="en-US" smtClean="0"/>
              <a:t>10/14/2018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642AC-31FD-42B4-A05F-4C695CF190F3}" type="slidenum">
              <a:rPr lang="en-US" smtClean="0"/>
              <a:t>‹#›</a:t>
            </a:fld>
            <a:endParaRPr lang="en-US"/>
          </a:p>
        </p:txBody>
      </p:sp>
    </p:spTree>
    <p:extLst>
      <p:ext uri="{BB962C8B-B14F-4D97-AF65-F5344CB8AC3E}">
        <p14:creationId xmlns:p14="http://schemas.microsoft.com/office/powerpoint/2010/main" val="905887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941D6C-D6C1-41EB-BA2F-D2D7A1B80576}" type="datetimeFigureOut">
              <a:rPr lang="en-US" smtClean="0"/>
              <a:t>10/14/2018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642AC-31FD-42B4-A05F-4C695CF190F3}" type="slidenum">
              <a:rPr lang="en-US" smtClean="0"/>
              <a:t>‹#›</a:t>
            </a:fld>
            <a:endParaRPr lang="en-US"/>
          </a:p>
        </p:txBody>
      </p:sp>
    </p:spTree>
    <p:extLst>
      <p:ext uri="{BB962C8B-B14F-4D97-AF65-F5344CB8AC3E}">
        <p14:creationId xmlns:p14="http://schemas.microsoft.com/office/powerpoint/2010/main" val="1516846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941D6C-D6C1-41EB-BA2F-D2D7A1B80576}" type="datetimeFigureOut">
              <a:rPr lang="en-US" smtClean="0"/>
              <a:t>10/14/2018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642AC-31FD-42B4-A05F-4C695CF190F3}" type="slidenum">
              <a:rPr lang="en-US" smtClean="0"/>
              <a:t>‹#›</a:t>
            </a:fld>
            <a:endParaRPr lang="en-US"/>
          </a:p>
        </p:txBody>
      </p:sp>
    </p:spTree>
    <p:extLst>
      <p:ext uri="{BB962C8B-B14F-4D97-AF65-F5344CB8AC3E}">
        <p14:creationId xmlns:p14="http://schemas.microsoft.com/office/powerpoint/2010/main" val="1969507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941D6C-D6C1-41EB-BA2F-D2D7A1B80576}" type="datetimeFigureOut">
              <a:rPr lang="en-US" smtClean="0"/>
              <a:t>10/14/2018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642AC-31FD-42B4-A05F-4C695CF190F3}" type="slidenum">
              <a:rPr lang="en-US" smtClean="0"/>
              <a:t>‹#›</a:t>
            </a:fld>
            <a:endParaRPr lang="en-US"/>
          </a:p>
        </p:txBody>
      </p:sp>
    </p:spTree>
    <p:extLst>
      <p:ext uri="{BB962C8B-B14F-4D97-AF65-F5344CB8AC3E}">
        <p14:creationId xmlns:p14="http://schemas.microsoft.com/office/powerpoint/2010/main" val="115015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941D6C-D6C1-41EB-BA2F-D2D7A1B80576}" type="datetimeFigureOut">
              <a:rPr lang="en-US" smtClean="0"/>
              <a:t>10/14/2018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5642AC-31FD-42B4-A05F-4C695CF190F3}" type="slidenum">
              <a:rPr lang="en-US" smtClean="0"/>
              <a:t>‹#›</a:t>
            </a:fld>
            <a:endParaRPr lang="en-US"/>
          </a:p>
        </p:txBody>
      </p:sp>
    </p:spTree>
    <p:extLst>
      <p:ext uri="{BB962C8B-B14F-4D97-AF65-F5344CB8AC3E}">
        <p14:creationId xmlns:p14="http://schemas.microsoft.com/office/powerpoint/2010/main" val="1972910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941D6C-D6C1-41EB-BA2F-D2D7A1B80576}" type="datetimeFigureOut">
              <a:rPr lang="en-US" smtClean="0"/>
              <a:t>10/14/2018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5642AC-31FD-42B4-A05F-4C695CF190F3}" type="slidenum">
              <a:rPr lang="en-US" smtClean="0"/>
              <a:t>‹#›</a:t>
            </a:fld>
            <a:endParaRPr lang="en-US"/>
          </a:p>
        </p:txBody>
      </p:sp>
    </p:spTree>
    <p:extLst>
      <p:ext uri="{BB962C8B-B14F-4D97-AF65-F5344CB8AC3E}">
        <p14:creationId xmlns:p14="http://schemas.microsoft.com/office/powerpoint/2010/main" val="634980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941D6C-D6C1-41EB-BA2F-D2D7A1B80576}" type="datetimeFigureOut">
              <a:rPr lang="en-US" smtClean="0"/>
              <a:t>10/14/2018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5642AC-31FD-42B4-A05F-4C695CF190F3}" type="slidenum">
              <a:rPr lang="en-US" smtClean="0"/>
              <a:t>‹#›</a:t>
            </a:fld>
            <a:endParaRPr lang="en-US"/>
          </a:p>
        </p:txBody>
      </p:sp>
    </p:spTree>
    <p:extLst>
      <p:ext uri="{BB962C8B-B14F-4D97-AF65-F5344CB8AC3E}">
        <p14:creationId xmlns:p14="http://schemas.microsoft.com/office/powerpoint/2010/main" val="560130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941D6C-D6C1-41EB-BA2F-D2D7A1B80576}" type="datetimeFigureOut">
              <a:rPr lang="en-US" smtClean="0"/>
              <a:t>10/14/2018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642AC-31FD-42B4-A05F-4C695CF190F3}" type="slidenum">
              <a:rPr lang="en-US" smtClean="0"/>
              <a:t>‹#›</a:t>
            </a:fld>
            <a:endParaRPr lang="en-US"/>
          </a:p>
        </p:txBody>
      </p:sp>
    </p:spTree>
    <p:extLst>
      <p:ext uri="{BB962C8B-B14F-4D97-AF65-F5344CB8AC3E}">
        <p14:creationId xmlns:p14="http://schemas.microsoft.com/office/powerpoint/2010/main" val="1960242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941D6C-D6C1-41EB-BA2F-D2D7A1B80576}" type="datetimeFigureOut">
              <a:rPr lang="en-US" smtClean="0"/>
              <a:t>10/14/2018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642AC-31FD-42B4-A05F-4C695CF190F3}" type="slidenum">
              <a:rPr lang="en-US" smtClean="0"/>
              <a:t>‹#›</a:t>
            </a:fld>
            <a:endParaRPr lang="en-US"/>
          </a:p>
        </p:txBody>
      </p:sp>
    </p:spTree>
    <p:extLst>
      <p:ext uri="{BB962C8B-B14F-4D97-AF65-F5344CB8AC3E}">
        <p14:creationId xmlns:p14="http://schemas.microsoft.com/office/powerpoint/2010/main" val="2352319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B941D6C-D6C1-41EB-BA2F-D2D7A1B80576}" type="datetimeFigureOut">
              <a:rPr lang="en-US" smtClean="0"/>
              <a:t>10/14/2018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55642AC-31FD-42B4-A05F-4C695CF190F3}" type="slidenum">
              <a:rPr lang="en-US" smtClean="0"/>
              <a:t>‹#›</a:t>
            </a:fld>
            <a:endParaRPr lang="en-US"/>
          </a:p>
        </p:txBody>
      </p:sp>
    </p:spTree>
    <p:extLst>
      <p:ext uri="{BB962C8B-B14F-4D97-AF65-F5344CB8AC3E}">
        <p14:creationId xmlns:p14="http://schemas.microsoft.com/office/powerpoint/2010/main" val="1651086417"/>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1447800"/>
            <a:ext cx="10340359" cy="3329581"/>
          </a:xfrm>
        </p:spPr>
        <p:txBody>
          <a:bodyPr/>
          <a:lstStyle/>
          <a:p>
            <a:pPr algn="ctr"/>
            <a:r>
              <a:rPr lang="en-US" dirty="0" smtClean="0"/>
              <a:t>State Management</a:t>
            </a:r>
            <a:br>
              <a:rPr lang="en-US" dirty="0" smtClean="0"/>
            </a:br>
            <a:r>
              <a:rPr lang="en-US" dirty="0" smtClean="0"/>
              <a:t> in Angular with </a:t>
            </a:r>
            <a:br>
              <a:rPr lang="en-US" dirty="0" smtClean="0"/>
            </a:br>
            <a:r>
              <a:rPr lang="en-US" dirty="0" err="1" smtClean="0"/>
              <a:t>NgRX</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02391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 y="5350933"/>
            <a:ext cx="8534400" cy="1507067"/>
          </a:xfrm>
        </p:spPr>
        <p:txBody>
          <a:bodyPr/>
          <a:lstStyle/>
          <a:p>
            <a:r>
              <a:rPr lang="en-US" dirty="0" smtClean="0"/>
              <a:t>Store </a:t>
            </a:r>
            <a:r>
              <a:rPr lang="en-US" dirty="0" err="1" smtClean="0"/>
              <a:t>devtool</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3840" y="156461"/>
            <a:ext cx="11591109" cy="5286395"/>
          </a:xfrm>
        </p:spPr>
      </p:pic>
    </p:spTree>
    <p:extLst>
      <p:ext uri="{BB962C8B-B14F-4D97-AF65-F5344CB8AC3E}">
        <p14:creationId xmlns:p14="http://schemas.microsoft.com/office/powerpoint/2010/main" val="15203246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115" y="5350933"/>
            <a:ext cx="8534400" cy="1507067"/>
          </a:xfrm>
        </p:spPr>
        <p:txBody>
          <a:bodyPr/>
          <a:lstStyle/>
          <a:p>
            <a:r>
              <a:rPr lang="en-US" dirty="0" smtClean="0"/>
              <a:t>Action, Action types</a:t>
            </a:r>
            <a:endParaRPr lang="en-US" dirty="0"/>
          </a:p>
        </p:txBody>
      </p:sp>
      <p:sp>
        <p:nvSpPr>
          <p:cNvPr id="3" name="Content Placeholder 2"/>
          <p:cNvSpPr>
            <a:spLocks noGrp="1"/>
          </p:cNvSpPr>
          <p:nvPr>
            <p:ph idx="1"/>
          </p:nvPr>
        </p:nvSpPr>
        <p:spPr/>
        <p:txBody>
          <a:bodyPr/>
          <a:lstStyle/>
          <a:p>
            <a:r>
              <a:rPr lang="en-US" dirty="0" smtClean="0">
                <a:solidFill>
                  <a:schemeClr val="tx1"/>
                </a:solidFill>
                <a:latin typeface="Century Gothic (Body)"/>
              </a:rPr>
              <a:t>The</a:t>
            </a:r>
            <a:r>
              <a:rPr lang="en-US" dirty="0">
                <a:solidFill>
                  <a:schemeClr val="tx1"/>
                </a:solidFill>
                <a:latin typeface="Century Gothic (Body)"/>
              </a:rPr>
              <a:t> </a:t>
            </a:r>
            <a:r>
              <a:rPr lang="en-US" b="1" dirty="0">
                <a:solidFill>
                  <a:schemeClr val="tx1"/>
                </a:solidFill>
                <a:latin typeface="Century Gothic (Body)"/>
              </a:rPr>
              <a:t>action </a:t>
            </a:r>
            <a:r>
              <a:rPr lang="en-US" dirty="0">
                <a:solidFill>
                  <a:schemeClr val="tx1"/>
                </a:solidFill>
                <a:latin typeface="Century Gothic (Body)"/>
              </a:rPr>
              <a:t>describes the change in state that is to be made</a:t>
            </a:r>
            <a:r>
              <a:rPr lang="en-US" dirty="0" smtClean="0">
                <a:solidFill>
                  <a:schemeClr val="tx1"/>
                </a:solidFill>
                <a:latin typeface="Century Gothic (Body)"/>
              </a:rPr>
              <a:t>.</a:t>
            </a:r>
          </a:p>
          <a:p>
            <a:r>
              <a:rPr lang="en-US" dirty="0">
                <a:solidFill>
                  <a:schemeClr val="tx1"/>
                </a:solidFill>
                <a:latin typeface="Century Gothic (Headings)"/>
              </a:rPr>
              <a:t>Dispatch </a:t>
            </a:r>
            <a:r>
              <a:rPr lang="en-US" dirty="0" smtClean="0">
                <a:solidFill>
                  <a:schemeClr val="tx1"/>
                </a:solidFill>
                <a:latin typeface="Century Gothic (Headings)"/>
              </a:rPr>
              <a:t>action use to send action types and payload to reducer to calculate new state</a:t>
            </a:r>
          </a:p>
          <a:p>
            <a:endParaRPr lang="en-US" dirty="0" smtClean="0">
              <a:solidFill>
                <a:schemeClr val="tx1"/>
              </a:solidFill>
              <a:latin typeface="Century Gothic (Body)"/>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153" y="2842430"/>
            <a:ext cx="5582196" cy="2737742"/>
          </a:xfrm>
          <a:prstGeom prst="rect">
            <a:avLst/>
          </a:prstGeom>
        </p:spPr>
      </p:pic>
    </p:spTree>
    <p:extLst>
      <p:ext uri="{BB962C8B-B14F-4D97-AF65-F5344CB8AC3E}">
        <p14:creationId xmlns:p14="http://schemas.microsoft.com/office/powerpoint/2010/main" val="37386318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entury Gothic (Body)"/>
              </a:rPr>
              <a:t>Action types </a:t>
            </a:r>
            <a:br>
              <a:rPr lang="en-US" dirty="0">
                <a:latin typeface="Century Gothic (Body)"/>
              </a:rPr>
            </a:br>
            <a:endParaRPr lang="en-US" dirty="0"/>
          </a:p>
        </p:txBody>
      </p:sp>
      <p:sp>
        <p:nvSpPr>
          <p:cNvPr id="3" name="Content Placeholder 2"/>
          <p:cNvSpPr>
            <a:spLocks noGrp="1"/>
          </p:cNvSpPr>
          <p:nvPr>
            <p:ph idx="1"/>
          </p:nvPr>
        </p:nvSpPr>
        <p:spPr/>
        <p:txBody>
          <a:bodyPr/>
          <a:lstStyle/>
          <a:p>
            <a:r>
              <a:rPr lang="en-US" dirty="0">
                <a:solidFill>
                  <a:schemeClr val="tx1"/>
                </a:solidFill>
                <a:latin typeface="Century Gothic (Body)"/>
              </a:rPr>
              <a:t>Action types </a:t>
            </a:r>
            <a:endParaRPr lang="en-US" dirty="0" smtClean="0">
              <a:solidFill>
                <a:schemeClr val="tx1"/>
              </a:solidFill>
              <a:latin typeface="Century Gothic (Body)"/>
            </a:endParaRPr>
          </a:p>
          <a:p>
            <a:endParaRPr lang="en-US" dirty="0">
              <a:solidFill>
                <a:schemeClr val="tx1"/>
              </a:solidFill>
              <a:latin typeface="Century Gothic (Body)"/>
            </a:endParaRP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2" y="2402077"/>
            <a:ext cx="6277851" cy="1810003"/>
          </a:xfrm>
          <a:prstGeom prst="rect">
            <a:avLst/>
          </a:prstGeom>
        </p:spPr>
      </p:pic>
    </p:spTree>
    <p:extLst>
      <p:ext uri="{BB962C8B-B14F-4D97-AF65-F5344CB8AC3E}">
        <p14:creationId xmlns:p14="http://schemas.microsoft.com/office/powerpoint/2010/main" val="21710641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252" y="5350933"/>
            <a:ext cx="8534400" cy="1507067"/>
          </a:xfrm>
        </p:spPr>
        <p:txBody>
          <a:bodyPr/>
          <a:lstStyle/>
          <a:p>
            <a:r>
              <a:rPr lang="en-US" dirty="0" smtClean="0">
                <a:latin typeface="Century Gothic (Headings)"/>
              </a:rPr>
              <a:t>Reducer</a:t>
            </a:r>
            <a:endParaRPr lang="en-US" dirty="0"/>
          </a:p>
        </p:txBody>
      </p:sp>
      <p:sp>
        <p:nvSpPr>
          <p:cNvPr id="3" name="Content Placeholder 2"/>
          <p:cNvSpPr>
            <a:spLocks noGrp="1"/>
          </p:cNvSpPr>
          <p:nvPr>
            <p:ph idx="1"/>
          </p:nvPr>
        </p:nvSpPr>
        <p:spPr>
          <a:xfrm>
            <a:off x="879673" y="0"/>
            <a:ext cx="8534400" cy="2795451"/>
          </a:xfrm>
        </p:spPr>
        <p:txBody>
          <a:bodyPr/>
          <a:lstStyle/>
          <a:p>
            <a:pPr marL="0" indent="0">
              <a:buNone/>
            </a:pPr>
            <a:r>
              <a:rPr lang="en-US" b="1" dirty="0" smtClean="0">
                <a:solidFill>
                  <a:schemeClr val="tx1"/>
                </a:solidFill>
                <a:latin typeface="Century Gothic (Body)"/>
              </a:rPr>
              <a:t>Reducers</a:t>
            </a:r>
            <a:r>
              <a:rPr lang="en-US" dirty="0" smtClean="0">
                <a:solidFill>
                  <a:schemeClr val="tx1"/>
                </a:solidFill>
                <a:latin typeface="Century Gothic (Body)"/>
              </a:rPr>
              <a:t> </a:t>
            </a:r>
            <a:r>
              <a:rPr lang="en-US" dirty="0">
                <a:solidFill>
                  <a:schemeClr val="tx1"/>
                </a:solidFill>
                <a:latin typeface="Century Gothic (Body)"/>
              </a:rPr>
              <a:t>specify how the application's state changes in response to </a:t>
            </a:r>
            <a:r>
              <a:rPr lang="en-US" dirty="0" smtClean="0">
                <a:solidFill>
                  <a:schemeClr val="tx1"/>
                </a:solidFill>
                <a:latin typeface="Century Gothic (Body)"/>
              </a:rPr>
              <a:t>actions sent </a:t>
            </a:r>
            <a:r>
              <a:rPr lang="en-US" dirty="0">
                <a:solidFill>
                  <a:schemeClr val="tx1"/>
                </a:solidFill>
                <a:latin typeface="Century Gothic (Body)"/>
              </a:rPr>
              <a:t>to the </a:t>
            </a:r>
            <a:r>
              <a:rPr lang="en-US" dirty="0" smtClean="0">
                <a:solidFill>
                  <a:schemeClr val="tx1"/>
                </a:solidFill>
                <a:latin typeface="Century Gothic (Body)"/>
              </a:rPr>
              <a:t>store</a:t>
            </a:r>
          </a:p>
          <a:p>
            <a:endParaRPr lang="en-US" dirty="0">
              <a:solidFill>
                <a:schemeClr val="tx1"/>
              </a:solidFill>
              <a:latin typeface="Century Gothic (Body)"/>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673" y="1497874"/>
            <a:ext cx="7820190" cy="4001083"/>
          </a:xfrm>
          <a:prstGeom prst="rect">
            <a:avLst/>
          </a:prstGeom>
        </p:spPr>
      </p:pic>
    </p:spTree>
    <p:extLst>
      <p:ext uri="{BB962C8B-B14F-4D97-AF65-F5344CB8AC3E}">
        <p14:creationId xmlns:p14="http://schemas.microsoft.com/office/powerpoint/2010/main" val="5764073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126" y="5411893"/>
            <a:ext cx="8534400" cy="1507067"/>
          </a:xfrm>
        </p:spPr>
        <p:txBody>
          <a:bodyPr/>
          <a:lstStyle/>
          <a:p>
            <a:r>
              <a:rPr lang="en-US" dirty="0" smtClean="0"/>
              <a:t>Effect</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4212" y="1688410"/>
            <a:ext cx="7853946" cy="3822421"/>
          </a:xfrm>
        </p:spPr>
      </p:pic>
      <p:sp>
        <p:nvSpPr>
          <p:cNvPr id="5" name="Rectangle 4"/>
          <p:cNvSpPr/>
          <p:nvPr/>
        </p:nvSpPr>
        <p:spPr>
          <a:xfrm>
            <a:off x="684212" y="195133"/>
            <a:ext cx="6096000" cy="1323439"/>
          </a:xfrm>
          <a:prstGeom prst="rect">
            <a:avLst/>
          </a:prstGeom>
        </p:spPr>
        <p:txBody>
          <a:bodyPr>
            <a:spAutoFit/>
          </a:bodyPr>
          <a:lstStyle/>
          <a:p>
            <a:r>
              <a:rPr lang="en-US" sz="2000" dirty="0" smtClean="0">
                <a:latin typeface="Century Gothic (Body)"/>
              </a:rPr>
              <a:t>- </a:t>
            </a:r>
            <a:r>
              <a:rPr lang="en-US" sz="2000" b="0" i="0" dirty="0" smtClean="0">
                <a:effectLst/>
                <a:latin typeface="Century Gothic (Body)"/>
              </a:rPr>
              <a:t>Listen for actions dispatched from @</a:t>
            </a:r>
            <a:r>
              <a:rPr lang="en-US" sz="2000" b="0" i="0" dirty="0" err="1" smtClean="0">
                <a:effectLst/>
                <a:latin typeface="Century Gothic (Body)"/>
              </a:rPr>
              <a:t>ngrx</a:t>
            </a:r>
            <a:r>
              <a:rPr lang="en-US" sz="2000" b="0" i="0" dirty="0" smtClean="0">
                <a:effectLst/>
                <a:latin typeface="Century Gothic (Body)"/>
              </a:rPr>
              <a:t>/store.</a:t>
            </a:r>
          </a:p>
          <a:p>
            <a:r>
              <a:rPr lang="en-US" sz="2000" b="0" i="0" dirty="0" smtClean="0">
                <a:effectLst/>
                <a:latin typeface="Century Gothic (Body)"/>
              </a:rPr>
              <a:t>- Isolate side effects from components, allowing for more </a:t>
            </a:r>
            <a:r>
              <a:rPr lang="en-US" sz="2000" b="0" i="1" dirty="0" smtClean="0">
                <a:effectLst/>
                <a:latin typeface="Century Gothic (Body)"/>
              </a:rPr>
              <a:t>pure</a:t>
            </a:r>
            <a:r>
              <a:rPr lang="en-US" sz="2000" b="0" i="0" dirty="0" smtClean="0">
                <a:effectLst/>
                <a:latin typeface="Century Gothic (Body)"/>
              </a:rPr>
              <a:t> components that select state and dispatch actions.</a:t>
            </a:r>
            <a:endParaRPr lang="en-US" sz="2000" b="0" i="0" dirty="0">
              <a:effectLst/>
              <a:latin typeface="Century Gothic (Body)"/>
            </a:endParaRPr>
          </a:p>
        </p:txBody>
      </p:sp>
    </p:spTree>
    <p:extLst>
      <p:ext uri="{BB962C8B-B14F-4D97-AF65-F5344CB8AC3E}">
        <p14:creationId xmlns:p14="http://schemas.microsoft.com/office/powerpoint/2010/main" val="2859433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1" y="313509"/>
            <a:ext cx="10215299" cy="5680890"/>
          </a:xfrm>
        </p:spPr>
      </p:pic>
    </p:spTree>
    <p:extLst>
      <p:ext uri="{BB962C8B-B14F-4D97-AF65-F5344CB8AC3E}">
        <p14:creationId xmlns:p14="http://schemas.microsoft.com/office/powerpoint/2010/main" val="21522694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5000" i="1" dirty="0" smtClean="0">
                <a:solidFill>
                  <a:schemeClr val="tx1"/>
                </a:solidFill>
              </a:rPr>
              <a:t>Thank you for listening</a:t>
            </a:r>
            <a:endParaRPr lang="en-US" sz="5000" i="1" dirty="0">
              <a:solidFill>
                <a:schemeClr val="tx1"/>
              </a:solidFill>
            </a:endParaRPr>
          </a:p>
        </p:txBody>
      </p:sp>
    </p:spTree>
    <p:extLst>
      <p:ext uri="{BB962C8B-B14F-4D97-AF65-F5344CB8AC3E}">
        <p14:creationId xmlns:p14="http://schemas.microsoft.com/office/powerpoint/2010/main" val="3449384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062098"/>
            <a:ext cx="8534400" cy="1507067"/>
          </a:xfrm>
        </p:spPr>
        <p:txBody>
          <a:bodyPr/>
          <a:lstStyle/>
          <a:p>
            <a:r>
              <a:rPr lang="en-US" dirty="0" smtClean="0"/>
              <a:t>Agenda</a:t>
            </a:r>
            <a:endParaRPr lang="en-US" dirty="0"/>
          </a:p>
        </p:txBody>
      </p:sp>
      <p:sp>
        <p:nvSpPr>
          <p:cNvPr id="3" name="Content Placeholder 2"/>
          <p:cNvSpPr>
            <a:spLocks noGrp="1"/>
          </p:cNvSpPr>
          <p:nvPr>
            <p:ph idx="1"/>
          </p:nvPr>
        </p:nvSpPr>
        <p:spPr>
          <a:xfrm>
            <a:off x="684212" y="685800"/>
            <a:ext cx="8534400" cy="4042954"/>
          </a:xfrm>
        </p:spPr>
        <p:txBody>
          <a:bodyPr>
            <a:noAutofit/>
          </a:bodyPr>
          <a:lstStyle/>
          <a:p>
            <a:r>
              <a:rPr lang="en-US" dirty="0" smtClean="0">
                <a:solidFill>
                  <a:schemeClr val="tx1"/>
                </a:solidFill>
                <a:latin typeface="Century Gothic (Headings)"/>
              </a:rPr>
              <a:t>What is </a:t>
            </a:r>
            <a:r>
              <a:rPr lang="en-US" dirty="0" err="1" smtClean="0">
                <a:solidFill>
                  <a:schemeClr val="tx1"/>
                </a:solidFill>
                <a:latin typeface="Century Gothic (Headings)"/>
              </a:rPr>
              <a:t>NgRX</a:t>
            </a:r>
            <a:r>
              <a:rPr lang="en-US" dirty="0" smtClean="0">
                <a:solidFill>
                  <a:schemeClr val="tx1"/>
                </a:solidFill>
                <a:latin typeface="Century Gothic (Headings)"/>
              </a:rPr>
              <a:t> ?</a:t>
            </a:r>
          </a:p>
          <a:p>
            <a:r>
              <a:rPr lang="en-US" dirty="0" smtClean="0">
                <a:solidFill>
                  <a:schemeClr val="tx1"/>
                </a:solidFill>
                <a:latin typeface="Century Gothic (Headings)"/>
              </a:rPr>
              <a:t>Benefit of </a:t>
            </a:r>
            <a:r>
              <a:rPr lang="en-US" dirty="0" err="1" smtClean="0">
                <a:solidFill>
                  <a:schemeClr val="tx1"/>
                </a:solidFill>
                <a:latin typeface="Century Gothic (Headings)"/>
              </a:rPr>
              <a:t>NgRX</a:t>
            </a:r>
            <a:r>
              <a:rPr lang="en-US" dirty="0" smtClean="0">
                <a:solidFill>
                  <a:schemeClr val="tx1"/>
                </a:solidFill>
                <a:latin typeface="Century Gothic (Headings)"/>
              </a:rPr>
              <a:t> </a:t>
            </a:r>
          </a:p>
          <a:p>
            <a:r>
              <a:rPr lang="en-US" dirty="0" smtClean="0">
                <a:solidFill>
                  <a:schemeClr val="tx1"/>
                </a:solidFill>
                <a:latin typeface="Century Gothic (Headings)"/>
              </a:rPr>
              <a:t>Core concept</a:t>
            </a:r>
          </a:p>
          <a:p>
            <a:r>
              <a:rPr lang="en-US" dirty="0" smtClean="0">
                <a:solidFill>
                  <a:schemeClr val="tx1"/>
                </a:solidFill>
                <a:latin typeface="Century Gothic (Headings)"/>
              </a:rPr>
              <a:t>Pure function definition </a:t>
            </a:r>
          </a:p>
          <a:p>
            <a:r>
              <a:rPr lang="en-US" dirty="0" smtClean="0">
                <a:solidFill>
                  <a:schemeClr val="tx1"/>
                </a:solidFill>
                <a:latin typeface="Century Gothic (Headings)"/>
              </a:rPr>
              <a:t>Redux </a:t>
            </a:r>
            <a:r>
              <a:rPr lang="en-US" dirty="0">
                <a:solidFill>
                  <a:schemeClr val="tx1"/>
                </a:solidFill>
                <a:latin typeface="Century Gothic (Headings)"/>
              </a:rPr>
              <a:t>architecture</a:t>
            </a:r>
            <a:endParaRPr lang="en-US" dirty="0" smtClean="0">
              <a:solidFill>
                <a:schemeClr val="tx1"/>
              </a:solidFill>
              <a:latin typeface="Century Gothic (Headings)"/>
            </a:endParaRPr>
          </a:p>
          <a:p>
            <a:r>
              <a:rPr lang="en-US" dirty="0" smtClean="0">
                <a:solidFill>
                  <a:schemeClr val="tx1"/>
                </a:solidFill>
                <a:latin typeface="Century Gothic (Headings)"/>
              </a:rPr>
              <a:t>Overview of </a:t>
            </a:r>
            <a:r>
              <a:rPr lang="en-US" dirty="0" err="1" smtClean="0">
                <a:solidFill>
                  <a:schemeClr val="tx1"/>
                </a:solidFill>
                <a:latin typeface="Century Gothic (Headings)"/>
              </a:rPr>
              <a:t>NgRX</a:t>
            </a:r>
            <a:r>
              <a:rPr lang="en-US" dirty="0">
                <a:solidFill>
                  <a:schemeClr val="tx1"/>
                </a:solidFill>
                <a:latin typeface="Century Gothic (Headings)"/>
              </a:rPr>
              <a:t> architecture</a:t>
            </a:r>
            <a:endParaRPr lang="en-US" dirty="0" smtClean="0">
              <a:solidFill>
                <a:schemeClr val="tx1"/>
              </a:solidFill>
              <a:latin typeface="Century Gothic (Headings)"/>
            </a:endParaRPr>
          </a:p>
          <a:p>
            <a:r>
              <a:rPr lang="en-US" dirty="0" smtClean="0">
                <a:solidFill>
                  <a:schemeClr val="tx1"/>
                </a:solidFill>
                <a:latin typeface="Century Gothic (Headings)"/>
              </a:rPr>
              <a:t>Store, Feature Store, Store </a:t>
            </a:r>
            <a:r>
              <a:rPr lang="en-US" dirty="0" err="1" smtClean="0">
                <a:solidFill>
                  <a:schemeClr val="tx1"/>
                </a:solidFill>
                <a:latin typeface="Century Gothic (Headings)"/>
              </a:rPr>
              <a:t>devtool</a:t>
            </a:r>
            <a:endParaRPr lang="en-US" dirty="0" smtClean="0">
              <a:solidFill>
                <a:schemeClr val="tx1"/>
              </a:solidFill>
              <a:latin typeface="Century Gothic (Headings)"/>
            </a:endParaRPr>
          </a:p>
          <a:p>
            <a:r>
              <a:rPr lang="en-US" dirty="0" smtClean="0">
                <a:solidFill>
                  <a:schemeClr val="tx1"/>
                </a:solidFill>
                <a:latin typeface="Century Gothic (Headings)"/>
              </a:rPr>
              <a:t>Actions, </a:t>
            </a:r>
            <a:r>
              <a:rPr lang="en-US" dirty="0">
                <a:solidFill>
                  <a:schemeClr val="tx1"/>
                </a:solidFill>
                <a:latin typeface="Century Gothic (Headings)"/>
              </a:rPr>
              <a:t>Action </a:t>
            </a:r>
            <a:r>
              <a:rPr lang="en-US" dirty="0" smtClean="0">
                <a:solidFill>
                  <a:schemeClr val="tx1"/>
                </a:solidFill>
                <a:latin typeface="Century Gothic (Headings)"/>
              </a:rPr>
              <a:t>Types, Dispatch action</a:t>
            </a:r>
          </a:p>
          <a:p>
            <a:r>
              <a:rPr lang="en-US" dirty="0" smtClean="0">
                <a:solidFill>
                  <a:schemeClr val="tx1"/>
                </a:solidFill>
                <a:latin typeface="Century Gothic (Headings)"/>
              </a:rPr>
              <a:t>Reducer</a:t>
            </a:r>
          </a:p>
          <a:p>
            <a:r>
              <a:rPr lang="en-US" dirty="0" smtClean="0">
                <a:solidFill>
                  <a:schemeClr val="tx1"/>
                </a:solidFill>
                <a:latin typeface="Century Gothic (Headings)"/>
              </a:rPr>
              <a:t>Effects</a:t>
            </a:r>
          </a:p>
          <a:p>
            <a:r>
              <a:rPr lang="en-US" dirty="0" smtClean="0">
                <a:solidFill>
                  <a:schemeClr val="tx1"/>
                </a:solidFill>
                <a:latin typeface="Century Gothic (Headings)"/>
              </a:rPr>
              <a:t>Demo</a:t>
            </a:r>
          </a:p>
        </p:txBody>
      </p:sp>
    </p:spTree>
    <p:extLst>
      <p:ext uri="{BB962C8B-B14F-4D97-AF65-F5344CB8AC3E}">
        <p14:creationId xmlns:p14="http://schemas.microsoft.com/office/powerpoint/2010/main" val="22507003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nGRX</a:t>
            </a:r>
            <a:endParaRPr lang="en-US" dirty="0"/>
          </a:p>
        </p:txBody>
      </p:sp>
      <p:sp>
        <p:nvSpPr>
          <p:cNvPr id="3" name="Content Placeholder 2"/>
          <p:cNvSpPr>
            <a:spLocks noGrp="1"/>
          </p:cNvSpPr>
          <p:nvPr>
            <p:ph idx="1"/>
          </p:nvPr>
        </p:nvSpPr>
        <p:spPr/>
        <p:txBody>
          <a:bodyPr/>
          <a:lstStyle/>
          <a:p>
            <a:r>
              <a:rPr lang="en-US" dirty="0">
                <a:solidFill>
                  <a:schemeClr val="tx1"/>
                </a:solidFill>
                <a:latin typeface="Century Gothic (Body)"/>
              </a:rPr>
              <a:t> </a:t>
            </a:r>
            <a:r>
              <a:rPr lang="en-US" dirty="0" smtClean="0">
                <a:solidFill>
                  <a:schemeClr val="tx1"/>
                </a:solidFill>
                <a:latin typeface="Century Gothic (Body)"/>
              </a:rPr>
              <a:t>A </a:t>
            </a:r>
            <a:r>
              <a:rPr lang="en-US" dirty="0">
                <a:solidFill>
                  <a:schemeClr val="tx1"/>
                </a:solidFill>
                <a:latin typeface="Century Gothic (Body)"/>
              </a:rPr>
              <a:t>state management library for Angular applications inspired by Redux. By using this library we are able to keep the current state of the app in one place — the </a:t>
            </a:r>
            <a:r>
              <a:rPr lang="en-US" b="1" dirty="0">
                <a:solidFill>
                  <a:schemeClr val="tx1"/>
                </a:solidFill>
                <a:latin typeface="Century Gothic (Body)"/>
              </a:rPr>
              <a:t>store</a:t>
            </a:r>
            <a:r>
              <a:rPr lang="en-US" dirty="0">
                <a:solidFill>
                  <a:schemeClr val="tx1"/>
                </a:solidFill>
                <a:latin typeface="Century Gothic (Body)"/>
              </a:rPr>
              <a:t>. This enables us to use the store as </a:t>
            </a:r>
            <a:r>
              <a:rPr lang="en-US" i="1" dirty="0">
                <a:solidFill>
                  <a:schemeClr val="tx1"/>
                </a:solidFill>
                <a:latin typeface="Century Gothic (Body)"/>
              </a:rPr>
              <a:t>a single source of truth</a:t>
            </a:r>
            <a:r>
              <a:rPr lang="en-US" dirty="0">
                <a:solidFill>
                  <a:schemeClr val="tx1"/>
                </a:solidFill>
                <a:latin typeface="Century Gothic (Body)"/>
              </a:rPr>
              <a:t> meaning we can reliably access the state of the app from this one place rather than components of the app holding their own state and having to communicate and pass data between them. This reduces the communication between components which is particularly helpful to scale our app without adding more complexity.</a:t>
            </a:r>
          </a:p>
        </p:txBody>
      </p:sp>
    </p:spTree>
    <p:extLst>
      <p:ext uri="{BB962C8B-B14F-4D97-AF65-F5344CB8AC3E}">
        <p14:creationId xmlns:p14="http://schemas.microsoft.com/office/powerpoint/2010/main" val="2621077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entury Gothic (Headings)"/>
              </a:rPr>
              <a:t>Benefit of </a:t>
            </a:r>
            <a:r>
              <a:rPr lang="en-US" dirty="0" err="1">
                <a:latin typeface="Century Gothic (Headings)"/>
              </a:rPr>
              <a:t>NgRX</a:t>
            </a:r>
            <a:r>
              <a:rPr lang="en-US" dirty="0">
                <a:latin typeface="Century Gothic (Headings)"/>
              </a:rPr>
              <a:t> </a:t>
            </a:r>
            <a:br>
              <a:rPr lang="en-US" dirty="0">
                <a:latin typeface="Century Gothic (Headings)"/>
              </a:rPr>
            </a:b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latin typeface="Century Gothic (Body)"/>
              </a:rPr>
              <a:t>Single </a:t>
            </a:r>
            <a:r>
              <a:rPr lang="en-US" dirty="0" smtClean="0">
                <a:solidFill>
                  <a:schemeClr val="tx1"/>
                </a:solidFill>
                <a:latin typeface="Century Gothic (Body)"/>
              </a:rPr>
              <a:t>source of truth (</a:t>
            </a:r>
            <a:r>
              <a:rPr lang="en-US" b="1" dirty="0" smtClean="0">
                <a:solidFill>
                  <a:schemeClr val="tx1"/>
                </a:solidFill>
                <a:latin typeface="Century Gothic (Body)"/>
              </a:rPr>
              <a:t>1 store only</a:t>
            </a:r>
            <a:r>
              <a:rPr lang="en-US" dirty="0" smtClean="0">
                <a:solidFill>
                  <a:schemeClr val="tx1"/>
                </a:solidFill>
                <a:latin typeface="Century Gothic (Body)"/>
              </a:rPr>
              <a:t>)</a:t>
            </a:r>
          </a:p>
          <a:p>
            <a:r>
              <a:rPr lang="en-US" dirty="0" smtClean="0">
                <a:solidFill>
                  <a:schemeClr val="tx1"/>
                </a:solidFill>
                <a:latin typeface="Century Gothic (Body)"/>
              </a:rPr>
              <a:t>Local </a:t>
            </a:r>
            <a:r>
              <a:rPr lang="en-US" dirty="0" smtClean="0">
                <a:solidFill>
                  <a:schemeClr val="tx1"/>
                </a:solidFill>
                <a:latin typeface="Century Gothic (Body)"/>
              </a:rPr>
              <a:t>cache of data</a:t>
            </a:r>
          </a:p>
          <a:p>
            <a:r>
              <a:rPr lang="en-US" dirty="0" smtClean="0">
                <a:solidFill>
                  <a:schemeClr val="tx1"/>
                </a:solidFill>
                <a:latin typeface="Century Gothic (Body)"/>
              </a:rPr>
              <a:t>Render </a:t>
            </a:r>
            <a:r>
              <a:rPr lang="en-US" dirty="0" smtClean="0">
                <a:solidFill>
                  <a:schemeClr val="tx1"/>
                </a:solidFill>
                <a:latin typeface="Century Gothic (Body)"/>
              </a:rPr>
              <a:t>item instantly</a:t>
            </a:r>
          </a:p>
          <a:p>
            <a:r>
              <a:rPr lang="en-US" dirty="0" smtClean="0">
                <a:solidFill>
                  <a:schemeClr val="tx1"/>
                </a:solidFill>
                <a:latin typeface="Century Gothic (Body)"/>
              </a:rPr>
              <a:t>Avoid </a:t>
            </a:r>
            <a:r>
              <a:rPr lang="en-US" dirty="0" smtClean="0">
                <a:solidFill>
                  <a:schemeClr val="tx1"/>
                </a:solidFill>
                <a:latin typeface="Century Gothic (Body)"/>
              </a:rPr>
              <a:t>round trip to API</a:t>
            </a:r>
          </a:p>
          <a:p>
            <a:r>
              <a:rPr lang="en-US" dirty="0" smtClean="0">
                <a:solidFill>
                  <a:schemeClr val="tx1"/>
                </a:solidFill>
                <a:latin typeface="Century Gothic (Body)"/>
              </a:rPr>
              <a:t>Scalable </a:t>
            </a:r>
            <a:r>
              <a:rPr lang="en-US" dirty="0">
                <a:solidFill>
                  <a:schemeClr val="tx1"/>
                </a:solidFill>
                <a:latin typeface="Century Gothic (Body)"/>
              </a:rPr>
              <a:t>for </a:t>
            </a:r>
            <a:r>
              <a:rPr lang="en-US" dirty="0" smtClean="0">
                <a:solidFill>
                  <a:schemeClr val="tx1"/>
                </a:solidFill>
                <a:latin typeface="Century Gothic (Body)"/>
              </a:rPr>
              <a:t>large </a:t>
            </a:r>
            <a:r>
              <a:rPr lang="en-US" dirty="0" smtClean="0">
                <a:solidFill>
                  <a:schemeClr val="tx1"/>
                </a:solidFill>
                <a:latin typeface="Century Gothic (Body)"/>
              </a:rPr>
              <a:t>app</a:t>
            </a:r>
            <a:endParaRPr lang="en-US" dirty="0">
              <a:solidFill>
                <a:schemeClr val="tx1"/>
              </a:solidFill>
              <a:latin typeface="Century Gothic (Body)"/>
            </a:endParaRPr>
          </a:p>
        </p:txBody>
      </p:sp>
    </p:spTree>
    <p:extLst>
      <p:ext uri="{BB962C8B-B14F-4D97-AF65-F5344CB8AC3E}">
        <p14:creationId xmlns:p14="http://schemas.microsoft.com/office/powerpoint/2010/main" val="6790714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998720"/>
            <a:ext cx="8534400" cy="1507067"/>
          </a:xfrm>
        </p:spPr>
        <p:txBody>
          <a:bodyPr/>
          <a:lstStyle/>
          <a:p>
            <a:r>
              <a:rPr lang="en-US" dirty="0" smtClean="0"/>
              <a:t>Core concept</a:t>
            </a:r>
            <a:endParaRPr lang="en-US" dirty="0"/>
          </a:p>
        </p:txBody>
      </p:sp>
      <p:sp>
        <p:nvSpPr>
          <p:cNvPr id="3" name="Content Placeholder 2"/>
          <p:cNvSpPr>
            <a:spLocks noGrp="1"/>
          </p:cNvSpPr>
          <p:nvPr>
            <p:ph idx="1"/>
          </p:nvPr>
        </p:nvSpPr>
        <p:spPr>
          <a:xfrm>
            <a:off x="684212" y="685799"/>
            <a:ext cx="8534400" cy="5584371"/>
          </a:xfrm>
        </p:spPr>
        <p:txBody>
          <a:bodyPr>
            <a:normAutofit/>
          </a:bodyPr>
          <a:lstStyle/>
          <a:p>
            <a:r>
              <a:rPr lang="en-US" dirty="0">
                <a:solidFill>
                  <a:schemeClr val="tx1"/>
                </a:solidFill>
                <a:latin typeface="+mj-lt"/>
              </a:rPr>
              <a:t>We can’t mutate the application state. State is immutable</a:t>
            </a:r>
            <a:r>
              <a:rPr lang="en-US" dirty="0" smtClean="0">
                <a:solidFill>
                  <a:schemeClr val="tx1"/>
                </a:solidFill>
                <a:latin typeface="+mj-lt"/>
              </a:rPr>
              <a:t>.</a:t>
            </a:r>
            <a:endParaRPr lang="en-US" dirty="0">
              <a:solidFill>
                <a:schemeClr val="tx1"/>
              </a:solidFill>
              <a:latin typeface="+mj-lt"/>
            </a:endParaRPr>
          </a:p>
          <a:p>
            <a:r>
              <a:rPr lang="en-US" dirty="0">
                <a:solidFill>
                  <a:schemeClr val="tx1"/>
                </a:solidFill>
              </a:rPr>
              <a:t>Actions describe state changes.</a:t>
            </a:r>
            <a:endParaRPr lang="en-US" dirty="0">
              <a:solidFill>
                <a:schemeClr val="tx1"/>
              </a:solidFill>
            </a:endParaRPr>
          </a:p>
          <a:p>
            <a:r>
              <a:rPr lang="en-US" dirty="0" smtClean="0">
                <a:solidFill>
                  <a:schemeClr val="tx1"/>
                </a:solidFill>
                <a:latin typeface="+mj-lt"/>
              </a:rPr>
              <a:t>State </a:t>
            </a:r>
            <a:r>
              <a:rPr lang="en-US" dirty="0">
                <a:solidFill>
                  <a:schemeClr val="tx1"/>
                </a:solidFill>
                <a:latin typeface="+mj-lt"/>
              </a:rPr>
              <a:t>mutation can only be done by dispatching Actions</a:t>
            </a:r>
            <a:r>
              <a:rPr lang="en-US" dirty="0" smtClean="0">
                <a:solidFill>
                  <a:schemeClr val="tx1"/>
                </a:solidFill>
                <a:latin typeface="+mj-lt"/>
              </a:rPr>
              <a:t>.</a:t>
            </a:r>
            <a:endParaRPr lang="en-US" dirty="0">
              <a:solidFill>
                <a:schemeClr val="tx1"/>
              </a:solidFill>
            </a:endParaRPr>
          </a:p>
          <a:p>
            <a:r>
              <a:rPr lang="en-US" dirty="0">
                <a:solidFill>
                  <a:schemeClr val="tx1"/>
                </a:solidFill>
              </a:rPr>
              <a:t>Changes are made with pure </a:t>
            </a:r>
            <a:r>
              <a:rPr lang="en-US" dirty="0" smtClean="0">
                <a:solidFill>
                  <a:schemeClr val="tx1"/>
                </a:solidFill>
              </a:rPr>
              <a:t>functions.</a:t>
            </a:r>
            <a:endParaRPr lang="en-US" dirty="0">
              <a:solidFill>
                <a:schemeClr val="tx1"/>
              </a:solidFill>
            </a:endParaRPr>
          </a:p>
          <a:p>
            <a:r>
              <a:rPr lang="en-US" dirty="0" smtClean="0">
                <a:solidFill>
                  <a:schemeClr val="tx1"/>
                </a:solidFill>
                <a:latin typeface="+mj-lt"/>
              </a:rPr>
              <a:t>Only </a:t>
            </a:r>
            <a:r>
              <a:rPr lang="en-US" dirty="0">
                <a:solidFill>
                  <a:schemeClr val="tx1"/>
                </a:solidFill>
                <a:latin typeface="+mj-lt"/>
              </a:rPr>
              <a:t>pure Reducer functions are capable of changing Application State</a:t>
            </a:r>
            <a:r>
              <a:rPr lang="en-US" dirty="0" smtClean="0">
                <a:solidFill>
                  <a:schemeClr val="tx1"/>
                </a:solidFill>
                <a:latin typeface="+mj-lt"/>
              </a:rPr>
              <a:t>.</a:t>
            </a:r>
          </a:p>
          <a:p>
            <a:r>
              <a:rPr lang="en-US" dirty="0" smtClean="0">
                <a:solidFill>
                  <a:schemeClr val="tx1"/>
                </a:solidFill>
                <a:latin typeface="+mj-lt"/>
              </a:rPr>
              <a:t>Pure functions called reducers take the previous state and the next action to compute the new state.</a:t>
            </a:r>
          </a:p>
          <a:p>
            <a:endParaRPr lang="en-US" dirty="0">
              <a:solidFill>
                <a:schemeClr val="tx1"/>
              </a:solidFill>
              <a:latin typeface="+mj-lt"/>
            </a:endParaRPr>
          </a:p>
          <a:p>
            <a:endParaRPr lang="en-US" dirty="0">
              <a:solidFill>
                <a:schemeClr val="tx1"/>
              </a:solidFill>
              <a:latin typeface="+mj-lt"/>
            </a:endParaRPr>
          </a:p>
        </p:txBody>
      </p:sp>
    </p:spTree>
    <p:extLst>
      <p:ext uri="{BB962C8B-B14F-4D97-AF65-F5344CB8AC3E}">
        <p14:creationId xmlns:p14="http://schemas.microsoft.com/office/powerpoint/2010/main" val="3695620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Pure function definition</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tx1"/>
                </a:solidFill>
                <a:latin typeface="Century Gothic (Body)"/>
              </a:rPr>
              <a:t>Pure function is a function which: </a:t>
            </a:r>
          </a:p>
          <a:p>
            <a:r>
              <a:rPr lang="en-US" dirty="0" smtClean="0">
                <a:solidFill>
                  <a:schemeClr val="tx1"/>
                </a:solidFill>
                <a:latin typeface="Century Gothic (Body)"/>
              </a:rPr>
              <a:t>Given the same input, will return same output</a:t>
            </a:r>
          </a:p>
          <a:p>
            <a:r>
              <a:rPr lang="en-US" dirty="0" smtClean="0">
                <a:solidFill>
                  <a:schemeClr val="tx1"/>
                </a:solidFill>
                <a:latin typeface="Century Gothic (Body)"/>
              </a:rPr>
              <a:t>Produces no side effects</a:t>
            </a:r>
          </a:p>
          <a:p>
            <a:endParaRPr lang="en-US" dirty="0">
              <a:solidFill>
                <a:schemeClr val="tx1"/>
              </a:solidFill>
              <a:latin typeface="Century Gothic (Body)"/>
            </a:endParaRPr>
          </a:p>
        </p:txBody>
      </p:sp>
    </p:spTree>
    <p:extLst>
      <p:ext uri="{BB962C8B-B14F-4D97-AF65-F5344CB8AC3E}">
        <p14:creationId xmlns:p14="http://schemas.microsoft.com/office/powerpoint/2010/main" val="2354359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650965"/>
            <a:ext cx="6892245" cy="3614738"/>
          </a:xfrm>
        </p:spPr>
      </p:pic>
    </p:spTree>
    <p:extLst>
      <p:ext uri="{BB962C8B-B14F-4D97-AF65-F5344CB8AC3E}">
        <p14:creationId xmlns:p14="http://schemas.microsoft.com/office/powerpoint/2010/main" val="28590996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166" y="4478624"/>
            <a:ext cx="8534400" cy="1507067"/>
          </a:xfrm>
        </p:spPr>
        <p:txBody>
          <a:bodyPr/>
          <a:lstStyle/>
          <a:p>
            <a:r>
              <a:rPr lang="en-US" dirty="0">
                <a:latin typeface="Century Gothic (Headings)"/>
              </a:rPr>
              <a:t>Redux </a:t>
            </a:r>
            <a:r>
              <a:rPr lang="en-US" dirty="0">
                <a:latin typeface="Century Gothic (Headings)"/>
              </a:rPr>
              <a:t>architecture</a:t>
            </a:r>
            <a:r>
              <a:rPr lang="en-US" dirty="0">
                <a:latin typeface="Century Gothic (Headings)"/>
              </a:rPr>
              <a:t/>
            </a:r>
            <a:br>
              <a:rPr lang="en-US" dirty="0">
                <a:latin typeface="Century Gothic (Headings)"/>
              </a:rPr>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685800"/>
            <a:ext cx="8912634" cy="3614738"/>
          </a:xfrm>
        </p:spPr>
      </p:pic>
    </p:spTree>
    <p:extLst>
      <p:ext uri="{BB962C8B-B14F-4D97-AF65-F5344CB8AC3E}">
        <p14:creationId xmlns:p14="http://schemas.microsoft.com/office/powerpoint/2010/main" val="14515022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206" y="4600543"/>
            <a:ext cx="8534400" cy="1507067"/>
          </a:xfrm>
        </p:spPr>
        <p:txBody>
          <a:bodyPr/>
          <a:lstStyle/>
          <a:p>
            <a:r>
              <a:rPr lang="en-US" dirty="0"/>
              <a:t>Overview of NGRX architecture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931" y="543489"/>
            <a:ext cx="9361714" cy="3943843"/>
          </a:xfrm>
        </p:spPr>
      </p:pic>
    </p:spTree>
    <p:extLst>
      <p:ext uri="{BB962C8B-B14F-4D97-AF65-F5344CB8AC3E}">
        <p14:creationId xmlns:p14="http://schemas.microsoft.com/office/powerpoint/2010/main" val="209912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168</TotalTime>
  <Words>213</Words>
  <Application>Microsoft Office PowerPoint</Application>
  <PresentationFormat>Widescreen</PresentationFormat>
  <Paragraphs>46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Century Gothic (Body)</vt:lpstr>
      <vt:lpstr>Century Gothic (Headings)</vt:lpstr>
      <vt:lpstr>Century Gothic</vt:lpstr>
      <vt:lpstr>Wingdings 3</vt:lpstr>
      <vt:lpstr>Slice</vt:lpstr>
      <vt:lpstr>State Management  in Angular with  NgRX</vt:lpstr>
      <vt:lpstr>Agenda</vt:lpstr>
      <vt:lpstr>WHAT IS nGRX</vt:lpstr>
      <vt:lpstr>Benefit of NgRX  </vt:lpstr>
      <vt:lpstr>Core concept</vt:lpstr>
      <vt:lpstr>Pure function definition</vt:lpstr>
      <vt:lpstr>PowerPoint Presentation</vt:lpstr>
      <vt:lpstr>Redux architecture </vt:lpstr>
      <vt:lpstr>Overview of NGRX architecture</vt:lpstr>
      <vt:lpstr>Store devtool</vt:lpstr>
      <vt:lpstr>Action, Action types</vt:lpstr>
      <vt:lpstr>Action types  </vt:lpstr>
      <vt:lpstr>Reducer</vt:lpstr>
      <vt:lpstr>Effect</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Management  in Angular with  NgRX</dc:title>
  <dc:creator>Hudson Tony</dc:creator>
  <cp:lastModifiedBy>Hudson Tony</cp:lastModifiedBy>
  <cp:revision>83</cp:revision>
  <dcterms:created xsi:type="dcterms:W3CDTF">2018-10-13T13:42:45Z</dcterms:created>
  <dcterms:modified xsi:type="dcterms:W3CDTF">2018-10-14T15:03:13Z</dcterms:modified>
</cp:coreProperties>
</file>