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84"/>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58" r:id="rId19"/>
    <p:sldId id="259" r:id="rId20"/>
    <p:sldId id="260" r:id="rId21"/>
    <p:sldId id="261" r:id="rId22"/>
    <p:sldId id="262" r:id="rId23"/>
    <p:sldId id="263" r:id="rId24"/>
    <p:sldId id="264" r:id="rId25"/>
    <p:sldId id="265" r:id="rId26"/>
    <p:sldId id="266" r:id="rId27"/>
    <p:sldId id="277" r:id="rId28"/>
    <p:sldId id="283" r:id="rId29"/>
    <p:sldId id="284" r:id="rId30"/>
    <p:sldId id="285" r:id="rId31"/>
    <p:sldId id="286" r:id="rId32"/>
    <p:sldId id="287" r:id="rId33"/>
    <p:sldId id="288" r:id="rId34"/>
    <p:sldId id="289" r:id="rId35"/>
    <p:sldId id="290" r:id="rId36"/>
    <p:sldId id="294" r:id="rId37"/>
    <p:sldId id="295" r:id="rId38"/>
    <p:sldId id="291" r:id="rId39"/>
    <p:sldId id="317" r:id="rId40"/>
    <p:sldId id="292" r:id="rId41"/>
    <p:sldId id="293" r:id="rId42"/>
    <p:sldId id="318"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7" r:id="rId56"/>
    <p:sldId id="320" r:id="rId57"/>
    <p:sldId id="319" r:id="rId58"/>
    <p:sldId id="309" r:id="rId59"/>
    <p:sldId id="310" r:id="rId60"/>
    <p:sldId id="311" r:id="rId61"/>
    <p:sldId id="312" r:id="rId62"/>
    <p:sldId id="313" r:id="rId63"/>
    <p:sldId id="314" r:id="rId64"/>
    <p:sldId id="315" r:id="rId65"/>
    <p:sldId id="316"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D9F0F-2837-48EC-B86C-7389FCD155D0}" type="datetimeFigureOut">
              <a:rPr lang="en-US" smtClean="0"/>
              <a:t>6/17/2019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78D70-B909-41F5-A68F-9A409A675382}" type="slidenum">
              <a:rPr lang="en-US" smtClean="0"/>
              <a:t>‹#›</a:t>
            </a:fld>
            <a:endParaRPr lang="en-US"/>
          </a:p>
        </p:txBody>
      </p:sp>
    </p:spTree>
    <p:extLst>
      <p:ext uri="{BB962C8B-B14F-4D97-AF65-F5344CB8AC3E}">
        <p14:creationId xmlns:p14="http://schemas.microsoft.com/office/powerpoint/2010/main" val="416363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ypescriptlang.org/docs/handbook/variable-declaration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XbOuCBuQepI"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lligator.io/angular/viewchild-access-component/"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https://www.typescriptlang.org/docs/handbook/variable-declarations.html</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3</a:t>
            </a:fld>
            <a:endParaRPr lang="en-US"/>
          </a:p>
        </p:txBody>
      </p:sp>
    </p:spTree>
    <p:extLst>
      <p:ext uri="{BB962C8B-B14F-4D97-AF65-F5344CB8AC3E}">
        <p14:creationId xmlns:p14="http://schemas.microsoft.com/office/powerpoint/2010/main" val="101389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18</a:t>
            </a:fld>
            <a:endParaRPr lang="en-US"/>
          </a:p>
        </p:txBody>
      </p:sp>
    </p:spTree>
    <p:extLst>
      <p:ext uri="{BB962C8B-B14F-4D97-AF65-F5344CB8AC3E}">
        <p14:creationId xmlns:p14="http://schemas.microsoft.com/office/powerpoint/2010/main" val="33800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https://angular-fjw7ux.stackblitz.io</a:t>
            </a:r>
            <a:endParaRPr lang="en-US"/>
          </a:p>
        </p:txBody>
      </p:sp>
      <p:sp>
        <p:nvSpPr>
          <p:cNvPr id="4" name="Slide Number Placeholder 3"/>
          <p:cNvSpPr>
            <a:spLocks noGrp="1"/>
          </p:cNvSpPr>
          <p:nvPr>
            <p:ph type="sldNum" sz="quarter" idx="10"/>
          </p:nvPr>
        </p:nvSpPr>
        <p:spPr/>
        <p:txBody>
          <a:bodyPr/>
          <a:lstStyle/>
          <a:p>
            <a:fld id="{41A78D70-B909-41F5-A68F-9A409A675382}" type="slidenum">
              <a:rPr lang="en-US" smtClean="0"/>
              <a:t>44</a:t>
            </a:fld>
            <a:endParaRPr lang="en-US"/>
          </a:p>
        </p:txBody>
      </p:sp>
    </p:spTree>
    <p:extLst>
      <p:ext uri="{BB962C8B-B14F-4D97-AF65-F5344CB8AC3E}">
        <p14:creationId xmlns:p14="http://schemas.microsoft.com/office/powerpoint/2010/main" val="30519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https://www.youtube.com/watch?v=XbOuCBuQepI</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59</a:t>
            </a:fld>
            <a:endParaRPr lang="en-US"/>
          </a:p>
        </p:txBody>
      </p:sp>
    </p:spTree>
    <p:extLst>
      <p:ext uri="{BB962C8B-B14F-4D97-AF65-F5344CB8AC3E}">
        <p14:creationId xmlns:p14="http://schemas.microsoft.com/office/powerpoint/2010/main" val="320582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r>
              <a:rPr lang="en-US" dirty="0">
                <a:hlinkClick r:id="rId3"/>
              </a:rPr>
              <a:t>https://stackblitz.com/github/codecraft-tv/angular-course/tree/current/1.quickstart/8.nesting-components-and-inputs/code</a:t>
            </a:r>
            <a:endParaRPr lang="en-US" dirty="0"/>
          </a:p>
          <a:p>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67</a:t>
            </a:fld>
            <a:endParaRPr lang="en-US"/>
          </a:p>
        </p:txBody>
      </p:sp>
    </p:spTree>
    <p:extLst>
      <p:ext uri="{BB962C8B-B14F-4D97-AF65-F5344CB8AC3E}">
        <p14:creationId xmlns:p14="http://schemas.microsoft.com/office/powerpoint/2010/main" val="10299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https://alligator.io/angular/viewchild-access-component/</a:t>
            </a:r>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69</a:t>
            </a:fld>
            <a:endParaRPr lang="en-US"/>
          </a:p>
        </p:txBody>
      </p:sp>
    </p:spTree>
    <p:extLst>
      <p:ext uri="{BB962C8B-B14F-4D97-AF65-F5344CB8AC3E}">
        <p14:creationId xmlns:p14="http://schemas.microsoft.com/office/powerpoint/2010/main" val="37647969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24327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78609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723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85401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D14AC3-431A-47E8-842F-ED47F6F75548}" type="datetimeFigureOut">
              <a:rPr lang="en-US" smtClean="0"/>
              <a:t>6/17/2019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157918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14AC3-431A-47E8-842F-ED47F6F75548}"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080391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14AC3-431A-47E8-842F-ED47F6F75548}"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3538777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14AC3-431A-47E8-842F-ED47F6F75548}"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1683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14AC3-431A-47E8-842F-ED47F6F75548}"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607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7207991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6/17/2019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8205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D14AC3-431A-47E8-842F-ED47F6F75548}" type="datetimeFigureOut">
              <a:rPr lang="en-US" smtClean="0"/>
              <a:t>6/17/2019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6107F1-37B8-409E-B14B-CF7E00405A3A}" type="slidenum">
              <a:rPr lang="en-US" smtClean="0"/>
              <a:t>‹#›</a:t>
            </a:fld>
            <a:endParaRPr lang="en-US"/>
          </a:p>
        </p:txBody>
      </p:sp>
    </p:spTree>
    <p:extLst>
      <p:ext uri="{BB962C8B-B14F-4D97-AF65-F5344CB8AC3E}">
        <p14:creationId xmlns:p14="http://schemas.microsoft.com/office/powerpoint/2010/main" val="422391116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guide/modul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ngular.io/api/router/Routes" TargetMode="External"/><Relationship Id="rId2" Type="http://schemas.openxmlformats.org/officeDocument/2006/relationships/hyperlink" Target="https://angular.io/api/router/RouterModu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hyperlink" Target="https://angular.io/api/router/RouterOutlet" TargetMode="External"/><Relationship Id="rId1" Type="http://schemas.openxmlformats.org/officeDocument/2006/relationships/slideLayout" Target="../slideLayouts/slideLayout2.xml"/><Relationship Id="rId5" Type="http://schemas.openxmlformats.org/officeDocument/2006/relationships/hyperlink" Target="https://angular.io/api/router/RouterLinkActive" TargetMode="External"/><Relationship Id="rId4" Type="http://schemas.openxmlformats.org/officeDocument/2006/relationships/hyperlink" Target="https://angular.io/api/router/RouterLink"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blitz.com/edit/clabnet-angular-candeactivate" TargetMode="External"/><Relationship Id="rId2" Type="http://schemas.openxmlformats.org/officeDocument/2006/relationships/hyperlink" Target="https://stackblitz.com/edit/candeactivat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tackblitz.com/github/codecraft-tv/angular-course/tree/current/8.pipes/3.async-pipe/cod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ClientModule" TargetMode="External"/><Relationship Id="rId1" Type="http://schemas.openxmlformats.org/officeDocument/2006/relationships/slideLayout" Target="../slideLayouts/slideLayout2.xml"/><Relationship Id="rId4" Type="http://schemas.openxmlformats.org/officeDocument/2006/relationships/hyperlink" Target="https://angular.io/api/common/http/HttpClient"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hyperlink" Target="https://stackblitz.com/edit/input-output-angula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
            </a:r>
            <a:br>
              <a:rPr lang="en-US" b="1" dirty="0"/>
            </a:br>
            <a:r>
              <a:rPr lang="en-US" b="1" dirty="0"/>
              <a:t>Angular Workshop</a:t>
            </a:r>
            <a:br>
              <a:rPr lang="en-US" b="1" dirty="0"/>
            </a:br>
            <a:endParaRPr lang="en-US" dirty="0"/>
          </a:p>
        </p:txBody>
      </p:sp>
      <p:sp>
        <p:nvSpPr>
          <p:cNvPr id="3" name="Subtitle 2"/>
          <p:cNvSpPr>
            <a:spLocks noGrp="1"/>
          </p:cNvSpPr>
          <p:nvPr>
            <p:ph type="subTitle" idx="1"/>
          </p:nvPr>
        </p:nvSpPr>
        <p:spPr>
          <a:xfrm>
            <a:off x="1524000" y="5400337"/>
            <a:ext cx="9144000" cy="1655762"/>
          </a:xfrm>
        </p:spPr>
        <p:txBody>
          <a:bodyPr>
            <a:normAutofit/>
          </a:bodyPr>
          <a:lstStyle/>
          <a:p>
            <a:pPr algn="r"/>
            <a:r>
              <a:rPr lang="nl-NL" sz="3200" dirty="0" err="1"/>
              <a:t>Ngô</a:t>
            </a:r>
            <a:r>
              <a:rPr lang="nl-NL" sz="3200" dirty="0"/>
              <a:t> </a:t>
            </a:r>
            <a:r>
              <a:rPr lang="nl-NL" sz="3200" dirty="0" err="1"/>
              <a:t>Hùng</a:t>
            </a:r>
            <a:r>
              <a:rPr lang="nl-NL" sz="3200" dirty="0"/>
              <a:t> Phúc</a:t>
            </a:r>
            <a:endParaRPr lang="en-US" sz="3200" dirty="0"/>
          </a:p>
        </p:txBody>
      </p:sp>
    </p:spTree>
    <p:extLst>
      <p:ext uri="{BB962C8B-B14F-4D97-AF65-F5344CB8AC3E}">
        <p14:creationId xmlns:p14="http://schemas.microsoft.com/office/powerpoint/2010/main" val="27166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214" y="670561"/>
            <a:ext cx="10389031" cy="5660570"/>
          </a:xfrm>
        </p:spPr>
      </p:pic>
    </p:spTree>
    <p:extLst>
      <p:ext uri="{BB962C8B-B14F-4D97-AF65-F5344CB8AC3E}">
        <p14:creationId xmlns:p14="http://schemas.microsoft.com/office/powerpoint/2010/main" val="37135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9757B6-80F7-4930-B530-65D40C6AAA2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Generic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FE13484-3844-4DDF-BFBA-ACA0E64B29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Generics offer a way to create reusable components or services. Generics provide a way to make components work with any data type and not restrict to one data type. So, components can be called or used with a variety of data types.</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32CA38FA-0E90-4306-B5D0-3CEA1A7E3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19" y="3168137"/>
            <a:ext cx="7501750" cy="3577895"/>
          </a:xfrm>
          <a:prstGeom prst="rect">
            <a:avLst/>
          </a:prstGeom>
        </p:spPr>
      </p:pic>
    </p:spTree>
    <p:extLst>
      <p:ext uri="{BB962C8B-B14F-4D97-AF65-F5344CB8AC3E}">
        <p14:creationId xmlns:p14="http://schemas.microsoft.com/office/powerpoint/2010/main" val="248275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8E46E2-4366-4F67-9FB5-B507999C18F7}"/>
              </a:ext>
            </a:extLst>
          </p:cNvPr>
          <p:cNvSpPr>
            <a:spLocks noGrp="1"/>
          </p:cNvSpPr>
          <p:nvPr>
            <p:ph type="title"/>
          </p:nvPr>
        </p:nvSpPr>
        <p:spPr>
          <a:xfrm>
            <a:off x="1069848" y="-95024"/>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6E11EF3-FB91-4D8A-A344-658BC8C1B939}"/>
              </a:ext>
            </a:extLst>
          </p:cNvPr>
          <p:cNvSpPr>
            <a:spLocks noGrp="1"/>
          </p:cNvSpPr>
          <p:nvPr>
            <p:ph idx="1"/>
          </p:nvPr>
        </p:nvSpPr>
        <p:spPr>
          <a:xfrm>
            <a:off x="1161361" y="1098695"/>
            <a:ext cx="10058400" cy="5541801"/>
          </a:xfrm>
        </p:spPr>
        <p:txBody>
          <a:bodyPr>
            <a:normAutofit/>
          </a:bodyPr>
          <a:lstStyle/>
          <a:p>
            <a:r>
              <a:rPr lang="en-US" dirty="0">
                <a:latin typeface="Times New Roman" panose="02020603050405020304" pitchFamily="18" charset="0"/>
                <a:cs typeface="Times New Roman" panose="02020603050405020304" pitchFamily="18" charset="0"/>
              </a:rPr>
              <a:t>Importing a Single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Importing the Entire Module into a Variable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Renaming an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F59A1450-D806-40BA-9C89-7BEEFEAB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262" y="1496013"/>
            <a:ext cx="9842598" cy="1286054"/>
          </a:xfrm>
          <a:prstGeom prst="rect">
            <a:avLst/>
          </a:prstGeom>
        </p:spPr>
      </p:pic>
      <p:pic>
        <p:nvPicPr>
          <p:cNvPr id="8" name="Picture 7">
            <a:extLst>
              <a:ext uri="{FF2B5EF4-FFF2-40B4-BE49-F238E27FC236}">
                <a16:creationId xmlns="" xmlns:a16="http://schemas.microsoft.com/office/drawing/2014/main" id="{2FBC3649-8EBE-4700-8648-D4EF97496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62" y="3327366"/>
            <a:ext cx="9869277" cy="1470075"/>
          </a:xfrm>
          <a:prstGeom prst="rect">
            <a:avLst/>
          </a:prstGeom>
        </p:spPr>
      </p:pic>
      <p:pic>
        <p:nvPicPr>
          <p:cNvPr id="10" name="Picture 9">
            <a:extLst>
              <a:ext uri="{FF2B5EF4-FFF2-40B4-BE49-F238E27FC236}">
                <a16:creationId xmlns="" xmlns:a16="http://schemas.microsoft.com/office/drawing/2014/main" id="{4D880A05-5F58-45B1-884D-75824689D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262" y="5342740"/>
            <a:ext cx="9842598" cy="1267002"/>
          </a:xfrm>
          <a:prstGeom prst="rect">
            <a:avLst/>
          </a:prstGeom>
        </p:spPr>
      </p:pic>
    </p:spTree>
    <p:extLst>
      <p:ext uri="{BB962C8B-B14F-4D97-AF65-F5344CB8AC3E}">
        <p14:creationId xmlns:p14="http://schemas.microsoft.com/office/powerpoint/2010/main" val="99689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9D6F5E-CEDA-4DBA-9EFF-9DA5BC48D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p>
        </p:txBody>
      </p:sp>
      <p:pic>
        <p:nvPicPr>
          <p:cNvPr id="5" name="Content Placeholder 4">
            <a:extLst>
              <a:ext uri="{FF2B5EF4-FFF2-40B4-BE49-F238E27FC236}">
                <a16:creationId xmlns="" xmlns:a16="http://schemas.microsoft.com/office/drawing/2014/main" id="{F8018F80-C482-4162-87F4-3B4430AD1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239552"/>
            <a:ext cx="7346183" cy="3734321"/>
          </a:xfrm>
        </p:spPr>
      </p:pic>
    </p:spTree>
    <p:extLst>
      <p:ext uri="{BB962C8B-B14F-4D97-AF65-F5344CB8AC3E}">
        <p14:creationId xmlns:p14="http://schemas.microsoft.com/office/powerpoint/2010/main" val="371664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45B438-718D-41FE-B912-05184CC778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9" name="Content Placeholder 8">
            <a:extLst>
              <a:ext uri="{FF2B5EF4-FFF2-40B4-BE49-F238E27FC236}">
                <a16:creationId xmlns="" xmlns:a16="http://schemas.microsoft.com/office/drawing/2014/main" id="{8507FAD8-5825-4E9B-9A1E-1CA1B811E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53" y="2120900"/>
            <a:ext cx="9977644" cy="4051300"/>
          </a:xfrm>
        </p:spPr>
      </p:pic>
    </p:spTree>
    <p:extLst>
      <p:ext uri="{BB962C8B-B14F-4D97-AF65-F5344CB8AC3E}">
        <p14:creationId xmlns:p14="http://schemas.microsoft.com/office/powerpoint/2010/main" val="65785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1218AF-13C4-4051-85A0-83603087B3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 xmlns:a16="http://schemas.microsoft.com/office/drawing/2014/main" id="{FE9916FD-A799-44E9-BAD6-1DFD73799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18554"/>
            <a:ext cx="7579630" cy="4051300"/>
          </a:xfrm>
        </p:spPr>
      </p:pic>
    </p:spTree>
    <p:extLst>
      <p:ext uri="{BB962C8B-B14F-4D97-AF65-F5344CB8AC3E}">
        <p14:creationId xmlns:p14="http://schemas.microsoft.com/office/powerpoint/2010/main" val="5474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A6AD8F-1162-4FDC-826E-3BA1AE2683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 xmlns:a16="http://schemas.microsoft.com/office/drawing/2014/main" id="{4B8EA503-F633-408F-8510-C3647B74D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11355"/>
            <a:ext cx="10058400" cy="3965509"/>
          </a:xfrm>
        </p:spPr>
      </p:pic>
    </p:spTree>
    <p:extLst>
      <p:ext uri="{BB962C8B-B14F-4D97-AF65-F5344CB8AC3E}">
        <p14:creationId xmlns:p14="http://schemas.microsoft.com/office/powerpoint/2010/main" val="290132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B15AB-F4F5-4A39-95A2-B3AA882DDF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 xmlns:a16="http://schemas.microsoft.com/office/drawing/2014/main" id="{F15A6060-9471-4A92-8F0F-2C7CAFB29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162456"/>
            <a:ext cx="10058400" cy="3968187"/>
          </a:xfrm>
        </p:spPr>
      </p:pic>
    </p:spTree>
    <p:extLst>
      <p:ext uri="{BB962C8B-B14F-4D97-AF65-F5344CB8AC3E}">
        <p14:creationId xmlns:p14="http://schemas.microsoft.com/office/powerpoint/2010/main" val="66174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a:xfrm>
            <a:off x="1069848" y="1337637"/>
            <a:ext cx="10058400" cy="4050792"/>
          </a:xfrm>
        </p:spPr>
        <p:txBody>
          <a:bodyPr>
            <a:noAutofit/>
          </a:bodyPr>
          <a:lstStyle/>
          <a:p>
            <a:r>
              <a:rPr lang="en-US" sz="2200" i="1" dirty="0" err="1">
                <a:latin typeface="Times New Roman" panose="02020603050405020304" pitchFamily="18" charset="0"/>
                <a:cs typeface="Times New Roman" panose="02020603050405020304" pitchFamily="18" charset="0"/>
              </a:rPr>
              <a:t>NgModules</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basic building blocks of an Angular application an Angular app is defined by a set of </a:t>
            </a:r>
            <a:r>
              <a:rPr lang="en-US" sz="2200" dirty="0" err="1">
                <a:latin typeface="Times New Roman" panose="02020603050405020304" pitchFamily="18" charset="0"/>
                <a:cs typeface="Times New Roman" panose="02020603050405020304" pitchFamily="18" charset="0"/>
              </a:rPr>
              <a:t>NgModules</a:t>
            </a:r>
            <a:r>
              <a:rPr lang="en-US" sz="2200" dirty="0">
                <a:latin typeface="Times New Roman" panose="02020603050405020304" pitchFamily="18" charset="0"/>
                <a:cs typeface="Times New Roman" panose="02020603050405020304" pitchFamily="18" charset="0"/>
              </a:rPr>
              <a:t>. An app always has at least a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which provides the bootstrap mechanism that launches the application. and has many more </a:t>
            </a:r>
            <a:r>
              <a:rPr lang="en-US" sz="2200" i="1" dirty="0">
                <a:latin typeface="Times New Roman" panose="02020603050405020304" pitchFamily="18" charset="0"/>
                <a:cs typeface="Times New Roman" panose="02020603050405020304" pitchFamily="18" charset="0"/>
              </a:rPr>
              <a:t>feature modules</a:t>
            </a:r>
            <a:r>
              <a:rPr lang="en-US" sz="2200" dirty="0">
                <a:latin typeface="Times New Roman" panose="02020603050405020304" pitchFamily="18" charset="0"/>
                <a:cs typeface="Times New Roman" panose="02020603050405020304" pitchFamily="18" charset="0"/>
              </a:rPr>
              <a:t>.</a:t>
            </a:r>
          </a:p>
          <a:p>
            <a:r>
              <a:rPr lang="nl-NL" sz="2200" dirty="0" err="1">
                <a:latin typeface="Times New Roman" panose="02020603050405020304" pitchFamily="18" charset="0"/>
                <a:cs typeface="Times New Roman" panose="02020603050405020304" pitchFamily="18" charset="0"/>
              </a:rPr>
              <a:t>Some</a:t>
            </a:r>
            <a:r>
              <a:rPr lang="nl-NL" sz="2200" dirty="0">
                <a:latin typeface="Times New Roman" panose="02020603050405020304" pitchFamily="18" charset="0"/>
                <a:cs typeface="Times New Roman" panose="02020603050405020304" pitchFamily="18" charset="0"/>
              </a:rPr>
              <a:t> import </a:t>
            </a:r>
            <a:r>
              <a:rPr lang="nl-NL" sz="2200" dirty="0" err="1">
                <a:latin typeface="Times New Roman" panose="02020603050405020304" pitchFamily="18" charset="0"/>
                <a:cs typeface="Times New Roman" panose="02020603050405020304" pitchFamily="18" charset="0"/>
              </a:rPr>
              <a:t>properties</a:t>
            </a:r>
            <a:r>
              <a:rPr lang="nl-NL" sz="2200" dirty="0">
                <a:latin typeface="Times New Roman" panose="02020603050405020304" pitchFamily="18" charset="0"/>
                <a:cs typeface="Times New Roman" panose="02020603050405020304" pitchFamily="18" charset="0"/>
              </a:rPr>
              <a:t> of @</a:t>
            </a:r>
            <a:r>
              <a:rPr lang="nl-NL" sz="2200" dirty="0" err="1">
                <a:latin typeface="Times New Roman" panose="02020603050405020304" pitchFamily="18" charset="0"/>
                <a:cs typeface="Times New Roman" panose="02020603050405020304" pitchFamily="18" charset="0"/>
              </a:rPr>
              <a:t>NgModules</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declarations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Pipes</a:t>
            </a:r>
            <a:r>
              <a:rPr lang="en-US" sz="2200" dirty="0">
                <a:latin typeface="Times New Roman" panose="02020603050405020304" pitchFamily="18" charset="0"/>
                <a:cs typeface="Times New Roman" panose="02020603050405020304" pitchFamily="18" charset="0"/>
              </a:rPr>
              <a:t> that belong to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exports</a:t>
            </a:r>
            <a:r>
              <a:rPr lang="en-US" sz="2200" dirty="0">
                <a:latin typeface="Times New Roman" panose="02020603050405020304" pitchFamily="18" charset="0"/>
                <a:cs typeface="Times New Roman" panose="02020603050405020304" pitchFamily="18" charset="0"/>
              </a:rPr>
              <a:t> — the subset of declarations that should be visible and usable in the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of other </a:t>
            </a:r>
            <a:r>
              <a:rPr lang="en-US" sz="2200" i="1" dirty="0" err="1">
                <a:latin typeface="Times New Roman" panose="02020603050405020304" pitchFamily="18" charset="0"/>
                <a:cs typeface="Times New Roman" panose="02020603050405020304" pitchFamily="18" charset="0"/>
              </a:rPr>
              <a:t>NgModules</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imports</a:t>
            </a:r>
            <a:r>
              <a:rPr lang="en-US" sz="2200" dirty="0">
                <a:latin typeface="Times New Roman" panose="02020603050405020304" pitchFamily="18" charset="0"/>
                <a:cs typeface="Times New Roman" panose="02020603050405020304" pitchFamily="18" charset="0"/>
              </a:rPr>
              <a:t> — other modules whose exported classes are needed by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declared in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 — list of the needed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because they are listed here, become are available app-wide</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bootstrap</a:t>
            </a:r>
            <a:r>
              <a:rPr lang="en-US" sz="2200" dirty="0">
                <a:latin typeface="Times New Roman" panose="02020603050405020304" pitchFamily="18" charset="0"/>
                <a:cs typeface="Times New Roman" panose="02020603050405020304" pitchFamily="18" charset="0"/>
              </a:rPr>
              <a:t> — the main application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called the </a:t>
            </a:r>
            <a:r>
              <a:rPr lang="en-US" sz="2200" i="1" dirty="0">
                <a:latin typeface="Times New Roman" panose="02020603050405020304" pitchFamily="18" charset="0"/>
                <a:cs typeface="Times New Roman" panose="02020603050405020304" pitchFamily="18" charset="0"/>
              </a:rPr>
              <a:t>Root Component</a:t>
            </a:r>
            <a:r>
              <a:rPr lang="en-US" sz="2200" dirty="0">
                <a:latin typeface="Times New Roman" panose="02020603050405020304" pitchFamily="18" charset="0"/>
                <a:cs typeface="Times New Roman" panose="02020603050405020304" pitchFamily="18" charset="0"/>
              </a:rPr>
              <a:t>, which hosts all other app views. (only the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should set this bootstrap property)</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1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Components: </a:t>
            </a:r>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controls a screen called a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 logic of 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defined inside a class.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creates, updates, and destroys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as the user moves through the application.</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identified by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decorator that has a set of properties. The most import properties are the following ones:</a:t>
            </a:r>
          </a:p>
          <a:p>
            <a:r>
              <a:rPr lang="en-US" sz="2200" i="1" dirty="0">
                <a:latin typeface="Times New Roman" panose="02020603050405020304" pitchFamily="18" charset="0"/>
                <a:cs typeface="Times New Roman" panose="02020603050405020304" pitchFamily="18" charset="0"/>
              </a:rPr>
              <a:t>selector</a:t>
            </a:r>
            <a:r>
              <a:rPr lang="en-US" sz="2200" dirty="0">
                <a:latin typeface="Times New Roman" panose="02020603050405020304" pitchFamily="18" charset="0"/>
                <a:cs typeface="Times New Roman" panose="02020603050405020304" pitchFamily="18" charset="0"/>
              </a:rPr>
              <a:t> — tells how the component is referenced in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in simple words, it corresponds to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tag.</a:t>
            </a:r>
          </a:p>
          <a:p>
            <a:r>
              <a:rPr lang="en-US" sz="2200" i="1" dirty="0" err="1">
                <a:latin typeface="Times New Roman" panose="02020603050405020304" pitchFamily="18" charset="0"/>
                <a:cs typeface="Times New Roman" panose="02020603050405020304" pitchFamily="18" charset="0"/>
              </a:rPr>
              <a:t>templateUrl</a:t>
            </a:r>
            <a:r>
              <a:rPr lang="en-US" sz="2200" dirty="0">
                <a:latin typeface="Times New Roman" panose="02020603050405020304" pitchFamily="18" charset="0"/>
                <a:cs typeface="Times New Roman" panose="02020603050405020304" pitchFamily="18" charset="0"/>
              </a:rPr>
              <a:t> — gives the path of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template.</a:t>
            </a:r>
          </a:p>
          <a:p>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 — an array of </a:t>
            </a:r>
            <a:r>
              <a:rPr lang="en-US" sz="2200" i="1" dirty="0">
                <a:latin typeface="Times New Roman" panose="02020603050405020304" pitchFamily="18" charset="0"/>
                <a:cs typeface="Times New Roman" panose="02020603050405020304" pitchFamily="18" charset="0"/>
              </a:rPr>
              <a:t>Dependency Injection Providers</a:t>
            </a:r>
            <a:r>
              <a:rPr lang="en-US" sz="2200" dirty="0">
                <a:latin typeface="Times New Roman" panose="02020603050405020304" pitchFamily="18" charset="0"/>
                <a:cs typeface="Times New Roman" panose="02020603050405020304" pitchFamily="18" charset="0"/>
              </a:rPr>
              <a:t> for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requires.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24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Versions of </a:t>
            </a:r>
            <a:r>
              <a:rPr lang="en-US" sz="2400" dirty="0" err="1">
                <a:latin typeface="Times New Roman" panose="02020603050405020304" pitchFamily="18" charset="0"/>
                <a:cs typeface="Times New Roman" panose="02020603050405020304" pitchFamily="18" charset="0"/>
              </a:rPr>
              <a:t>Anguar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Lastest</a:t>
            </a:r>
            <a:r>
              <a:rPr lang="en-US" sz="2400" dirty="0">
                <a:latin typeface="Times New Roman" panose="02020603050405020304" pitchFamily="18" charset="0"/>
                <a:cs typeface="Times New Roman" panose="02020603050405020304" pitchFamily="18" charset="0"/>
              </a:rPr>
              <a:t> Angular 7</a:t>
            </a:r>
          </a:p>
          <a:p>
            <a:r>
              <a:rPr lang="en-US" sz="2400" dirty="0">
                <a:latin typeface="Times New Roman" panose="02020603050405020304" pitchFamily="18" charset="0"/>
                <a:cs typeface="Times New Roman" panose="02020603050405020304" pitchFamily="18" charset="0"/>
              </a:rPr>
              <a:t>Language using: Typescript</a:t>
            </a:r>
          </a:p>
          <a:p>
            <a:r>
              <a:rPr lang="en-US" sz="2400" dirty="0">
                <a:latin typeface="Times New Roman" panose="02020603050405020304" pitchFamily="18" charset="0"/>
                <a:cs typeface="Times New Roman" panose="02020603050405020304" pitchFamily="18" charset="0"/>
              </a:rPr>
              <a:t>Selecting an Editor: VS Code (recommend)</a:t>
            </a:r>
          </a:p>
          <a:p>
            <a:r>
              <a:rPr lang="en-US" sz="2400" dirty="0">
                <a:latin typeface="Times New Roman" panose="02020603050405020304" pitchFamily="18" charset="0"/>
                <a:cs typeface="Times New Roman" panose="02020603050405020304" pitchFamily="18" charset="0"/>
              </a:rPr>
              <a:t>Setting up Our Environment: </a:t>
            </a:r>
            <a:r>
              <a:rPr lang="en-US" sz="2400" dirty="0" err="1">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 Angular CLI, TS lint, </a:t>
            </a:r>
            <a:r>
              <a:rPr lang="en-US" sz="2400" dirty="0" err="1">
                <a:latin typeface="Times New Roman" panose="02020603050405020304" pitchFamily="18" charset="0"/>
                <a:cs typeface="Times New Roman" panose="02020603050405020304" pitchFamily="18" charset="0"/>
              </a:rPr>
              <a:t>cmder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dotnet</a:t>
            </a:r>
            <a:r>
              <a:rPr lang="en-US" sz="2400" dirty="0">
                <a:latin typeface="Times New Roman" panose="02020603050405020304" pitchFamily="18" charset="0"/>
                <a:cs typeface="Times New Roman" panose="02020603050405020304" pitchFamily="18" charset="0"/>
              </a:rPr>
              <a:t> core, VS 2019, SQL Server </a:t>
            </a:r>
          </a:p>
          <a:p>
            <a:r>
              <a:rPr lang="en-US" sz="2400" dirty="0">
                <a:latin typeface="Times New Roman" panose="02020603050405020304" pitchFamily="18" charset="0"/>
                <a:cs typeface="Times New Roman" panose="02020603050405020304" pitchFamily="18" charset="0"/>
              </a:rPr>
              <a:t>What We'll Be Building:  SPA (Single page application) power by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Core as back end</a:t>
            </a:r>
          </a:p>
          <a:p>
            <a:r>
              <a:rPr lang="en-US" sz="2400" dirty="0">
                <a:latin typeface="Times New Roman" panose="02020603050405020304" pitchFamily="18" charset="0"/>
                <a:cs typeface="Times New Roman" panose="02020603050405020304" pitchFamily="18" charset="0"/>
              </a:rPr>
              <a:t>Overview of Angular: Angular is a platform and framework for building client applications in HTML and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Angular is written in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It implements core and optional functionality as a set of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libraries that you import into your apps.</a:t>
            </a:r>
          </a:p>
        </p:txBody>
      </p:sp>
    </p:spTree>
    <p:extLst>
      <p:ext uri="{BB962C8B-B14F-4D97-AF65-F5344CB8AC3E}">
        <p14:creationId xmlns:p14="http://schemas.microsoft.com/office/powerpoint/2010/main" val="10483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Services: </a:t>
            </a:r>
            <a:r>
              <a:rPr lang="en-US" sz="2200" dirty="0">
                <a:latin typeface="Times New Roman" panose="02020603050405020304" pitchFamily="18" charset="0"/>
                <a:cs typeface="Times New Roman" panose="02020603050405020304" pitchFamily="18" charset="0"/>
              </a:rPr>
              <a:t>we should create a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when two or more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or other things need to access the same data or if we want to encapsulate interactions with a web server or if we want to define how to validate user inputs.</a:t>
            </a:r>
          </a:p>
          <a:p>
            <a:r>
              <a:rPr lang="nl-NL" sz="2200" dirty="0">
                <a:latin typeface="Times New Roman" panose="02020603050405020304" pitchFamily="18" charset="0"/>
                <a:cs typeface="Times New Roman" panose="02020603050405020304" pitchFamily="18" charset="0"/>
              </a:rPr>
              <a:t>Service are </a:t>
            </a:r>
            <a:r>
              <a:rPr lang="nl-NL" sz="2200" dirty="0" err="1">
                <a:latin typeface="Times New Roman" panose="02020603050405020304" pitchFamily="18" charset="0"/>
                <a:cs typeface="Times New Roman" panose="02020603050405020304" pitchFamily="18" charset="0"/>
              </a:rPr>
              <a:t>stateless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Singletons.</a:t>
            </a:r>
          </a:p>
          <a:p>
            <a:r>
              <a:rPr lang="nl-NL" sz="2200" dirty="0">
                <a:latin typeface="Times New Roman" panose="02020603050405020304" pitchFamily="18" charset="0"/>
                <a:cs typeface="Times New Roman" panose="02020603050405020304" pitchFamily="18" charset="0"/>
              </a:rPr>
              <a:t>Service is </a:t>
            </a:r>
            <a:r>
              <a:rPr lang="nl-NL" sz="2200" dirty="0" err="1">
                <a:latin typeface="Times New Roman" panose="02020603050405020304" pitchFamily="18" charset="0"/>
                <a:cs typeface="Times New Roman" panose="02020603050405020304" pitchFamily="18" charset="0"/>
              </a:rPr>
              <a:t>defined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Injectable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decorator</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5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Dependency Injection: </a:t>
            </a:r>
            <a:r>
              <a:rPr lang="en-US" sz="2200" dirty="0">
                <a:latin typeface="Times New Roman" panose="02020603050405020304" pitchFamily="18" charset="0"/>
                <a:cs typeface="Times New Roman" panose="02020603050405020304" pitchFamily="18" charset="0"/>
              </a:rPr>
              <a:t> DI is </a:t>
            </a:r>
            <a:r>
              <a:rPr lang="en-US" sz="2200" i="1" dirty="0">
                <a:latin typeface="Times New Roman" panose="02020603050405020304" pitchFamily="18" charset="0"/>
                <a:cs typeface="Times New Roman" panose="02020603050405020304" pitchFamily="18" charset="0"/>
              </a:rPr>
              <a:t>Design Pattern</a:t>
            </a:r>
            <a:r>
              <a:rPr lang="en-US" sz="2200" dirty="0">
                <a:latin typeface="Times New Roman" panose="02020603050405020304" pitchFamily="18" charset="0"/>
                <a:cs typeface="Times New Roman" panose="02020603050405020304" pitchFamily="18" charset="0"/>
              </a:rPr>
              <a:t> in which one or more dependencies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are injected into a dependent object</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is a recipe for creating a dependency. We must at least register one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of any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we want to use. It can be done in Modules or in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Doing this in a </a:t>
            </a:r>
            <a:r>
              <a:rPr lang="en-US" sz="2200" i="1" dirty="0">
                <a:latin typeface="Times New Roman" panose="02020603050405020304" pitchFamily="18" charset="0"/>
                <a:cs typeface="Times New Roman" panose="02020603050405020304" pitchFamily="18" charset="0"/>
              </a:rPr>
              <a:t>Module</a:t>
            </a:r>
            <a:r>
              <a:rPr lang="en-US" sz="2200" dirty="0">
                <a:latin typeface="Times New Roman" panose="02020603050405020304" pitchFamily="18" charset="0"/>
                <a:cs typeface="Times New Roman" panose="02020603050405020304" pitchFamily="18" charset="0"/>
              </a:rPr>
              <a:t> allows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to inject the corresponding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in any class it creates and so the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instance lives for the life of the app. </a:t>
            </a:r>
          </a:p>
        </p:txBody>
      </p:sp>
    </p:spTree>
    <p:extLst>
      <p:ext uri="{BB962C8B-B14F-4D97-AF65-F5344CB8AC3E}">
        <p14:creationId xmlns:p14="http://schemas.microsoft.com/office/powerpoint/2010/main" val="42528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Data Binding</a:t>
            </a:r>
          </a:p>
          <a:p>
            <a:r>
              <a:rPr lang="en-US" sz="2200" dirty="0">
                <a:latin typeface="Times New Roman" panose="02020603050405020304" pitchFamily="18" charset="0"/>
                <a:cs typeface="Times New Roman" panose="02020603050405020304" pitchFamily="18" charset="0"/>
              </a:rPr>
              <a:t>There are two types of data binding:</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Event binding</a:t>
            </a:r>
            <a:r>
              <a:rPr lang="en-US" sz="2200" dirty="0">
                <a:latin typeface="Times New Roman" panose="02020603050405020304" pitchFamily="18" charset="0"/>
                <a:cs typeface="Times New Roman" panose="02020603050405020304" pitchFamily="18" charset="0"/>
              </a:rPr>
              <a:t> lets your app respond to user input in the target environment by updating your application data.</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Property binding</a:t>
            </a:r>
            <a:r>
              <a:rPr lang="en-US" sz="2200" dirty="0">
                <a:latin typeface="Times New Roman" panose="02020603050405020304" pitchFamily="18" charset="0"/>
                <a:cs typeface="Times New Roman" panose="02020603050405020304" pitchFamily="18" charset="0"/>
              </a:rPr>
              <a:t> lets you interpolate values that are computed from your application data into the HTML.</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5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Input and Output: </a:t>
            </a:r>
            <a:r>
              <a:rPr lang="en-US" sz="2200" i="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properties usually receive data values. </a:t>
            </a:r>
            <a:r>
              <a:rPr lang="en-US" sz="2200" i="1" dirty="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properties expose </a:t>
            </a:r>
            <a:r>
              <a:rPr lang="en-US" sz="2200" i="1" dirty="0">
                <a:latin typeface="Times New Roman" panose="02020603050405020304" pitchFamily="18" charset="0"/>
                <a:cs typeface="Times New Roman" panose="02020603050405020304" pitchFamily="18" charset="0"/>
              </a:rPr>
              <a:t>Event</a:t>
            </a:r>
            <a:r>
              <a:rPr lang="en-US" sz="2200" dirty="0">
                <a:latin typeface="Times New Roman" panose="02020603050405020304" pitchFamily="18" charset="0"/>
                <a:cs typeface="Times New Roman" panose="02020603050405020304" pitchFamily="18" charset="0"/>
              </a:rPr>
              <a:t> producers.</a:t>
            </a:r>
            <a:endParaRPr lang="en-US" sz="2200" b="1"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define</a:t>
            </a:r>
            <a:r>
              <a:rPr lang="nl-NL" sz="2200" dirty="0">
                <a:latin typeface="Times New Roman" panose="02020603050405020304" pitchFamily="18" charset="0"/>
                <a:cs typeface="Times New Roman" panose="02020603050405020304" pitchFamily="18" charset="0"/>
              </a:rPr>
              <a:t> Input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Output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@Input &amp; @Output </a:t>
            </a:r>
            <a:r>
              <a:rPr lang="nl-NL" sz="2200" dirty="0" err="1">
                <a:latin typeface="Times New Roman" panose="02020603050405020304" pitchFamily="18" charset="0"/>
                <a:cs typeface="Times New Roman" panose="02020603050405020304" pitchFamily="18" charset="0"/>
              </a:rPr>
              <a:t>decorator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1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Directives: </a:t>
            </a:r>
            <a:r>
              <a:rPr lang="en-US" sz="2200" dirty="0">
                <a:latin typeface="Times New Roman" panose="02020603050405020304" pitchFamily="18" charset="0"/>
                <a:cs typeface="Times New Roman" panose="02020603050405020304" pitchFamily="18" charset="0"/>
              </a:rPr>
              <a:t>In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there are three kinds of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a:t>
            </a:r>
          </a:p>
          <a:p>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with a template</a:t>
            </a: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 — change the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layout by adding and removing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elements</a:t>
            </a: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 — change the appearance or behavior of an element,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or another </a:t>
            </a:r>
            <a:r>
              <a:rPr lang="en-US" sz="2200" i="1" dirty="0">
                <a:latin typeface="Times New Roman" panose="02020603050405020304" pitchFamily="18" charset="0"/>
                <a:cs typeface="Times New Roman" panose="02020603050405020304" pitchFamily="18" charset="0"/>
              </a:rPr>
              <a:t>Directive</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change the structure of the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They are things like “</a:t>
            </a:r>
            <a:r>
              <a:rPr lang="en-US" sz="2200" i="1" dirty="0" err="1">
                <a:latin typeface="Times New Roman" panose="02020603050405020304" pitchFamily="18" charset="0"/>
                <a:cs typeface="Times New Roman" panose="02020603050405020304" pitchFamily="18" charset="0"/>
              </a:rPr>
              <a:t>NgFor</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NgIf</a:t>
            </a:r>
            <a:r>
              <a:rPr lang="en-US" sz="2200" dirty="0">
                <a:latin typeface="Times New Roman" panose="02020603050405020304" pitchFamily="18" charset="0"/>
                <a:cs typeface="Times New Roman" panose="02020603050405020304" pitchFamily="18" charset="0"/>
              </a:rPr>
              <a:t>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are used as attributes of elements. They are things like “</a:t>
            </a:r>
            <a:r>
              <a:rPr lang="en-US" sz="2200" i="1" dirty="0" err="1">
                <a:latin typeface="Times New Roman" panose="02020603050405020304" pitchFamily="18" charset="0"/>
                <a:cs typeface="Times New Roman" panose="02020603050405020304" pitchFamily="18" charset="0"/>
              </a:rPr>
              <a:t>NgClass</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NgStyle</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49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Pipes: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are a way to operate some transformations over data before displaying them. </a:t>
            </a:r>
            <a:r>
              <a:rPr lang="en-US" i="1" dirty="0">
                <a:latin typeface="Times New Roman" panose="02020603050405020304" pitchFamily="18" charset="0"/>
                <a:cs typeface="Times New Roman" panose="02020603050405020304" pitchFamily="18" charset="0"/>
              </a:rPr>
              <a:t>Angular</a:t>
            </a:r>
            <a:r>
              <a:rPr lang="en-US" dirty="0">
                <a:latin typeface="Times New Roman" panose="02020603050405020304" pitchFamily="18" charset="0"/>
                <a:cs typeface="Times New Roman" panose="02020603050405020304" pitchFamily="18" charset="0"/>
              </a:rPr>
              <a:t> comes with several built-in </a:t>
            </a:r>
            <a:r>
              <a:rPr lang="en-US" i="1" dirty="0">
                <a:latin typeface="Times New Roman" panose="02020603050405020304" pitchFamily="18" charset="0"/>
                <a:cs typeface="Times New Roman" panose="02020603050405020304" pitchFamily="18" charset="0"/>
              </a:rPr>
              <a:t>Pipes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are also able to create our own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by using the “</a:t>
            </a:r>
            <a:r>
              <a:rPr lang="en-US" i="1" dirty="0">
                <a:latin typeface="Times New Roman" panose="02020603050405020304" pitchFamily="18" charset="0"/>
                <a:cs typeface="Times New Roman" panose="02020603050405020304" pitchFamily="18" charset="0"/>
              </a:rPr>
              <a:t>@Pipe</a:t>
            </a:r>
            <a:r>
              <a:rPr lang="en-US" dirty="0">
                <a:latin typeface="Times New Roman" panose="02020603050405020304" pitchFamily="18" charset="0"/>
                <a:cs typeface="Times New Roman" panose="02020603050405020304" pitchFamily="18" charset="0"/>
              </a:rPr>
              <a:t>” decorator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3460007"/>
            <a:ext cx="9204960" cy="3162861"/>
          </a:xfrm>
          <a:prstGeom prst="rect">
            <a:avLst/>
          </a:prstGeom>
        </p:spPr>
      </p:pic>
    </p:spTree>
    <p:extLst>
      <p:ext uri="{BB962C8B-B14F-4D97-AF65-F5344CB8AC3E}">
        <p14:creationId xmlns:p14="http://schemas.microsoft.com/office/powerpoint/2010/main" val="230338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Routing &amp; Navigation: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Router</a:t>
            </a:r>
            <a:r>
              <a:rPr lang="en-US" dirty="0">
                <a:latin typeface="Times New Roman" panose="02020603050405020304" pitchFamily="18" charset="0"/>
                <a:cs typeface="Times New Roman" panose="02020603050405020304" pitchFamily="18" charset="0"/>
              </a:rPr>
              <a:t> allows navigation from one </a:t>
            </a:r>
            <a:r>
              <a:rPr lang="en-US" i="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to the next.</a:t>
            </a:r>
          </a:p>
          <a:p>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use</a:t>
            </a:r>
            <a:r>
              <a:rPr lang="nl-NL" dirty="0">
                <a:latin typeface="Times New Roman" panose="02020603050405020304" pitchFamily="18" charset="0"/>
                <a:cs typeface="Times New Roman" panose="02020603050405020304" pitchFamily="18" charset="0"/>
              </a:rPr>
              <a:t> router we </a:t>
            </a:r>
            <a:r>
              <a:rPr lang="nl-NL" dirty="0" err="1">
                <a:latin typeface="Times New Roman" panose="02020603050405020304" pitchFamily="18" charset="0"/>
                <a:cs typeface="Times New Roman" panose="02020603050405020304" pitchFamily="18" charset="0"/>
              </a:rPr>
              <a:t>need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import </a:t>
            </a:r>
            <a:r>
              <a:rPr lang="nl-NL" dirty="0" err="1">
                <a:latin typeface="Times New Roman" panose="02020603050405020304" pitchFamily="18" charset="0"/>
                <a:cs typeface="Times New Roman" panose="02020603050405020304" pitchFamily="18" charset="0"/>
              </a:rPr>
              <a:t>RouterModule</a:t>
            </a:r>
            <a:r>
              <a:rPr lang="nl-NL" dirty="0">
                <a:latin typeface="Times New Roman" panose="02020603050405020304" pitchFamily="18" charset="0"/>
                <a:cs typeface="Times New Roman" panose="02020603050405020304" pitchFamily="18" charset="0"/>
              </a:rPr>
              <a:t> in module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8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8494B9-63FD-435A-AFA6-53E2454B48B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Getting Started</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695AC8C-CF3A-4D2C-AF0D-DB5C38E0170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SASS is a CSS preprocessor, which adds special features such as variables, nested rules and </a:t>
            </a:r>
            <a:r>
              <a:rPr lang="en-US" dirty="0" err="1">
                <a:latin typeface="Times New Roman" panose="02020603050405020304" pitchFamily="18" charset="0"/>
                <a:cs typeface="Times New Roman" panose="02020603050405020304" pitchFamily="18" charset="0"/>
              </a:rPr>
              <a:t>mixins</a:t>
            </a:r>
            <a:r>
              <a:rPr lang="en-US" dirty="0">
                <a:latin typeface="Times New Roman" panose="02020603050405020304" pitchFamily="18" charset="0"/>
                <a:cs typeface="Times New Roman" panose="02020603050405020304" pitchFamily="18" charset="0"/>
              </a:rPr>
              <a:t> (sometimes referred to as syntactic sugar) into regular CSS</a:t>
            </a:r>
          </a:p>
          <a:p>
            <a:pPr marL="0" indent="0">
              <a:buNone/>
            </a:pPr>
            <a:r>
              <a:rPr lang="en-US" dirty="0">
                <a:latin typeface="Times New Roman" panose="02020603050405020304" pitchFamily="18" charset="0"/>
                <a:cs typeface="Times New Roman" panose="02020603050405020304" pitchFamily="18" charset="0"/>
              </a:rPr>
              <a:t>Benefit of SASS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Variables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Partial Import</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Mixins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Extend/Inheritance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8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Setting up 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Angular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500" dirty="0">
                <a:latin typeface="Times New Roman" panose="02020603050405020304" pitchFamily="18" charset="0"/>
                <a:cs typeface="Times New Roman" panose="02020603050405020304" pitchFamily="18" charset="0"/>
              </a:rPr>
              <a:t>New project </a:t>
            </a:r>
            <a:r>
              <a:rPr lang="en-US" sz="2500" dirty="0">
                <a:latin typeface="Times New Roman" panose="02020603050405020304" pitchFamily="18" charset="0"/>
                <a:cs typeface="Times New Roman" panose="02020603050405020304" pitchFamily="18" charset="0"/>
              </a:rPr>
              <a:t>ng new my-first-project</a:t>
            </a:r>
          </a:p>
          <a:p>
            <a:r>
              <a:rPr lang="nl-NL" sz="2500" dirty="0">
                <a:latin typeface="Times New Roman" panose="02020603050405020304" pitchFamily="18" charset="0"/>
                <a:cs typeface="Times New Roman" panose="02020603050405020304" pitchFamily="18" charset="0"/>
              </a:rPr>
              <a:t>Run project </a:t>
            </a:r>
            <a:r>
              <a:rPr lang="en-US" sz="2500" dirty="0">
                <a:latin typeface="Times New Roman" panose="02020603050405020304" pitchFamily="18" charset="0"/>
                <a:cs typeface="Times New Roman" panose="02020603050405020304" pitchFamily="18" charset="0"/>
              </a:rPr>
              <a:t>ng serve</a:t>
            </a:r>
          </a:p>
          <a:p>
            <a:r>
              <a:rPr lang="nl-NL" sz="2500" dirty="0" err="1">
                <a:latin typeface="Times New Roman" panose="02020603050405020304" pitchFamily="18" charset="0"/>
                <a:cs typeface="Times New Roman" panose="02020603050405020304" pitchFamily="18" charset="0"/>
              </a:rPr>
              <a:t>Build</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build</a:t>
            </a:r>
            <a:endParaRPr lang="nl-NL" sz="2500" dirty="0">
              <a:latin typeface="Times New Roman" panose="02020603050405020304" pitchFamily="18" charset="0"/>
              <a:cs typeface="Times New Roman" panose="02020603050405020304" pitchFamily="18" charset="0"/>
            </a:endParaRPr>
          </a:p>
          <a:p>
            <a:r>
              <a:rPr lang="nl-NL" sz="2500" dirty="0">
                <a:latin typeface="Times New Roman" panose="02020603050405020304" pitchFamily="18" charset="0"/>
                <a:cs typeface="Times New Roman" panose="02020603050405020304" pitchFamily="18" charset="0"/>
              </a:rPr>
              <a:t>Lint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lint</a:t>
            </a:r>
          </a:p>
          <a:p>
            <a:r>
              <a:rPr lang="nl-NL" sz="2500" dirty="0">
                <a:latin typeface="Times New Roman" panose="02020603050405020304" pitchFamily="18" charset="0"/>
                <a:cs typeface="Times New Roman" panose="02020603050405020304" pitchFamily="18" charset="0"/>
              </a:rPr>
              <a:t>Test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test</a:t>
            </a:r>
          </a:p>
          <a:p>
            <a:r>
              <a:rPr lang="nl-NL" sz="2500" dirty="0">
                <a:latin typeface="Times New Roman" panose="02020603050405020304" pitchFamily="18" charset="0"/>
                <a:cs typeface="Times New Roman" panose="02020603050405020304" pitchFamily="18" charset="0"/>
              </a:rPr>
              <a:t>E2e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e2e</a:t>
            </a:r>
          </a:p>
          <a:p>
            <a:r>
              <a:rPr lang="nl-NL" sz="2500" dirty="0" err="1">
                <a:latin typeface="Times New Roman" panose="02020603050405020304" pitchFamily="18" charset="0"/>
                <a:cs typeface="Times New Roman" panose="02020603050405020304" pitchFamily="18" charset="0"/>
              </a:rPr>
              <a:t>Generate</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1500" dirty="0"/>
          </a:p>
        </p:txBody>
      </p:sp>
      <p:sp>
        <p:nvSpPr>
          <p:cNvPr id="3" name="Content Placeholder 2"/>
          <p:cNvSpPr>
            <a:spLocks noGrp="1"/>
          </p:cNvSpPr>
          <p:nvPr>
            <p:ph idx="1"/>
          </p:nvPr>
        </p:nvSpPr>
        <p:spPr>
          <a:xfrm>
            <a:off x="1069848" y="174171"/>
            <a:ext cx="10058400" cy="5998029"/>
          </a:xfrm>
        </p:spPr>
        <p:txBody>
          <a:bodyPr>
            <a:noAutofit/>
          </a:bodyPr>
          <a:lstStyle/>
          <a:p>
            <a:r>
              <a:rPr lang="nl-NL" dirty="0">
                <a:latin typeface="Times New Roman" panose="02020603050405020304" pitchFamily="18" charset="0"/>
                <a:cs typeface="Times New Roman" panose="02020603050405020304" pitchFamily="18" charset="0"/>
              </a:rPr>
              <a:t>List of support </a:t>
            </a:r>
            <a:r>
              <a:rPr lang="nl-NL" dirty="0" err="1">
                <a:latin typeface="Times New Roman" panose="02020603050405020304" pitchFamily="18" charset="0"/>
                <a:cs typeface="Times New Roman" panose="02020603050405020304" pitchFamily="18" charset="0"/>
              </a:rPr>
              <a:t>command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when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using</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ng</a:t>
            </a:r>
            <a:r>
              <a:rPr lang="nl-NL" dirty="0">
                <a:latin typeface="Times New Roman" panose="02020603050405020304" pitchFamily="18" charset="0"/>
                <a:cs typeface="Times New Roman" panose="02020603050405020304" pitchFamily="18" charset="0"/>
              </a:rPr>
              <a:t> g</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appShell</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application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directive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enum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guard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interface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library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module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pipe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serviceWorker</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universal</a:t>
            </a:r>
          </a:p>
        </p:txBody>
      </p:sp>
    </p:spTree>
    <p:extLst>
      <p:ext uri="{BB962C8B-B14F-4D97-AF65-F5344CB8AC3E}">
        <p14:creationId xmlns:p14="http://schemas.microsoft.com/office/powerpoint/2010/main" val="25566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Introduction</a:t>
            </a:r>
            <a:r>
              <a:rPr lang="en-US" sz="4400" b="1" dirty="0"/>
              <a:t> to Typescript</a:t>
            </a:r>
          </a:p>
        </p:txBody>
      </p:sp>
      <p:sp>
        <p:nvSpPr>
          <p:cNvPr id="3" name="Content Placeholder 2"/>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Install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-g typescript, </a:t>
            </a:r>
            <a:r>
              <a:rPr lang="en-US" sz="2200" dirty="0" err="1">
                <a:latin typeface="Times New Roman" panose="02020603050405020304" pitchFamily="18" charset="0"/>
                <a:cs typeface="Times New Roman" panose="02020603050405020304" pitchFamily="18" charset="0"/>
              </a:rPr>
              <a:t>tslint</a:t>
            </a:r>
            <a:endParaRPr lang="en-US"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Compile</a:t>
            </a:r>
            <a:r>
              <a:rPr lang="nl-NL" sz="2200" b="1" dirty="0">
                <a:latin typeface="Times New Roman" panose="02020603050405020304" pitchFamily="18" charset="0"/>
                <a:cs typeface="Times New Roman" panose="02020603050405020304" pitchFamily="18" charset="0"/>
              </a:rPr>
              <a:t> TS </a:t>
            </a:r>
            <a:r>
              <a:rPr lang="nl-NL" sz="2200" dirty="0" err="1">
                <a:latin typeface="Times New Roman" panose="02020603050405020304" pitchFamily="18" charset="0"/>
                <a:cs typeface="Times New Roman" panose="02020603050405020304" pitchFamily="18" charset="0"/>
              </a:rPr>
              <a:t>tsc</a:t>
            </a:r>
            <a:r>
              <a:rPr lang="nl-NL" sz="2200" dirty="0">
                <a:latin typeface="Times New Roman" panose="02020603050405020304" pitchFamily="18" charset="0"/>
                <a:cs typeface="Times New Roman" panose="02020603050405020304" pitchFamily="18" charset="0"/>
              </a:rPr>
              <a:t> typescript-file</a:t>
            </a:r>
          </a:p>
          <a:p>
            <a:r>
              <a:rPr lang="nl-NL" sz="2200" b="1" dirty="0">
                <a:latin typeface="Times New Roman" panose="02020603050405020304" pitchFamily="18" charset="0"/>
                <a:cs typeface="Times New Roman" panose="02020603050405020304" pitchFamily="18" charset="0"/>
              </a:rPr>
              <a:t>Let: </a:t>
            </a:r>
            <a:r>
              <a:rPr lang="nl-NL" sz="2200" dirty="0" err="1">
                <a:latin typeface="Times New Roman" panose="02020603050405020304" pitchFamily="18" charset="0"/>
                <a:cs typeface="Times New Roman" panose="02020603050405020304" pitchFamily="18" charset="0"/>
              </a:rPr>
              <a:t>avoid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variable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before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declare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let hello = "Hello!";</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Const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just</a:t>
            </a:r>
            <a:r>
              <a:rPr lang="nl-NL" sz="2200" dirty="0">
                <a:latin typeface="Times New Roman" panose="02020603050405020304" pitchFamily="18" charset="0"/>
                <a:cs typeface="Times New Roman" panose="02020603050405020304" pitchFamily="18" charset="0"/>
              </a:rPr>
              <a:t> like let but we </a:t>
            </a:r>
            <a:r>
              <a:rPr lang="nl-NL" sz="2200" dirty="0" err="1">
                <a:latin typeface="Times New Roman" panose="02020603050405020304" pitchFamily="18" charset="0"/>
                <a:cs typeface="Times New Roman" panose="02020603050405020304" pitchFamily="18" charset="0"/>
              </a:rPr>
              <a:t>cant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reassign</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value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numLivesForCat</a:t>
            </a:r>
            <a:r>
              <a:rPr lang="en-US" sz="2400" dirty="0">
                <a:latin typeface="Times New Roman" panose="02020603050405020304" pitchFamily="18" charset="0"/>
                <a:cs typeface="Times New Roman" panose="02020603050405020304" pitchFamily="18" charset="0"/>
              </a:rPr>
              <a:t> = 9;</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Readonly</a:t>
            </a:r>
            <a:r>
              <a:rPr lang="nl-NL" sz="22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Read-only members can be accessed outside the class, but their value cannot be changed. Since read-only members cannot be changed outside the class, they either need to be initialized at declaration or initialized inside the class constructor.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3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 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ES Modules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200" dirty="0">
                <a:latin typeface="Times New Roman" panose="02020603050405020304" pitchFamily="18" charset="0"/>
                <a:cs typeface="Times New Roman" panose="02020603050405020304" pitchFamily="18" charset="0"/>
              </a:rPr>
              <a:t>Modules </a:t>
            </a:r>
            <a:r>
              <a:rPr lang="nl-NL" sz="2200" dirty="0" err="1">
                <a:latin typeface="Times New Roman" panose="02020603050405020304" pitchFamily="18" charset="0"/>
                <a:cs typeface="Times New Roman" panose="02020603050405020304" pitchFamily="18" charset="0"/>
              </a:rPr>
              <a:t>allow</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encapsulate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all</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sort</a:t>
            </a:r>
            <a:r>
              <a:rPr lang="nl-NL" sz="2200" dirty="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expose</a:t>
            </a:r>
            <a:r>
              <a:rPr lang="nl-NL" sz="2200" dirty="0">
                <a:latin typeface="Times New Roman" panose="02020603050405020304" pitchFamily="18" charset="0"/>
                <a:cs typeface="Times New Roman" panose="02020603050405020304" pitchFamily="18" charset="0"/>
              </a:rPr>
              <a:t> these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other</a:t>
            </a:r>
            <a:r>
              <a:rPr lang="nl-NL" sz="2200" dirty="0">
                <a:latin typeface="Times New Roman" panose="02020603050405020304" pitchFamily="18" charset="0"/>
                <a:cs typeface="Times New Roman" panose="02020603050405020304" pitchFamily="18" charset="0"/>
              </a:rPr>
              <a:t> JS file as </a:t>
            </a:r>
            <a:r>
              <a:rPr lang="nl-NL" sz="2200" dirty="0" err="1">
                <a:latin typeface="Times New Roman" panose="02020603050405020304" pitchFamily="18" charset="0"/>
                <a:cs typeface="Times New Roman" panose="02020603050405020304" pitchFamily="18" charset="0"/>
              </a:rPr>
              <a:t>libraries</a:t>
            </a:r>
            <a:endParaRPr lang="nl-NL" sz="2200" dirty="0">
              <a:latin typeface="Times New Roman" panose="02020603050405020304" pitchFamily="18" charset="0"/>
              <a:cs typeface="Times New Roman" panose="02020603050405020304" pitchFamily="18" charset="0"/>
            </a:endParaRPr>
          </a:p>
          <a:p>
            <a:pPr marL="0" indent="0">
              <a:buNone/>
            </a:pPr>
            <a:r>
              <a:rPr lang="nl-NL" sz="2200" dirty="0">
                <a:latin typeface="Times New Roman" panose="02020603050405020304" pitchFamily="18" charset="0"/>
                <a:cs typeface="Times New Roman" panose="02020603050405020304" pitchFamily="18" charset="0"/>
              </a:rPr>
              <a:t>Syntax: </a:t>
            </a:r>
          </a:p>
          <a:p>
            <a:r>
              <a:rPr lang="en-US" sz="2200" dirty="0">
                <a:latin typeface="Times New Roman" panose="02020603050405020304" pitchFamily="18" charset="0"/>
                <a:cs typeface="Times New Roman" panose="02020603050405020304" pitchFamily="18" charset="0"/>
              </a:rPr>
              <a:t>import package from 'module-name‘</a:t>
            </a:r>
          </a:p>
          <a:p>
            <a:pPr marL="0" indent="0">
              <a:buNone/>
            </a:pPr>
            <a:r>
              <a:rPr lang="nl-NL" sz="2200" dirty="0">
                <a:latin typeface="Times New Roman" panose="02020603050405020304" pitchFamily="18" charset="0"/>
                <a:cs typeface="Times New Roman" panose="02020603050405020304" pitchFamily="18" charset="0"/>
              </a:rPr>
              <a:t>Or</a:t>
            </a:r>
          </a:p>
          <a:p>
            <a:r>
              <a:rPr lang="en-US" sz="2200" dirty="0">
                <a:latin typeface="Times New Roman" panose="02020603050405020304" pitchFamily="18" charset="0"/>
                <a:cs typeface="Times New Roman" panose="02020603050405020304" pitchFamily="18" charset="0"/>
              </a:rPr>
              <a:t>import * as lib from 'lib';</a:t>
            </a:r>
          </a:p>
          <a:p>
            <a:pPr marL="0" indent="0">
              <a:buNone/>
            </a:pPr>
            <a:r>
              <a:rPr lang="nl-NL" sz="2200" dirty="0" err="1">
                <a:latin typeface="Times New Roman" panose="02020603050405020304" pitchFamily="18" charset="0"/>
                <a:cs typeface="Times New Roman" panose="02020603050405020304" pitchFamily="18" charset="0"/>
              </a:rPr>
              <a:t>Example</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React, { Component } from 'react'</a:t>
            </a:r>
            <a:r>
              <a:rPr lang="nl-NL" sz="2200" dirty="0">
                <a:latin typeface="Times New Roman" panose="02020603050405020304" pitchFamily="18" charset="0"/>
                <a:cs typeface="Times New Roman" panose="02020603050405020304" pitchFamily="18" charset="0"/>
              </a:rPr>
              <a:t> </a:t>
            </a:r>
          </a:p>
          <a:p>
            <a:r>
              <a:rPr lang="nl-NL" sz="2200" dirty="0" err="1">
                <a:latin typeface="Times New Roman" panose="02020603050405020304" pitchFamily="18" charset="0"/>
                <a:cs typeface="Times New Roman" panose="02020603050405020304" pitchFamily="18" charset="0"/>
              </a:rPr>
              <a:t>React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here</a:t>
            </a:r>
            <a:r>
              <a:rPr lang="nl-NL" sz="2200" dirty="0">
                <a:latin typeface="Times New Roman" panose="02020603050405020304" pitchFamily="18" charset="0"/>
                <a:cs typeface="Times New Roman" panose="02020603050405020304" pitchFamily="18" charset="0"/>
              </a:rPr>
              <a:t> is default export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 Component } non-default export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1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4008"/>
            <a:ext cx="10058400" cy="1609344"/>
          </a:xfrm>
        </p:spPr>
        <p:txBody>
          <a:bodyPr>
            <a:normAutofit/>
          </a:bodyPr>
          <a:lstStyle/>
          <a:p>
            <a:r>
              <a:rPr lang="en-US" sz="3600" b="1" dirty="0"/>
              <a:t/>
            </a:r>
            <a:br>
              <a:rPr lang="en-US" sz="3600" b="1" dirty="0"/>
            </a:br>
            <a:r>
              <a:rPr lang="en-US" sz="3600" b="1" dirty="0"/>
              <a:t>Introduction to Component</a:t>
            </a:r>
            <a:br>
              <a:rPr lang="en-US" sz="3600" b="1" dirty="0"/>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071155"/>
            <a:ext cx="10058400" cy="4524974"/>
          </a:xfrm>
        </p:spPr>
        <p:txBody>
          <a:bodyPr/>
          <a:lstStyle/>
          <a:p>
            <a:r>
              <a:rPr lang="en-US" dirty="0"/>
              <a:t>You define a component's application logic—what it does to support the view—inside a class. The class interacts with the view through an API of properties and methods.</a:t>
            </a:r>
          </a:p>
          <a:p>
            <a:r>
              <a:rPr lang="en-US" dirty="0"/>
              <a:t>The @Component decorator identifies the class immediately below it as a component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51" y="2778035"/>
            <a:ext cx="7850598" cy="3953258"/>
          </a:xfrm>
          <a:prstGeom prst="rect">
            <a:avLst/>
          </a:prstGeom>
        </p:spPr>
      </p:pic>
    </p:spTree>
    <p:extLst>
      <p:ext uri="{BB962C8B-B14F-4D97-AF65-F5344CB8AC3E}">
        <p14:creationId xmlns:p14="http://schemas.microsoft.com/office/powerpoint/2010/main" val="346956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Create</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 we </a:t>
            </a:r>
            <a:r>
              <a:rPr lang="nl-NL" sz="2400" dirty="0" err="1">
                <a:latin typeface="Times New Roman" panose="02020603050405020304" pitchFamily="18" charset="0"/>
                <a:cs typeface="Times New Roman" panose="02020603050405020304" pitchFamily="18" charset="0"/>
              </a:rPr>
              <a:t>need</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use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ViewContainerRef</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reference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the</a:t>
            </a:r>
            <a:r>
              <a:rPr lang="nl-NL" sz="2400" dirty="0">
                <a:latin typeface="Times New Roman" panose="02020603050405020304" pitchFamily="18" charset="0"/>
                <a:cs typeface="Times New Roman" panose="02020603050405020304" pitchFamily="18" charset="0"/>
              </a:rPr>
              <a:t> container element we want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display. </a:t>
            </a:r>
            <a:r>
              <a:rPr lang="en-US" sz="2400" dirty="0" err="1">
                <a:latin typeface="Times New Roman" panose="02020603050405020304" pitchFamily="18" charset="0"/>
                <a:cs typeface="Times New Roman" panose="02020603050405020304" pitchFamily="18" charset="0"/>
              </a:rPr>
              <a:t>ViewContainerRef</a:t>
            </a:r>
            <a:r>
              <a:rPr lang="en-US" sz="2400" dirty="0">
                <a:latin typeface="Times New Roman" panose="02020603050405020304" pitchFamily="18" charset="0"/>
                <a:cs typeface="Times New Roman" panose="02020603050405020304" pitchFamily="18" charset="0"/>
              </a:rPr>
              <a:t> contain method to create a delete component. Then use </a:t>
            </a:r>
            <a:r>
              <a:rPr lang="en-US" sz="2400" dirty="0" err="1">
                <a:latin typeface="Times New Roman" panose="02020603050405020304" pitchFamily="18" charset="0"/>
                <a:cs typeface="Times New Roman" panose="02020603050405020304" pitchFamily="18" charset="0"/>
              </a:rPr>
              <a:t>ComponentFactoryResolver</a:t>
            </a:r>
            <a:r>
              <a:rPr lang="en-US" sz="2400" dirty="0">
                <a:latin typeface="Times New Roman" panose="02020603050405020304" pitchFamily="18" charset="0"/>
                <a:cs typeface="Times New Roman" panose="02020603050405020304" pitchFamily="18" charset="0"/>
              </a:rPr>
              <a:t> to create component factory. </a:t>
            </a:r>
            <a:endParaRPr lang="nl-NL" sz="2400" dirty="0">
              <a:latin typeface="Times New Roman" panose="02020603050405020304" pitchFamily="18" charset="0"/>
              <a:cs typeface="Times New Roman" panose="02020603050405020304" pitchFamily="18" charset="0"/>
            </a:endParaRPr>
          </a:p>
          <a:p>
            <a:r>
              <a:rPr lang="nl-NL" sz="2400" dirty="0">
                <a:latin typeface="Times New Roman" panose="02020603050405020304" pitchFamily="18" charset="0"/>
                <a:cs typeface="Times New Roman" panose="02020603050405020304" pitchFamily="18" charset="0"/>
              </a:rPr>
              <a:t>Step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Clear the container.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factory for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component using the factory.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Pass the value for @Input properties using a component reference instance method.</a:t>
            </a:r>
          </a:p>
        </p:txBody>
      </p:sp>
    </p:spTree>
    <p:extLst>
      <p:ext uri="{BB962C8B-B14F-4D97-AF65-F5344CB8AC3E}">
        <p14:creationId xmlns:p14="http://schemas.microsoft.com/office/powerpoint/2010/main" val="238147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Binding with Interpolation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Interpolation allows you to display data from your component into view or even do some logic to display your data </a:t>
            </a:r>
          </a:p>
          <a:p>
            <a:r>
              <a:rPr lang="en-US" dirty="0">
                <a:latin typeface="Times New Roman" panose="02020603050405020304" pitchFamily="18" charset="0"/>
                <a:cs typeface="Times New Roman" panose="02020603050405020304" pitchFamily="18" charset="0"/>
              </a:rPr>
              <a:t>Interpolation refers to embedding expressions into marked up text. </a:t>
            </a:r>
          </a:p>
          <a:p>
            <a:r>
              <a:rPr lang="en-US" dirty="0">
                <a:latin typeface="Times New Roman" panose="02020603050405020304" pitchFamily="18" charset="0"/>
                <a:cs typeface="Times New Roman" panose="02020603050405020304" pitchFamily="18" charset="0"/>
              </a:rPr>
              <a:t>By default, interpolation uses as its delimiter the double curly braces  {{ and }}. </a:t>
            </a:r>
          </a:p>
        </p:txBody>
      </p:sp>
    </p:spTree>
    <p:extLst>
      <p:ext uri="{BB962C8B-B14F-4D97-AF65-F5344CB8AC3E}">
        <p14:creationId xmlns:p14="http://schemas.microsoft.com/office/powerpoint/2010/main" val="76643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6 </a:t>
            </a:r>
            <a:r>
              <a:rPr lang="nl-NL" dirty="0" err="1">
                <a:latin typeface="Times New Roman" panose="02020603050405020304" pitchFamily="18" charset="0"/>
                <a:cs typeface="Times New Roman" panose="02020603050405020304" pitchFamily="18" charset="0"/>
              </a:rPr>
              <a:t>bindings</a:t>
            </a:r>
            <a:r>
              <a:rPr lang="nl-NL" dirty="0">
                <a:latin typeface="Times New Roman" panose="02020603050405020304" pitchFamily="18" charset="0"/>
                <a:cs typeface="Times New Roman" panose="02020603050405020304" pitchFamily="18" charset="0"/>
              </a:rPr>
              <a:t> type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78925"/>
            <a:ext cx="10058400" cy="4681181"/>
          </a:xfrm>
        </p:spPr>
      </p:pic>
    </p:spTree>
    <p:extLst>
      <p:ext uri="{BB962C8B-B14F-4D97-AF65-F5344CB8AC3E}">
        <p14:creationId xmlns:p14="http://schemas.microsoft.com/office/powerpoint/2010/main" val="216250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75491"/>
            <a:ext cx="10058400" cy="4389081"/>
          </a:xfrm>
        </p:spPr>
      </p:pic>
    </p:spTree>
    <p:extLst>
      <p:ext uri="{BB962C8B-B14F-4D97-AF65-F5344CB8AC3E}">
        <p14:creationId xmlns:p14="http://schemas.microsoft.com/office/powerpoint/2010/main" val="2045181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Handling Events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Event Binding</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Event binding allows you to listen for certain events such as keystrokes, mouse movements, clicks, and touches</a:t>
            </a:r>
          </a:p>
          <a:p>
            <a:r>
              <a:rPr lang="nl-NL" sz="2500" dirty="0" err="1">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677089"/>
            <a:ext cx="7211431" cy="1914792"/>
          </a:xfrm>
          <a:prstGeom prst="rect">
            <a:avLst/>
          </a:prstGeom>
        </p:spPr>
      </p:pic>
    </p:spTree>
    <p:extLst>
      <p:ext uri="{BB962C8B-B14F-4D97-AF65-F5344CB8AC3E}">
        <p14:creationId xmlns:p14="http://schemas.microsoft.com/office/powerpoint/2010/main" val="297456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Handling Input with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Two-way Binding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You often want to both display a data property and update that property when the user makes changes.</a:t>
            </a:r>
          </a:p>
          <a:p>
            <a:r>
              <a:rPr lang="en-US" sz="2500" dirty="0">
                <a:latin typeface="Times New Roman" panose="02020603050405020304" pitchFamily="18" charset="0"/>
                <a:cs typeface="Times New Roman" panose="02020603050405020304" pitchFamily="18" charset="0"/>
              </a:rPr>
              <a:t>On the element side that takes a combination of setting a specific element property and listening for an element change event.</a:t>
            </a: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4146804"/>
            <a:ext cx="8826283" cy="1270155"/>
          </a:xfrm>
          <a:prstGeom prst="rect">
            <a:avLst/>
          </a:prstGeom>
        </p:spPr>
      </p:pic>
    </p:spTree>
    <p:extLst>
      <p:ext uri="{BB962C8B-B14F-4D97-AF65-F5344CB8AC3E}">
        <p14:creationId xmlns:p14="http://schemas.microsoft.com/office/powerpoint/2010/main" val="4111127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 to Directives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four types of directives in Angular,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Components directives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Structural directives: Structural directives are responsible for HTML layout. They shape or reshape the DOM's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typically by adding, removing, or manipulating elements.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Attribute directives: An Attribute directive changes the appearance or behavior of a DOM element.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Custom Directive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50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Directives overview</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change the structure of the view. Structural directives are responsible for HTML layout. They shape or reshape the DOM's structure, typically by adding, removing, or manipulating elements. </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are easy to recognize. An asterisk (*) precedes the directive attribute name as in this example. Three of the common, built-in structural directives—</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ngIf</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ngFor</a:t>
            </a:r>
            <a:r>
              <a:rPr lang="en-US" sz="2400" dirty="0">
                <a:latin typeface="Times New Roman" panose="02020603050405020304" pitchFamily="18" charset="0"/>
                <a:ea typeface="Tahoma" panose="020B0604030504040204" pitchFamily="34" charset="0"/>
                <a:cs typeface="Times New Roman" panose="02020603050405020304" pitchFamily="18" charset="0"/>
              </a:rPr>
              <a:t>, and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ngSwitch</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Attribute directives are used as attributes of elements.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ngClass</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or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ngStyle</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are Attribute directives </a:t>
            </a:r>
          </a:p>
        </p:txBody>
      </p:sp>
    </p:spTree>
    <p:extLst>
      <p:ext uri="{BB962C8B-B14F-4D97-AF65-F5344CB8AC3E}">
        <p14:creationId xmlns:p14="http://schemas.microsoft.com/office/powerpoint/2010/main" val="30767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Basic types in 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isDone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 false;</a:t>
            </a:r>
          </a:p>
          <a:p>
            <a:r>
              <a:rPr lang="en-US" b="1" dirty="0">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let decimal: number = 6;</a:t>
            </a:r>
          </a:p>
          <a:p>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let color: string = "blue";</a:t>
            </a:r>
          </a:p>
          <a:p>
            <a:r>
              <a:rPr lang="en-US" b="1" dirty="0">
                <a:latin typeface="Times New Roman" panose="02020603050405020304" pitchFamily="18" charset="0"/>
                <a:cs typeface="Times New Roman" panose="02020603050405020304" pitchFamily="18" charset="0"/>
              </a:rPr>
              <a:t>Array</a:t>
            </a:r>
            <a:r>
              <a:rPr lang="en-US" dirty="0">
                <a:latin typeface="Times New Roman" panose="02020603050405020304" pitchFamily="18" charset="0"/>
                <a:cs typeface="Times New Roman" panose="02020603050405020304" pitchFamily="18" charset="0"/>
              </a:rPr>
              <a:t> let list: number[] = [1, 2, 3];</a:t>
            </a:r>
          </a:p>
          <a:p>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let x: [string, number]; x = ["hello", 10]; </a:t>
            </a:r>
          </a:p>
          <a:p>
            <a:r>
              <a:rPr lang="en-US" b="1"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Color {Red = 1, Green, Blue}</a:t>
            </a:r>
          </a:p>
          <a:p>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notSure</a:t>
            </a:r>
            <a:r>
              <a:rPr lang="en-US" dirty="0">
                <a:latin typeface="Times New Roman" panose="02020603050405020304" pitchFamily="18" charset="0"/>
                <a:cs typeface="Times New Roman" panose="02020603050405020304" pitchFamily="18" charset="0"/>
              </a:rPr>
              <a:t>: any = 4;</a:t>
            </a:r>
          </a:p>
          <a:p>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warnUser</a:t>
            </a:r>
            <a:r>
              <a:rPr lang="en-US" dirty="0">
                <a:latin typeface="Times New Roman" panose="02020603050405020304" pitchFamily="18" charset="0"/>
                <a:cs typeface="Times New Roman" panose="02020603050405020304" pitchFamily="18" charset="0"/>
              </a:rPr>
              <a:t>(): void </a:t>
            </a:r>
          </a:p>
          <a:p>
            <a:r>
              <a:rPr lang="en-US" b="1" dirty="0">
                <a:latin typeface="Times New Roman" panose="02020603050405020304" pitchFamily="18" charset="0"/>
                <a:cs typeface="Times New Roman" panose="02020603050405020304" pitchFamily="18" charset="0"/>
              </a:rPr>
              <a:t>Null and Undefined</a:t>
            </a:r>
          </a:p>
          <a:p>
            <a:r>
              <a:rPr lang="en-US" b="1" dirty="0">
                <a:latin typeface="Times New Roman" panose="02020603050405020304" pitchFamily="18" charset="0"/>
                <a:cs typeface="Times New Roman" panose="02020603050405020304" pitchFamily="18" charset="0"/>
              </a:rPr>
              <a:t>Object</a:t>
            </a:r>
          </a:p>
          <a:p>
            <a:r>
              <a:rPr lang="nl-NL" b="1" dirty="0">
                <a:latin typeface="Times New Roman" panose="02020603050405020304" pitchFamily="18" charset="0"/>
                <a:cs typeface="Times New Roman" panose="02020603050405020304" pitchFamily="18" charset="0"/>
              </a:rPr>
              <a:t>Type </a:t>
            </a:r>
            <a:r>
              <a:rPr lang="nl-NL" b="1" dirty="0" err="1">
                <a:latin typeface="Times New Roman" panose="02020603050405020304" pitchFamily="18" charset="0"/>
                <a:cs typeface="Times New Roman" panose="02020603050405020304" pitchFamily="18" charset="0"/>
              </a:rPr>
              <a:t>assertion</a:t>
            </a:r>
            <a:r>
              <a:rPr lang="nl-NL"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 number = (</a:t>
            </a:r>
            <a:r>
              <a:rPr lang="en-US" dirty="0" err="1">
                <a:latin typeface="Times New Roman" panose="02020603050405020304" pitchFamily="18" charset="0"/>
                <a:cs typeface="Times New Roman" panose="02020603050405020304" pitchFamily="18" charset="0"/>
              </a:rPr>
              <a:t>someValue</a:t>
            </a:r>
            <a:r>
              <a:rPr lang="en-US" dirty="0">
                <a:latin typeface="Times New Roman" panose="02020603050405020304" pitchFamily="18" charset="0"/>
                <a:cs typeface="Times New Roman" panose="02020603050405020304" pitchFamily="18" charset="0"/>
              </a:rPr>
              <a:t> as string).length;</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8131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Structural directives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07228"/>
            <a:ext cx="10058400" cy="3852377"/>
          </a:xfrm>
        </p:spPr>
      </p:pic>
    </p:spTree>
    <p:extLst>
      <p:ext uri="{BB962C8B-B14F-4D97-AF65-F5344CB8AC3E}">
        <p14:creationId xmlns:p14="http://schemas.microsoft.com/office/powerpoint/2010/main" val="296535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directives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347655"/>
            <a:ext cx="9083443" cy="4027877"/>
          </a:xfrm>
        </p:spPr>
      </p:pic>
    </p:spTree>
    <p:extLst>
      <p:ext uri="{BB962C8B-B14F-4D97-AF65-F5344CB8AC3E}">
        <p14:creationId xmlns:p14="http://schemas.microsoft.com/office/powerpoint/2010/main" val="331227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PIPE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 Pipe simply transform your data into any form you want like date, currency, time</a:t>
            </a:r>
          </a:p>
        </p:txBody>
      </p:sp>
    </p:spTree>
    <p:extLst>
      <p:ext uri="{BB962C8B-B14F-4D97-AF65-F5344CB8AC3E}">
        <p14:creationId xmlns:p14="http://schemas.microsoft.com/office/powerpoint/2010/main" val="143901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Transforming Data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Pipes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187338"/>
            <a:ext cx="10129375" cy="2232566"/>
          </a:xfrm>
          <a:prstGeom prst="rect">
            <a:avLst/>
          </a:prstGeom>
        </p:spPr>
      </p:pic>
    </p:spTree>
    <p:extLst>
      <p:ext uri="{BB962C8B-B14F-4D97-AF65-F5344CB8AC3E}">
        <p14:creationId xmlns:p14="http://schemas.microsoft.com/office/powerpoint/2010/main" val="28209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Async</a:t>
            </a:r>
            <a:r>
              <a:rPr lang="nl-NL" dirty="0">
                <a:latin typeface="Times New Roman" panose="02020603050405020304" pitchFamily="18" charset="0"/>
                <a:cs typeface="Times New Roman" panose="02020603050405020304" pitchFamily="18" charset="0"/>
              </a:rPr>
              <a:t> pipe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is a pipe that either waits for a promise to resolve to display data or subscribes to an observable to display the emitted values. The component doesn't have to subscribe to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data source, extract the resolved values and expose them for binding, and have to unsubscribe when it's destroyed (a potent source of memory leaks)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&lt;h2 *</a:t>
            </a:r>
            <a:r>
              <a:rPr lang="en-US" sz="2500" dirty="0" err="1">
                <a:latin typeface="Times New Roman" panose="02020603050405020304" pitchFamily="18" charset="0"/>
                <a:cs typeface="Times New Roman" panose="02020603050405020304" pitchFamily="18" charset="0"/>
              </a:rPr>
              <a:t>ngIf</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countCompleted</a:t>
            </a:r>
            <a:r>
              <a:rPr lang="en-US" sz="2500" dirty="0">
                <a:latin typeface="Times New Roman" panose="02020603050405020304" pitchFamily="18" charset="0"/>
                <a:cs typeface="Times New Roman" panose="02020603050405020304" pitchFamily="18" charset="0"/>
              </a:rPr>
              <a:t>"&gt;{{ count$ |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}}&lt;/h2&gt;</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76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Angular</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lifecycle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1924131"/>
            <a:ext cx="9613585" cy="4345750"/>
          </a:xfrm>
        </p:spPr>
      </p:pic>
    </p:spTree>
    <p:extLst>
      <p:ext uri="{BB962C8B-B14F-4D97-AF65-F5344CB8AC3E}">
        <p14:creationId xmlns:p14="http://schemas.microsoft.com/office/powerpoint/2010/main" val="1718935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25073"/>
            <a:ext cx="10058400" cy="4051300"/>
          </a:xfrm>
        </p:spPr>
      </p:pic>
    </p:spTree>
    <p:extLst>
      <p:ext uri="{BB962C8B-B14F-4D97-AF65-F5344CB8AC3E}">
        <p14:creationId xmlns:p14="http://schemas.microsoft.com/office/powerpoint/2010/main" val="263630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ea typeface="Tahoma" panose="020B0604030504040204" pitchFamily="34" charset="0"/>
                <a:cs typeface="Times New Roman" panose="02020603050405020304" pitchFamily="18" charset="0"/>
              </a:rPr>
              <a:t>Angular</a:t>
            </a:r>
            <a:r>
              <a:rPr lang="nl-NL" dirty="0">
                <a:latin typeface="Times New Roman" panose="02020603050405020304" pitchFamily="18" charset="0"/>
                <a:ea typeface="Tahoma" panose="020B0604030504040204" pitchFamily="34" charset="0"/>
                <a:cs typeface="Times New Roman" panose="02020603050405020304" pitchFamily="18" charset="0"/>
              </a:rPr>
              <a:t> form</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3000" dirty="0" err="1">
                <a:latin typeface="Times New Roman" panose="02020603050405020304" pitchFamily="18" charset="0"/>
                <a:cs typeface="Times New Roman" panose="02020603050405020304" pitchFamily="18" charset="0"/>
              </a:rPr>
              <a:t>There</a:t>
            </a:r>
            <a:r>
              <a:rPr lang="nl-NL" sz="3000" dirty="0">
                <a:latin typeface="Times New Roman" panose="02020603050405020304" pitchFamily="18" charset="0"/>
                <a:cs typeface="Times New Roman" panose="02020603050405020304" pitchFamily="18" charset="0"/>
              </a:rPr>
              <a:t> is 2 way </a:t>
            </a:r>
            <a:r>
              <a:rPr lang="nl-NL" sz="3000" dirty="0" err="1">
                <a:latin typeface="Times New Roman" panose="02020603050405020304" pitchFamily="18" charset="0"/>
                <a:cs typeface="Times New Roman" panose="02020603050405020304" pitchFamily="18" charset="0"/>
              </a:rPr>
              <a:t>to</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build</a:t>
            </a:r>
            <a:r>
              <a:rPr lang="nl-NL" sz="3000" dirty="0">
                <a:latin typeface="Times New Roman" panose="02020603050405020304" pitchFamily="18" charset="0"/>
                <a:cs typeface="Times New Roman" panose="02020603050405020304" pitchFamily="18" charset="0"/>
              </a:rPr>
              <a:t> form in </a:t>
            </a:r>
            <a:r>
              <a:rPr lang="nl-NL" sz="3000" dirty="0" err="1">
                <a:latin typeface="Times New Roman" panose="02020603050405020304" pitchFamily="18" charset="0"/>
                <a:cs typeface="Times New Roman" panose="02020603050405020304" pitchFamily="18" charset="0"/>
              </a:rPr>
              <a:t>angular</a:t>
            </a:r>
            <a:endParaRPr lang="nl-NL"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nl-NL" sz="3000" dirty="0">
                <a:latin typeface="Times New Roman" panose="02020603050405020304" pitchFamily="18" charset="0"/>
                <a:cs typeface="Times New Roman" panose="02020603050405020304" pitchFamily="18" charset="0"/>
              </a:rPr>
              <a:t>Template </a:t>
            </a:r>
            <a:r>
              <a:rPr lang="nl-NL" sz="3000" dirty="0" err="1">
                <a:latin typeface="Times New Roman" panose="02020603050405020304" pitchFamily="18" charset="0"/>
                <a:cs typeface="Times New Roman" panose="02020603050405020304" pitchFamily="18" charset="0"/>
              </a:rPr>
              <a:t>driven</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forms</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using</a:t>
            </a:r>
            <a:r>
              <a:rPr lang="nl-NL"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FormsModule</a:t>
            </a:r>
            <a:endParaRPr lang="en-US"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latin typeface="Times New Roman" panose="02020603050405020304" pitchFamily="18" charset="0"/>
                <a:cs typeface="Times New Roman" panose="02020603050405020304" pitchFamily="18" charset="0"/>
              </a:rPr>
              <a:t>Reactive forms using  </a:t>
            </a:r>
            <a:r>
              <a:rPr lang="en-US" sz="3000" dirty="0" err="1">
                <a:latin typeface="Times New Roman" panose="02020603050405020304" pitchFamily="18" charset="0"/>
                <a:cs typeface="Times New Roman" panose="02020603050405020304" pitchFamily="18" charset="0"/>
              </a:rPr>
              <a:t>ReactiveFormsModule</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9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93192"/>
            <a:ext cx="10058400" cy="1609344"/>
          </a:xfrm>
        </p:spPr>
        <p:txBody>
          <a:bodyPr>
            <a:normAutofit/>
          </a:bodyPr>
          <a:lstStyle/>
          <a:p>
            <a:r>
              <a:rPr lang="en-US" dirty="0">
                <a:latin typeface="Times New Roman" panose="02020603050405020304" pitchFamily="18" charset="0"/>
                <a:cs typeface="Times New Roman" panose="02020603050405020304" pitchFamily="18" charset="0"/>
              </a:rPr>
              <a:t>Compare</a:t>
            </a:r>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90348"/>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33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3A055F-6731-4EB9-B029-E37316DF3B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Feature Modules</a:t>
            </a:r>
          </a:p>
        </p:txBody>
      </p:sp>
      <p:sp>
        <p:nvSpPr>
          <p:cNvPr id="3" name="Content Placeholder 2">
            <a:extLst>
              <a:ext uri="{FF2B5EF4-FFF2-40B4-BE49-F238E27FC236}">
                <a16:creationId xmlns="" xmlns:a16="http://schemas.microsoft.com/office/drawing/2014/main" id="{D24F7A7C-A997-4D2D-8C3D-EF37B6487D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five general categories of feature modules which tend to fall into the following groups: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Domain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Routed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Routing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Widget feature modules.</a:t>
            </a:r>
          </a:p>
          <a:p>
            <a:r>
              <a:rPr lang="en-US" dirty="0">
                <a:latin typeface="Times New Roman" panose="02020603050405020304" pitchFamily="18" charset="0"/>
                <a:cs typeface="Times New Roman" panose="02020603050405020304" pitchFamily="18" charset="0"/>
              </a:rPr>
              <a:t>Read more at </a:t>
            </a:r>
            <a:r>
              <a:rPr lang="en-US" dirty="0">
                <a:hlinkClick r:id="rId2"/>
              </a:rPr>
              <a:t>https://angular.io/guide/module-types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4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Typescript </a:t>
            </a:r>
            <a:r>
              <a:rPr lang="nl-NL" dirty="0" err="1">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Arrow Function</a:t>
            </a:r>
            <a:r>
              <a:rPr lang="en-US" dirty="0">
                <a:latin typeface="Times New Roman" panose="02020603050405020304" pitchFamily="18" charset="0"/>
                <a:cs typeface="Times New Roman" panose="02020603050405020304" pitchFamily="18" charset="0"/>
              </a:rPr>
              <a:t>: Fat arrow notations are used for anonymous functions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for function expressions</a:t>
            </a:r>
          </a:p>
          <a:p>
            <a:pPr marL="0" indent="0">
              <a:buNone/>
            </a:pPr>
            <a:r>
              <a:rPr lang="en-US" dirty="0">
                <a:latin typeface="Times New Roman" panose="02020603050405020304" pitchFamily="18" charset="0"/>
                <a:cs typeface="Times New Roman" panose="02020603050405020304" pitchFamily="18" charset="0"/>
              </a:rPr>
              <a:t>let sum = (x: number, y: number) =&gt; x + y;</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 Overloading: </a:t>
            </a:r>
            <a:r>
              <a:rPr lang="en-US" dirty="0">
                <a:latin typeface="Times New Roman" panose="02020603050405020304" pitchFamily="18" charset="0"/>
                <a:cs typeface="Times New Roman" panose="02020603050405020304" pitchFamily="18" charset="0"/>
              </a:rPr>
              <a:t> You can have multiple functions with the same name but different parameter types and return type. However, the number of parameters should be the same.</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a:string</a:t>
            </a:r>
            <a:r>
              <a:rPr lang="en-US" dirty="0">
                <a:latin typeface="Times New Roman" panose="02020603050405020304" pitchFamily="18" charset="0"/>
                <a:cs typeface="Times New Roman" panose="02020603050405020304" pitchFamily="18" charset="0"/>
              </a:rPr>
              <a:t>, b:string):string;</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a:number</a:t>
            </a:r>
            <a:r>
              <a:rPr lang="en-US" dirty="0">
                <a:latin typeface="Times New Roman" panose="02020603050405020304" pitchFamily="18" charset="0"/>
                <a:cs typeface="Times New Roman" panose="02020603050405020304" pitchFamily="18" charset="0"/>
              </a:rPr>
              <a:t>, b:number): number;</a:t>
            </a:r>
          </a:p>
          <a:p>
            <a:r>
              <a:rPr lang="en-US" b="1" dirty="0">
                <a:latin typeface="Times New Roman" panose="02020603050405020304" pitchFamily="18" charset="0"/>
                <a:cs typeface="Times New Roman" panose="02020603050405020304" pitchFamily="18" charset="0"/>
              </a:rPr>
              <a:t>Rest Parameters</a:t>
            </a:r>
          </a:p>
          <a:p>
            <a:pPr marL="0" indent="0">
              <a:buNone/>
            </a:pPr>
            <a:r>
              <a:rPr lang="en-US" dirty="0">
                <a:latin typeface="Times New Roman" panose="02020603050405020304" pitchFamily="18" charset="0"/>
                <a:cs typeface="Times New Roman" panose="02020603050405020304" pitchFamily="18" charset="0"/>
              </a:rPr>
              <a:t>function Greet(greeting: string, ...names: string[]) {</a:t>
            </a:r>
          </a:p>
          <a:p>
            <a:pPr marL="0" indent="0">
              <a:buNone/>
            </a:pPr>
            <a:r>
              <a:rPr lang="en-US" dirty="0">
                <a:latin typeface="Times New Roman" panose="02020603050405020304" pitchFamily="18" charset="0"/>
                <a:cs typeface="Times New Roman" panose="02020603050405020304" pitchFamily="18" charset="0"/>
              </a:rPr>
              <a:t>    return greeting + " " + </a:t>
            </a:r>
            <a:r>
              <a:rPr lang="en-US" dirty="0" err="1">
                <a:latin typeface="Times New Roman" panose="02020603050405020304" pitchFamily="18" charset="0"/>
                <a:cs typeface="Times New Roman" panose="02020603050405020304" pitchFamily="18" charset="0"/>
              </a:rPr>
              <a:t>names.join</a:t>
            </a:r>
            <a:r>
              <a:rPr lang="en-US" dirty="0">
                <a:latin typeface="Times New Roman" panose="02020603050405020304" pitchFamily="18" charset="0"/>
                <a:cs typeface="Times New Roman" panose="02020603050405020304" pitchFamily="18" charset="0"/>
              </a:rPr>
              <a:t>(", ")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Greet("Hello", "Steve", "Bill"); // returns "Hello Steve, Bill!"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0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235BCF-27FA-4DC5-B2F0-05B1BD799591}"/>
              </a:ext>
            </a:extLst>
          </p:cNvPr>
          <p:cNvSpPr>
            <a:spLocks noGrp="1"/>
          </p:cNvSpPr>
          <p:nvPr>
            <p:ph type="title"/>
          </p:nvPr>
        </p:nvSpPr>
        <p:spPr/>
        <p:txBody>
          <a:bodyPr>
            <a:noAutofit/>
          </a:bodyPr>
          <a:lstStyle/>
          <a:p>
            <a:r>
              <a:rPr lang="en-US" sz="5200" dirty="0"/>
              <a:t/>
            </a:r>
            <a:br>
              <a:rPr lang="en-US" sz="5200" dirty="0"/>
            </a:br>
            <a:r>
              <a:rPr lang="en-US" sz="5200" dirty="0">
                <a:latin typeface="Times New Roman" panose="02020603050405020304" pitchFamily="18" charset="0"/>
                <a:cs typeface="Times New Roman" panose="02020603050405020304" pitchFamily="18" charset="0"/>
              </a:rPr>
              <a:t/>
            </a:r>
            <a:br>
              <a:rPr lang="en-US" sz="5200" dirty="0">
                <a:latin typeface="Times New Roman" panose="02020603050405020304" pitchFamily="18" charset="0"/>
                <a:cs typeface="Times New Roman" panose="02020603050405020304" pitchFamily="18" charset="0"/>
              </a:rPr>
            </a:br>
            <a:r>
              <a:rPr lang="en-US" sz="5200" dirty="0"/>
              <a:t>Routing &amp; Navigation</a:t>
            </a:r>
            <a:br>
              <a:rPr lang="en-US" sz="5200" dirty="0"/>
            </a:br>
            <a:r>
              <a:rPr lang="en-US" sz="5200" dirty="0"/>
              <a:t/>
            </a:r>
            <a:br>
              <a:rPr lang="en-US" sz="5200" dirty="0"/>
            </a:br>
            <a:endParaRPr lang="en-US" sz="5200" dirty="0"/>
          </a:p>
        </p:txBody>
      </p:sp>
      <p:sp>
        <p:nvSpPr>
          <p:cNvPr id="3" name="Content Placeholder 2">
            <a:extLst>
              <a:ext uri="{FF2B5EF4-FFF2-40B4-BE49-F238E27FC236}">
                <a16:creationId xmlns="" xmlns:a16="http://schemas.microsoft.com/office/drawing/2014/main" id="{F3C26F8F-FAD3-4573-A33D-F13ECD7B09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Angular Router enables navigation from one view to the next as users perform application tasks.</a:t>
            </a:r>
          </a:p>
          <a:p>
            <a:r>
              <a:rPr lang="en-US" dirty="0">
                <a:latin typeface="Times New Roman" panose="02020603050405020304" pitchFamily="18" charset="0"/>
                <a:cs typeface="Times New Roman" panose="02020603050405020304" pitchFamily="18" charset="0"/>
              </a:rPr>
              <a:t>Syntax</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Router imports import { </a:t>
            </a:r>
            <a:r>
              <a:rPr lang="en-US" dirty="0" err="1">
                <a:latin typeface="Times New Roman" panose="02020603050405020304" pitchFamily="18" charset="0"/>
                <a:cs typeface="Times New Roman" panose="02020603050405020304" pitchFamily="18" charset="0"/>
                <a:hlinkClick r:id="rId2"/>
              </a:rPr>
              <a:t>RouterModule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Routes</a:t>
            </a:r>
            <a:r>
              <a:rPr lang="en-US" dirty="0">
                <a:latin typeface="Times New Roman" panose="02020603050405020304" pitchFamily="18" charset="0"/>
                <a:cs typeface="Times New Roman" panose="02020603050405020304" pitchFamily="18" charset="0"/>
              </a:rPr>
              <a:t> } from '@angular/router’;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Imports </a:t>
            </a:r>
            <a:r>
              <a:rPr lang="en-US" dirty="0" err="1">
                <a:latin typeface="Times New Roman" panose="02020603050405020304" pitchFamily="18" charset="0"/>
                <a:cs typeface="Times New Roman" panose="02020603050405020304" pitchFamily="18" charset="0"/>
              </a:rPr>
              <a:t>RouterModule.forRoot</a:t>
            </a:r>
            <a:r>
              <a:rPr lang="en-US" dirty="0">
                <a:latin typeface="Times New Roman" panose="02020603050405020304" pitchFamily="18" charset="0"/>
                <a:cs typeface="Times New Roman" panose="02020603050405020304" pitchFamily="18" charset="0"/>
              </a:rPr>
              <a:t>(routes, { </a:t>
            </a:r>
            <a:r>
              <a:rPr lang="en-US" dirty="0" err="1">
                <a:latin typeface="Times New Roman" panose="02020603050405020304" pitchFamily="18" charset="0"/>
                <a:cs typeface="Times New Roman" panose="02020603050405020304" pitchFamily="18" charset="0"/>
              </a:rPr>
              <a:t>enableTracing</a:t>
            </a:r>
            <a:r>
              <a:rPr lang="en-US" dirty="0">
                <a:latin typeface="Times New Roman" panose="02020603050405020304" pitchFamily="18" charset="0"/>
                <a:cs typeface="Times New Roman" panose="02020603050405020304" pitchFamily="18" charset="0"/>
              </a:rPr>
              <a:t>: true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2E7B4-C310-4146-84E3-24D68CE4549A}"/>
              </a:ext>
            </a:extLst>
          </p:cNvPr>
          <p:cNvSpPr>
            <a:spLocks noGrp="1"/>
          </p:cNvSpPr>
          <p:nvPr>
            <p:ph type="title"/>
          </p:nvPr>
        </p:nvSpPr>
        <p:spPr/>
        <p:txBody>
          <a:bodyPr/>
          <a:lstStyle/>
          <a:p>
            <a:r>
              <a:rPr lang="en-US" dirty="0"/>
              <a:t>Router components</a:t>
            </a:r>
          </a:p>
        </p:txBody>
      </p:sp>
      <p:sp>
        <p:nvSpPr>
          <p:cNvPr id="3" name="Content Placeholder 2">
            <a:extLst>
              <a:ext uri="{FF2B5EF4-FFF2-40B4-BE49-F238E27FC236}">
                <a16:creationId xmlns="" xmlns:a16="http://schemas.microsoft.com/office/drawing/2014/main" id="{F7A26928-AFB6-4384-BF91-7ECECDBA8C13}"/>
              </a:ext>
            </a:extLst>
          </p:cNvPr>
          <p:cNvSpPr>
            <a:spLocks noGrp="1"/>
          </p:cNvSpPr>
          <p:nvPr>
            <p:ph idx="1"/>
          </p:nvPr>
        </p:nvSpPr>
        <p:spPr/>
        <p:txBody>
          <a:bodyPr/>
          <a:lstStyle/>
          <a:p>
            <a:r>
              <a:rPr lang="en-US" dirty="0"/>
              <a:t>The </a:t>
            </a:r>
            <a:r>
              <a:rPr lang="en-US" dirty="0" err="1"/>
              <a:t>RouterOutlet</a:t>
            </a:r>
            <a:r>
              <a:rPr lang="en-US" dirty="0"/>
              <a:t> is a directive from the router library that is used like a component. It acts as a placeholder that marks the spot in the template where the router should display the components for that outlet.</a:t>
            </a:r>
          </a:p>
          <a:p>
            <a:pPr marL="0" indent="0">
              <a:buNone/>
            </a:pPr>
            <a:r>
              <a:rPr lang="en-US" dirty="0"/>
              <a:t>&lt;</a:t>
            </a:r>
            <a:r>
              <a:rPr lang="en-US" dirty="0">
                <a:hlinkClick r:id="rId2"/>
              </a:rPr>
              <a:t>router-outlet</a:t>
            </a:r>
            <a:r>
              <a:rPr lang="en-US" dirty="0"/>
              <a:t>&gt;&lt;/</a:t>
            </a:r>
            <a:r>
              <a:rPr lang="en-US" dirty="0">
                <a:hlinkClick r:id="rId2"/>
              </a:rPr>
              <a:t>router-outlet</a:t>
            </a:r>
            <a:r>
              <a:rPr lang="en-US" dirty="0"/>
              <a:t>&gt;</a:t>
            </a:r>
          </a:p>
          <a:p>
            <a:r>
              <a:rPr lang="en-US" dirty="0"/>
              <a:t>Router links help user to navigate between pages</a:t>
            </a:r>
          </a:p>
          <a:p>
            <a:pPr marL="0" indent="0">
              <a:buNone/>
            </a:pPr>
            <a:r>
              <a:rPr lang="en-US" dirty="0"/>
              <a:t>&lt;</a:t>
            </a:r>
            <a:r>
              <a:rPr lang="en-US" dirty="0">
                <a:hlinkClick r:id="rId3"/>
              </a:rPr>
              <a:t>a</a:t>
            </a:r>
            <a:r>
              <a:rPr lang="en-US" dirty="0"/>
              <a:t> </a:t>
            </a:r>
            <a:r>
              <a:rPr lang="en-US" dirty="0" err="1">
                <a:hlinkClick r:id="rId4"/>
              </a:rPr>
              <a:t>routerLink</a:t>
            </a:r>
            <a:r>
              <a:rPr lang="en-US" dirty="0"/>
              <a:t>="/heroes" </a:t>
            </a:r>
            <a:r>
              <a:rPr lang="en-US" dirty="0" err="1">
                <a:hlinkClick r:id="rId5"/>
              </a:rPr>
              <a:t>routerLinkActive</a:t>
            </a:r>
            <a:r>
              <a:rPr lang="en-US" dirty="0"/>
              <a:t>="active"&gt;Heroes&lt;/</a:t>
            </a:r>
            <a:r>
              <a:rPr lang="en-US" dirty="0">
                <a:hlinkClick r:id="rId3"/>
              </a:rPr>
              <a:t>a</a:t>
            </a:r>
            <a:r>
              <a:rPr lang="en-US" dirty="0"/>
              <a:t>&gt;</a:t>
            </a:r>
          </a:p>
          <a:p>
            <a:r>
              <a:rPr lang="en-US" dirty="0"/>
              <a:t>Active router links: The </a:t>
            </a:r>
            <a:r>
              <a:rPr lang="en-US" dirty="0" err="1"/>
              <a:t>RouterLinkActive</a:t>
            </a:r>
            <a:r>
              <a:rPr lang="en-US" dirty="0"/>
              <a:t> directive toggles </a:t>
            </a:r>
            <a:r>
              <a:rPr lang="en-US" dirty="0" err="1"/>
              <a:t>css</a:t>
            </a:r>
            <a:r>
              <a:rPr lang="en-US" dirty="0"/>
              <a:t> classes for active </a:t>
            </a:r>
            <a:r>
              <a:rPr lang="en-US" dirty="0" err="1"/>
              <a:t>RouterLink</a:t>
            </a:r>
            <a:r>
              <a:rPr lang="en-US" dirty="0"/>
              <a:t> bindings based on the current </a:t>
            </a:r>
            <a:r>
              <a:rPr lang="en-US" dirty="0" err="1"/>
              <a:t>RouterState</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110725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4CCF8-63BB-4950-BDB6-76B6D26BDA2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and Receiving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 xmlns:a16="http://schemas.microsoft.com/office/drawing/2014/main" id="{DF38351B-9905-446B-B4D9-53E053FB3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77" y="2120900"/>
            <a:ext cx="9803795" cy="4051300"/>
          </a:xfrm>
        </p:spPr>
      </p:pic>
    </p:spTree>
    <p:extLst>
      <p:ext uri="{BB962C8B-B14F-4D97-AF65-F5344CB8AC3E}">
        <p14:creationId xmlns:p14="http://schemas.microsoft.com/office/powerpoint/2010/main" val="280382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53DEB-0364-4739-A75A-D1ADAE13C92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650F94E9-AB70-4531-9D6D-9C0F7C60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67340"/>
            <a:ext cx="10058400" cy="3349690"/>
          </a:xfrm>
        </p:spPr>
      </p:pic>
    </p:spTree>
    <p:extLst>
      <p:ext uri="{BB962C8B-B14F-4D97-AF65-F5344CB8AC3E}">
        <p14:creationId xmlns:p14="http://schemas.microsoft.com/office/powerpoint/2010/main" val="104550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5C1010-908E-4E80-969B-8AD5B2DA4866}"/>
              </a:ext>
            </a:extLst>
          </p:cNvPr>
          <p:cNvSpPr>
            <a:spLocks noGrp="1"/>
          </p:cNvSpPr>
          <p:nvPr>
            <p:ph type="title"/>
          </p:nvPr>
        </p:nvSpPr>
        <p:spPr>
          <a:xfrm>
            <a:off x="1069848" y="-118872"/>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84CCFDEF-BEA6-4502-AAF2-CD1449B687B2}"/>
              </a:ext>
            </a:extLst>
          </p:cNvPr>
          <p:cNvSpPr>
            <a:spLocks noGrp="1"/>
          </p:cNvSpPr>
          <p:nvPr>
            <p:ph idx="1"/>
          </p:nvPr>
        </p:nvSpPr>
        <p:spPr>
          <a:xfrm>
            <a:off x="1069848" y="1216152"/>
            <a:ext cx="10058400" cy="5532120"/>
          </a:xfrm>
        </p:spPr>
        <p:txBody>
          <a:bodyPr>
            <a:noAutofit/>
          </a:bodyPr>
          <a:lstStyle/>
          <a:p>
            <a:r>
              <a:rPr lang="en-US" sz="1800" dirty="0">
                <a:latin typeface="Times New Roman" panose="02020603050405020304" pitchFamily="18" charset="0"/>
                <a:cs typeface="Times New Roman" panose="02020603050405020304" pitchFamily="18" charset="0"/>
              </a:rPr>
              <a:t>Some use case when we should use guard</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Perhaps the user is not authorized to navigate to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the user must login (authenticate) first.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you should fetch some data before you display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want to save pending changes before leaving a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ask the user if it's OK to discard pending changes rather than save them.</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add guards to the route configuration to handle these scenarios.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guard's return value controls the router's behavior:</a:t>
            </a:r>
          </a:p>
          <a:p>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true, the navigation process continues.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false, the navigation process stops and the user stays put.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a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the current navigation cancels and a new navigation is initiated to the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returned.</a:t>
            </a:r>
          </a:p>
        </p:txBody>
      </p:sp>
    </p:spTree>
    <p:extLst>
      <p:ext uri="{BB962C8B-B14F-4D97-AF65-F5344CB8AC3E}">
        <p14:creationId xmlns:p14="http://schemas.microsoft.com/office/powerpoint/2010/main" val="3798343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A3199-E351-4E33-92D5-5A5218F6AAE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1CC84714-336C-49E6-8E73-D3612ACE1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800808"/>
            <a:ext cx="10431562" cy="4344468"/>
          </a:xfrm>
        </p:spPr>
      </p:pic>
    </p:spTree>
    <p:extLst>
      <p:ext uri="{BB962C8B-B14F-4D97-AF65-F5344CB8AC3E}">
        <p14:creationId xmlns:p14="http://schemas.microsoft.com/office/powerpoint/2010/main" val="1496490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D43BAC-ACFD-4163-913E-F49F780ACE3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Interface</a:t>
            </a:r>
          </a:p>
        </p:txBody>
      </p:sp>
      <p:sp>
        <p:nvSpPr>
          <p:cNvPr id="3" name="Content Placeholder 2">
            <a:extLst>
              <a:ext uri="{FF2B5EF4-FFF2-40B4-BE49-F238E27FC236}">
                <a16:creationId xmlns="" xmlns:a16="http://schemas.microsoft.com/office/drawing/2014/main" id="{0F542C56-8E4E-44E8-98EE-C3677F9C6D01}"/>
              </a:ext>
            </a:extLst>
          </p:cNvPr>
          <p:cNvSpPr>
            <a:spLocks noGrp="1"/>
          </p:cNvSpPr>
          <p:nvPr>
            <p:ph idx="1"/>
          </p:nvPr>
        </p:nvSpPr>
        <p:spPr/>
        <p:txBody>
          <a:bodyPr/>
          <a:lstStyle/>
          <a:p>
            <a:r>
              <a:rPr lang="en-US" dirty="0"/>
              <a:t>Interface that a class can implement to be a guard deciding if a route can be activated. If all guards return true, navigation will continue. If any guard returns false, navigation will be cancelled. If any guard returns a </a:t>
            </a:r>
            <a:r>
              <a:rPr lang="en-US" dirty="0" err="1"/>
              <a:t>UrlTree</a:t>
            </a:r>
            <a:r>
              <a:rPr lang="en-US" dirty="0"/>
              <a:t>, current navigation will be cancelled and a new navigation will be kicked off to the </a:t>
            </a:r>
            <a:r>
              <a:rPr lang="en-US" dirty="0" err="1"/>
              <a:t>UrlTree</a:t>
            </a:r>
            <a:r>
              <a:rPr lang="en-US" dirty="0"/>
              <a:t> returned from the guard</a:t>
            </a:r>
          </a:p>
        </p:txBody>
      </p:sp>
    </p:spTree>
    <p:extLst>
      <p:ext uri="{BB962C8B-B14F-4D97-AF65-F5344CB8AC3E}">
        <p14:creationId xmlns:p14="http://schemas.microsoft.com/office/powerpoint/2010/main" val="2892483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2B11F3-304A-4111-8695-D67BBBEFA2A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0A65329-9220-4775-87B0-5F9F33899C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 that a class can implement to be a guard deciding if a route can be deactivated. If all guards return true, navigation will continue. If any guard returns false, navigation will be cancelled. If any guard returns a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current navigation will be cancelled and a new navigation will be kicked off to the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returned from the guard.</a:t>
            </a:r>
          </a:p>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hlinkClick r:id="rId2"/>
              </a:rPr>
              <a:t>https://stackblitz.com/edit/candeactivate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https://stackblitz.com/edit/clabnet-angular-candeactivate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8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0EDE9-9054-457B-9CC7-4617D11A91AC}"/>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Define Child </a:t>
            </a:r>
            <a:r>
              <a:rPr lang="en-US" dirty="0">
                <a:latin typeface="Times New Roman" panose="02020603050405020304" pitchFamily="18" charset="0"/>
                <a:cs typeface="Times New Roman" panose="02020603050405020304" pitchFamily="18" charset="0"/>
              </a:rPr>
              <a:t>Routes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6A6F1091-4A85-48FC-B917-22A53BA8A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5"/>
            <a:ext cx="9638460" cy="4546431"/>
          </a:xfrm>
        </p:spPr>
      </p:pic>
    </p:spTree>
    <p:extLst>
      <p:ext uri="{BB962C8B-B14F-4D97-AF65-F5344CB8AC3E}">
        <p14:creationId xmlns:p14="http://schemas.microsoft.com/office/powerpoint/2010/main" val="2960871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and HTTP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387081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Speread</a:t>
            </a:r>
            <a:r>
              <a:rPr lang="en-US" dirty="0">
                <a:latin typeface="Times New Roman" panose="02020603050405020304" pitchFamily="18" charset="0"/>
                <a:cs typeface="Times New Roman" panose="02020603050405020304" pitchFamily="18" charset="0"/>
              </a:rPr>
              <a:t> operator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parts = ['shoulders', 'knees']; </a:t>
            </a:r>
          </a:p>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lyrics = ['head', ...parts, 'and', 'toes']; </a:t>
            </a:r>
          </a:p>
          <a:p>
            <a:r>
              <a:rPr lang="en-US" dirty="0">
                <a:latin typeface="Times New Roman" panose="02020603050405020304" pitchFamily="18" charset="0"/>
                <a:cs typeface="Times New Roman" panose="02020603050405020304" pitchFamily="18" charset="0"/>
              </a:rPr>
              <a:t>// ["head", "shoulders", "knees", "and", "toes"]</a:t>
            </a:r>
          </a:p>
        </p:txBody>
      </p:sp>
    </p:spTree>
    <p:extLst>
      <p:ext uri="{BB962C8B-B14F-4D97-AF65-F5344CB8AC3E}">
        <p14:creationId xmlns:p14="http://schemas.microsoft.com/office/powerpoint/2010/main" val="3220732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Different </a:t>
            </a:r>
            <a:r>
              <a:rPr lang="nl-NL" dirty="0" err="1">
                <a:latin typeface="Times New Roman" panose="02020603050405020304" pitchFamily="18" charset="0"/>
                <a:cs typeface="Times New Roman" panose="02020603050405020304" pitchFamily="18" charset="0"/>
              </a:rPr>
              <a:t>between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promises</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observable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27" y="2093976"/>
            <a:ext cx="11693825" cy="4619340"/>
          </a:xfrm>
        </p:spPr>
      </p:pic>
    </p:spTree>
    <p:extLst>
      <p:ext uri="{BB962C8B-B14F-4D97-AF65-F5344CB8AC3E}">
        <p14:creationId xmlns:p14="http://schemas.microsoft.com/office/powerpoint/2010/main" val="3561511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Pipe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subscribes to an Observable or Promise and returns the latest value it has emitted. When a new value is emitted,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marks the component to be checked for changes. When the component gets destroyed,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unsubscribes automatically to avoid potential memory leaks.</a:t>
            </a:r>
          </a:p>
          <a:p>
            <a:endParaRPr lang="nl-NL" sz="2500" dirty="0">
              <a:latin typeface="Times New Roman" panose="02020603050405020304" pitchFamily="18" charset="0"/>
              <a:cs typeface="Times New Roman" panose="02020603050405020304" pitchFamily="18" charset="0"/>
            </a:endParaRPr>
          </a:p>
          <a:p>
            <a:r>
              <a:rPr lang="nl-NL" sz="2500" dirty="0" err="1">
                <a:latin typeface="Times New Roman" panose="02020603050405020304" pitchFamily="18" charset="0"/>
                <a:cs typeface="Times New Roman" panose="02020603050405020304" pitchFamily="18" charset="0"/>
              </a:rPr>
              <a:t>Example</a:t>
            </a:r>
            <a:r>
              <a:rPr lang="nl-NL"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hlinkClick r:id="rId2"/>
              </a:rPr>
              <a:t>https://stackblitz.com/github/codecraft-tv/angular-course/tree/current/8.pipes/3.async-pipe/code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834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an Observable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520" y="2093975"/>
            <a:ext cx="8369732" cy="3924859"/>
          </a:xfrm>
        </p:spPr>
      </p:pic>
    </p:spTree>
    <p:extLst>
      <p:ext uri="{BB962C8B-B14F-4D97-AF65-F5344CB8AC3E}">
        <p14:creationId xmlns:p14="http://schemas.microsoft.com/office/powerpoint/2010/main" val="3625230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Using Http in Angular</a:t>
            </a:r>
            <a:br>
              <a:rPr lang="en-US" dirty="0"/>
            </a:br>
            <a:endParaRPr lang="en-US" dirty="0"/>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Most front-end applications communicate with backend services over the HTTP protocol. Modern browsers support two different APIs for making HTTP requests: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and the fetch() API.</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HttpClient</a:t>
            </a:r>
            <a:r>
              <a:rPr lang="en-US" sz="2200" dirty="0">
                <a:latin typeface="Times New Roman" panose="02020603050405020304" pitchFamily="18" charset="0"/>
                <a:cs typeface="Times New Roman" panose="02020603050405020304" pitchFamily="18" charset="0"/>
              </a:rPr>
              <a:t> in @angular/common/http offers a simplified client HTTP API for Angular applications that rests on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exposed by browsers.</a:t>
            </a:r>
          </a:p>
          <a:p>
            <a:endParaRPr lang="nl-NL" sz="2200"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HTTP we </a:t>
            </a:r>
            <a:r>
              <a:rPr lang="nl-NL" sz="2200" dirty="0" err="1">
                <a:latin typeface="Times New Roman" panose="02020603050405020304" pitchFamily="18" charset="0"/>
                <a:cs typeface="Times New Roman" panose="02020603050405020304" pitchFamily="18" charset="0"/>
              </a:rPr>
              <a:t>need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import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module import { </a:t>
            </a:r>
            <a:r>
              <a:rPr lang="en-US" sz="2200" dirty="0" err="1">
                <a:latin typeface="Times New Roman" panose="02020603050405020304" pitchFamily="18" charset="0"/>
                <a:cs typeface="Times New Roman" panose="02020603050405020304" pitchFamily="18" charset="0"/>
                <a:hlinkClick r:id="rId2"/>
              </a:rPr>
              <a:t>HttpClientModule</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component or service import { </a:t>
            </a:r>
            <a:r>
              <a:rPr lang="en-US" sz="2200" dirty="0" err="1">
                <a:latin typeface="Times New Roman" panose="02020603050405020304" pitchFamily="18" charset="0"/>
                <a:cs typeface="Times New Roman" panose="02020603050405020304" pitchFamily="18" charset="0"/>
                <a:hlinkClick r:id="rId4"/>
              </a:rPr>
              <a:t>HttpClient</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6996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 HTTP Request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254770" cy="4503379"/>
          </a:xfrm>
        </p:spPr>
      </p:pic>
    </p:spTree>
    <p:extLst>
      <p:ext uri="{BB962C8B-B14F-4D97-AF65-F5344CB8AC3E}">
        <p14:creationId xmlns:p14="http://schemas.microsoft.com/office/powerpoint/2010/main" val="2577631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 Exception Handling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084950" cy="3380849"/>
          </a:xfrm>
        </p:spPr>
      </p:pic>
    </p:spTree>
    <p:extLst>
      <p:ext uri="{BB962C8B-B14F-4D97-AF65-F5344CB8AC3E}">
        <p14:creationId xmlns:p14="http://schemas.microsoft.com/office/powerpoint/2010/main" val="3976087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C2BB8-6D6A-4182-9215-82CC6F90C9C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Communicating Between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4F351E4-9089-4B85-A3F7-1A9A70671C5D}"/>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Dumb Components</a:t>
            </a:r>
          </a:p>
          <a:p>
            <a:r>
              <a:rPr lang="en-US" sz="2500" dirty="0">
                <a:latin typeface="Times New Roman" panose="02020603050405020304" pitchFamily="18" charset="0"/>
                <a:cs typeface="Times New Roman" panose="02020603050405020304" pitchFamily="18" charset="0"/>
              </a:rPr>
              <a:t>Dumb components are also called ‘presentational’ components because their only responsibility is to present something to the DOM</a:t>
            </a:r>
          </a:p>
          <a:p>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Smart Components</a:t>
            </a:r>
          </a:p>
          <a:p>
            <a:r>
              <a:rPr lang="en-US" sz="2500" dirty="0">
                <a:latin typeface="Times New Roman" panose="02020603050405020304" pitchFamily="18" charset="0"/>
                <a:cs typeface="Times New Roman" panose="02020603050405020304" pitchFamily="18" charset="0"/>
              </a:rPr>
              <a:t>Smart components (or container components) on the other hand have a different responsibility. Because they have the burden of being smart, they are the ones that keep track of state and care about how the app works.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870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23AD44-7F87-461D-91D1-485AE953EB0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Building a Nested Component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BB6D145-C722-4957-9AE9-60FF82FE6600}"/>
              </a:ext>
            </a:extLst>
          </p:cNvPr>
          <p:cNvSpPr>
            <a:spLocks noGrp="1"/>
          </p:cNvSpPr>
          <p:nvPr>
            <p:ph idx="1"/>
          </p:nvPr>
        </p:nvSpPr>
        <p:spPr/>
        <p:txBody>
          <a:bodyPr>
            <a:norm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pic>
        <p:nvPicPr>
          <p:cNvPr id="5" name="Picture 4">
            <a:extLst>
              <a:ext uri="{FF2B5EF4-FFF2-40B4-BE49-F238E27FC236}">
                <a16:creationId xmlns="" xmlns:a16="http://schemas.microsoft.com/office/drawing/2014/main" id="{75F2735A-95B9-4580-AC23-270E4C2D0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52" y="2039493"/>
            <a:ext cx="5548921" cy="4333875"/>
          </a:xfrm>
          <a:prstGeom prst="rect">
            <a:avLst/>
          </a:prstGeom>
        </p:spPr>
      </p:pic>
    </p:spTree>
    <p:extLst>
      <p:ext uri="{BB962C8B-B14F-4D97-AF65-F5344CB8AC3E}">
        <p14:creationId xmlns:p14="http://schemas.microsoft.com/office/powerpoint/2010/main" val="40990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F8AE97-06B0-4093-B814-B07D5FACB65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Input and </a:t>
            </a:r>
            <a:r>
              <a:rPr lang="en-US" dirty="0" err="1">
                <a:latin typeface="Tahoma" panose="020B0604030504040204" pitchFamily="34" charset="0"/>
                <a:ea typeface="Tahoma" panose="020B0604030504040204" pitchFamily="34" charset="0"/>
                <a:cs typeface="Tahoma" panose="020B0604030504040204" pitchFamily="34" charset="0"/>
              </a:rPr>
              <a:t>OUtput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 xmlns:a16="http://schemas.microsoft.com/office/drawing/2014/main" id="{7AA263A2-B03B-401B-B8EC-B0B6991E7FDA}"/>
              </a:ext>
            </a:extLst>
          </p:cNvPr>
          <p:cNvSpPr>
            <a:spLocks noGrp="1"/>
          </p:cNvSpPr>
          <p:nvPr>
            <p:ph idx="1"/>
          </p:nvPr>
        </p:nvSpPr>
        <p:spPr/>
        <p:txBody>
          <a:bodyPr>
            <a:norm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First of all, the idea of </a:t>
            </a:r>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and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to exchange data between components. They are a mechanism to send/receive data from one component to another.</a:t>
            </a:r>
          </a:p>
          <a:p>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receive data in whereas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send data out.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sends data out by exposing event producers, usually </a:t>
            </a:r>
            <a:r>
              <a:rPr lang="en-US" sz="2500" i="1" dirty="0" err="1">
                <a:latin typeface="Times New Roman" panose="02020603050405020304" pitchFamily="18" charset="0"/>
                <a:ea typeface="Tahoma" panose="020B0604030504040204" pitchFamily="34" charset="0"/>
                <a:cs typeface="Times New Roman" panose="02020603050405020304" pitchFamily="18" charset="0"/>
              </a:rPr>
              <a:t>EventEmitter</a:t>
            </a:r>
            <a:r>
              <a:rPr lang="en-US" sz="2500" i="1" dirty="0">
                <a:latin typeface="Times New Roman" panose="02020603050405020304" pitchFamily="18" charset="0"/>
                <a:ea typeface="Tahoma" panose="020B0604030504040204" pitchFamily="34" charset="0"/>
                <a:cs typeface="Times New Roman" panose="02020603050405020304" pitchFamily="18" charset="0"/>
              </a:rPr>
              <a:t> </a:t>
            </a:r>
            <a:r>
              <a:rPr lang="en-US" sz="2500" dirty="0">
                <a:latin typeface="Times New Roman" panose="02020603050405020304" pitchFamily="18" charset="0"/>
                <a:ea typeface="Tahoma" panose="020B0604030504040204" pitchFamily="34" charset="0"/>
                <a:cs typeface="Times New Roman" panose="02020603050405020304" pitchFamily="18" charset="0"/>
              </a:rPr>
              <a:t>objects.</a:t>
            </a:r>
          </a:p>
          <a:p>
            <a:r>
              <a:rPr lang="en-US" sz="2800" dirty="0">
                <a:latin typeface="Times New Roman" panose="02020603050405020304" pitchFamily="18" charset="0"/>
                <a:cs typeface="Times New Roman" panose="02020603050405020304" pitchFamily="18" charset="0"/>
                <a:hlinkClick r:id="rId2">
                  <a:extLst>
                    <a:ext uri="{A12FA001-AC4F-418D-AE19-62706E023703}">
                      <ahyp:hlinkClr xmlns="" xmlns:ahyp="http://schemas.microsoft.com/office/drawing/2018/hyperlinkcolor" val="tx"/>
                    </a:ext>
                  </a:extLst>
                </a:hlinkClick>
              </a:rPr>
              <a:t>https://stackblitz.com/edit/input-output-angular</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6711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A631AE-281C-47B2-904A-30F6B69385C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Viewchild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148E4FD-325F-4B77-8E24-A1E053968961}"/>
              </a:ext>
            </a:extLst>
          </p:cNvPr>
          <p:cNvSpPr>
            <a:spLocks noGrp="1"/>
          </p:cNvSpPr>
          <p:nvPr>
            <p:ph idx="1"/>
          </p:nvPr>
        </p:nvSpPr>
        <p:spPr/>
        <p:txBody>
          <a:bodyPr/>
          <a:lstStyle/>
          <a:p>
            <a:r>
              <a:rPr lang="en-US" dirty="0"/>
              <a:t>Want to get access to a child component, directive or a DOM element from a parent component class? It’s easy to do with the </a:t>
            </a:r>
            <a:r>
              <a:rPr lang="en-US" dirty="0" err="1"/>
              <a:t>ViewChild</a:t>
            </a:r>
            <a:r>
              <a:rPr lang="en-US" dirty="0"/>
              <a:t> decorator. </a:t>
            </a:r>
            <a:r>
              <a:rPr lang="en-US" dirty="0" err="1"/>
              <a:t>ViewChild</a:t>
            </a:r>
            <a:r>
              <a:rPr lang="en-US" dirty="0"/>
              <a:t> returns the first element that matches a given component, directive or template reference selector.</a:t>
            </a:r>
          </a:p>
        </p:txBody>
      </p:sp>
    </p:spTree>
    <p:extLst>
      <p:ext uri="{BB962C8B-B14F-4D97-AF65-F5344CB8AC3E}">
        <p14:creationId xmlns:p14="http://schemas.microsoft.com/office/powerpoint/2010/main" val="17238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Static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br>
              <a:rPr lang="nl-NL" dirty="0">
                <a:latin typeface="Times New Roman" panose="02020603050405020304" pitchFamily="18" charset="0"/>
                <a:cs typeface="Times New Roman" panose="02020603050405020304" pitchFamily="18" charset="0"/>
              </a:rPr>
            </a:b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typing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Dynamic typing</a:t>
            </a:r>
            <a:r>
              <a:rPr lang="en-US" sz="2200" dirty="0">
                <a:latin typeface="Times New Roman" panose="02020603050405020304" pitchFamily="18" charset="0"/>
                <a:cs typeface="Times New Roman" panose="02020603050405020304" pitchFamily="18" charset="0"/>
              </a:rPr>
              <a:t> — the type is associated with the value, and checked at run-time.</a:t>
            </a:r>
          </a:p>
          <a:p>
            <a:pPr marL="0" indent="0">
              <a:buNone/>
            </a:pPr>
            <a:r>
              <a:rPr lang="en-US" sz="2200" dirty="0">
                <a:latin typeface="Times New Roman" panose="02020603050405020304" pitchFamily="18" charset="0"/>
                <a:cs typeface="Times New Roman" panose="02020603050405020304" pitchFamily="18" charset="0"/>
              </a:rPr>
              <a:t>function g( a ) {</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Static typing</a:t>
            </a:r>
            <a:r>
              <a:rPr lang="en-US" sz="2200" dirty="0">
                <a:latin typeface="Times New Roman" panose="02020603050405020304" pitchFamily="18" charset="0"/>
                <a:cs typeface="Times New Roman" panose="02020603050405020304" pitchFamily="18" charset="0"/>
              </a:rPr>
              <a:t> — type is associated with variable or textual expression, and checked at compile-time.</a:t>
            </a:r>
          </a:p>
          <a:p>
            <a:pPr marL="0" indent="0">
              <a:buNone/>
            </a:pPr>
            <a:r>
              <a:rPr lang="en-US" sz="2200" dirty="0">
                <a:latin typeface="Times New Roman" panose="02020603050405020304" pitchFamily="18" charset="0"/>
                <a:cs typeface="Times New Roman" panose="02020603050405020304" pitchFamily="18" charset="0"/>
              </a:rPr>
              <a:t>function g( a : number ) : number{</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9062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State management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with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 A state management library for Angular applications inspired by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By using this library we are able to keep the current state of the app in one place — the </a:t>
            </a:r>
            <a:r>
              <a:rPr lang="en-US" sz="2800" b="1" dirty="0">
                <a:latin typeface="Times New Roman" panose="02020603050405020304" pitchFamily="18" charset="0"/>
                <a:cs typeface="Times New Roman" panose="02020603050405020304" pitchFamily="18" charset="0"/>
              </a:rPr>
              <a:t>store</a:t>
            </a:r>
            <a:r>
              <a:rPr lang="en-US" sz="2800" dirty="0">
                <a:latin typeface="Times New Roman" panose="02020603050405020304" pitchFamily="18" charset="0"/>
                <a:cs typeface="Times New Roman" panose="02020603050405020304" pitchFamily="18" charset="0"/>
              </a:rPr>
              <a:t>. This enables us to use the store as </a:t>
            </a:r>
            <a:r>
              <a:rPr lang="en-US" sz="2800" i="1" dirty="0">
                <a:latin typeface="Times New Roman" panose="02020603050405020304" pitchFamily="18" charset="0"/>
                <a:cs typeface="Times New Roman" panose="02020603050405020304" pitchFamily="18" charset="0"/>
              </a:rPr>
              <a:t>a single source of truth</a:t>
            </a:r>
            <a:r>
              <a:rPr lang="en-US" sz="2800" dirty="0">
                <a:latin typeface="Times New Roman" panose="02020603050405020304" pitchFamily="18" charset="0"/>
                <a:cs typeface="Times New Roman" panose="02020603050405020304" pitchFamily="18" charset="0"/>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p>
        </p:txBody>
      </p:sp>
    </p:spTree>
    <p:extLst>
      <p:ext uri="{BB962C8B-B14F-4D97-AF65-F5344CB8AC3E}">
        <p14:creationId xmlns:p14="http://schemas.microsoft.com/office/powerpoint/2010/main" val="2548960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Benefit </a:t>
            </a:r>
            <a:r>
              <a:rPr lang="en-US" sz="5500" dirty="0">
                <a:latin typeface="Times New Roman" panose="02020603050405020304" pitchFamily="18" charset="0"/>
                <a:cs typeface="Times New Roman" panose="02020603050405020304" pitchFamily="18" charset="0"/>
              </a:rPr>
              <a:t>of </a:t>
            </a:r>
            <a:r>
              <a:rPr lang="en-US" sz="5500" dirty="0" err="1">
                <a:latin typeface="Times New Roman" panose="02020603050405020304" pitchFamily="18" charset="0"/>
                <a:cs typeface="Times New Roman" panose="02020603050405020304" pitchFamily="18" charset="0"/>
              </a:rPr>
              <a:t>NgRX</a:t>
            </a:r>
            <a:r>
              <a:rPr lang="en-US" sz="5500" dirty="0">
                <a:latin typeface="Times New Roman" panose="02020603050405020304" pitchFamily="18" charset="0"/>
                <a:cs typeface="Times New Roman" panose="02020603050405020304" pitchFamily="18" charset="0"/>
              </a:rPr>
              <a:t> </a:t>
            </a:r>
            <a:br>
              <a:rPr lang="en-US" sz="5500" dirty="0">
                <a:latin typeface="Times New Roman" panose="02020603050405020304" pitchFamily="18" charset="0"/>
                <a:cs typeface="Times New Roman" panose="02020603050405020304" pitchFamily="18" charset="0"/>
              </a:rPr>
            </a:b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Single source of truth (</a:t>
            </a:r>
            <a:r>
              <a:rPr lang="en-US" sz="3000" b="1" dirty="0">
                <a:latin typeface="Times New Roman" panose="02020603050405020304" pitchFamily="18" charset="0"/>
                <a:cs typeface="Times New Roman" panose="02020603050405020304" pitchFamily="18" charset="0"/>
              </a:rPr>
              <a:t>1 store only</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Local cache of data</a:t>
            </a:r>
          </a:p>
          <a:p>
            <a:r>
              <a:rPr lang="en-US" sz="3000" dirty="0">
                <a:latin typeface="Times New Roman" panose="02020603050405020304" pitchFamily="18" charset="0"/>
                <a:cs typeface="Times New Roman" panose="02020603050405020304" pitchFamily="18" charset="0"/>
              </a:rPr>
              <a:t>Render item instantly</a:t>
            </a:r>
          </a:p>
          <a:p>
            <a:r>
              <a:rPr lang="en-US" sz="3000" dirty="0">
                <a:latin typeface="Times New Roman" panose="02020603050405020304" pitchFamily="18" charset="0"/>
                <a:cs typeface="Times New Roman" panose="02020603050405020304" pitchFamily="18" charset="0"/>
              </a:rPr>
              <a:t>Avoid round trip to API</a:t>
            </a:r>
          </a:p>
          <a:p>
            <a:r>
              <a:rPr lang="en-US" sz="3000" dirty="0">
                <a:latin typeface="Times New Roman" panose="02020603050405020304" pitchFamily="18" charset="0"/>
                <a:cs typeface="Times New Roman" panose="02020603050405020304" pitchFamily="18" charset="0"/>
              </a:rPr>
              <a:t>Scalable for large app</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231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Core Concept of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We can’t mutate the application state. State is immutable.</a:t>
            </a:r>
          </a:p>
          <a:p>
            <a:r>
              <a:rPr lang="en-US" dirty="0">
                <a:latin typeface="Times New Roman" panose="02020603050405020304" pitchFamily="18" charset="0"/>
                <a:cs typeface="Times New Roman" panose="02020603050405020304" pitchFamily="18" charset="0"/>
              </a:rPr>
              <a:t>Actions describe state changes.</a:t>
            </a:r>
          </a:p>
          <a:p>
            <a:r>
              <a:rPr lang="en-US" dirty="0">
                <a:latin typeface="Times New Roman" panose="02020603050405020304" pitchFamily="18" charset="0"/>
                <a:cs typeface="Times New Roman" panose="02020603050405020304" pitchFamily="18" charset="0"/>
              </a:rPr>
              <a:t>State mutation can only be done by dispatching Actions.</a:t>
            </a:r>
          </a:p>
          <a:p>
            <a:r>
              <a:rPr lang="en-US" dirty="0">
                <a:latin typeface="Times New Roman" panose="02020603050405020304" pitchFamily="18" charset="0"/>
                <a:cs typeface="Times New Roman" panose="02020603050405020304" pitchFamily="18" charset="0"/>
              </a:rPr>
              <a:t>Changes are made with pure functions.</a:t>
            </a:r>
          </a:p>
          <a:p>
            <a:r>
              <a:rPr lang="en-US" dirty="0">
                <a:latin typeface="Times New Roman" panose="02020603050405020304" pitchFamily="18" charset="0"/>
                <a:cs typeface="Times New Roman" panose="02020603050405020304" pitchFamily="18" charset="0"/>
              </a:rPr>
              <a:t>Reducer are capable of changing Application State.</a:t>
            </a:r>
          </a:p>
          <a:p>
            <a:r>
              <a:rPr lang="en-US" dirty="0">
                <a:latin typeface="Times New Roman" panose="02020603050405020304" pitchFamily="18" charset="0"/>
                <a:cs typeface="Times New Roman" panose="02020603050405020304" pitchFamily="18" charset="0"/>
              </a:rPr>
              <a:t>Pure functions called reducers take the previous state and the next action to compute the new state</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Pure function is a function which: </a:t>
            </a:r>
          </a:p>
          <a:p>
            <a:r>
              <a:rPr lang="en-US" dirty="0">
                <a:latin typeface="Times New Roman" panose="02020603050405020304" pitchFamily="18" charset="0"/>
                <a:cs typeface="Times New Roman" panose="02020603050405020304" pitchFamily="18" charset="0"/>
              </a:rPr>
              <a:t>Given the same input, will return same output</a:t>
            </a:r>
          </a:p>
          <a:p>
            <a:r>
              <a:rPr lang="en-US" dirty="0">
                <a:latin typeface="Times New Roman" panose="02020603050405020304" pitchFamily="18" charset="0"/>
                <a:cs typeface="Times New Roman" panose="02020603050405020304" pitchFamily="18" charset="0"/>
              </a:rPr>
              <a:t>Produces no side effects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173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Redux</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architecture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342" y="2120900"/>
            <a:ext cx="7601666" cy="4051300"/>
          </a:xfrm>
        </p:spPr>
      </p:pic>
    </p:spTree>
    <p:extLst>
      <p:ext uri="{BB962C8B-B14F-4D97-AF65-F5344CB8AC3E}">
        <p14:creationId xmlns:p14="http://schemas.microsoft.com/office/powerpoint/2010/main" val="1047281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NGRX </a:t>
            </a:r>
            <a:r>
              <a:rPr lang="en-US" dirty="0">
                <a:latin typeface="Times New Roman" panose="02020603050405020304" pitchFamily="18" charset="0"/>
                <a:cs typeface="Times New Roman" panose="02020603050405020304" pitchFamily="18" charset="0"/>
              </a:rPr>
              <a:t>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257" y="2120900"/>
            <a:ext cx="7487835" cy="4051300"/>
          </a:xfrm>
        </p:spPr>
      </p:pic>
    </p:spTree>
    <p:extLst>
      <p:ext uri="{BB962C8B-B14F-4D97-AF65-F5344CB8AC3E}">
        <p14:creationId xmlns:p14="http://schemas.microsoft.com/office/powerpoint/2010/main" val="747954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Action in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action </a:t>
            </a:r>
            <a:r>
              <a:rPr lang="en-US" dirty="0">
                <a:latin typeface="Times New Roman" panose="02020603050405020304" pitchFamily="18" charset="0"/>
                <a:cs typeface="Times New Roman" panose="02020603050405020304" pitchFamily="18" charset="0"/>
              </a:rPr>
              <a:t>describes the change in state that is to be made.</a:t>
            </a:r>
          </a:p>
          <a:p>
            <a:r>
              <a:rPr lang="en-US" dirty="0">
                <a:latin typeface="Times New Roman" panose="02020603050405020304" pitchFamily="18" charset="0"/>
                <a:cs typeface="Times New Roman" panose="02020603050405020304" pitchFamily="18" charset="0"/>
              </a:rPr>
              <a:t>Dispatch action use to send action types and payload to reducer to calculate new state</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325677"/>
            <a:ext cx="9493529" cy="3388161"/>
          </a:xfrm>
          <a:prstGeom prst="rect">
            <a:avLst/>
          </a:prstGeom>
        </p:spPr>
      </p:pic>
    </p:spTree>
    <p:extLst>
      <p:ext uri="{BB962C8B-B14F-4D97-AF65-F5344CB8AC3E}">
        <p14:creationId xmlns:p14="http://schemas.microsoft.com/office/powerpoint/2010/main" val="39304112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Action types in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dirty="0" smtClean="0">
                <a:latin typeface="Times New Roman" panose="02020603050405020304" pitchFamily="18" charset="0"/>
                <a:cs typeface="Times New Roman" panose="02020603050405020304" pitchFamily="18" charset="0"/>
              </a:rPr>
              <a:t>Action types is just a string that describe how state in application change</a:t>
            </a:r>
          </a:p>
          <a:p>
            <a:endParaRPr lang="nl-NL"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048864"/>
            <a:ext cx="8511542" cy="2989471"/>
          </a:xfrm>
          <a:prstGeom prst="rect">
            <a:avLst/>
          </a:prstGeom>
        </p:spPr>
      </p:pic>
    </p:spTree>
    <p:extLst>
      <p:ext uri="{BB962C8B-B14F-4D97-AF65-F5344CB8AC3E}">
        <p14:creationId xmlns:p14="http://schemas.microsoft.com/office/powerpoint/2010/main" val="5537293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155"/>
            <a:ext cx="10058400" cy="1609344"/>
          </a:xfrm>
        </p:spPr>
        <p:txBody>
          <a:bodyPr/>
          <a:lstStyle/>
          <a:p>
            <a:r>
              <a:rPr lang="en-US" dirty="0" smtClean="0">
                <a:latin typeface="Times New Roman" panose="02020603050405020304" pitchFamily="18" charset="0"/>
                <a:cs typeface="Times New Roman" panose="02020603050405020304" pitchFamily="18" charset="0"/>
              </a:rPr>
              <a:t>Reducer in </a:t>
            </a:r>
            <a:r>
              <a:rPr lang="en-US" dirty="0" err="1" smtClean="0">
                <a:latin typeface="Times New Roman" panose="02020603050405020304" pitchFamily="18" charset="0"/>
                <a:cs typeface="Times New Roman" panose="02020603050405020304" pitchFamily="18" charset="0"/>
              </a:rPr>
              <a:t>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293341"/>
            <a:ext cx="10058400" cy="4878859"/>
          </a:xfrm>
        </p:spPr>
        <p:txBody>
          <a:bodyPr/>
          <a:lstStyle/>
          <a:p>
            <a:r>
              <a:rPr lang="en-US" b="1" dirty="0">
                <a:latin typeface="Times New Roman" panose="02020603050405020304" pitchFamily="18" charset="0"/>
                <a:cs typeface="Times New Roman" panose="02020603050405020304" pitchFamily="18" charset="0"/>
              </a:rPr>
              <a:t>Reducers</a:t>
            </a:r>
            <a:r>
              <a:rPr lang="en-US" dirty="0">
                <a:latin typeface="Times New Roman" panose="02020603050405020304" pitchFamily="18" charset="0"/>
                <a:cs typeface="Times New Roman" panose="02020603050405020304" pitchFamily="18" charset="0"/>
              </a:rPr>
              <a:t> specify how the application's state changes in response to actions sent to the </a:t>
            </a:r>
            <a:r>
              <a:rPr lang="en-US" dirty="0" smtClean="0">
                <a:latin typeface="Times New Roman" panose="02020603050405020304" pitchFamily="18" charset="0"/>
                <a:cs typeface="Times New Roman" panose="02020603050405020304" pitchFamily="18" charset="0"/>
              </a:rPr>
              <a:t>store</a:t>
            </a:r>
          </a:p>
          <a:p>
            <a:endParaRPr lang="nl-NL"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849653"/>
            <a:ext cx="9571542" cy="4897136"/>
          </a:xfrm>
          <a:prstGeom prst="rect">
            <a:avLst/>
          </a:prstGeom>
        </p:spPr>
      </p:pic>
    </p:spTree>
    <p:extLst>
      <p:ext uri="{BB962C8B-B14F-4D97-AF65-F5344CB8AC3E}">
        <p14:creationId xmlns:p14="http://schemas.microsoft.com/office/powerpoint/2010/main" val="34232474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Progressive web app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Progressive web app are a new way to offer incredible mobile app experiences that are highly optimized, reliable, and accessible completely on the web.</a:t>
            </a:r>
          </a:p>
          <a:p>
            <a:endParaRPr lang="nl-NL" sz="2500" dirty="0" smtClean="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Main benefit of PWA:</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Offline Mode</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App-like</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Improved performance</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Zero install</a:t>
            </a:r>
          </a:p>
          <a:p>
            <a:pPr marL="457200" indent="-457200">
              <a:buFont typeface="+mj-lt"/>
              <a:buAutoNum type="arabicPeriod"/>
            </a:pPr>
            <a:r>
              <a:rPr lang="en-US" sz="2500" dirty="0">
                <a:latin typeface="Times New Roman" panose="02020603050405020304" pitchFamily="18" charset="0"/>
                <a:cs typeface="Times New Roman" panose="02020603050405020304" pitchFamily="18" charset="0"/>
              </a:rPr>
              <a:t>Use specific mobile feature (push notification)</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2021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Shell Architecture</a:t>
            </a:r>
          </a:p>
        </p:txBody>
      </p:sp>
      <p:sp>
        <p:nvSpPr>
          <p:cNvPr id="3" name="Content Placeholder 2"/>
          <p:cNvSpPr>
            <a:spLocks noGrp="1"/>
          </p:cNvSpPr>
          <p:nvPr>
            <p:ph idx="1"/>
          </p:nvPr>
        </p:nvSpPr>
        <p:spPr/>
        <p:txBody>
          <a:bodyPr>
            <a:noAutofit/>
          </a:bodyPr>
          <a:lstStyle/>
          <a:p>
            <a:r>
              <a:rPr lang="en-US" sz="2800" dirty="0">
                <a:latin typeface="Times New Roman" panose="02020603050405020304" pitchFamily="18" charset="0"/>
                <a:cs typeface="Times New Roman" panose="02020603050405020304" pitchFamily="18" charset="0"/>
              </a:rPr>
              <a:t>The app shell mean minimal HTML</a:t>
            </a:r>
            <a:r>
              <a:rPr lang="en-US" sz="2800" dirty="0" smtClean="0">
                <a:latin typeface="Times New Roman" panose="02020603050405020304" pitchFamily="18" charset="0"/>
                <a:cs typeface="Times New Roman" panose="02020603050405020304" pitchFamily="18" charset="0"/>
              </a:rPr>
              <a:t>, CSS, JS </a:t>
            </a:r>
            <a:r>
              <a:rPr lang="en-US" sz="2800" dirty="0">
                <a:latin typeface="Times New Roman" panose="02020603050405020304" pitchFamily="18" charset="0"/>
                <a:cs typeface="Times New Roman" panose="02020603050405020304" pitchFamily="18" charset="0"/>
              </a:rPr>
              <a:t>powering the user interface</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Since </a:t>
            </a:r>
            <a:r>
              <a:rPr lang="en-US" sz="2800" dirty="0">
                <a:latin typeface="Times New Roman" panose="02020603050405020304" pitchFamily="18" charset="0"/>
                <a:cs typeface="Times New Roman" panose="02020603050405020304" pitchFamily="18" charset="0"/>
              </a:rPr>
              <a:t>shell doesn’t  usually change we can cache and once loaded, dynamic content can populate the view</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766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a:t>
            </a:r>
          </a:p>
          <a:p>
            <a:pPr marL="0" indent="0">
              <a:buNone/>
            </a:pPr>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key: number;</a:t>
            </a:r>
          </a:p>
          <a:p>
            <a:pPr marL="0" indent="0">
              <a:buNone/>
            </a:pPr>
            <a:r>
              <a:rPr lang="en-US" dirty="0">
                <a:latin typeface="Times New Roman" panose="02020603050405020304" pitchFamily="18" charset="0"/>
                <a:cs typeface="Times New Roman" panose="02020603050405020304" pitchFamily="18" charset="0"/>
              </a:rPr>
              <a:t>    value: string;</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let kv1: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 { key:1, </a:t>
            </a:r>
            <a:r>
              <a:rPr lang="en-US" dirty="0" err="1">
                <a:latin typeface="Times New Roman" panose="02020603050405020304" pitchFamily="18" charset="0"/>
                <a:cs typeface="Times New Roman" panose="02020603050405020304" pitchFamily="18" charset="0"/>
              </a:rPr>
              <a:t>value:"Steve</a:t>
            </a:r>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120598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Shell </a:t>
            </a:r>
            <a:r>
              <a:rPr lang="en-US" dirty="0" smtClean="0">
                <a:latin typeface="Times New Roman" panose="02020603050405020304" pitchFamily="18" charset="0"/>
                <a:cs typeface="Times New Roman" panose="02020603050405020304" pitchFamily="18" charset="0"/>
              </a:rPr>
              <a:t>Architecture Benefit</a:t>
            </a:r>
            <a:endParaRPr lang="en-US" dirty="0"/>
          </a:p>
        </p:txBody>
      </p:sp>
      <p:sp>
        <p:nvSpPr>
          <p:cNvPr id="3" name="Content Placeholder 2"/>
          <p:cNvSpPr>
            <a:spLocks noGrp="1"/>
          </p:cNvSpPr>
          <p:nvPr>
            <p:ph idx="1"/>
          </p:nvPr>
        </p:nvSpPr>
        <p:spPr/>
        <p:txBody>
          <a:bodyPr>
            <a:noAutofit/>
          </a:bodyPr>
          <a:lstStyle/>
          <a:p>
            <a:pPr marL="0" indent="0">
              <a:buNone/>
            </a:pPr>
            <a:r>
              <a:rPr lang="nl-NL" dirty="0">
                <a:latin typeface="Times New Roman" panose="02020603050405020304" pitchFamily="18" charset="0"/>
                <a:cs typeface="Times New Roman" panose="02020603050405020304" pitchFamily="18" charset="0"/>
              </a:rPr>
              <a:t>Benefit:</a:t>
            </a:r>
          </a:p>
          <a:p>
            <a:r>
              <a:rPr lang="en-US" dirty="0">
                <a:latin typeface="Times New Roman" panose="02020603050405020304" pitchFamily="18" charset="0"/>
                <a:cs typeface="Times New Roman" panose="02020603050405020304" pitchFamily="18" charset="0"/>
              </a:rPr>
              <a:t>Load fast</a:t>
            </a:r>
          </a:p>
          <a:p>
            <a:r>
              <a:rPr lang="en-US" dirty="0">
                <a:latin typeface="Times New Roman" panose="02020603050405020304" pitchFamily="18" charset="0"/>
                <a:cs typeface="Times New Roman" panose="02020603050405020304" pitchFamily="18" charset="0"/>
              </a:rPr>
              <a:t>Use as little data as possible</a:t>
            </a:r>
          </a:p>
          <a:p>
            <a:r>
              <a:rPr lang="en-US" dirty="0">
                <a:latin typeface="Times New Roman" panose="02020603050405020304" pitchFamily="18" charset="0"/>
                <a:cs typeface="Times New Roman" panose="02020603050405020304" pitchFamily="18" charset="0"/>
              </a:rPr>
              <a:t>Use static assets from a local cache</a:t>
            </a:r>
          </a:p>
          <a:p>
            <a:r>
              <a:rPr lang="en-US" dirty="0">
                <a:latin typeface="Times New Roman" panose="02020603050405020304" pitchFamily="18" charset="0"/>
                <a:cs typeface="Times New Roman" panose="02020603050405020304" pitchFamily="18" charset="0"/>
              </a:rPr>
              <a:t>Separate content from navigation</a:t>
            </a:r>
          </a:p>
          <a:p>
            <a:r>
              <a:rPr lang="en-US" dirty="0">
                <a:latin typeface="Times New Roman" panose="02020603050405020304" pitchFamily="18" charset="0"/>
                <a:cs typeface="Times New Roman" panose="02020603050405020304" pitchFamily="18" charset="0"/>
              </a:rPr>
              <a:t>Retrieve and display page-specific content (HTML, JSON, etc.)</a:t>
            </a:r>
          </a:p>
          <a:p>
            <a:r>
              <a:rPr lang="en-US" dirty="0">
                <a:latin typeface="Times New Roman" panose="02020603050405020304" pitchFamily="18" charset="0"/>
                <a:cs typeface="Times New Roman" panose="02020603050405020304" pitchFamily="18" charset="0"/>
              </a:rPr>
              <a:t>Optionally, cache dynamic content</a:t>
            </a:r>
          </a:p>
          <a:p>
            <a:r>
              <a:rPr lang="en-US" dirty="0">
                <a:latin typeface="Times New Roman" panose="02020603050405020304" pitchFamily="18" charset="0"/>
                <a:cs typeface="Times New Roman" panose="02020603050405020304" pitchFamily="18" charset="0"/>
              </a:rPr>
              <a:t>Reliable performance that is consistently fast. Repeat visits are extremely quick. Static assets and the UI (e.g. HTML, JavaScript, images and CSS) are cached on the first visit so that they load instantly on repeat </a:t>
            </a:r>
            <a:r>
              <a:rPr lang="en-US" dirty="0" smtClean="0">
                <a:latin typeface="Times New Roman" panose="02020603050405020304" pitchFamily="18" charset="0"/>
                <a:cs typeface="Times New Roman" panose="02020603050405020304" pitchFamily="18" charset="0"/>
              </a:rPr>
              <a:t>visits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Demo: https://github.com/GoogleChromeLabs/application-shell</a:t>
            </a:r>
          </a:p>
          <a:p>
            <a:endParaRPr lang="en-US" dirty="0"/>
          </a:p>
        </p:txBody>
      </p:sp>
    </p:spTree>
    <p:extLst>
      <p:ext uri="{BB962C8B-B14F-4D97-AF65-F5344CB8AC3E}">
        <p14:creationId xmlns:p14="http://schemas.microsoft.com/office/powerpoint/2010/main" val="10245420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2706" y="2120900"/>
            <a:ext cx="5472938" cy="4051300"/>
          </a:xfrm>
          <a:prstGeom prst="rect">
            <a:avLst/>
          </a:prstGeom>
        </p:spPr>
      </p:pic>
    </p:spTree>
    <p:extLst>
      <p:ext uri="{BB962C8B-B14F-4D97-AF65-F5344CB8AC3E}">
        <p14:creationId xmlns:p14="http://schemas.microsoft.com/office/powerpoint/2010/main" val="411054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Service worker</a:t>
            </a:r>
          </a:p>
        </p:txBody>
      </p:sp>
      <p:sp>
        <p:nvSpPr>
          <p:cNvPr id="3" name="Content Placeholder 2"/>
          <p:cNvSpPr>
            <a:spLocks noGrp="1"/>
          </p:cNvSpPr>
          <p:nvPr>
            <p:ph idx="1"/>
          </p:nvPr>
        </p:nvSpPr>
        <p:spPr/>
        <p:txBody>
          <a:bodyPr>
            <a:noAutofit/>
          </a:bodyPr>
          <a:lstStyle/>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Service worker is a script that browser runs in the background, completely separate from web page and don’t need user </a:t>
            </a:r>
            <a:r>
              <a:rPr lang="en-US" sz="2200" dirty="0" smtClean="0">
                <a:latin typeface="Times New Roman" panose="02020603050405020304" pitchFamily="18" charset="0"/>
                <a:cs typeface="Times New Roman" panose="02020603050405020304" pitchFamily="18" charset="0"/>
              </a:rPr>
              <a:t>interaction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Service worker characteristic:</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Can't access the DOM directly.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Service worker allowing you to control how network requests from your page are handled.</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It's terminated when not in use, and restarted when it's next needed. If there is information that you need to persist and reuse across restarts, service workers do have access to the </a:t>
            </a:r>
            <a:r>
              <a:rPr lang="en-US" sz="2200" dirty="0" err="1">
                <a:latin typeface="Times New Roman" panose="02020603050405020304" pitchFamily="18" charset="0"/>
                <a:cs typeface="Times New Roman" panose="02020603050405020304" pitchFamily="18" charset="0"/>
              </a:rPr>
              <a:t>IndexedDB</a:t>
            </a:r>
            <a:r>
              <a:rPr lang="en-US" sz="2200" dirty="0">
                <a:latin typeface="Times New Roman" panose="02020603050405020304" pitchFamily="18" charset="0"/>
                <a:cs typeface="Times New Roman" panose="02020603050405020304" pitchFamily="18" charset="0"/>
              </a:rPr>
              <a:t> API.</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Service workers make extensive use of promises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91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b="1" dirty="0">
                <a:latin typeface="Times New Roman" panose="02020603050405020304" pitchFamily="18" charset="0"/>
                <a:cs typeface="Times New Roman" panose="02020603050405020304" pitchFamily="18" charset="0"/>
              </a:rPr>
              <a:t>Class</a:t>
            </a:r>
            <a:r>
              <a:rPr lang="nl-N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class can include the following:</a:t>
            </a:r>
          </a:p>
          <a:p>
            <a:r>
              <a:rPr lang="en-US" dirty="0">
                <a:latin typeface="Times New Roman" panose="02020603050405020304" pitchFamily="18" charset="0"/>
                <a:cs typeface="Times New Roman" panose="02020603050405020304" pitchFamily="18" charset="0"/>
              </a:rPr>
              <a:t>Constructor</a:t>
            </a:r>
          </a:p>
          <a:p>
            <a:r>
              <a:rPr lang="en-US" dirty="0">
                <a:latin typeface="Times New Roman" panose="02020603050405020304" pitchFamily="18" charset="0"/>
                <a:cs typeface="Times New Roman" panose="02020603050405020304" pitchFamily="18" charset="0"/>
              </a:rPr>
              <a:t>Properties</a:t>
            </a:r>
          </a:p>
          <a:p>
            <a:r>
              <a:rPr lang="en-US" dirty="0">
                <a:latin typeface="Times New Roman" panose="02020603050405020304" pitchFamily="18" charset="0"/>
                <a:cs typeface="Times New Roman" panose="02020603050405020304" pitchFamily="18" charset="0"/>
              </a:rPr>
              <a:t>Methods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Abstract classes:  </a:t>
            </a:r>
            <a:r>
              <a:rPr lang="en-US" dirty="0">
                <a:latin typeface="Times New Roman" panose="02020603050405020304" pitchFamily="18" charset="0"/>
                <a:cs typeface="Times New Roman" panose="02020603050405020304" pitchFamily="18" charset="0"/>
              </a:rPr>
              <a:t>are mainly for inheritance where other classes may derive from them</a:t>
            </a:r>
          </a:p>
        </p:txBody>
      </p:sp>
    </p:spTree>
    <p:extLst>
      <p:ext uri="{BB962C8B-B14F-4D97-AF65-F5344CB8AC3E}">
        <p14:creationId xmlns:p14="http://schemas.microsoft.com/office/powerpoint/2010/main" val="340359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1692</TotalTime>
  <Words>2266</Words>
  <Application>Microsoft Office PowerPoint</Application>
  <PresentationFormat>Widescreen</PresentationFormat>
  <Paragraphs>380</Paragraphs>
  <Slides>82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Calibri</vt:lpstr>
      <vt:lpstr>Rockwell</vt:lpstr>
      <vt:lpstr>Rockwell Condensed</vt:lpstr>
      <vt:lpstr>Tahoma</vt:lpstr>
      <vt:lpstr>Times New Roman</vt:lpstr>
      <vt:lpstr>Wingdings</vt:lpstr>
      <vt:lpstr>Wood Type</vt:lpstr>
      <vt:lpstr> Angular Workshop </vt:lpstr>
      <vt:lpstr> Introduction </vt:lpstr>
      <vt:lpstr>Introduction to Typescript</vt:lpstr>
      <vt:lpstr>Basic types in typescript</vt:lpstr>
      <vt:lpstr>Typescript function</vt:lpstr>
      <vt:lpstr> Speread operator </vt:lpstr>
      <vt:lpstr>Static and  dynamic typing</vt:lpstr>
      <vt:lpstr>OOP</vt:lpstr>
      <vt:lpstr>OOP</vt:lpstr>
      <vt:lpstr>PowerPoint Presentation</vt:lpstr>
      <vt:lpstr> TypeScript - Generic </vt:lpstr>
      <vt:lpstr> TypeScript - Module </vt:lpstr>
      <vt:lpstr>Benefit of SASS</vt:lpstr>
      <vt:lpstr>Benefit of SASS</vt:lpstr>
      <vt:lpstr>Benefit of SASS</vt:lpstr>
      <vt:lpstr>Benefit of SASS</vt:lpstr>
      <vt:lpstr>Benefit of SASS</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 Getting Started </vt:lpstr>
      <vt:lpstr> Setting up an  Angular Application </vt:lpstr>
      <vt:lpstr>PowerPoint Presentation</vt:lpstr>
      <vt:lpstr> Introduction to ES Modules </vt:lpstr>
      <vt:lpstr> Introduction to Component </vt:lpstr>
      <vt:lpstr>Create Dynamic components</vt:lpstr>
      <vt:lpstr>Binding with Interpolation</vt:lpstr>
      <vt:lpstr>6 bindings type</vt:lpstr>
      <vt:lpstr>PowerPoint Presentation</vt:lpstr>
      <vt:lpstr>Handling Events  with Event Binding</vt:lpstr>
      <vt:lpstr> Handling Input with  Two-way Binding </vt:lpstr>
      <vt:lpstr> Introduction to Directives </vt:lpstr>
      <vt:lpstr>Directives overview</vt:lpstr>
      <vt:lpstr>Structural directives example</vt:lpstr>
      <vt:lpstr>Attribute directives</vt:lpstr>
      <vt:lpstr>PIPE</vt:lpstr>
      <vt:lpstr> Transforming Data  with Pipes </vt:lpstr>
      <vt:lpstr>Async pipe</vt:lpstr>
      <vt:lpstr>Angular lifecycle</vt:lpstr>
      <vt:lpstr>PowerPoint Presentation</vt:lpstr>
      <vt:lpstr>Angular form</vt:lpstr>
      <vt:lpstr>Compare</vt:lpstr>
      <vt:lpstr>Types of Feature Modules</vt:lpstr>
      <vt:lpstr>  Routing &amp; Navigation  </vt:lpstr>
      <vt:lpstr>Router components</vt:lpstr>
      <vt:lpstr> Sending and Receiving Route Parameters </vt:lpstr>
      <vt:lpstr> Subscribing to Route Parameters </vt:lpstr>
      <vt:lpstr> Route Guards </vt:lpstr>
      <vt:lpstr> Route Guards </vt:lpstr>
      <vt:lpstr>CanActivate Interface</vt:lpstr>
      <vt:lpstr> CanDeactivate Interface </vt:lpstr>
      <vt:lpstr> Define Child Routes </vt:lpstr>
      <vt:lpstr> RxJs and HTTP </vt:lpstr>
      <vt:lpstr>Different between promises and observable</vt:lpstr>
      <vt:lpstr> Async Pipe </vt:lpstr>
      <vt:lpstr> Subscribing to an Observable </vt:lpstr>
      <vt:lpstr> Using Http in Angular </vt:lpstr>
      <vt:lpstr> Sending an HTTP Request </vt:lpstr>
      <vt:lpstr> HTTP Exception Handling </vt:lpstr>
      <vt:lpstr> Communicating Between Components </vt:lpstr>
      <vt:lpstr> Building a Nested Component </vt:lpstr>
      <vt:lpstr>Input and OUtput</vt:lpstr>
      <vt:lpstr>Viewchild</vt:lpstr>
      <vt:lpstr>State management  with ngrx</vt:lpstr>
      <vt:lpstr> Benefit of NgRX  </vt:lpstr>
      <vt:lpstr>Core Concept of ngrx</vt:lpstr>
      <vt:lpstr> Redux architecture </vt:lpstr>
      <vt:lpstr>NGRX architecture</vt:lpstr>
      <vt:lpstr>Action in ngrx</vt:lpstr>
      <vt:lpstr>Action types in ngrx</vt:lpstr>
      <vt:lpstr>Reducer in ngrx</vt:lpstr>
      <vt:lpstr>Progressive web app</vt:lpstr>
      <vt:lpstr>Application Shell Architecture</vt:lpstr>
      <vt:lpstr>Application Shell Architecture Benefit</vt:lpstr>
      <vt:lpstr>PowerPoint Presentation</vt:lpstr>
      <vt:lpstr>Service worker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Workshop</dc:title>
  <dc:creator>Hudson Tony</dc:creator>
  <cp:lastModifiedBy>Hudson Tony</cp:lastModifiedBy>
  <cp:revision>219</cp:revision>
  <dcterms:created xsi:type="dcterms:W3CDTF">2019-04-12T14:47:37Z</dcterms:created>
  <dcterms:modified xsi:type="dcterms:W3CDTF">2019-06-17T14:27:31Z</dcterms:modified>
</cp:coreProperties>
</file>