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28e2110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28e2110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28e2110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28e2110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cdcec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cdcec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4cdcec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cdcec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4cdcec2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4cdcec2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4cdcec2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4cdcec2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28e2110b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28e2110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150">
                <a:solidFill>
                  <a:schemeClr val="dk1"/>
                </a:solidFill>
                <a:highlight>
                  <a:schemeClr val="lt1"/>
                </a:highlight>
                <a:latin typeface="Roboto"/>
                <a:ea typeface="Roboto"/>
                <a:cs typeface="Roboto"/>
                <a:sym typeface="Roboto"/>
              </a:rPr>
              <a:t>Template errors fail silently by default, so if you don’t know that, you might waste a lot of time trying to figure out what’s wrong with the application, or even worse, you might not even know that your application has a problem. It’s also a strongly opinionated framework, which gives it a monolithic feeling. There’s one popular and advised way of doing things and you’re supposed to follow it.</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8e2110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8e2110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4e36c9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4e36c9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Miniframework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28e2110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28e2110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28e211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28e211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28e2110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28e2110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Clr>
                <a:schemeClr val="dk1"/>
              </a:buClr>
              <a:buSzPts val="1100"/>
              <a:buFont typeface="Arial"/>
              <a:buNone/>
            </a:pPr>
            <a:r>
              <a:rPr lang="es" sz="1200">
                <a:solidFill>
                  <a:srgbClr val="0C3C26"/>
                </a:solidFill>
                <a:latin typeface="Roboto"/>
                <a:ea typeface="Roboto"/>
                <a:cs typeface="Roboto"/>
                <a:sym typeface="Roboto"/>
              </a:rPr>
              <a:t>Cross site scripting (XSS) protection,Cross site request forgery (CSRF) protection,SQL injection protection,Clickjacking protection</a:t>
            </a:r>
            <a:endParaRPr sz="1200">
              <a:solidFill>
                <a:srgbClr val="0C3C26"/>
              </a:solidFill>
              <a:latin typeface="Roboto"/>
              <a:ea typeface="Roboto"/>
              <a:cs typeface="Roboto"/>
              <a:sym typeface="Roboto"/>
            </a:endParaRPr>
          </a:p>
          <a:p>
            <a:pPr indent="0" lvl="0" marL="0" rtl="0" algn="l">
              <a:spcBef>
                <a:spcPts val="100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cbe07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cbe07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4cbe070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cbe070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8e2110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8e2110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8e2110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8e2110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4e36c9b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e36c9b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28e2110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28e2110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Django</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Johnatan Garzón M.</a:t>
            </a:r>
            <a:endParaRPr/>
          </a:p>
        </p:txBody>
      </p:sp>
      <p:pic>
        <p:nvPicPr>
          <p:cNvPr id="58" name="Google Shape;58;p13"/>
          <p:cNvPicPr preferRelativeResize="0"/>
          <p:nvPr/>
        </p:nvPicPr>
        <p:blipFill>
          <a:blip r:embed="rId3">
            <a:alphaModFix/>
          </a:blip>
          <a:stretch>
            <a:fillRect/>
          </a:stretch>
        </p:blipFill>
        <p:spPr>
          <a:xfrm>
            <a:off x="0" y="0"/>
            <a:ext cx="2804351" cy="2330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Who use Django?</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1253750" y="1431477"/>
            <a:ext cx="6860451" cy="304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25775" y="12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Advantages</a:t>
            </a:r>
            <a:endParaRPr/>
          </a:p>
        </p:txBody>
      </p:sp>
      <p:sp>
        <p:nvSpPr>
          <p:cNvPr id="127" name="Google Shape;127;p23"/>
          <p:cNvSpPr txBox="1"/>
          <p:nvPr>
            <p:ph idx="1" type="body"/>
          </p:nvPr>
        </p:nvSpPr>
        <p:spPr>
          <a:xfrm>
            <a:off x="125775" y="594750"/>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Clr>
                <a:schemeClr val="dk1"/>
              </a:buClr>
              <a:buSzPts val="1100"/>
              <a:buFont typeface="Arial"/>
              <a:buNone/>
            </a:pPr>
            <a:r>
              <a:rPr b="1" lang="es" sz="2400">
                <a:solidFill>
                  <a:srgbClr val="222222"/>
                </a:solidFill>
              </a:rPr>
              <a:t>Batteries included</a:t>
            </a:r>
            <a:endParaRPr b="1" sz="2400">
              <a:solidFill>
                <a:srgbClr val="222222"/>
              </a:solidFill>
            </a:endParaRPr>
          </a:p>
          <a:p>
            <a:pPr indent="0" lvl="0" marL="0" rtl="0" algn="l">
              <a:spcBef>
                <a:spcPts val="400"/>
              </a:spcBef>
              <a:spcAft>
                <a:spcPts val="1600"/>
              </a:spcAft>
              <a:buNone/>
            </a:pPr>
            <a:r>
              <a:rPr lang="es">
                <a:solidFill>
                  <a:schemeClr val="dk1"/>
                </a:solidFill>
                <a:highlight>
                  <a:srgbClr val="FFFFFF"/>
                </a:highlight>
                <a:latin typeface="Roboto"/>
                <a:ea typeface="Roboto"/>
                <a:cs typeface="Roboto"/>
                <a:sym typeface="Roboto"/>
              </a:rPr>
              <a:t>Django prides itself as a batteries included framework. What that means is that it comes with a lot of stuff out of the box, that you may or may not use depending on your application. Instead of having to write your own code (the power), you just need to import the packages that you want to use.</a:t>
            </a:r>
            <a:endParaRPr/>
          </a:p>
        </p:txBody>
      </p:sp>
      <p:pic>
        <p:nvPicPr>
          <p:cNvPr id="128" name="Google Shape;128;p23"/>
          <p:cNvPicPr preferRelativeResize="0"/>
          <p:nvPr/>
        </p:nvPicPr>
        <p:blipFill>
          <a:blip r:embed="rId3">
            <a:alphaModFix/>
          </a:blip>
          <a:stretch>
            <a:fillRect/>
          </a:stretch>
        </p:blipFill>
        <p:spPr>
          <a:xfrm>
            <a:off x="273598" y="2805575"/>
            <a:ext cx="4011000" cy="21456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284604" y="2805575"/>
            <a:ext cx="1673180" cy="2145601"/>
          </a:xfrm>
          <a:prstGeom prst="rect">
            <a:avLst/>
          </a:prstGeom>
          <a:noFill/>
          <a:ln>
            <a:noFill/>
          </a:ln>
        </p:spPr>
      </p:pic>
      <p:pic>
        <p:nvPicPr>
          <p:cNvPr id="130" name="Google Shape;130;p23"/>
          <p:cNvPicPr preferRelativeResize="0"/>
          <p:nvPr/>
        </p:nvPicPr>
        <p:blipFill>
          <a:blip r:embed="rId5">
            <a:alphaModFix/>
          </a:blip>
          <a:stretch>
            <a:fillRect/>
          </a:stretch>
        </p:blipFill>
        <p:spPr>
          <a:xfrm>
            <a:off x="6022550" y="2731219"/>
            <a:ext cx="3018227" cy="13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Python</a:t>
            </a:r>
            <a:endParaRPr/>
          </a:p>
        </p:txBody>
      </p:sp>
      <p:sp>
        <p:nvSpPr>
          <p:cNvPr id="136" name="Google Shape;136;p24"/>
          <p:cNvSpPr txBox="1"/>
          <p:nvPr>
            <p:ph idx="1" type="body"/>
          </p:nvPr>
        </p:nvSpPr>
        <p:spPr>
          <a:xfrm>
            <a:off x="249725" y="1099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Since Django uses Python, it leverages some of the fame and power of python to its own benefit.</a:t>
            </a:r>
            <a:endParaRPr/>
          </a:p>
        </p:txBody>
      </p:sp>
      <p:pic>
        <p:nvPicPr>
          <p:cNvPr id="137" name="Google Shape;137;p24"/>
          <p:cNvPicPr preferRelativeResize="0"/>
          <p:nvPr/>
        </p:nvPicPr>
        <p:blipFill>
          <a:blip r:embed="rId3">
            <a:alphaModFix/>
          </a:blip>
          <a:stretch>
            <a:fillRect/>
          </a:stretch>
        </p:blipFill>
        <p:spPr>
          <a:xfrm>
            <a:off x="3001975" y="1473975"/>
            <a:ext cx="4868461" cy="3669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1629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Community</a:t>
            </a:r>
            <a:endParaRPr/>
          </a:p>
        </p:txBody>
      </p:sp>
      <p:sp>
        <p:nvSpPr>
          <p:cNvPr id="143" name="Google Shape;143;p25"/>
          <p:cNvSpPr txBox="1"/>
          <p:nvPr>
            <p:ph idx="1" type="body"/>
          </p:nvPr>
        </p:nvSpPr>
        <p:spPr>
          <a:xfrm>
            <a:off x="224950" y="419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Django’s community is one of the best things about it, they are helpful and actively working on making the framework more beginner-friendly and stabilizing the framework while adding new features. </a:t>
            </a:r>
            <a:endParaRPr/>
          </a:p>
        </p:txBody>
      </p:sp>
      <p:pic>
        <p:nvPicPr>
          <p:cNvPr id="144" name="Google Shape;144;p25"/>
          <p:cNvPicPr preferRelativeResize="0"/>
          <p:nvPr/>
        </p:nvPicPr>
        <p:blipFill>
          <a:blip r:embed="rId3">
            <a:alphaModFix/>
          </a:blip>
          <a:stretch>
            <a:fillRect/>
          </a:stretch>
        </p:blipFill>
        <p:spPr>
          <a:xfrm>
            <a:off x="0" y="1472470"/>
            <a:ext cx="9144001" cy="948111"/>
          </a:xfrm>
          <a:prstGeom prst="rect">
            <a:avLst/>
          </a:prstGeom>
          <a:noFill/>
          <a:ln>
            <a:noFill/>
          </a:ln>
        </p:spPr>
      </p:pic>
      <p:pic>
        <p:nvPicPr>
          <p:cNvPr id="145" name="Google Shape;145;p25"/>
          <p:cNvPicPr preferRelativeResize="0"/>
          <p:nvPr/>
        </p:nvPicPr>
        <p:blipFill>
          <a:blip r:embed="rId4">
            <a:alphaModFix/>
          </a:blip>
          <a:stretch>
            <a:fillRect/>
          </a:stretch>
        </p:blipFill>
        <p:spPr>
          <a:xfrm>
            <a:off x="5118176" y="2419350"/>
            <a:ext cx="3714122" cy="2724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Scalable</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Running separate servers for the database, the media and the application itself or even use clustering or load-balancing to distribute the application across multiple servers.</a:t>
            </a:r>
            <a:endParaRPr/>
          </a:p>
        </p:txBody>
      </p:sp>
      <p:pic>
        <p:nvPicPr>
          <p:cNvPr id="152" name="Google Shape;152;p26"/>
          <p:cNvPicPr preferRelativeResize="0"/>
          <p:nvPr/>
        </p:nvPicPr>
        <p:blipFill>
          <a:blip r:embed="rId3">
            <a:alphaModFix/>
          </a:blip>
          <a:stretch>
            <a:fillRect/>
          </a:stretch>
        </p:blipFill>
        <p:spPr>
          <a:xfrm>
            <a:off x="907625" y="2349863"/>
            <a:ext cx="7105650"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Built-in Admin</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Django offers an administrative interface right out of the box that is both professional and versatile, according to the documents the developer can now develop with the presentation in mind.</a:t>
            </a:r>
            <a:endParaRPr/>
          </a:p>
        </p:txBody>
      </p:sp>
      <p:pic>
        <p:nvPicPr>
          <p:cNvPr id="159" name="Google Shape;159;p27"/>
          <p:cNvPicPr preferRelativeResize="0"/>
          <p:nvPr/>
        </p:nvPicPr>
        <p:blipFill>
          <a:blip r:embed="rId3">
            <a:alphaModFix/>
          </a:blip>
          <a:stretch>
            <a:fillRect/>
          </a:stretch>
        </p:blipFill>
        <p:spPr>
          <a:xfrm>
            <a:off x="113475" y="2277950"/>
            <a:ext cx="6105425" cy="2035150"/>
          </a:xfrm>
          <a:prstGeom prst="rect">
            <a:avLst/>
          </a:prstGeom>
          <a:noFill/>
          <a:ln>
            <a:noFill/>
          </a:ln>
        </p:spPr>
      </p:pic>
      <p:pic>
        <p:nvPicPr>
          <p:cNvPr id="160" name="Google Shape;160;p27"/>
          <p:cNvPicPr preferRelativeResize="0"/>
          <p:nvPr/>
        </p:nvPicPr>
        <p:blipFill>
          <a:blip r:embed="rId4">
            <a:alphaModFix/>
          </a:blip>
          <a:stretch>
            <a:fillRect/>
          </a:stretch>
        </p:blipFill>
        <p:spPr>
          <a:xfrm>
            <a:off x="6352825" y="2223227"/>
            <a:ext cx="2533650" cy="194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Disadvantages</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s">
                <a:solidFill>
                  <a:srgbClr val="000000"/>
                </a:solidFill>
              </a:rPr>
              <a:t>Regex URLs</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highlight>
                  <a:schemeClr val="lt1"/>
                </a:highlight>
                <a:latin typeface="Roboto"/>
                <a:ea typeface="Roboto"/>
                <a:cs typeface="Roboto"/>
                <a:sym typeface="Roboto"/>
              </a:rPr>
              <a:t>It f</a:t>
            </a:r>
            <a:r>
              <a:rPr lang="es">
                <a:solidFill>
                  <a:srgbClr val="000000"/>
                </a:solidFill>
                <a:highlight>
                  <a:schemeClr val="lt1"/>
                </a:highlight>
                <a:latin typeface="Roboto"/>
                <a:ea typeface="Roboto"/>
                <a:cs typeface="Roboto"/>
                <a:sym typeface="Roboto"/>
              </a:rPr>
              <a:t>eels a little bloated for small projects </a:t>
            </a:r>
            <a:r>
              <a:rPr lang="es">
                <a:solidFill>
                  <a:schemeClr val="dk1"/>
                </a:solidFill>
                <a:highlight>
                  <a:schemeClr val="lt1"/>
                </a:highlight>
                <a:latin typeface="Roboto"/>
                <a:ea typeface="Roboto"/>
                <a:cs typeface="Roboto"/>
                <a:sym typeface="Roboto"/>
              </a:rPr>
              <a:t>some people find it quite populated with big projects since models, for example, are all included in a single file.</a:t>
            </a:r>
            <a:endParaRPr>
              <a:solidFill>
                <a:srgbClr val="000000"/>
              </a:solidFill>
              <a:highlight>
                <a:schemeClr val="lt1"/>
              </a:highlight>
              <a:latin typeface="Roboto"/>
              <a:ea typeface="Roboto"/>
              <a:cs typeface="Roboto"/>
              <a:sym typeface="Roboto"/>
            </a:endParaRPr>
          </a:p>
          <a:p>
            <a:pPr indent="-342900" lvl="0" marL="457200" rtl="0" algn="l">
              <a:spcBef>
                <a:spcPts val="1600"/>
              </a:spcBef>
              <a:spcAft>
                <a:spcPts val="1600"/>
              </a:spcAft>
              <a:buClr>
                <a:srgbClr val="000000"/>
              </a:buClr>
              <a:buSzPts val="1800"/>
              <a:buChar char="●"/>
            </a:pPr>
            <a:r>
              <a:rPr lang="es">
                <a:solidFill>
                  <a:schemeClr val="dk1"/>
                </a:solidFill>
                <a:highlight>
                  <a:schemeClr val="lt1"/>
                </a:highlight>
                <a:latin typeface="Roboto"/>
                <a:ea typeface="Roboto"/>
                <a:cs typeface="Roboto"/>
                <a:sym typeface="Roboto"/>
              </a:rPr>
              <a:t>Template errors fail silently by default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Django vs. Flask</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9"/>
          <p:cNvPicPr preferRelativeResize="0"/>
          <p:nvPr/>
        </p:nvPicPr>
        <p:blipFill>
          <a:blip r:embed="rId3">
            <a:alphaModFix/>
          </a:blip>
          <a:stretch>
            <a:fillRect/>
          </a:stretch>
        </p:blipFill>
        <p:spPr>
          <a:xfrm>
            <a:off x="1617975" y="1152475"/>
            <a:ext cx="5238750" cy="352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0"/>
          <p:cNvPicPr preferRelativeResize="0"/>
          <p:nvPr/>
        </p:nvPicPr>
        <p:blipFill>
          <a:blip r:embed="rId3">
            <a:alphaModFix/>
          </a:blip>
          <a:stretch>
            <a:fillRect/>
          </a:stretch>
        </p:blipFill>
        <p:spPr>
          <a:xfrm>
            <a:off x="771525" y="300038"/>
            <a:ext cx="7600950" cy="454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start</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1"/>
          <p:cNvPicPr preferRelativeResize="0"/>
          <p:nvPr/>
        </p:nvPicPr>
        <p:blipFill>
          <a:blip r:embed="rId3">
            <a:alphaModFix/>
          </a:blip>
          <a:stretch>
            <a:fillRect/>
          </a:stretch>
        </p:blipFill>
        <p:spPr>
          <a:xfrm>
            <a:off x="1055175" y="1152475"/>
            <a:ext cx="6666275" cy="393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Guide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chemeClr val="dk1"/>
              </a:buClr>
              <a:buSzPts val="1800"/>
              <a:buChar char="●"/>
            </a:pPr>
            <a:r>
              <a:rPr lang="es">
                <a:solidFill>
                  <a:schemeClr val="dk1"/>
                </a:solidFill>
              </a:rPr>
              <a:t>What is?</a:t>
            </a:r>
            <a:endParaRPr>
              <a:solidFill>
                <a:schemeClr val="dk1"/>
              </a:solidFill>
            </a:endParaRPr>
          </a:p>
          <a:p>
            <a:pPr indent="-342900" lvl="1" marL="1371600" rtl="0" algn="l">
              <a:spcBef>
                <a:spcPts val="0"/>
              </a:spcBef>
              <a:spcAft>
                <a:spcPts val="0"/>
              </a:spcAft>
              <a:buClr>
                <a:schemeClr val="dk1"/>
              </a:buClr>
              <a:buSzPts val="1800"/>
              <a:buChar char="○"/>
            </a:pPr>
            <a:r>
              <a:rPr lang="es" sz="1800">
                <a:solidFill>
                  <a:schemeClr val="dk1"/>
                </a:solidFill>
              </a:rPr>
              <a:t>The Structure</a:t>
            </a:r>
            <a:endParaRPr sz="1800">
              <a:solidFill>
                <a:schemeClr val="dk1"/>
              </a:solidFill>
            </a:endParaRPr>
          </a:p>
          <a:p>
            <a:pPr indent="-342900" lvl="1" marL="1371600" rtl="0" algn="l">
              <a:spcBef>
                <a:spcPts val="0"/>
              </a:spcBef>
              <a:spcAft>
                <a:spcPts val="0"/>
              </a:spcAft>
              <a:buClr>
                <a:schemeClr val="dk1"/>
              </a:buClr>
              <a:buSzPts val="1800"/>
              <a:buChar char="○"/>
            </a:pPr>
            <a:r>
              <a:rPr lang="es" sz="1800">
                <a:solidFill>
                  <a:schemeClr val="dk1"/>
                </a:solidFill>
              </a:rPr>
              <a:t>Django’s Models</a:t>
            </a:r>
            <a:endParaRPr sz="1800">
              <a:solidFill>
                <a:schemeClr val="dk1"/>
              </a:solidFill>
            </a:endParaRPr>
          </a:p>
          <a:p>
            <a:pPr indent="-342900" lvl="1" marL="1371600" rtl="0" algn="l">
              <a:spcBef>
                <a:spcPts val="0"/>
              </a:spcBef>
              <a:spcAft>
                <a:spcPts val="0"/>
              </a:spcAft>
              <a:buClr>
                <a:schemeClr val="dk1"/>
              </a:buClr>
              <a:buSzPts val="1800"/>
              <a:buChar char="○"/>
            </a:pPr>
            <a:r>
              <a:rPr lang="es" sz="1800">
                <a:solidFill>
                  <a:schemeClr val="dk1"/>
                </a:solidFill>
              </a:rPr>
              <a:t>Django’s Templates</a:t>
            </a:r>
            <a:endParaRPr sz="1800">
              <a:solidFill>
                <a:schemeClr val="dk1"/>
              </a:solidFill>
            </a:endParaRPr>
          </a:p>
          <a:p>
            <a:pPr indent="-342900" lvl="1" marL="1371600" rtl="0" algn="l">
              <a:spcBef>
                <a:spcPts val="0"/>
              </a:spcBef>
              <a:spcAft>
                <a:spcPts val="0"/>
              </a:spcAft>
              <a:buClr>
                <a:schemeClr val="dk1"/>
              </a:buClr>
              <a:buSzPts val="1800"/>
              <a:buChar char="○"/>
            </a:pPr>
            <a:r>
              <a:rPr lang="es" sz="1800">
                <a:solidFill>
                  <a:schemeClr val="dk1"/>
                </a:solidFill>
              </a:rPr>
              <a:t>Django’s Views</a:t>
            </a:r>
            <a:endParaRPr sz="1800">
              <a:solidFill>
                <a:schemeClr val="dk1"/>
              </a:solidFill>
            </a:endParaRPr>
          </a:p>
          <a:p>
            <a:pPr indent="-342900" lvl="0" marL="914400" rtl="0" algn="l">
              <a:spcBef>
                <a:spcPts val="0"/>
              </a:spcBef>
              <a:spcAft>
                <a:spcPts val="0"/>
              </a:spcAft>
              <a:buClr>
                <a:schemeClr val="dk1"/>
              </a:buClr>
              <a:buSzPts val="1800"/>
              <a:buChar char="●"/>
            </a:pPr>
            <a:r>
              <a:rPr lang="es">
                <a:solidFill>
                  <a:schemeClr val="dk1"/>
                </a:solidFill>
              </a:rPr>
              <a:t>Who use Django?</a:t>
            </a:r>
            <a:endParaRPr>
              <a:solidFill>
                <a:schemeClr val="dk1"/>
              </a:solidFill>
            </a:endParaRPr>
          </a:p>
          <a:p>
            <a:pPr indent="-342900" lvl="0" marL="914400" rtl="0" algn="l">
              <a:spcBef>
                <a:spcPts val="0"/>
              </a:spcBef>
              <a:spcAft>
                <a:spcPts val="0"/>
              </a:spcAft>
              <a:buClr>
                <a:schemeClr val="dk1"/>
              </a:buClr>
              <a:buSzPts val="1800"/>
              <a:buChar char="●"/>
            </a:pPr>
            <a:r>
              <a:rPr lang="es">
                <a:solidFill>
                  <a:schemeClr val="dk1"/>
                </a:solidFill>
              </a:rPr>
              <a:t>Advantages</a:t>
            </a:r>
            <a:endParaRPr>
              <a:solidFill>
                <a:schemeClr val="dk1"/>
              </a:solidFill>
            </a:endParaRPr>
          </a:p>
          <a:p>
            <a:pPr indent="-342900" lvl="0" marL="914400" rtl="0" algn="l">
              <a:spcBef>
                <a:spcPts val="0"/>
              </a:spcBef>
              <a:spcAft>
                <a:spcPts val="0"/>
              </a:spcAft>
              <a:buClr>
                <a:schemeClr val="dk1"/>
              </a:buClr>
              <a:buSzPts val="1800"/>
              <a:buChar char="●"/>
            </a:pPr>
            <a:r>
              <a:rPr lang="es">
                <a:solidFill>
                  <a:schemeClr val="dk1"/>
                </a:solidFill>
              </a:rPr>
              <a:t>Disadvantages</a:t>
            </a:r>
            <a:endParaRPr>
              <a:solidFill>
                <a:schemeClr val="dk1"/>
              </a:solidFill>
            </a:endParaRPr>
          </a:p>
          <a:p>
            <a:pPr indent="-342900" lvl="0" marL="914400" rtl="0" algn="l">
              <a:spcBef>
                <a:spcPts val="0"/>
              </a:spcBef>
              <a:spcAft>
                <a:spcPts val="0"/>
              </a:spcAft>
              <a:buClr>
                <a:schemeClr val="dk1"/>
              </a:buClr>
              <a:buSzPts val="1800"/>
              <a:buChar char="●"/>
            </a:pPr>
            <a:r>
              <a:rPr lang="es">
                <a:solidFill>
                  <a:schemeClr val="dk1"/>
                </a:solidFill>
              </a:rPr>
              <a:t>Django vs. Flask</a:t>
            </a:r>
            <a:endParaRPr>
              <a:solidFill>
                <a:schemeClr val="dk1"/>
              </a:solidFill>
            </a:endParaRPr>
          </a:p>
          <a:p>
            <a:pPr indent="-342900" lvl="0" marL="914400" rtl="0" algn="l">
              <a:spcBef>
                <a:spcPts val="0"/>
              </a:spcBef>
              <a:spcAft>
                <a:spcPts val="0"/>
              </a:spcAft>
              <a:buClr>
                <a:schemeClr val="dk1"/>
              </a:buClr>
              <a:buSzPts val="1800"/>
              <a:buChar char="●"/>
            </a:pPr>
            <a:r>
              <a:rPr lang="es">
                <a:solidFill>
                  <a:schemeClr val="dk1"/>
                </a:solidFill>
              </a:rPr>
              <a:t>Let’s start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736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is?</a:t>
            </a:r>
            <a:endParaRPr/>
          </a:p>
        </p:txBody>
      </p:sp>
      <p:sp>
        <p:nvSpPr>
          <p:cNvPr id="70" name="Google Shape;70;p15"/>
          <p:cNvSpPr txBox="1"/>
          <p:nvPr>
            <p:ph idx="1" type="body"/>
          </p:nvPr>
        </p:nvSpPr>
        <p:spPr>
          <a:xfrm>
            <a:off x="311700" y="4971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C3C26"/>
              </a:buClr>
              <a:buSzPts val="1800"/>
              <a:buFont typeface="Georgia"/>
              <a:buChar char="●"/>
            </a:pPr>
            <a:r>
              <a:rPr lang="es">
                <a:solidFill>
                  <a:srgbClr val="0C3C26"/>
                </a:solidFill>
                <a:highlight>
                  <a:srgbClr val="FFFFFF"/>
                </a:highlight>
                <a:latin typeface="Georgia"/>
                <a:ea typeface="Georgia"/>
                <a:cs typeface="Georgia"/>
                <a:sym typeface="Georgia"/>
              </a:rPr>
              <a:t>Django is a high-level Python Web framework that encourages rapid development and clean, pragmatic design. </a:t>
            </a:r>
            <a:endParaRPr>
              <a:solidFill>
                <a:srgbClr val="0C3C26"/>
              </a:solidFill>
              <a:highlight>
                <a:srgbClr val="FFFFFF"/>
              </a:highlight>
              <a:latin typeface="Georgia"/>
              <a:ea typeface="Georgia"/>
              <a:cs typeface="Georgia"/>
              <a:sym typeface="Georgia"/>
            </a:endParaRPr>
          </a:p>
          <a:p>
            <a:pPr indent="-342900" lvl="0" marL="457200" rtl="0" algn="l">
              <a:spcBef>
                <a:spcPts val="0"/>
              </a:spcBef>
              <a:spcAft>
                <a:spcPts val="0"/>
              </a:spcAft>
              <a:buClr>
                <a:srgbClr val="0C3C26"/>
              </a:buClr>
              <a:buSzPts val="1800"/>
              <a:buFont typeface="Georgia"/>
              <a:buChar char="●"/>
            </a:pPr>
            <a:r>
              <a:rPr lang="es">
                <a:solidFill>
                  <a:srgbClr val="0C3C26"/>
                </a:solidFill>
                <a:highlight>
                  <a:srgbClr val="FFFFFF"/>
                </a:highlight>
                <a:latin typeface="Georgia"/>
                <a:ea typeface="Georgia"/>
                <a:cs typeface="Georgia"/>
                <a:sym typeface="Georgia"/>
              </a:rPr>
              <a:t>It’s free and open source.</a:t>
            </a:r>
            <a:endParaRPr/>
          </a:p>
        </p:txBody>
      </p:sp>
      <p:pic>
        <p:nvPicPr>
          <p:cNvPr id="71" name="Google Shape;71;p15"/>
          <p:cNvPicPr preferRelativeResize="0"/>
          <p:nvPr/>
        </p:nvPicPr>
        <p:blipFill>
          <a:blip r:embed="rId3">
            <a:alphaModFix/>
          </a:blip>
          <a:stretch>
            <a:fillRect/>
          </a:stretch>
        </p:blipFill>
        <p:spPr>
          <a:xfrm>
            <a:off x="163075" y="1790575"/>
            <a:ext cx="5798426" cy="3352925"/>
          </a:xfrm>
          <a:prstGeom prst="rect">
            <a:avLst/>
          </a:prstGeom>
          <a:noFill/>
          <a:ln>
            <a:noFill/>
          </a:ln>
        </p:spPr>
      </p:pic>
      <p:pic>
        <p:nvPicPr>
          <p:cNvPr id="72" name="Google Shape;72;p15"/>
          <p:cNvPicPr preferRelativeResize="0"/>
          <p:nvPr/>
        </p:nvPicPr>
        <p:blipFill>
          <a:blip r:embed="rId4">
            <a:alphaModFix/>
          </a:blip>
          <a:stretch>
            <a:fillRect/>
          </a:stretch>
        </p:blipFill>
        <p:spPr>
          <a:xfrm>
            <a:off x="6467463" y="2029800"/>
            <a:ext cx="2676525" cy="30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structure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583675" y="1227171"/>
            <a:ext cx="5084275" cy="355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333333"/>
                </a:solidFill>
                <a:latin typeface="Georgia"/>
                <a:ea typeface="Georgia"/>
                <a:cs typeface="Georgia"/>
                <a:sym typeface="Georgia"/>
              </a:rPr>
              <a:t>Django </a:t>
            </a:r>
            <a:r>
              <a:rPr lang="es">
                <a:solidFill>
                  <a:srgbClr val="333333"/>
                </a:solidFill>
                <a:latin typeface="Georgia"/>
                <a:ea typeface="Georgia"/>
                <a:cs typeface="Georgia"/>
                <a:sym typeface="Georgia"/>
              </a:rPr>
              <a:t>itself takes care of the Controller part (Software Code that controls the interactions between the Model and View), leaving us with the template. The template is a HTML file mixed with </a:t>
            </a:r>
            <a:r>
              <a:rPr b="1" lang="es">
                <a:solidFill>
                  <a:srgbClr val="333333"/>
                </a:solidFill>
                <a:latin typeface="Georgia"/>
                <a:ea typeface="Georgia"/>
                <a:cs typeface="Georgia"/>
                <a:sym typeface="Georgia"/>
              </a:rPr>
              <a:t>Django Template Language (DTL)</a:t>
            </a:r>
            <a:endParaRPr b="1" sz="1200">
              <a:solidFill>
                <a:srgbClr val="333333"/>
              </a:solidFill>
              <a:latin typeface="Georgia"/>
              <a:ea typeface="Georgia"/>
              <a:cs typeface="Georgia"/>
              <a:sym typeface="Georgia"/>
            </a:endParaRPr>
          </a:p>
          <a:p>
            <a:pPr indent="0" lvl="0" marL="0" rtl="0" algn="l">
              <a:spcBef>
                <a:spcPts val="1600"/>
              </a:spcBef>
              <a:spcAft>
                <a:spcPts val="1600"/>
              </a:spcAft>
              <a:buNone/>
            </a:pPr>
            <a:r>
              <a:rPr lang="es" sz="1200">
                <a:solidFill>
                  <a:srgbClr val="333333"/>
                </a:solidFill>
                <a:latin typeface="Georgia"/>
                <a:ea typeface="Georgia"/>
                <a:cs typeface="Georgia"/>
                <a:sym typeface="Georgia"/>
              </a:rPr>
              <a:t>The developer provides the Model, the view and the template then just maps it to a URL and </a:t>
            </a:r>
            <a:r>
              <a:rPr b="1" lang="es" sz="1200">
                <a:solidFill>
                  <a:srgbClr val="333333"/>
                </a:solidFill>
                <a:latin typeface="Georgia"/>
                <a:ea typeface="Georgia"/>
                <a:cs typeface="Georgia"/>
                <a:sym typeface="Georgia"/>
              </a:rPr>
              <a:t>Django </a:t>
            </a:r>
            <a:r>
              <a:rPr lang="es" sz="1200">
                <a:solidFill>
                  <a:srgbClr val="333333"/>
                </a:solidFill>
                <a:latin typeface="Georgia"/>
                <a:ea typeface="Georgia"/>
                <a:cs typeface="Georgia"/>
                <a:sym typeface="Georgia"/>
              </a:rPr>
              <a:t>does the magic to serve it to the user.</a:t>
            </a:r>
            <a:endParaRPr b="1" sz="1200">
              <a:solidFill>
                <a:srgbClr val="333333"/>
              </a:solidFill>
              <a:latin typeface="Georgia"/>
              <a:ea typeface="Georgia"/>
              <a:cs typeface="Georgia"/>
              <a:sym typeface="Georgia"/>
            </a:endParaRPr>
          </a:p>
        </p:txBody>
      </p:sp>
      <p:pic>
        <p:nvPicPr>
          <p:cNvPr id="86" name="Google Shape;86;p17"/>
          <p:cNvPicPr preferRelativeResize="0"/>
          <p:nvPr/>
        </p:nvPicPr>
        <p:blipFill>
          <a:blip r:embed="rId3">
            <a:alphaModFix/>
          </a:blip>
          <a:stretch>
            <a:fillRect/>
          </a:stretch>
        </p:blipFill>
        <p:spPr>
          <a:xfrm>
            <a:off x="1714500" y="2571750"/>
            <a:ext cx="571500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Django’s Models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2752700" y="1078275"/>
            <a:ext cx="4356200" cy="381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Django’s Templates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The template layer is used to separate the data from the way it’s actually presented and viewed by the user. </a:t>
            </a:r>
            <a:endParaRPr/>
          </a:p>
        </p:txBody>
      </p:sp>
      <p:pic>
        <p:nvPicPr>
          <p:cNvPr id="100" name="Google Shape;100;p19"/>
          <p:cNvPicPr preferRelativeResize="0"/>
          <p:nvPr/>
        </p:nvPicPr>
        <p:blipFill>
          <a:blip r:embed="rId3">
            <a:alphaModFix/>
          </a:blip>
          <a:stretch>
            <a:fillRect/>
          </a:stretch>
        </p:blipFill>
        <p:spPr>
          <a:xfrm>
            <a:off x="3958625" y="1673025"/>
            <a:ext cx="5185365"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DRY (Don’t Repeat Yourself)</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highlight>
                  <a:srgbClr val="FFFFFF"/>
                </a:highlight>
                <a:latin typeface="Roboto"/>
                <a:ea typeface="Roboto"/>
                <a:cs typeface="Roboto"/>
                <a:sym typeface="Roboto"/>
              </a:rPr>
              <a:t> Your template, for example, should be divided into reusable components such as the side navigation bar, the main navigation bar, the header of the page, the footer of the page and so on. This minimizes repetition and makes for writing efficient and cleaner code.</a:t>
            </a:r>
            <a:endParaRPr/>
          </a:p>
        </p:txBody>
      </p:sp>
      <p:pic>
        <p:nvPicPr>
          <p:cNvPr id="107" name="Google Shape;107;p20"/>
          <p:cNvPicPr preferRelativeResize="0"/>
          <p:nvPr/>
        </p:nvPicPr>
        <p:blipFill>
          <a:blip r:embed="rId3">
            <a:alphaModFix/>
          </a:blip>
          <a:stretch>
            <a:fillRect/>
          </a:stretch>
        </p:blipFill>
        <p:spPr>
          <a:xfrm>
            <a:off x="84200" y="2574325"/>
            <a:ext cx="5312203" cy="572700"/>
          </a:xfrm>
          <a:prstGeom prst="rect">
            <a:avLst/>
          </a:prstGeom>
          <a:noFill/>
          <a:ln>
            <a:noFill/>
          </a:ln>
        </p:spPr>
      </p:pic>
      <p:pic>
        <p:nvPicPr>
          <p:cNvPr id="108" name="Google Shape;108;p20"/>
          <p:cNvPicPr preferRelativeResize="0"/>
          <p:nvPr/>
        </p:nvPicPr>
        <p:blipFill>
          <a:blip r:embed="rId4">
            <a:alphaModFix/>
          </a:blip>
          <a:stretch>
            <a:fillRect/>
          </a:stretch>
        </p:blipFill>
        <p:spPr>
          <a:xfrm>
            <a:off x="4052825" y="3259275"/>
            <a:ext cx="4932826" cy="188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Django’s Views</a:t>
            </a:r>
            <a:endParaRPr/>
          </a:p>
        </p:txBody>
      </p:sp>
      <p:sp>
        <p:nvSpPr>
          <p:cNvPr id="114" name="Google Shape;114;p21"/>
          <p:cNvSpPr txBox="1"/>
          <p:nvPr>
            <p:ph idx="1" type="body"/>
          </p:nvPr>
        </p:nvSpPr>
        <p:spPr>
          <a:xfrm>
            <a:off x="311700" y="1152475"/>
            <a:ext cx="7570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s">
                <a:solidFill>
                  <a:srgbClr val="000000"/>
                </a:solidFill>
              </a:rPr>
              <a:t>This is the business logic layer.</a:t>
            </a:r>
            <a:endParaRPr>
              <a:solidFill>
                <a:srgbClr val="000000"/>
              </a:solidFill>
            </a:endParaRPr>
          </a:p>
          <a:p>
            <a:pPr indent="-342900" lvl="0" marL="457200" rtl="0" algn="l">
              <a:spcBef>
                <a:spcPts val="0"/>
              </a:spcBef>
              <a:spcAft>
                <a:spcPts val="0"/>
              </a:spcAft>
              <a:buClr>
                <a:srgbClr val="000000"/>
              </a:buClr>
              <a:buSzPts val="1800"/>
              <a:buFont typeface="Roboto"/>
              <a:buChar char="●"/>
            </a:pPr>
            <a:r>
              <a:rPr lang="es">
                <a:solidFill>
                  <a:srgbClr val="000000"/>
                </a:solidFill>
                <a:highlight>
                  <a:srgbClr val="FFFFFF"/>
                </a:highlight>
                <a:latin typeface="Roboto"/>
                <a:ea typeface="Roboto"/>
                <a:cs typeface="Roboto"/>
                <a:sym typeface="Roboto"/>
              </a:rPr>
              <a:t>It’s responsible for processing the user’s request and sending back a valid response.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