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221" r:id="rId2"/>
    <p:sldId id="2230" r:id="rId3"/>
    <p:sldId id="2225" r:id="rId4"/>
    <p:sldId id="2226" r:id="rId5"/>
    <p:sldId id="2233" r:id="rId6"/>
    <p:sldId id="2229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7678" userDrawn="1">
          <p15:clr>
            <a:srgbClr val="A4A3A4"/>
          </p15:clr>
        </p15:guide>
        <p15:guide id="16" orient="horz" pos="4320" userDrawn="1">
          <p15:clr>
            <a:srgbClr val="A4A3A4"/>
          </p15:clr>
        </p15:guide>
        <p15:guide id="17" pos="11494" userDrawn="1">
          <p15:clr>
            <a:srgbClr val="A4A3A4"/>
          </p15:clr>
        </p15:guide>
        <p15:guide id="18" pos="14278" userDrawn="1">
          <p15:clr>
            <a:srgbClr val="A4A3A4"/>
          </p15:clr>
        </p15:guide>
        <p15:guide id="19" orient="horz">
          <p15:clr>
            <a:srgbClr val="A4A3A4"/>
          </p15:clr>
        </p15:guide>
        <p15:guide id="20" orient="horz" pos="48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2A0"/>
    <a:srgbClr val="FF8C00"/>
    <a:srgbClr val="FF6E00"/>
    <a:srgbClr val="D9D9D9"/>
    <a:srgbClr val="1E81E3"/>
    <a:srgbClr val="1F82E3"/>
    <a:srgbClr val="0073E5"/>
    <a:srgbClr val="F3F3F3"/>
    <a:srgbClr val="FFC68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79821" autoAdjust="0"/>
  </p:normalViewPr>
  <p:slideViewPr>
    <p:cSldViewPr snapToGrid="0" snapToObjects="1">
      <p:cViewPr varScale="1">
        <p:scale>
          <a:sx n="25" d="100"/>
          <a:sy n="25" d="100"/>
        </p:scale>
        <p:origin x="18" y="186"/>
      </p:cViewPr>
      <p:guideLst>
        <p:guide pos="7678"/>
        <p:guide orient="horz" pos="4320"/>
        <p:guide pos="11494"/>
        <p:guide pos="14278"/>
        <p:guide orient="horz"/>
        <p:guide orient="horz" pos="48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84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8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4078131" y="2028911"/>
            <a:ext cx="7132320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hind the Sc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5"/>
          <p:cNvSpPr>
            <a:spLocks noGrp="1"/>
          </p:cNvSpPr>
          <p:nvPr>
            <p:ph type="pic" sz="quarter" idx="4294967295"/>
          </p:nvPr>
        </p:nvSpPr>
        <p:spPr>
          <a:xfrm>
            <a:off x="1827632" y="5618816"/>
            <a:ext cx="9354265" cy="5820149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9167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88423" y="5650798"/>
            <a:ext cx="9309100" cy="5756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68475" y="3419061"/>
            <a:ext cx="6620468" cy="102969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54791" y="3419062"/>
            <a:ext cx="6620468" cy="43533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39201" y="8361647"/>
            <a:ext cx="6536058" cy="53543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122057" y="3419061"/>
            <a:ext cx="6620468" cy="102969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35741" y="3419061"/>
            <a:ext cx="6620468" cy="43533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935741" y="8361647"/>
            <a:ext cx="6536058" cy="53543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73446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643185" y="0"/>
            <a:ext cx="773446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2477148" y="5398510"/>
            <a:ext cx="5387546" cy="26690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9495052" y="5398508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2477148" y="8747193"/>
            <a:ext cx="5387546" cy="26690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9495052" y="8747191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6464262" y="5398507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16464262" y="8747191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2378754" y="2225977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5788866" y="2225977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9198978" y="2227111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2378754" y="5599644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5788866" y="5599644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9198978" y="5600778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2378754" y="9017259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5788866" y="9017259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9198978" y="9018393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444622" y="3960742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988173" y="3960741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44622" y="8411885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988173" y="8411884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2982733"/>
            <a:ext cx="18815538" cy="661181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815539" y="1"/>
            <a:ext cx="5562112" cy="661181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815538" y="6611814"/>
            <a:ext cx="5562112" cy="71041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1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091253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188824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8280078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69553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6994383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369553" y="6994383"/>
            <a:ext cx="6059471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1916843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8286396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1916843" y="6994383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8286396" y="6994383"/>
            <a:ext cx="6059471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303025" y="0"/>
            <a:ext cx="4921382" cy="6781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303526" y="6980430"/>
            <a:ext cx="4921382" cy="67355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4442904" y="0"/>
            <a:ext cx="4839009" cy="49895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4442904" y="5188148"/>
            <a:ext cx="4839009" cy="85278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9519776" y="0"/>
            <a:ext cx="4857874" cy="93825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9499908" y="9581169"/>
            <a:ext cx="4877741" cy="41348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2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4921382" cy="6781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01" y="6980430"/>
            <a:ext cx="4921382" cy="67355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139879" y="0"/>
            <a:ext cx="4839009" cy="49895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139879" y="5188148"/>
            <a:ext cx="4839009" cy="85278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216751" y="0"/>
            <a:ext cx="4857874" cy="93825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196883" y="9581169"/>
            <a:ext cx="4877741" cy="41348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150725" y="5567703"/>
            <a:ext cx="12226925" cy="550994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2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5567703"/>
            <a:ext cx="12226925" cy="550994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1215072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226925" y="0"/>
            <a:ext cx="1215072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2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7897091" cy="6197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236346" y="7518400"/>
            <a:ext cx="7897214" cy="6197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472815" y="7518400"/>
            <a:ext cx="7904835" cy="6197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8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" y="0"/>
            <a:ext cx="1692192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1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455730" y="0"/>
            <a:ext cx="1692192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4248731" y="0"/>
            <a:ext cx="569289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435021" y="0"/>
            <a:ext cx="569289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1268512" y="0"/>
            <a:ext cx="9462053" cy="13715999"/>
          </a:xfrm>
          <a:prstGeom prst="parallelogram">
            <a:avLst>
              <a:gd name="adj" fmla="val 54870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923898" y="0"/>
            <a:ext cx="9462053" cy="13715999"/>
          </a:xfrm>
          <a:prstGeom prst="parallelogram">
            <a:avLst>
              <a:gd name="adj" fmla="val 54870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3755763" y="0"/>
            <a:ext cx="10621888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10621888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16459200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918450" y="0"/>
            <a:ext cx="16459200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8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090562" y="3560133"/>
            <a:ext cx="6595731" cy="659573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7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95096" y="5318447"/>
            <a:ext cx="6008915" cy="3862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146266" y="5318447"/>
            <a:ext cx="6008915" cy="3862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5797438" y="5318447"/>
            <a:ext cx="6008915" cy="3862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1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95096" y="1526556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146266" y="1526556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5797438" y="1526556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2495096" y="7380767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9146266" y="7380767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5797438" y="7380767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188825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7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6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6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2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066993" y="5118749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0716500" y="5114830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7362088" y="5114830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5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902959" y="4849586"/>
            <a:ext cx="4016828" cy="40168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9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670157" y="0"/>
            <a:ext cx="970749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0" y="0"/>
            <a:ext cx="970749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8556171"/>
            <a:ext cx="24377650" cy="515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495095" y="4208277"/>
            <a:ext cx="6008915" cy="6013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9146267" y="4208277"/>
            <a:ext cx="6008915" cy="6013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5797438" y="4208277"/>
            <a:ext cx="6008915" cy="6013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822744" y="7365994"/>
            <a:ext cx="8503920" cy="6350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216054" y="4381947"/>
            <a:ext cx="386283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136592" y="4336976"/>
            <a:ext cx="3918857" cy="697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314495" y="4336976"/>
            <a:ext cx="3918857" cy="697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7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48627" y="2028911"/>
            <a:ext cx="7132320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916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4022" r:id="rId12"/>
    <p:sldLayoutId id="2147483946" r:id="rId13"/>
    <p:sldLayoutId id="2147483954" r:id="rId14"/>
    <p:sldLayoutId id="2147483975" r:id="rId15"/>
    <p:sldLayoutId id="2147483976" r:id="rId16"/>
    <p:sldLayoutId id="2147483982" r:id="rId17"/>
    <p:sldLayoutId id="2147483983" r:id="rId18"/>
    <p:sldLayoutId id="2147483967" r:id="rId19"/>
    <p:sldLayoutId id="2147483947" r:id="rId20"/>
    <p:sldLayoutId id="2147483994" r:id="rId21"/>
    <p:sldLayoutId id="2147483995" r:id="rId22"/>
    <p:sldLayoutId id="2147483996" r:id="rId23"/>
    <p:sldLayoutId id="2147483997" r:id="rId24"/>
    <p:sldLayoutId id="2147483998" r:id="rId25"/>
    <p:sldLayoutId id="2147483999" r:id="rId26"/>
    <p:sldLayoutId id="2147484000" r:id="rId27"/>
    <p:sldLayoutId id="2147484001" r:id="rId28"/>
    <p:sldLayoutId id="2147484002" r:id="rId29"/>
    <p:sldLayoutId id="2147484003" r:id="rId30"/>
    <p:sldLayoutId id="2147484004" r:id="rId31"/>
    <p:sldLayoutId id="2147484005" r:id="rId32"/>
    <p:sldLayoutId id="2147484006" r:id="rId33"/>
    <p:sldLayoutId id="2147484007" r:id="rId34"/>
    <p:sldLayoutId id="2147484008" r:id="rId35"/>
    <p:sldLayoutId id="2147484009" r:id="rId36"/>
    <p:sldLayoutId id="2147484010" r:id="rId37"/>
    <p:sldLayoutId id="2147484011" r:id="rId38"/>
    <p:sldLayoutId id="2147484012" r:id="rId39"/>
    <p:sldLayoutId id="2147484013" r:id="rId40"/>
    <p:sldLayoutId id="2147484014" r:id="rId41"/>
    <p:sldLayoutId id="2147484015" r:id="rId42"/>
    <p:sldLayoutId id="2147484016" r:id="rId43"/>
    <p:sldLayoutId id="2147484018" r:id="rId44"/>
    <p:sldLayoutId id="2147484017" r:id="rId45"/>
    <p:sldLayoutId id="2147484019" r:id="rId46"/>
    <p:sldLayoutId id="2147484023" r:id="rId47"/>
    <p:sldLayoutId id="2147484020" r:id="rId48"/>
    <p:sldLayoutId id="2147484021" r:id="rId4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Calibri" charset="0"/>
          <a:ea typeface="Calibri" charset="0"/>
          <a:cs typeface="Calibri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Calibri" charset="0"/>
          <a:ea typeface="Calibri" charset="0"/>
          <a:cs typeface="Calibri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Calibri" charset="0"/>
          <a:ea typeface="Calibri" charset="0"/>
          <a:cs typeface="Calibri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Calibri" charset="0"/>
          <a:ea typeface="Calibri" charset="0"/>
          <a:cs typeface="Calibri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Calibri" charset="0"/>
          <a:ea typeface="Calibri" charset="0"/>
          <a:cs typeface="Calibri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7908" y="5043405"/>
            <a:ext cx="103314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b="1" dirty="0" smtClean="0">
                <a:solidFill>
                  <a:srgbClr val="0023A0"/>
                </a:solidFill>
                <a:latin typeface="Calibri" charset="0"/>
                <a:ea typeface="Calibri" charset="0"/>
                <a:cs typeface="Calibri" charset="0"/>
              </a:rPr>
              <a:t>Задач</a:t>
            </a:r>
            <a:r>
              <a:rPr lang="ru-RU" sz="9600" b="1" dirty="0">
                <a:solidFill>
                  <a:srgbClr val="0023A0"/>
                </a:solidFill>
                <a:latin typeface="Calibri" charset="0"/>
                <a:ea typeface="Calibri" charset="0"/>
                <a:cs typeface="Calibri" charset="0"/>
              </a:rPr>
              <a:t>а</a:t>
            </a:r>
            <a:r>
              <a:rPr lang="ru-RU" sz="9600" b="1" dirty="0" smtClean="0">
                <a:solidFill>
                  <a:srgbClr val="0023A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9600" b="1" dirty="0" smtClean="0">
                <a:solidFill>
                  <a:srgbClr val="0023A0"/>
                </a:solidFill>
                <a:latin typeface="Calibri" charset="0"/>
                <a:ea typeface="Calibri" charset="0"/>
                <a:cs typeface="Calibri" charset="0"/>
              </a:rPr>
              <a:t>QIWI </a:t>
            </a:r>
            <a:r>
              <a:rPr lang="ru-RU" sz="9600" b="1" dirty="0" smtClean="0">
                <a:solidFill>
                  <a:srgbClr val="0023A0"/>
                </a:solidFill>
                <a:latin typeface="Calibri" charset="0"/>
                <a:ea typeface="Calibri" charset="0"/>
                <a:cs typeface="Calibri" charset="0"/>
              </a:rPr>
              <a:t>для </a:t>
            </a:r>
            <a:r>
              <a:rPr lang="en-US" sz="9600" b="1" dirty="0" smtClean="0">
                <a:solidFill>
                  <a:srgbClr val="0023A0"/>
                </a:solidFill>
                <a:latin typeface="Calibri" charset="0"/>
                <a:ea typeface="Calibri" charset="0"/>
                <a:cs typeface="Calibri" charset="0"/>
              </a:rPr>
              <a:t>Breakpoint</a:t>
            </a:r>
            <a:endParaRPr lang="ru-RU" sz="9600" b="1" dirty="0" smtClean="0">
              <a:solidFill>
                <a:srgbClr val="0023A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9600" b="1" dirty="0" smtClean="0">
              <a:solidFill>
                <a:srgbClr val="0023A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7200" b="1" dirty="0" smtClean="0">
                <a:solidFill>
                  <a:srgbClr val="0023A0"/>
                </a:solidFill>
                <a:latin typeface="Calibri" charset="0"/>
                <a:ea typeface="Calibri" charset="0"/>
                <a:cs typeface="Calibri" charset="0"/>
              </a:rPr>
              <a:t>14 </a:t>
            </a:r>
            <a:r>
              <a:rPr lang="ru-RU" sz="7200" b="1" dirty="0" smtClean="0">
                <a:solidFill>
                  <a:srgbClr val="0023A0"/>
                </a:solidFill>
                <a:latin typeface="Calibri" charset="0"/>
                <a:ea typeface="Calibri" charset="0"/>
                <a:cs typeface="Calibri" charset="0"/>
              </a:rPr>
              <a:t>апреля 2017</a:t>
            </a:r>
            <a:endParaRPr lang="ru-RU" sz="7200" b="1" dirty="0">
              <a:solidFill>
                <a:srgbClr val="0023A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2530413" y="2414953"/>
            <a:ext cx="8835960" cy="8835960"/>
          </a:xfrm>
          <a:prstGeom prst="ellipse">
            <a:avLst/>
          </a:prstGeom>
          <a:solidFill>
            <a:srgbClr val="FF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8C0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2448137" y="2414953"/>
            <a:ext cx="8835960" cy="8835960"/>
          </a:xfrm>
          <a:prstGeom prst="ellipse">
            <a:avLst/>
          </a:prstGeom>
          <a:solidFill>
            <a:srgbClr val="FF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59C00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4791346" y="5225498"/>
            <a:ext cx="4314093" cy="3214869"/>
          </a:xfrm>
          <a:prstGeom prst="roundRect">
            <a:avLst>
              <a:gd name="adj" fmla="val 101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15291970" y="6198193"/>
            <a:ext cx="1314004" cy="1453184"/>
            <a:chOff x="15283064" y="6039630"/>
            <a:chExt cx="1600756" cy="1770309"/>
          </a:xfrm>
          <a:solidFill>
            <a:srgbClr val="0023A0"/>
          </a:solidFill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15283064" y="6039630"/>
              <a:ext cx="1600756" cy="36503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15283064" y="6752149"/>
              <a:ext cx="1600756" cy="36503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15283064" y="7444902"/>
              <a:ext cx="1600756" cy="36503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Сектор 13"/>
          <p:cNvSpPr/>
          <p:nvPr/>
        </p:nvSpPr>
        <p:spPr>
          <a:xfrm>
            <a:off x="17057935" y="6078071"/>
            <a:ext cx="1680882" cy="1680882"/>
          </a:xfrm>
          <a:prstGeom prst="pi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80" y="718127"/>
            <a:ext cx="3287887" cy="14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8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37909" y="6460755"/>
            <a:ext cx="122274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b="1" dirty="0" smtClean="0">
                <a:solidFill>
                  <a:srgbClr val="0122A0"/>
                </a:solidFill>
                <a:latin typeface="Calibri" charset="0"/>
                <a:ea typeface="Calibri" charset="0"/>
                <a:cs typeface="Calibri" charset="0"/>
              </a:rPr>
              <a:t>Задача</a:t>
            </a:r>
            <a:r>
              <a:rPr lang="en-US" sz="8800" b="1" dirty="0" smtClean="0">
                <a:solidFill>
                  <a:srgbClr val="0122A0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r>
              <a:rPr lang="ru-RU" sz="8000" b="1" dirty="0" smtClean="0">
                <a:solidFill>
                  <a:srgbClr val="0122A0"/>
                </a:solidFill>
                <a:latin typeface="Calibri" charset="0"/>
                <a:ea typeface="Calibri" charset="0"/>
                <a:cs typeface="Calibri" charset="0"/>
              </a:rPr>
              <a:t>«Предсказание </a:t>
            </a:r>
            <a:r>
              <a:rPr lang="ru-RU" sz="8000" b="1" dirty="0" err="1" smtClean="0">
                <a:solidFill>
                  <a:srgbClr val="0122A0"/>
                </a:solidFill>
                <a:latin typeface="Calibri" charset="0"/>
                <a:ea typeface="Calibri" charset="0"/>
                <a:cs typeface="Calibri" charset="0"/>
              </a:rPr>
              <a:t>соц-дема</a:t>
            </a:r>
            <a:r>
              <a:rPr lang="ru-RU" sz="8000" b="1" dirty="0" smtClean="0">
                <a:solidFill>
                  <a:srgbClr val="0122A0"/>
                </a:solidFill>
                <a:latin typeface="Calibri" charset="0"/>
                <a:ea typeface="Calibri" charset="0"/>
                <a:cs typeface="Calibri" charset="0"/>
              </a:rPr>
              <a:t>»</a:t>
            </a:r>
            <a:endParaRPr lang="en-US" sz="8000" b="1" dirty="0">
              <a:solidFill>
                <a:srgbClr val="0122A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14078136" y="3034162"/>
            <a:ext cx="8299739" cy="8299739"/>
          </a:xfrm>
          <a:prstGeom prst="ellipse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6815098" y="3960071"/>
            <a:ext cx="2946640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1300" spc="6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</a:p>
        </p:txBody>
      </p:sp>
      <p:sp>
        <p:nvSpPr>
          <p:cNvPr id="16" name="Овал 15"/>
          <p:cNvSpPr/>
          <p:nvPr/>
        </p:nvSpPr>
        <p:spPr>
          <a:xfrm>
            <a:off x="14078136" y="-6412045"/>
            <a:ext cx="8299739" cy="8299739"/>
          </a:xfrm>
          <a:prstGeom prst="ellipse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4078136" y="12480369"/>
            <a:ext cx="8299739" cy="8299739"/>
          </a:xfrm>
          <a:prstGeom prst="ellipse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1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986589" y="4673415"/>
          <a:ext cx="22980317" cy="6031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2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071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04548">
                  <a:extLst>
                    <a:ext uri="{9D8B030D-6E8A-4147-A177-3AD203B41FA5}">
                      <a16:colId xmlns="" xmlns:a16="http://schemas.microsoft.com/office/drawing/2014/main" val="3628988143"/>
                    </a:ext>
                  </a:extLst>
                </a:gridCol>
              </a:tblGrid>
              <a:tr h="906715">
                <a:tc>
                  <a:txBody>
                    <a:bodyPr/>
                    <a:lstStyle/>
                    <a:p>
                      <a:pPr algn="ctr"/>
                      <a:r>
                        <a:rPr lang="pt-BR" sz="3400" b="1" dirty="0" smtClean="0">
                          <a:solidFill>
                            <a:schemeClr val="bg1"/>
                          </a:solidFill>
                          <a:latin typeface="Calibri" charset="0"/>
                        </a:rPr>
                        <a:t>column</a:t>
                      </a:r>
                      <a:endParaRPr lang="ru-RU" sz="3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2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 smtClean="0">
                          <a:solidFill>
                            <a:schemeClr val="bg1"/>
                          </a:solidFill>
                          <a:latin typeface="Calibri" charset="0"/>
                        </a:rPr>
                        <a:t>описание</a:t>
                      </a:r>
                      <a:endParaRPr lang="ru-RU" sz="3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2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434" rtl="0" eaLnBrk="1" fontAlgn="b" latinLnBrk="0" hangingPunct="1"/>
                      <a:r>
                        <a:rPr lang="en-US" sz="3400" b="1" kern="1200" dirty="0">
                          <a:solidFill>
                            <a:schemeClr val="bg1"/>
                          </a:solidFill>
                          <a:latin typeface="Calibri" charset="0"/>
                          <a:ea typeface="+mn-ea"/>
                          <a:cs typeface="+mn-cs"/>
                        </a:rPr>
                        <a:t>qiwi_money_out_data_train.csv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2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434" rtl="0" eaLnBrk="1" fontAlgn="b" latinLnBrk="0" hangingPunct="1"/>
                      <a:r>
                        <a:rPr lang="en-US" sz="3400" b="1" kern="1200" dirty="0">
                          <a:solidFill>
                            <a:schemeClr val="bg1"/>
                          </a:solidFill>
                          <a:latin typeface="Calibri" charset="0"/>
                          <a:ea typeface="+mn-ea"/>
                          <a:cs typeface="+mn-cs"/>
                        </a:rPr>
                        <a:t>qiwi_money_out_data_test.csv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2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6715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категория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6715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date_month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год - месяц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6715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txn_count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кол-во транзакций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6715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транзакций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6715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user_id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идентификатор пользователя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23761" y="1299241"/>
            <a:ext cx="17705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b="1" dirty="0" smtClean="0">
                <a:solidFill>
                  <a:srgbClr val="0122A0"/>
                </a:solidFill>
                <a:latin typeface="Calibri" charset="0"/>
                <a:ea typeface="Calibri" charset="0"/>
                <a:cs typeface="Calibri" charset="0"/>
              </a:rPr>
              <a:t>Задача №</a:t>
            </a:r>
            <a:r>
              <a:rPr lang="en-US" sz="9600" b="1" dirty="0" smtClean="0">
                <a:solidFill>
                  <a:srgbClr val="0122A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ru-RU" sz="9600" b="1" dirty="0" smtClean="0">
                <a:solidFill>
                  <a:srgbClr val="0122A0"/>
                </a:solidFill>
                <a:latin typeface="Calibri" charset="0"/>
                <a:ea typeface="Calibri" charset="0"/>
                <a:cs typeface="Calibri" charset="0"/>
              </a:rPr>
              <a:t> – транзакции </a:t>
            </a:r>
            <a:endParaRPr lang="en-US" sz="9600" b="1" dirty="0" smtClean="0">
              <a:solidFill>
                <a:srgbClr val="0122A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758" y="616527"/>
            <a:ext cx="1816465" cy="7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97455"/>
              </p:ext>
            </p:extLst>
          </p:nvPr>
        </p:nvGraphicFramePr>
        <p:xfrm>
          <a:off x="2286001" y="4673415"/>
          <a:ext cx="20910884" cy="758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79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447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376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80485">
                  <a:extLst>
                    <a:ext uri="{9D8B030D-6E8A-4147-A177-3AD203B41FA5}">
                      <a16:colId xmlns="" xmlns:a16="http://schemas.microsoft.com/office/drawing/2014/main" val="2687001468"/>
                    </a:ext>
                  </a:extLst>
                </a:gridCol>
              </a:tblGrid>
              <a:tr h="1063882">
                <a:tc>
                  <a:txBody>
                    <a:bodyPr/>
                    <a:lstStyle/>
                    <a:p>
                      <a:pPr algn="ctr"/>
                      <a:r>
                        <a:rPr lang="pt-BR" sz="3400" b="1" dirty="0" smtClean="0">
                          <a:solidFill>
                            <a:schemeClr val="bg1"/>
                          </a:solidFill>
                          <a:latin typeface="Calibri" charset="0"/>
                        </a:rPr>
                        <a:t>column</a:t>
                      </a:r>
                      <a:endParaRPr lang="ru-RU" sz="3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2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kern="1200" dirty="0" smtClean="0">
                          <a:solidFill>
                            <a:schemeClr val="bg1"/>
                          </a:solidFill>
                          <a:latin typeface="Calibri" charset="0"/>
                          <a:ea typeface="+mn-ea"/>
                          <a:cs typeface="+mn-cs"/>
                        </a:rPr>
                        <a:t>описание</a:t>
                      </a:r>
                      <a:endParaRPr lang="ru-RU" sz="3400" b="1" kern="1200" dirty="0">
                        <a:solidFill>
                          <a:schemeClr val="bg1"/>
                        </a:solidFill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1" kern="1200">
                          <a:solidFill>
                            <a:schemeClr val="bg1"/>
                          </a:solidFill>
                          <a:latin typeface="Calibri" charset="0"/>
                          <a:ea typeface="+mn-ea"/>
                          <a:cs typeface="+mn-cs"/>
                        </a:rPr>
                        <a:t>qiwi_users_profile_data_train.csv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1" kern="1200" dirty="0">
                          <a:solidFill>
                            <a:schemeClr val="bg1"/>
                          </a:solidFill>
                          <a:latin typeface="Calibri" charset="0"/>
                          <a:ea typeface="+mn-ea"/>
                          <a:cs typeface="+mn-cs"/>
                        </a:rPr>
                        <a:t>qiwi_users_profile_data_test.csv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2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9493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user_id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идентификатор пользователя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63882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2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возраст</a:t>
                      </a:r>
                      <a:endParaRPr lang="ru-R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10652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ВУЗ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ru-R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8975168"/>
                  </a:ext>
                </a:extLst>
              </a:tr>
              <a:tr h="1063882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faculty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факультет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63882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graduation_year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год окончания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ru-R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23761" y="1299241"/>
            <a:ext cx="17705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b="1" dirty="0" smtClean="0">
                <a:solidFill>
                  <a:srgbClr val="0122A0"/>
                </a:solidFill>
                <a:latin typeface="Calibri" charset="0"/>
                <a:ea typeface="Calibri" charset="0"/>
                <a:cs typeface="Calibri" charset="0"/>
              </a:rPr>
              <a:t>Задача №</a:t>
            </a:r>
            <a:r>
              <a:rPr lang="en-US" sz="9600" b="1" dirty="0" smtClean="0">
                <a:solidFill>
                  <a:srgbClr val="0122A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ru-RU" sz="9600" b="1" dirty="0" smtClean="0">
                <a:solidFill>
                  <a:srgbClr val="0122A0"/>
                </a:solidFill>
                <a:latin typeface="Calibri" charset="0"/>
                <a:ea typeface="Calibri" charset="0"/>
                <a:cs typeface="Calibri" charset="0"/>
              </a:rPr>
              <a:t> – профили </a:t>
            </a:r>
            <a:endParaRPr lang="en-US" sz="9600" b="1" dirty="0" smtClean="0">
              <a:solidFill>
                <a:srgbClr val="0122A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758" y="616527"/>
            <a:ext cx="1816465" cy="7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8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23761" y="1299241"/>
            <a:ext cx="177059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b="1" dirty="0" smtClean="0">
                <a:solidFill>
                  <a:srgbClr val="0122A0"/>
                </a:solidFill>
                <a:latin typeface="Calibri" charset="0"/>
                <a:ea typeface="Calibri" charset="0"/>
                <a:cs typeface="Calibri" charset="0"/>
              </a:rPr>
              <a:t>Задача №</a:t>
            </a:r>
            <a:r>
              <a:rPr lang="en-US" sz="9600" b="1" dirty="0" smtClean="0">
                <a:solidFill>
                  <a:srgbClr val="0122A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ru-RU" sz="9600" b="1" dirty="0" smtClean="0">
                <a:solidFill>
                  <a:srgbClr val="0122A0"/>
                </a:solidFill>
                <a:latin typeface="Calibri" charset="0"/>
                <a:ea typeface="Calibri" charset="0"/>
                <a:cs typeface="Calibri" charset="0"/>
              </a:rPr>
              <a:t> – постановка задачи и оценка результата </a:t>
            </a:r>
            <a:endParaRPr lang="en-US" sz="9600" b="1" dirty="0" smtClean="0">
              <a:solidFill>
                <a:srgbClr val="0122A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758" y="616527"/>
            <a:ext cx="1816465" cy="783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263" y="4668254"/>
            <a:ext cx="23152960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5400" u="sng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Задача</a:t>
            </a:r>
          </a:p>
          <a:p>
            <a:pPr>
              <a:lnSpc>
                <a:spcPct val="150000"/>
              </a:lnSpc>
            </a:pPr>
            <a:r>
              <a:rPr lang="ru-RU" sz="540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Предсказать пол (классификация) и возраст (регрессия</a:t>
            </a:r>
            <a:r>
              <a:rPr lang="en-US" sz="540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ru-RU" sz="540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классификация по</a:t>
            </a:r>
            <a:r>
              <a:rPr lang="en-US" sz="540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br>
              <a:rPr lang="en-US" sz="540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ru-RU" sz="540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540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ru-RU" sz="540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летним группам 20-24 г и т. д.)</a:t>
            </a:r>
          </a:p>
          <a:p>
            <a:pPr>
              <a:lnSpc>
                <a:spcPct val="150000"/>
              </a:lnSpc>
            </a:pPr>
            <a:r>
              <a:rPr lang="ru-RU" sz="5400" u="sng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Оценка результата</a:t>
            </a:r>
            <a:r>
              <a:rPr lang="ru-RU" sz="540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 (11 декабря проверка предсказания на тестовых данных):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AUC – </a:t>
            </a:r>
            <a:r>
              <a:rPr lang="ru-RU" sz="540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пол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RMSE</a:t>
            </a:r>
            <a:r>
              <a:rPr lang="ru-RU" sz="540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/ AUC – </a:t>
            </a:r>
            <a:r>
              <a:rPr lang="ru-RU" sz="540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возраст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540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Качество аналитической работы и презентации</a:t>
            </a:r>
            <a:endParaRPr lang="ru-RU" sz="54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7" b="9647"/>
          <a:stretch>
            <a:fillRect/>
          </a:stretch>
        </p:blipFill>
        <p:spPr>
          <a:xfrm>
            <a:off x="0" y="0"/>
            <a:ext cx="24377650" cy="13712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1" name="Rectangle 12"/>
          <p:cNvSpPr/>
          <p:nvPr/>
        </p:nvSpPr>
        <p:spPr>
          <a:xfrm>
            <a:off x="0" y="-3572"/>
            <a:ext cx="24377650" cy="13716000"/>
          </a:xfrm>
          <a:prstGeom prst="rect">
            <a:avLst/>
          </a:prstGeom>
          <a:solidFill>
            <a:srgbClr val="0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" name="Рисунок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7" b="9647"/>
          <a:stretch>
            <a:fillRect/>
          </a:stretch>
        </p:blipFill>
        <p:spPr>
          <a:xfrm>
            <a:off x="0" y="3572"/>
            <a:ext cx="24377650" cy="13712428"/>
          </a:xfrm>
        </p:spPr>
      </p:pic>
      <p:sp>
        <p:nvSpPr>
          <p:cNvPr id="24" name="Rectangle 12"/>
          <p:cNvSpPr/>
          <p:nvPr/>
        </p:nvSpPr>
        <p:spPr>
          <a:xfrm>
            <a:off x="-16041" y="4450"/>
            <a:ext cx="24377650" cy="13716000"/>
          </a:xfrm>
          <a:prstGeom prst="rect">
            <a:avLst/>
          </a:prstGeom>
          <a:solidFill>
            <a:srgbClr val="0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09828" y="3681234"/>
            <a:ext cx="15110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 smtClean="0">
                <a:solidFill>
                  <a:srgbClr val="FF8C00"/>
                </a:solidFill>
                <a:latin typeface="Calibri" charset="0"/>
                <a:ea typeface="Calibri" charset="0"/>
                <a:cs typeface="Calibri" charset="0"/>
              </a:rPr>
              <a:t>Контакты</a:t>
            </a:r>
            <a:endParaRPr lang="en-US" sz="8800" b="1" dirty="0">
              <a:solidFill>
                <a:srgbClr val="FF8C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1851" y="10561364"/>
            <a:ext cx="6453049" cy="107721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BIGDATA@QIWI.RU</a:t>
            </a:r>
          </a:p>
          <a:p>
            <a:pPr algn="ctr"/>
            <a:r>
              <a:rPr lang="en-US" sz="3200" b="1" spc="6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S.CHEKANSKIY@QIWI.COM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145871" y="10561364"/>
            <a:ext cx="2625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QIWI.COM</a:t>
            </a:r>
          </a:p>
        </p:txBody>
      </p:sp>
      <p:sp>
        <p:nvSpPr>
          <p:cNvPr id="28" name="Shape 2944"/>
          <p:cNvSpPr/>
          <p:nvPr/>
        </p:nvSpPr>
        <p:spPr>
          <a:xfrm>
            <a:off x="15122683" y="9621912"/>
            <a:ext cx="772926" cy="772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Shape 2856"/>
          <p:cNvSpPr/>
          <p:nvPr/>
        </p:nvSpPr>
        <p:spPr>
          <a:xfrm>
            <a:off x="9017168" y="9626686"/>
            <a:ext cx="701280" cy="70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7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Nova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D6AE7E"/>
      </a:accent2>
      <a:accent3>
        <a:srgbClr val="484F6F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42875</TotalTime>
  <Words>111</Words>
  <Application>Microsoft Office PowerPoint</Application>
  <PresentationFormat>Произвольный</PresentationFormat>
  <Paragraphs>73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Default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>Awesome PPT</Manager>
  <Company>Awesome PPT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PPT</dc:title>
  <dc:subject>Awesome PPT</dc:subject>
  <dc:creator>Awesome PPT</dc:creator>
  <cp:keywords>Awesome PPT</cp:keywords>
  <dc:description>Awesome PPT</dc:description>
  <cp:lastModifiedBy>Данилюк Ксения Андреевна</cp:lastModifiedBy>
  <cp:revision>6206</cp:revision>
  <cp:lastPrinted>2016-11-23T15:38:34Z</cp:lastPrinted>
  <dcterms:created xsi:type="dcterms:W3CDTF">2014-11-12T21:47:38Z</dcterms:created>
  <dcterms:modified xsi:type="dcterms:W3CDTF">2017-04-12T08:06:08Z</dcterms:modified>
  <cp:category>Awesome PPT</cp:category>
</cp:coreProperties>
</file>