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3ABB2-BA91-4BF7-B32D-13A7D3ED5A9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7927B-A4C1-4CF6-89A6-0F4EE5020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8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7927B-A4C1-4CF6-89A6-0F4EE50201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4A19-6C65-4A7E-9A7B-FB5A21BCE4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C26A27-C26B-42A3-882D-9D7E7BCD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4A19-6C65-4A7E-9A7B-FB5A21BCE4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C26A27-C26B-42A3-882D-9D7E7BCD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4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4A19-6C65-4A7E-9A7B-FB5A21BCE4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C26A27-C26B-42A3-882D-9D7E7BCDA04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415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4A19-6C65-4A7E-9A7B-FB5A21BCE4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C26A27-C26B-42A3-882D-9D7E7BCD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16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4A19-6C65-4A7E-9A7B-FB5A21BCE4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C26A27-C26B-42A3-882D-9D7E7BCDA04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40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4A19-6C65-4A7E-9A7B-FB5A21BCE4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C26A27-C26B-42A3-882D-9D7E7BCD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35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4A19-6C65-4A7E-9A7B-FB5A21BCE4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A27-C26B-42A3-882D-9D7E7BCD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4A19-6C65-4A7E-9A7B-FB5A21BCE4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A27-C26B-42A3-882D-9D7E7BCD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8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4A19-6C65-4A7E-9A7B-FB5A21BCE4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A27-C26B-42A3-882D-9D7E7BCD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5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4A19-6C65-4A7E-9A7B-FB5A21BCE4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C26A27-C26B-42A3-882D-9D7E7BCD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6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4A19-6C65-4A7E-9A7B-FB5A21BCE4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C26A27-C26B-42A3-882D-9D7E7BCD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5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4A19-6C65-4A7E-9A7B-FB5A21BCE4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C26A27-C26B-42A3-882D-9D7E7BCD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4A19-6C65-4A7E-9A7B-FB5A21BCE4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A27-C26B-42A3-882D-9D7E7BCD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2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4A19-6C65-4A7E-9A7B-FB5A21BCE4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A27-C26B-42A3-882D-9D7E7BCD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4A19-6C65-4A7E-9A7B-FB5A21BCE4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A27-C26B-42A3-882D-9D7E7BCD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1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4A19-6C65-4A7E-9A7B-FB5A21BCE4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C26A27-C26B-42A3-882D-9D7E7BCD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9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4A19-6C65-4A7E-9A7B-FB5A21BCE4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C26A27-C26B-42A3-882D-9D7E7BCD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6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B4E7-5DC6-D64C-8F26-C9D297737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BURNOUT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FC47A-1EE9-03E5-41F2-CB7CF94B3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NICOLE GASARO</a:t>
            </a:r>
          </a:p>
        </p:txBody>
      </p:sp>
    </p:spTree>
    <p:extLst>
      <p:ext uri="{BB962C8B-B14F-4D97-AF65-F5344CB8AC3E}">
        <p14:creationId xmlns:p14="http://schemas.microsoft.com/office/powerpoint/2010/main" val="102233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EB9F-50A5-CFBB-8D87-A6DBEB8A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Comprehensive Risk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0C3A6-8954-7C16-9C42-724224CE4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35" y="2548025"/>
            <a:ext cx="9778755" cy="3439876"/>
          </a:xfrm>
        </p:spPr>
      </p:pic>
    </p:spTree>
    <p:extLst>
      <p:ext uri="{BB962C8B-B14F-4D97-AF65-F5344CB8AC3E}">
        <p14:creationId xmlns:p14="http://schemas.microsoft.com/office/powerpoint/2010/main" val="304655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BAD1-BB52-0294-1226-4A6747CC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BURNOUT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0E11-2D6C-494D-2B1A-B599E2DAD2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Models Tested:</a:t>
            </a:r>
            <a:endParaRPr lang="en-US" dirty="0"/>
          </a:p>
          <a:p>
            <a:r>
              <a:rPr lang="en-US" b="1" dirty="0"/>
              <a:t>Random Forest</a:t>
            </a:r>
            <a:r>
              <a:rPr lang="en-US" dirty="0"/>
              <a:t> – Ensemble of decision trees</a:t>
            </a:r>
            <a:br>
              <a:rPr lang="en-US" dirty="0"/>
            </a:br>
            <a:r>
              <a:rPr lang="en-US" i="1" dirty="0"/>
              <a:t>Accuracy: 97.45%, AUC: 0.9983</a:t>
            </a:r>
            <a:endParaRPr lang="en-US" dirty="0"/>
          </a:p>
          <a:p>
            <a:r>
              <a:rPr lang="en-US" b="1" dirty="0"/>
              <a:t>Gradient Boosting</a:t>
            </a:r>
            <a:r>
              <a:rPr lang="en-US" dirty="0"/>
              <a:t> – Sequential learning algorithm</a:t>
            </a:r>
            <a:br>
              <a:rPr lang="en-US" dirty="0"/>
            </a:br>
            <a:r>
              <a:rPr lang="en-US" i="1" dirty="0"/>
              <a:t>Accuracy: 98.11%, AUC: 0.9988</a:t>
            </a:r>
            <a:endParaRPr lang="en-US" dirty="0"/>
          </a:p>
          <a:p>
            <a:r>
              <a:rPr lang="en-US" b="1" dirty="0"/>
              <a:t>Logistic Regression</a:t>
            </a:r>
            <a:r>
              <a:rPr lang="en-US" dirty="0"/>
              <a:t> – Linear baseline model</a:t>
            </a:r>
            <a:br>
              <a:rPr lang="en-US" dirty="0"/>
            </a:br>
            <a:r>
              <a:rPr lang="en-US" i="1" dirty="0"/>
              <a:t>Accuracy: 90.13%, AUC: 0.9691</a:t>
            </a:r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1DEFAA-A1A2-6146-BB89-287F0CB151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Primary Metric: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AUC Score (Area Under the Curve)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Best Model: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Gradient Boosting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Highest Accuracy Achieved: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98.11%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Best AUC Score: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0.9988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2005-3708-9709-2C38-759AB904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613607-CDCB-385F-5D4C-7AC0CBD81F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Performance Metrics:</a:t>
            </a:r>
            <a:endParaRPr lang="en-US" dirty="0"/>
          </a:p>
          <a:p>
            <a:r>
              <a:rPr lang="en-US" b="1" dirty="0"/>
              <a:t>Accuracy:</a:t>
            </a:r>
            <a:r>
              <a:rPr lang="en-US" dirty="0"/>
              <a:t> 85.1%</a:t>
            </a:r>
          </a:p>
          <a:p>
            <a:r>
              <a:rPr lang="en-US" b="1" dirty="0"/>
              <a:t>AUC Score:</a:t>
            </a:r>
            <a:r>
              <a:rPr lang="en-US" dirty="0"/>
              <a:t> 0.898</a:t>
            </a:r>
          </a:p>
          <a:p>
            <a:r>
              <a:rPr lang="en-US" b="1" dirty="0"/>
              <a:t>Precision:</a:t>
            </a:r>
            <a:r>
              <a:rPr lang="en-US" dirty="0"/>
              <a:t> 84.1%</a:t>
            </a:r>
          </a:p>
          <a:p>
            <a:r>
              <a:rPr lang="en-US" b="1" dirty="0"/>
              <a:t>Recall:</a:t>
            </a:r>
            <a:r>
              <a:rPr lang="en-US" dirty="0"/>
              <a:t> 82.9%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7448C-3571-8DBC-84BC-654C3610CD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Feature Importance:</a:t>
            </a:r>
            <a:endParaRPr lang="en-US" dirty="0"/>
          </a:p>
          <a:p>
            <a:r>
              <a:rPr lang="en-US" dirty="0"/>
              <a:t>Mental Fatigue Score (35%)</a:t>
            </a:r>
          </a:p>
          <a:p>
            <a:r>
              <a:rPr lang="en-US" dirty="0"/>
              <a:t>Burn Rate (28%)</a:t>
            </a:r>
          </a:p>
          <a:p>
            <a:r>
              <a:rPr lang="en-US" dirty="0"/>
              <a:t>Resource Allocation (22%)</a:t>
            </a:r>
          </a:p>
          <a:p>
            <a:r>
              <a:rPr lang="en-US" dirty="0"/>
              <a:t>Other factors (15%)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1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63EA0A-6E3B-5B7A-28D2-697E2C09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Dashboard Page 1 – Executive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253F40-D13F-6C12-8149-F035748E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Metrics:</a:t>
            </a:r>
          </a:p>
          <a:p>
            <a:pPr lvl="1"/>
            <a:r>
              <a:rPr lang="en-US" dirty="0"/>
              <a:t>Total Employees</a:t>
            </a:r>
          </a:p>
          <a:p>
            <a:pPr lvl="1"/>
            <a:r>
              <a:rPr lang="en-US" dirty="0"/>
              <a:t>Avg. Mental </a:t>
            </a:r>
            <a:r>
              <a:rPr lang="en-US" sz="1700" dirty="0"/>
              <a:t>Fatigue</a:t>
            </a:r>
          </a:p>
          <a:p>
            <a:pPr lvl="1"/>
            <a:r>
              <a:rPr lang="en-US" dirty="0"/>
              <a:t>Burn Rate</a:t>
            </a:r>
          </a:p>
          <a:p>
            <a:pPr lvl="1"/>
            <a:r>
              <a:rPr lang="en-US" dirty="0"/>
              <a:t>High-Risk Count</a:t>
            </a:r>
          </a:p>
          <a:p>
            <a:r>
              <a:rPr lang="en-US" dirty="0"/>
              <a:t>Visuals:</a:t>
            </a:r>
          </a:p>
          <a:p>
            <a:pPr lvl="1"/>
            <a:r>
              <a:rPr lang="en-US" dirty="0"/>
              <a:t>Burnout distribution donut</a:t>
            </a:r>
          </a:p>
          <a:p>
            <a:pPr lvl="1"/>
            <a:r>
              <a:rPr lang="en-US" dirty="0"/>
              <a:t>Tenure trends</a:t>
            </a:r>
          </a:p>
          <a:p>
            <a:pPr lvl="1"/>
            <a:r>
              <a:rPr lang="en-US" dirty="0"/>
              <a:t>Risk by company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7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C7E9-6A30-DA10-7BEB-4CE4F9CB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Dashboard Page 2 – Risk Factor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D6F1-F2C5-C7BF-419F-FF0C098BD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69" y="2638044"/>
            <a:ext cx="7858795" cy="32552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Visuals:</a:t>
            </a:r>
          </a:p>
          <a:p>
            <a:pPr lvl="1"/>
            <a:r>
              <a:rPr lang="en-US" b="1" dirty="0"/>
              <a:t>Scatter plot:</a:t>
            </a:r>
            <a:r>
              <a:rPr lang="en-US" dirty="0"/>
              <a:t> Fatigue vs Burn Rate (colored by risk)</a:t>
            </a:r>
          </a:p>
          <a:p>
            <a:pPr lvl="1"/>
            <a:r>
              <a:rPr lang="en-US" b="1" dirty="0"/>
              <a:t>Stacked bar:</a:t>
            </a:r>
            <a:r>
              <a:rPr lang="en-US" dirty="0"/>
              <a:t> Risk by gender</a:t>
            </a:r>
          </a:p>
          <a:p>
            <a:pPr lvl="1"/>
            <a:r>
              <a:rPr lang="en-US" b="1" dirty="0"/>
              <a:t>Clustered column:</a:t>
            </a:r>
            <a:r>
              <a:rPr lang="en-US" dirty="0"/>
              <a:t> Fatigue by WFH</a:t>
            </a:r>
          </a:p>
          <a:p>
            <a:pPr lvl="1"/>
            <a:r>
              <a:rPr lang="en-US" b="1" dirty="0"/>
              <a:t>Tree-map:</a:t>
            </a:r>
            <a:r>
              <a:rPr lang="en-US" dirty="0"/>
              <a:t> Resource allocation by designation</a:t>
            </a:r>
          </a:p>
          <a:p>
            <a:r>
              <a:rPr lang="en-US" dirty="0"/>
              <a:t>Filters:</a:t>
            </a:r>
          </a:p>
          <a:p>
            <a:pPr lvl="1"/>
            <a:r>
              <a:rPr lang="en-US" dirty="0"/>
              <a:t>Risk category</a:t>
            </a:r>
          </a:p>
          <a:p>
            <a:pPr lvl="1"/>
            <a:r>
              <a:rPr lang="en-US" dirty="0"/>
              <a:t>Designation</a:t>
            </a:r>
          </a:p>
          <a:p>
            <a:pPr lvl="1"/>
            <a:r>
              <a:rPr lang="en-US" dirty="0"/>
              <a:t>WFH toggle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3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D128-650A-17E6-9349-C24240CD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Page 3 : Employee Segmentation with Clustering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7525-8FA9-81C9-4DEB-1B30C5483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Automated Clustering:</a:t>
            </a:r>
            <a:endParaRPr lang="en-US" dirty="0"/>
          </a:p>
          <a:p>
            <a:r>
              <a:rPr lang="en-US" dirty="0"/>
              <a:t>Used </a:t>
            </a:r>
            <a:r>
              <a:rPr lang="en-US" b="1" dirty="0"/>
              <a:t>Power BI’s automated clustering</a:t>
            </a:r>
            <a:r>
              <a:rPr lang="en-US" dirty="0"/>
              <a:t> feature</a:t>
            </a:r>
          </a:p>
          <a:p>
            <a:r>
              <a:rPr lang="en-US" dirty="0"/>
              <a:t>Segmented employees into </a:t>
            </a:r>
            <a:r>
              <a:rPr lang="en-US" b="1" dirty="0"/>
              <a:t>6 unique clusters</a:t>
            </a:r>
            <a:endParaRPr lang="en-US" dirty="0"/>
          </a:p>
          <a:p>
            <a:r>
              <a:rPr lang="en-US" dirty="0"/>
              <a:t>Each cluster represents a </a:t>
            </a:r>
            <a:r>
              <a:rPr lang="en-US" b="1" dirty="0"/>
              <a:t>distinct burnout risk profile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Visual Insights: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Pie Chart:</a:t>
            </a:r>
            <a:r>
              <a:rPr lang="en-US" dirty="0"/>
              <a:t> Employee distribution across the 6 clusters</a:t>
            </a:r>
          </a:p>
          <a:p>
            <a:r>
              <a:rPr lang="en-US" b="1" dirty="0"/>
              <a:t>Matrix Table:</a:t>
            </a:r>
            <a:r>
              <a:rPr lang="en-US" dirty="0"/>
              <a:t> Burnout </a:t>
            </a:r>
            <a:r>
              <a:rPr lang="en-US" b="1" dirty="0"/>
              <a:t>Risk Category vs Cluster</a:t>
            </a:r>
            <a:r>
              <a:rPr lang="en-US" dirty="0"/>
              <a:t> for pattern analysis</a:t>
            </a:r>
          </a:p>
          <a:p>
            <a:r>
              <a:rPr lang="en-US" b="1" dirty="0"/>
              <a:t>Searchable Table:</a:t>
            </a:r>
            <a:r>
              <a:rPr lang="en-US" dirty="0"/>
              <a:t> Individual </a:t>
            </a:r>
            <a:r>
              <a:rPr lang="en-US" b="1" dirty="0"/>
              <a:t>employee lookup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3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792-0A11-71B2-DED4-BA989536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E44C5C-7A3A-6AE3-2AF6-B4048DCC0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41" y="543087"/>
            <a:ext cx="10097198" cy="5690803"/>
          </a:xfrm>
        </p:spPr>
      </p:pic>
    </p:spTree>
    <p:extLst>
      <p:ext uri="{BB962C8B-B14F-4D97-AF65-F5344CB8AC3E}">
        <p14:creationId xmlns:p14="http://schemas.microsoft.com/office/powerpoint/2010/main" val="1489337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041D-495F-0193-9E36-BD9C57AC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📌 </a:t>
            </a:r>
            <a:br>
              <a:rPr lang="en-US" b="1" dirty="0"/>
            </a:br>
            <a:r>
              <a:rPr lang="en-US" b="1" dirty="0"/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0F8F-D5A8-BE63-97DB-9DEC4D357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079583"/>
          </a:xfrm>
        </p:spPr>
        <p:txBody>
          <a:bodyPr>
            <a:noAutofit/>
          </a:bodyPr>
          <a:lstStyle/>
          <a:p>
            <a:r>
              <a:rPr lang="en-US" b="1" dirty="0"/>
              <a:t>Resource allocation</a:t>
            </a:r>
            <a:r>
              <a:rPr lang="en-US" dirty="0"/>
              <a:t> is the top burnout predictor.</a:t>
            </a:r>
          </a:p>
          <a:p>
            <a:r>
              <a:rPr lang="en-US" b="1" dirty="0"/>
              <a:t>WFH</a:t>
            </a:r>
            <a:r>
              <a:rPr lang="en-US" dirty="0"/>
              <a:t> reduces risk by ~18%</a:t>
            </a:r>
          </a:p>
          <a:p>
            <a:r>
              <a:rPr lang="en-US" b="1" dirty="0"/>
              <a:t>22.4% of employees</a:t>
            </a:r>
            <a:r>
              <a:rPr lang="en-US" dirty="0"/>
              <a:t> are at high/critical burnout risk</a:t>
            </a:r>
          </a:p>
          <a:p>
            <a:r>
              <a:rPr lang="en-US" b="1" dirty="0"/>
              <a:t>Service companies</a:t>
            </a:r>
            <a:r>
              <a:rPr lang="en-US" dirty="0"/>
              <a:t> have 15% higher burn rates</a:t>
            </a:r>
          </a:p>
          <a:p>
            <a:r>
              <a:rPr lang="en-US" dirty="0"/>
              <a:t>Targeted support needed for:</a:t>
            </a:r>
          </a:p>
          <a:p>
            <a:pPr lvl="8"/>
            <a:r>
              <a:rPr lang="en-US" sz="1800" dirty="0"/>
              <a:t>Service sectors</a:t>
            </a:r>
          </a:p>
          <a:p>
            <a:pPr lvl="8"/>
            <a:r>
              <a:rPr lang="en-US" sz="1800" dirty="0"/>
              <a:t>Specific high-risk clusters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07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A92B-9469-392B-EC83-E86FD076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536B-D325-540D-D3E2-AF6CA11EB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331" y="1905000"/>
            <a:ext cx="8356922" cy="3484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Immediate Actions:</a:t>
            </a:r>
            <a:endParaRPr lang="en-US" dirty="0"/>
          </a:p>
          <a:p>
            <a:r>
              <a:rPr lang="en-US" dirty="0"/>
              <a:t>Implement mental health check-ins for high-risk employees</a:t>
            </a:r>
          </a:p>
          <a:p>
            <a:r>
              <a:rPr lang="en-US" dirty="0"/>
              <a:t>Provide WFH setup support to reduce stress</a:t>
            </a:r>
          </a:p>
          <a:p>
            <a:r>
              <a:rPr lang="en-US" dirty="0"/>
              <a:t>Optimize resource allocation in high-burn departments</a:t>
            </a:r>
          </a:p>
          <a:p>
            <a:pPr marL="0" indent="0">
              <a:buNone/>
            </a:pPr>
            <a:r>
              <a:rPr lang="en-US" b="1" dirty="0"/>
              <a:t>Long-term Strategies:</a:t>
            </a:r>
            <a:endParaRPr lang="en-US" dirty="0"/>
          </a:p>
          <a:p>
            <a:r>
              <a:rPr lang="en-US" dirty="0"/>
              <a:t>Deploy early warning system using our model</a:t>
            </a:r>
          </a:p>
          <a:p>
            <a:r>
              <a:rPr lang="en-US" dirty="0"/>
              <a:t>Create targeted intervention programs by employee cluster</a:t>
            </a:r>
          </a:p>
          <a:p>
            <a:r>
              <a:rPr lang="en-US" dirty="0"/>
              <a:t>Regular monitoring using Power BI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4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C77C-BC88-D4CE-7E4F-DA2C2F17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Technical Highlights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A9D7-F2DA-6438-FD31-81C36910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Python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 cleaning &amp; EDA</a:t>
            </a:r>
          </a:p>
          <a:p>
            <a:pPr lvl="1"/>
            <a:r>
              <a:rPr lang="en-US" dirty="0"/>
              <a:t>Model building &amp; evaluation</a:t>
            </a:r>
          </a:p>
          <a:p>
            <a:pPr lvl="1"/>
            <a:r>
              <a:rPr lang="en-US" dirty="0"/>
              <a:t>Exported cleaned data to CSV</a:t>
            </a:r>
          </a:p>
          <a:p>
            <a:r>
              <a:rPr lang="en-US" b="1" dirty="0"/>
              <a:t>Power BI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 dynamic dashboard pages</a:t>
            </a:r>
          </a:p>
          <a:p>
            <a:pPr lvl="1"/>
            <a:r>
              <a:rPr lang="en-US" dirty="0"/>
              <a:t>Interactive filters, slicers</a:t>
            </a:r>
          </a:p>
          <a:p>
            <a:pPr lvl="1"/>
            <a:r>
              <a:rPr lang="en-US" dirty="0"/>
              <a:t>Cluster analysis &amp; drill-down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2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B870-D219-C4CA-2025-F277CF3E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773" y="859615"/>
            <a:ext cx="8991600" cy="164592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598A06-BB94-2C95-7F9C-17D840EF5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91863" y="2869662"/>
            <a:ext cx="834521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Why employee burnout matters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Overview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What data we're working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 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Our methodology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Predictive algorithms used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Interactive visualization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Results and insights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Next steps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Future Enhancements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27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8706-2C10-08B1-6B0D-9B4183D5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Future Enhancements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5F38-9460-7377-4914-977D5A0B9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44353"/>
            <a:ext cx="7729728" cy="3886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Short-term Improvements:</a:t>
            </a:r>
            <a:endParaRPr lang="en-US" dirty="0"/>
          </a:p>
          <a:p>
            <a:r>
              <a:rPr lang="en-US" dirty="0"/>
              <a:t>Add more employee demographics</a:t>
            </a:r>
          </a:p>
          <a:p>
            <a:r>
              <a:rPr lang="en-US" dirty="0"/>
              <a:t>Include performance metrics correlation</a:t>
            </a:r>
          </a:p>
          <a:p>
            <a:r>
              <a:rPr lang="en-US" dirty="0"/>
              <a:t>Implement real-time data refresh</a:t>
            </a:r>
          </a:p>
          <a:p>
            <a:pPr marL="0" indent="0">
              <a:buNone/>
            </a:pPr>
            <a:r>
              <a:rPr lang="en-US" b="1" dirty="0"/>
              <a:t>Long-term Vision:</a:t>
            </a:r>
            <a:endParaRPr lang="en-US" dirty="0"/>
          </a:p>
          <a:p>
            <a:r>
              <a:rPr lang="en-US" b="1" dirty="0"/>
              <a:t>Neural network models</a:t>
            </a:r>
            <a:r>
              <a:rPr lang="en-US" dirty="0"/>
              <a:t> for deeper patterns</a:t>
            </a:r>
          </a:p>
          <a:p>
            <a:r>
              <a:rPr lang="en-US" b="1" dirty="0"/>
              <a:t>Natural language processing</a:t>
            </a:r>
            <a:r>
              <a:rPr lang="en-US" dirty="0"/>
              <a:t> for survey data</a:t>
            </a:r>
          </a:p>
          <a:p>
            <a:r>
              <a:rPr lang="en-US" b="1" dirty="0"/>
              <a:t>Mobile app</a:t>
            </a:r>
            <a:r>
              <a:rPr lang="en-US" dirty="0"/>
              <a:t> for employee self-assessment</a:t>
            </a:r>
          </a:p>
          <a:p>
            <a:r>
              <a:rPr lang="en-US" b="1" dirty="0"/>
              <a:t>Integration</a:t>
            </a:r>
            <a:r>
              <a:rPr lang="en-US" dirty="0"/>
              <a:t> with HR systems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77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17E1-04B2-74A3-2494-58AEAC26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113" y="523613"/>
            <a:ext cx="7729728" cy="118872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4511-51A0-7E1E-5508-52861EE2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113" y="2060294"/>
            <a:ext cx="7810751" cy="36797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Project Success:</a:t>
            </a:r>
            <a:endParaRPr lang="en-US" dirty="0"/>
          </a:p>
          <a:p>
            <a:r>
              <a:rPr lang="en-US" dirty="0"/>
              <a:t>Built a </a:t>
            </a:r>
            <a:r>
              <a:rPr lang="en-US" b="1" dirty="0"/>
              <a:t>predictive model</a:t>
            </a:r>
            <a:r>
              <a:rPr lang="en-US" dirty="0"/>
              <a:t> with 85%+ accuracy</a:t>
            </a:r>
          </a:p>
          <a:p>
            <a:r>
              <a:rPr lang="en-US" dirty="0"/>
              <a:t>Created an </a:t>
            </a:r>
            <a:r>
              <a:rPr lang="en-US" b="1" dirty="0"/>
              <a:t>interactive dashboard</a:t>
            </a:r>
            <a:r>
              <a:rPr lang="en-US" dirty="0"/>
              <a:t> for real-time insights</a:t>
            </a:r>
          </a:p>
          <a:p>
            <a:r>
              <a:rPr lang="en-US" dirty="0"/>
              <a:t>Identified </a:t>
            </a:r>
            <a:r>
              <a:rPr lang="en-US" b="1" dirty="0"/>
              <a:t>actionable interventions</a:t>
            </a:r>
            <a:r>
              <a:rPr lang="en-US" dirty="0"/>
              <a:t> to prevent burnout</a:t>
            </a:r>
          </a:p>
          <a:p>
            <a:r>
              <a:rPr lang="en-US" dirty="0"/>
              <a:t>Demonstrated </a:t>
            </a:r>
            <a:r>
              <a:rPr lang="en-US" b="1" dirty="0"/>
              <a:t>end-to-end data science</a:t>
            </a:r>
            <a:r>
              <a:rPr lang="en-US" dirty="0"/>
              <a:t> capabilities</a:t>
            </a:r>
          </a:p>
          <a:p>
            <a:pPr marL="0" indent="0">
              <a:buNone/>
            </a:pPr>
            <a:r>
              <a:rPr lang="en-US" b="1" dirty="0"/>
              <a:t>Real-World Impact:</a:t>
            </a:r>
            <a:endParaRPr lang="en-US" dirty="0"/>
          </a:p>
          <a:p>
            <a:r>
              <a:rPr lang="en-US" dirty="0"/>
              <a:t>Early identification of at-risk employees</a:t>
            </a:r>
          </a:p>
          <a:p>
            <a:r>
              <a:rPr lang="en-US" dirty="0"/>
              <a:t>Data-driven HR decision making</a:t>
            </a:r>
          </a:p>
          <a:p>
            <a:r>
              <a:rPr lang="en-US" dirty="0"/>
              <a:t>Improved workplace wellness programs</a:t>
            </a:r>
          </a:p>
          <a:p>
            <a:r>
              <a:rPr lang="en-US" dirty="0"/>
              <a:t>Reduced turnover and increased productivity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51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085B97-F5C6-FBEA-19C2-34A2623C9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707" y="1398692"/>
            <a:ext cx="3750378" cy="450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2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3784-7AFB-E047-7C1B-03BFFB16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 “The Employee Burnout Challenge”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95CE-CCE0-B7DF-ECB2-47D48C1CD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974409" cy="3478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Problem:</a:t>
            </a:r>
            <a:endParaRPr lang="en-US" dirty="0"/>
          </a:p>
          <a:p>
            <a:r>
              <a:rPr lang="en-US" dirty="0"/>
              <a:t>Employee burnout affects </a:t>
            </a:r>
            <a:r>
              <a:rPr lang="en-US" b="1" dirty="0"/>
              <a:t>76% of workers</a:t>
            </a:r>
            <a:r>
              <a:rPr lang="en-US" dirty="0"/>
              <a:t> globally</a:t>
            </a:r>
          </a:p>
          <a:p>
            <a:r>
              <a:rPr lang="en-US" dirty="0"/>
              <a:t>Costs organizations millions in turnover and lost productivity</a:t>
            </a:r>
          </a:p>
          <a:p>
            <a:r>
              <a:rPr lang="en-US" dirty="0"/>
              <a:t>Current detection methods are </a:t>
            </a:r>
            <a:r>
              <a:rPr lang="en-US" b="1" dirty="0"/>
              <a:t>reactive, not predictive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Our Solution:</a:t>
            </a:r>
            <a:endParaRPr lang="en-US" dirty="0"/>
          </a:p>
          <a:p>
            <a:r>
              <a:rPr lang="en-US" dirty="0"/>
              <a:t>Use machine learning to </a:t>
            </a:r>
            <a:r>
              <a:rPr lang="en-US" b="1" dirty="0"/>
              <a:t>predict burnout risk before it happens</a:t>
            </a:r>
            <a:endParaRPr lang="en-US" dirty="0"/>
          </a:p>
          <a:p>
            <a:r>
              <a:rPr lang="en-US" dirty="0"/>
              <a:t>Create an interactive dashboard for </a:t>
            </a:r>
            <a:r>
              <a:rPr lang="en-US" b="1" dirty="0"/>
              <a:t>real-time monitoring</a:t>
            </a:r>
            <a:endParaRPr lang="en-US" dirty="0"/>
          </a:p>
          <a:p>
            <a:r>
              <a:rPr lang="en-US" dirty="0"/>
              <a:t>Provide </a:t>
            </a:r>
            <a:r>
              <a:rPr lang="en-US" b="1" dirty="0"/>
              <a:t>data-driven recommendations</a:t>
            </a:r>
            <a:r>
              <a:rPr lang="en-US" dirty="0"/>
              <a:t> for intervention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2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507C-F89E-ECF2-D8EE-9DE35890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D0B5D-16DA-D922-0E5E-544080EF1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Dataset Details:</a:t>
            </a:r>
            <a:endParaRPr lang="en-US" dirty="0"/>
          </a:p>
          <a:p>
            <a:r>
              <a:rPr lang="en-US" b="1" dirty="0"/>
              <a:t>22,750 employee records</a:t>
            </a:r>
            <a:r>
              <a:rPr lang="en-US" dirty="0"/>
              <a:t> from various companies</a:t>
            </a:r>
          </a:p>
          <a:p>
            <a:r>
              <a:rPr lang="en-US" b="1" dirty="0"/>
              <a:t>9 key features</a:t>
            </a:r>
            <a:r>
              <a:rPr lang="en-US" dirty="0"/>
              <a:t> including fatigue scores, burn rates, demographics</a:t>
            </a:r>
          </a:p>
          <a:p>
            <a:r>
              <a:rPr lang="en-US" b="1" dirty="0"/>
              <a:t>Time period:</a:t>
            </a:r>
            <a:r>
              <a:rPr lang="en-US" dirty="0"/>
              <a:t> 2008-2020 joining dates</a:t>
            </a:r>
          </a:p>
          <a:p>
            <a:pPr marL="0" indent="0">
              <a:buNone/>
            </a:pPr>
            <a:r>
              <a:rPr lang="en-US" b="1" dirty="0"/>
              <a:t>Key Variables:</a:t>
            </a:r>
            <a:endParaRPr lang="en-US" dirty="0"/>
          </a:p>
          <a:p>
            <a:r>
              <a:rPr lang="en-US" dirty="0"/>
              <a:t>Mental Fatigue Score (0-10)</a:t>
            </a:r>
          </a:p>
          <a:p>
            <a:r>
              <a:rPr lang="en-US" dirty="0"/>
              <a:t>Burn Rate (0-1)</a:t>
            </a:r>
          </a:p>
          <a:p>
            <a:r>
              <a:rPr lang="en-US" dirty="0"/>
              <a:t>Resource Allocation (1-10)</a:t>
            </a:r>
          </a:p>
          <a:p>
            <a:r>
              <a:rPr lang="en-US" dirty="0"/>
              <a:t>Demographics (Gender, Company Type, WFH Setup)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3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2FE5-6C62-EC57-D9C7-A7483046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F173AC-38B4-C317-FD73-78612DB35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233267"/>
            <a:ext cx="8915400" cy="3578916"/>
          </a:xfrm>
        </p:spPr>
      </p:pic>
    </p:spTree>
    <p:extLst>
      <p:ext uri="{BB962C8B-B14F-4D97-AF65-F5344CB8AC3E}">
        <p14:creationId xmlns:p14="http://schemas.microsoft.com/office/powerpoint/2010/main" val="365913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EA65-7003-6A83-4ACF-74FB1313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2F5D0-7D5B-B533-D49E-AFA29FFF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Initial Data Issues:</a:t>
            </a:r>
            <a:endParaRPr lang="en-US" dirty="0"/>
          </a:p>
          <a:p>
            <a:r>
              <a:rPr lang="en-US" dirty="0"/>
              <a:t>Missing values in key columns</a:t>
            </a:r>
          </a:p>
          <a:p>
            <a:r>
              <a:rPr lang="en-US" dirty="0"/>
              <a:t>Outliers in burnout metrics</a:t>
            </a:r>
          </a:p>
          <a:p>
            <a:r>
              <a:rPr lang="en-US" dirty="0"/>
              <a:t>Inconsistent date formats</a:t>
            </a:r>
          </a:p>
          <a:p>
            <a:pPr marL="0" indent="0">
              <a:buNone/>
            </a:pPr>
            <a:r>
              <a:rPr lang="en-US" b="1" dirty="0"/>
              <a:t>Our Cleaning Process:</a:t>
            </a:r>
            <a:endParaRPr lang="en-US" dirty="0"/>
          </a:p>
          <a:p>
            <a:r>
              <a:rPr lang="en-US" b="1" dirty="0"/>
              <a:t>Missing Values:</a:t>
            </a:r>
            <a:r>
              <a:rPr lang="en-US" dirty="0"/>
              <a:t> Median imputation for numerical, mode for categorical</a:t>
            </a:r>
          </a:p>
          <a:p>
            <a:r>
              <a:rPr lang="en-US" b="1" dirty="0"/>
              <a:t>Outliers:</a:t>
            </a:r>
            <a:r>
              <a:rPr lang="en-US" dirty="0"/>
              <a:t> IQR method with capping (not removal)</a:t>
            </a:r>
          </a:p>
          <a:p>
            <a:r>
              <a:rPr lang="en-US" b="1" dirty="0"/>
              <a:t>Feature Engineering:</a:t>
            </a:r>
            <a:r>
              <a:rPr lang="en-US" dirty="0"/>
              <a:t> Created composite burnout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9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63E7-A2E0-305F-12FA-282DF7AF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329ED4-6171-8813-C671-4149094FB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65" y="2133600"/>
            <a:ext cx="6150495" cy="3778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BC19E-B52C-3514-07B5-6726CD6FD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766" y="1639202"/>
            <a:ext cx="9737846" cy="427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9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4F4F-8C85-E84C-4F7C-15EDFAE6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Exploratory Data Analysis:</a:t>
            </a:r>
            <a:r>
              <a:rPr lang="en-US" dirty="0"/>
              <a:t> Understanding Burnout Patterns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CF983-3957-8657-059B-7B2499BB4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469984"/>
          </a:xfrm>
        </p:spPr>
        <p:txBody>
          <a:bodyPr/>
          <a:lstStyle/>
          <a:p>
            <a:r>
              <a:rPr lang="en-US" b="1" dirty="0"/>
              <a:t>Key Discoveries:</a:t>
            </a:r>
            <a:endParaRPr lang="en-US" dirty="0"/>
          </a:p>
          <a:p>
            <a:r>
              <a:rPr lang="en-US" b="1" dirty="0"/>
              <a:t>22.4%</a:t>
            </a:r>
            <a:r>
              <a:rPr lang="en-US" dirty="0"/>
              <a:t> of employees are at high/critical risk</a:t>
            </a:r>
          </a:p>
          <a:p>
            <a:r>
              <a:rPr lang="en-US" b="1" dirty="0"/>
              <a:t>Service companies</a:t>
            </a:r>
            <a:r>
              <a:rPr lang="en-US" dirty="0"/>
              <a:t> show higher burn rates than product companies</a:t>
            </a:r>
          </a:p>
          <a:p>
            <a:r>
              <a:rPr lang="en-US" b="1" dirty="0"/>
              <a:t>WFH availability</a:t>
            </a:r>
            <a:r>
              <a:rPr lang="en-US" dirty="0"/>
              <a:t> correlates with lower mental fatigue</a:t>
            </a:r>
          </a:p>
          <a:p>
            <a:r>
              <a:rPr lang="en-US" b="1" dirty="0"/>
              <a:t>Resource allocation</a:t>
            </a:r>
            <a:r>
              <a:rPr lang="en-US" dirty="0"/>
              <a:t> is strongest predictor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8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0EBD-CCCC-BB47-3F27-4DE50594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395" y="257479"/>
            <a:ext cx="6755209" cy="664411"/>
          </a:xfrm>
        </p:spPr>
        <p:txBody>
          <a:bodyPr>
            <a:normAutofit/>
          </a:bodyPr>
          <a:lstStyle/>
          <a:p>
            <a:r>
              <a:rPr lang="en-US" dirty="0"/>
              <a:t>EDA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3D399-4A2F-1208-380C-6AE09C0A4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71" y="1260360"/>
            <a:ext cx="9837683" cy="5340161"/>
          </a:xfrm>
        </p:spPr>
      </p:pic>
    </p:spTree>
    <p:extLst>
      <p:ext uri="{BB962C8B-B14F-4D97-AF65-F5344CB8AC3E}">
        <p14:creationId xmlns:p14="http://schemas.microsoft.com/office/powerpoint/2010/main" val="11049863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84</TotalTime>
  <Words>769</Words>
  <Application>Microsoft Office PowerPoint</Application>
  <PresentationFormat>Widescreen</PresentationFormat>
  <Paragraphs>150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Wisp</vt:lpstr>
      <vt:lpstr>EMPLOYEE BURNOUT RISK</vt:lpstr>
      <vt:lpstr>AGENDA</vt:lpstr>
      <vt:lpstr>Problem statement: “The Employee Burnout Challenge”</vt:lpstr>
      <vt:lpstr>Dataset Overview</vt:lpstr>
      <vt:lpstr>Dataset Overview</vt:lpstr>
      <vt:lpstr>Data Cleaning and preparation</vt:lpstr>
      <vt:lpstr>Before and after</vt:lpstr>
      <vt:lpstr> Exploratory Data Analysis: Understanding Burnout Patterns </vt:lpstr>
      <vt:lpstr>EDA DIAGRAMS</vt:lpstr>
      <vt:lpstr>Creating a Comprehensive Risk Score</vt:lpstr>
      <vt:lpstr>PREDICTING BURNOUT RISK</vt:lpstr>
      <vt:lpstr>MODEL PERFORMANCE</vt:lpstr>
      <vt:lpstr> Dashboard Page 1 – Executive Overview </vt:lpstr>
      <vt:lpstr> Dashboard Page 2 – Risk Factor Analysis </vt:lpstr>
      <vt:lpstr>Page 3 : Employee Segmentation with Clustering </vt:lpstr>
      <vt:lpstr>PowerPoint Presentation</vt:lpstr>
      <vt:lpstr>📌  Key Findings</vt:lpstr>
      <vt:lpstr>Recommendations</vt:lpstr>
      <vt:lpstr> Technical Highlights </vt:lpstr>
      <vt:lpstr> Future Enhancements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Nicole</dc:creator>
  <cp:lastModifiedBy>Nicole</cp:lastModifiedBy>
  <cp:revision>6</cp:revision>
  <dcterms:created xsi:type="dcterms:W3CDTF">2025-08-04T06:50:55Z</dcterms:created>
  <dcterms:modified xsi:type="dcterms:W3CDTF">2025-08-04T08:15:52Z</dcterms:modified>
</cp:coreProperties>
</file>