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6"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66"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9" d="100"/>
          <a:sy n="129" d="100"/>
        </p:scale>
        <p:origin x="19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a:xfrm>
            <a:off x="5950" y="6588008"/>
            <a:ext cx="2133600" cy="249423"/>
          </a:xfrm>
        </p:spPr>
        <p:txBody>
          <a:bodyPr/>
          <a:lstStyle/>
          <a:p>
            <a:r>
              <a:rPr lang="en-US" altLang="ja-JP" smtClean="0">
                <a:solidFill>
                  <a:prstClr val="black">
                    <a:tint val="75000"/>
                  </a:prstClr>
                </a:solidFill>
              </a:rPr>
              <a:t>2017/12/07</a:t>
            </a:r>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a:xfrm>
            <a:off x="3124200" y="6588008"/>
            <a:ext cx="2895600" cy="249423"/>
          </a:xfrm>
        </p:spPr>
        <p:txBody>
          <a:bodyPr/>
          <a:lstStyle/>
          <a:p>
            <a:r>
              <a:rPr lang="en-US" altLang="ja-JP" smtClean="0">
                <a:solidFill>
                  <a:prstClr val="black">
                    <a:tint val="75000"/>
                  </a:prstClr>
                </a:solidFill>
              </a:rPr>
              <a:t>MinebeaMitsumi Confidential</a:t>
            </a:r>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a:xfrm>
            <a:off x="6992575" y="6588008"/>
            <a:ext cx="2133600" cy="249423"/>
          </a:xfrm>
        </p:spPr>
        <p:txBody>
          <a:bodyPr/>
          <a:lstStyle/>
          <a:p>
            <a:fld id="{AE53BF5A-8209-42CB-A8B4-E95519FE6D6A}"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91519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1910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17677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288651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248782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311081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lang="en-US" altLang="ja-JP" smtClean="0">
                <a:solidFill>
                  <a:prstClr val="black">
                    <a:tint val="75000"/>
                  </a:prstClr>
                </a:solidFill>
              </a:rPr>
              <a:t>2017/12/07</a:t>
            </a:r>
            <a:endParaRPr lang="ja-JP" altLang="en-US" dirty="0">
              <a:solidFill>
                <a:prstClr val="black">
                  <a:tint val="75000"/>
                </a:prstClr>
              </a:solidFill>
            </a:endParaRPr>
          </a:p>
        </p:txBody>
      </p:sp>
      <p:sp>
        <p:nvSpPr>
          <p:cNvPr id="3" name="フッター プレースホルダ 2"/>
          <p:cNvSpPr>
            <a:spLocks noGrp="1"/>
          </p:cNvSpPr>
          <p:nvPr>
            <p:ph type="ftr" sz="quarter" idx="11"/>
          </p:nvPr>
        </p:nvSpPr>
        <p:spPr/>
        <p:txBody>
          <a:bodyPr/>
          <a:lstStyle/>
          <a:p>
            <a:r>
              <a:rPr lang="en-US" altLang="ja-JP" smtClean="0">
                <a:solidFill>
                  <a:prstClr val="black">
                    <a:tint val="75000"/>
                  </a:prstClr>
                </a:solidFill>
              </a:rPr>
              <a:t>MinebeaMitsumi Confidential</a:t>
            </a:r>
            <a:endParaRPr lang="ja-JP" altLang="en-US" dirty="0">
              <a:solidFill>
                <a:prstClr val="black">
                  <a:tint val="75000"/>
                </a:prstClr>
              </a:solidFill>
            </a:endParaRPr>
          </a:p>
        </p:txBody>
      </p:sp>
      <p:sp>
        <p:nvSpPr>
          <p:cNvPr id="4" name="スライド番号プレースホルダ 3"/>
          <p:cNvSpPr>
            <a:spLocks noGrp="1"/>
          </p:cNvSpPr>
          <p:nvPr>
            <p:ph type="sldNum" sz="quarter" idx="12"/>
          </p:nvPr>
        </p:nvSpPr>
        <p:spPr/>
        <p:txBody>
          <a:bodyPr/>
          <a:lstStyle/>
          <a:p>
            <a:fld id="{AE53BF5A-8209-42CB-A8B4-E95519FE6D6A}"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86644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r>
              <a:rPr lang="en-US" altLang="ja-JP" smtClean="0">
                <a:solidFill>
                  <a:prstClr val="black">
                    <a:tint val="75000"/>
                  </a:prstClr>
                </a:solidFill>
              </a:rPr>
              <a:t>2017/12/07</a:t>
            </a:r>
            <a:endParaRPr lang="ja-JP" altLang="en-US">
              <a:solidFill>
                <a:prstClr val="black">
                  <a:tint val="75000"/>
                </a:prstClr>
              </a:solidFill>
            </a:endParaRPr>
          </a:p>
        </p:txBody>
      </p:sp>
      <p:sp>
        <p:nvSpPr>
          <p:cNvPr id="4" name="フッター プレースホルダ 3"/>
          <p:cNvSpPr>
            <a:spLocks noGrp="1"/>
          </p:cNvSpPr>
          <p:nvPr>
            <p:ph type="ftr" sz="quarter" idx="11"/>
          </p:nvPr>
        </p:nvSpPr>
        <p:spPr/>
        <p:txBody>
          <a:bodyPr/>
          <a:lstStyle/>
          <a:p>
            <a:r>
              <a:rPr lang="en-US" altLang="ja-JP" smtClean="0">
                <a:solidFill>
                  <a:prstClr val="black">
                    <a:tint val="75000"/>
                  </a:prstClr>
                </a:solidFill>
              </a:rPr>
              <a:t>MinebeaMitsumi Confidential</a:t>
            </a:r>
            <a:endParaRPr lang="ja-JP" altLang="en-US">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0EDC5102-5597-4EF9-9E85-AFD94BFDEA6D}"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273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53689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406847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176412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379779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26975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0E8AC0F-78F1-4546-805D-540BDE2FFCC4}" type="datetimeFigureOut">
              <a:rPr kumimoji="1" lang="ja-JP" altLang="en-US" smtClean="0"/>
              <a:t>2018/11/27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3795593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5950" y="6588009"/>
            <a:ext cx="2133600" cy="269999"/>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solidFill>
                  <a:prstClr val="black">
                    <a:tint val="75000"/>
                  </a:prstClr>
                </a:solidFill>
              </a:rPr>
              <a:t>2017/12/07</a:t>
            </a:r>
            <a:endParaRPr lang="ja-JP" altLang="en-US" dirty="0">
              <a:solidFill>
                <a:prstClr val="black">
                  <a:tint val="75000"/>
                </a:prstClr>
              </a:solidFill>
            </a:endParaRPr>
          </a:p>
        </p:txBody>
      </p:sp>
      <p:sp>
        <p:nvSpPr>
          <p:cNvPr id="5" name="フッター プレースホルダ 4"/>
          <p:cNvSpPr>
            <a:spLocks noGrp="1"/>
          </p:cNvSpPr>
          <p:nvPr>
            <p:ph type="ftr" sz="quarter" idx="3"/>
          </p:nvPr>
        </p:nvSpPr>
        <p:spPr>
          <a:xfrm>
            <a:off x="3124200" y="6588009"/>
            <a:ext cx="2895600" cy="269999"/>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smtClean="0">
                <a:solidFill>
                  <a:prstClr val="black">
                    <a:tint val="75000"/>
                  </a:prstClr>
                </a:solidFill>
              </a:rPr>
              <a:t>MinebeaMitsumi Confidential</a:t>
            </a:r>
            <a:endParaRPr lang="ja-JP" altLang="en-US" dirty="0">
              <a:solidFill>
                <a:prstClr val="black">
                  <a:tint val="75000"/>
                </a:prstClr>
              </a:solidFill>
            </a:endParaRPr>
          </a:p>
        </p:txBody>
      </p:sp>
      <p:sp>
        <p:nvSpPr>
          <p:cNvPr id="6" name="スライド番号プレースホルダ 5"/>
          <p:cNvSpPr>
            <a:spLocks noGrp="1"/>
          </p:cNvSpPr>
          <p:nvPr>
            <p:ph type="sldNum" sz="quarter" idx="4"/>
          </p:nvPr>
        </p:nvSpPr>
        <p:spPr>
          <a:xfrm>
            <a:off x="6992575" y="6588009"/>
            <a:ext cx="2133600" cy="269999"/>
          </a:xfrm>
          <a:prstGeom prst="rect">
            <a:avLst/>
          </a:prstGeom>
        </p:spPr>
        <p:txBody>
          <a:bodyPr vert="horz" lIns="91440" tIns="45720" rIns="91440" bIns="45720" rtlCol="0" anchor="ctr"/>
          <a:lstStyle>
            <a:lvl1pPr algn="r">
              <a:defRPr sz="1200">
                <a:solidFill>
                  <a:schemeClr val="tx1">
                    <a:tint val="75000"/>
                  </a:schemeClr>
                </a:solidFill>
              </a:defRPr>
            </a:lvl1pPr>
          </a:lstStyle>
          <a:p>
            <a:fld id="{AE53BF5A-8209-42CB-A8B4-E95519FE6D6A}"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40329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ctr" defTabSz="914354" rtl="0" eaLnBrk="1" latinLnBrk="0" hangingPunct="1">
        <a:spcBef>
          <a:spcPct val="0"/>
        </a:spcBef>
        <a:buNone/>
        <a:defRPr kumimoji="1" sz="4400" kern="1200">
          <a:solidFill>
            <a:schemeClr val="tx1"/>
          </a:solidFill>
          <a:latin typeface="+mj-lt"/>
          <a:ea typeface="+mj-ea"/>
          <a:cs typeface="+mj-cs"/>
        </a:defRPr>
      </a:lvl1pPr>
    </p:titleStyle>
    <p:bodyStyle>
      <a:lvl1pPr marL="342882" indent="-342882" algn="l" defTabSz="914354"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2942" indent="-228589" algn="l" defTabSz="914354"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298" indent="-228589" algn="l" defTabSz="914354"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8AC0F-78F1-4546-805D-540BDE2FFCC4}" type="datetimeFigureOut">
              <a:rPr kumimoji="1" lang="ja-JP" altLang="en-US" smtClean="0"/>
              <a:t>2018/11/27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DFD92-5138-4F8A-9CBE-2DC560000312}" type="slidenum">
              <a:rPr kumimoji="1" lang="ja-JP" altLang="en-US" smtClean="0"/>
              <a:t>‹#›</a:t>
            </a:fld>
            <a:endParaRPr kumimoji="1" lang="ja-JP" altLang="en-US"/>
          </a:p>
        </p:txBody>
      </p:sp>
    </p:spTree>
    <p:extLst>
      <p:ext uri="{BB962C8B-B14F-4D97-AF65-F5344CB8AC3E}">
        <p14:creationId xmlns:p14="http://schemas.microsoft.com/office/powerpoint/2010/main" val="287390018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emotenam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qiita.com/KosukeSone/items/514dd24828b485c69a05"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g-entrance.com/git-install"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rfs.jp/server/git/03git/git-flow-install.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err="1" smtClean="0"/>
              <a:t>Git</a:t>
            </a:r>
            <a:r>
              <a:rPr lang="ja-JP" altLang="en-US" dirty="0" smtClean="0"/>
              <a:t>と</a:t>
            </a:r>
            <a:r>
              <a:rPr lang="en-US" altLang="ja-JP" dirty="0" err="1" smtClean="0"/>
              <a:t>Git</a:t>
            </a:r>
            <a:r>
              <a:rPr lang="en-US" altLang="ja-JP" dirty="0" smtClean="0"/>
              <a:t>-flow</a:t>
            </a:r>
            <a:r>
              <a:rPr lang="ja-JP" altLang="en-US" dirty="0" smtClean="0"/>
              <a:t>による</a:t>
            </a:r>
            <a:r>
              <a:rPr lang="en-US" altLang="ja-JP" dirty="0" smtClean="0"/>
              <a:t/>
            </a:r>
            <a:br>
              <a:rPr lang="en-US" altLang="ja-JP" dirty="0" smtClean="0"/>
            </a:br>
            <a:r>
              <a:rPr lang="ja-JP" altLang="en-US" dirty="0"/>
              <a:t>多人数</a:t>
            </a:r>
            <a:r>
              <a:rPr lang="ja-JP" altLang="en-US" dirty="0" smtClean="0"/>
              <a:t>開発～その１～</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小笠原　一憲</a:t>
            </a:r>
            <a:endParaRPr kumimoji="1" lang="ja-JP" altLang="en-US" dirty="0"/>
          </a:p>
        </p:txBody>
      </p:sp>
    </p:spTree>
    <p:extLst>
      <p:ext uri="{BB962C8B-B14F-4D97-AF65-F5344CB8AC3E}">
        <p14:creationId xmlns:p14="http://schemas.microsoft.com/office/powerpoint/2010/main" val="68854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1384995"/>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dirty="0" smtClean="0">
                <a:solidFill>
                  <a:prstClr val="black"/>
                </a:solidFill>
                <a:latin typeface="ＭＳ Ｐゴシック" pitchFamily="50" charset="-128"/>
                <a:ea typeface="ＭＳ Ｐゴシック" pitchFamily="50" charset="-128"/>
              </a:rPr>
              <a:t>①リモートリポジトリ、ローカルリポジトリの作成</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dirty="0">
                <a:solidFill>
                  <a:prstClr val="black"/>
                </a:solidFill>
                <a:latin typeface="ＭＳ Ｐゴシック" pitchFamily="50" charset="-128"/>
                <a:ea typeface="ＭＳ Ｐゴシック" pitchFamily="50" charset="-128"/>
              </a:rPr>
              <a:t>　</a:t>
            </a:r>
            <a:r>
              <a:rPr kumimoji="0" lang="ja-JP" altLang="en-US" sz="2800" b="1" dirty="0" smtClean="0">
                <a:solidFill>
                  <a:prstClr val="black"/>
                </a:solidFill>
                <a:latin typeface="ＭＳ Ｐゴシック" pitchFamily="50" charset="-128"/>
                <a:ea typeface="ＭＳ Ｐゴシック" pitchFamily="50" charset="-128"/>
              </a:rPr>
              <a:t>　　</a:t>
            </a:r>
            <a:r>
              <a:rPr kumimoji="0" lang="en-US" altLang="ja-JP" sz="2800" b="1" dirty="0" smtClean="0">
                <a:solidFill>
                  <a:prstClr val="black"/>
                </a:solidFill>
                <a:latin typeface="ＭＳ Ｐゴシック" pitchFamily="50" charset="-128"/>
                <a:ea typeface="ＭＳ Ｐゴシック" pitchFamily="50" charset="-128"/>
              </a:rPr>
              <a:t>				(</a:t>
            </a:r>
            <a:r>
              <a:rPr kumimoji="0" lang="ja-JP" altLang="en-US" sz="2800" b="1" dirty="0" smtClean="0">
                <a:solidFill>
                  <a:prstClr val="black"/>
                </a:solidFill>
                <a:latin typeface="ＭＳ Ｐゴシック" pitchFamily="50" charset="-128"/>
                <a:ea typeface="ＭＳ Ｐゴシック" pitchFamily="50" charset="-128"/>
              </a:rPr>
              <a:t>自分でリポジトリを作る場合</a:t>
            </a:r>
            <a:r>
              <a:rPr kumimoji="0" lang="en-US" altLang="ja-JP" sz="2800" b="1" dirty="0" smtClean="0">
                <a:solidFill>
                  <a:prstClr val="black"/>
                </a:solidFill>
                <a:latin typeface="ＭＳ Ｐゴシック" pitchFamily="50" charset="-128"/>
                <a:ea typeface="ＭＳ Ｐゴシック" pitchFamily="50" charset="-128"/>
              </a:rPr>
              <a:t>)</a:t>
            </a:r>
            <a:r>
              <a:rPr kumimoji="0" lang="ja-JP" altLang="en-US" sz="2800" b="1" dirty="0" smtClean="0">
                <a:solidFill>
                  <a:prstClr val="black"/>
                </a:solidFill>
                <a:latin typeface="ＭＳ Ｐゴシック" pitchFamily="50" charset="-128"/>
                <a:ea typeface="ＭＳ Ｐゴシック" pitchFamily="50" charset="-128"/>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492382"/>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7" name="テキスト ボックス 16"/>
          <p:cNvSpPr txBox="1"/>
          <p:nvPr/>
        </p:nvSpPr>
        <p:spPr>
          <a:xfrm>
            <a:off x="155575" y="1661432"/>
            <a:ext cx="85475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リモートリポジトリをブラウザ上で作成後</a:t>
            </a:r>
            <a:endParaRPr lang="en-US" altLang="ja-JP" noProof="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dirty="0">
                <a:ln>
                  <a:noFill/>
                </a:ln>
                <a:solidFill>
                  <a:prstClr val="black"/>
                </a:solidFill>
                <a:effectLst/>
                <a:uLnTx/>
                <a:uFillTx/>
                <a:latin typeface="Calibri"/>
                <a:ea typeface="ＭＳ Ｐゴシック" panose="020B0600070205080204" pitchFamily="50" charset="-128"/>
                <a:cs typeface="+mn-cs"/>
              </a:rPr>
              <a:t> </a:t>
            </a:r>
            <a:r>
              <a:rPr kumimoji="1" lang="en-US" altLang="ja-JP"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    $</a:t>
            </a:r>
            <a:r>
              <a:rPr kumimoji="1" lang="en-US" altLang="ja-JP" sz="1800" b="0" i="0" u="none" strike="noStrike" kern="1200" cap="none" spc="0" normalizeH="0" dirty="0" err="1" smtClean="0">
                <a:ln>
                  <a:noFill/>
                </a:ln>
                <a:solidFill>
                  <a:prstClr val="black"/>
                </a:solidFill>
                <a:effectLst/>
                <a:uLnTx/>
                <a:uFillTx/>
                <a:latin typeface="Calibri"/>
                <a:ea typeface="ＭＳ Ｐゴシック" panose="020B0600070205080204" pitchFamily="50" charset="-128"/>
                <a:cs typeface="+mn-cs"/>
              </a:rPr>
              <a:t>git</a:t>
            </a:r>
            <a:r>
              <a:rPr kumimoji="1" lang="en-US" altLang="ja-JP"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 flow </a:t>
            </a:r>
            <a:r>
              <a:rPr kumimoji="1" lang="en-US" altLang="ja-JP" sz="1800" b="0" i="0" u="none" strike="noStrike" kern="1200" cap="none" spc="0" normalizeH="0" dirty="0" err="1" smtClean="0">
                <a:ln>
                  <a:noFill/>
                </a:ln>
                <a:solidFill>
                  <a:prstClr val="black"/>
                </a:solidFill>
                <a:effectLst/>
                <a:uLnTx/>
                <a:uFillTx/>
                <a:latin typeface="Calibri"/>
                <a:ea typeface="ＭＳ Ｐゴシック" panose="020B0600070205080204" pitchFamily="50" charset="-128"/>
                <a:cs typeface="+mn-cs"/>
              </a:rPr>
              <a:t>init</a:t>
            </a:r>
            <a:r>
              <a:rPr kumimoji="1" lang="en-US" altLang="ja-JP"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	</a:t>
            </a:r>
            <a:r>
              <a:rPr kumimoji="1" lang="ja-JP" altLang="en-US"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・・・ローカルリポジトリの初期化</a:t>
            </a:r>
            <a:r>
              <a:rPr kumimoji="1" lang="en-US" altLang="ja-JP"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,develop</a:t>
            </a:r>
            <a:r>
              <a:rPr kumimoji="1" lang="ja-JP" altLang="en-US"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ブランチが生成される</a:t>
            </a:r>
            <a:r>
              <a:rPr kumimoji="1" lang="en-US" altLang="ja-JP" sz="1800" b="0" i="0" u="none" strike="noStrike" kern="1200" cap="none" spc="0" normalizeH="0" dirty="0" smtClean="0">
                <a:ln>
                  <a:noFill/>
                </a:ln>
                <a:solidFill>
                  <a:prstClr val="black"/>
                </a:solidFill>
                <a:effectLst/>
                <a:uLnTx/>
                <a:uFillTx/>
                <a:latin typeface="Calibri"/>
                <a:ea typeface="ＭＳ Ｐゴシック" panose="020B0600070205080204" pitchFamily="50" charset="-128"/>
                <a:cs typeface="+mn-cs"/>
              </a:rPr>
              <a:t>	</a:t>
            </a:r>
            <a:r>
              <a:rPr lang="en-US" altLang="ja-JP" noProof="0" dirty="0" smtClean="0">
                <a:solidFill>
                  <a:prstClr val="black"/>
                </a:solidFill>
                <a:latin typeface="Calibri"/>
                <a:ea typeface="ＭＳ Ｐゴシック" panose="020B0600070205080204" pitchFamily="50" charset="-128"/>
              </a:rPr>
              <a:t> </a:t>
            </a:r>
          </a:p>
        </p:txBody>
      </p:sp>
      <p:sp>
        <p:nvSpPr>
          <p:cNvPr id="3" name="テキスト ボックス 2"/>
          <p:cNvSpPr txBox="1"/>
          <p:nvPr/>
        </p:nvSpPr>
        <p:spPr>
          <a:xfrm>
            <a:off x="1444989" y="433084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11" name="テキスト ボックス 10"/>
          <p:cNvSpPr txBox="1"/>
          <p:nvPr/>
        </p:nvSpPr>
        <p:spPr>
          <a:xfrm>
            <a:off x="297395" y="4551252"/>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12" name="テキスト ボックス 11"/>
          <p:cNvSpPr txBox="1"/>
          <p:nvPr/>
        </p:nvSpPr>
        <p:spPr>
          <a:xfrm>
            <a:off x="1396065" y="483757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5" name="左中かっこ 4"/>
          <p:cNvSpPr/>
          <p:nvPr/>
        </p:nvSpPr>
        <p:spPr>
          <a:xfrm>
            <a:off x="1234071" y="427871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p:cNvSpPr txBox="1"/>
          <p:nvPr/>
        </p:nvSpPr>
        <p:spPr>
          <a:xfrm>
            <a:off x="1396066" y="5612222"/>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20" name="テキスト ボックス 19"/>
          <p:cNvSpPr txBox="1"/>
          <p:nvPr/>
        </p:nvSpPr>
        <p:spPr>
          <a:xfrm>
            <a:off x="248472" y="5832625"/>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22" name="テキスト ボックス 21"/>
          <p:cNvSpPr txBox="1"/>
          <p:nvPr/>
        </p:nvSpPr>
        <p:spPr>
          <a:xfrm>
            <a:off x="1347142" y="6118952"/>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24" name="左中かっこ 23"/>
          <p:cNvSpPr/>
          <p:nvPr/>
        </p:nvSpPr>
        <p:spPr>
          <a:xfrm>
            <a:off x="1185148" y="5560091"/>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p:cNvSpPr txBox="1"/>
          <p:nvPr/>
        </p:nvSpPr>
        <p:spPr>
          <a:xfrm>
            <a:off x="1463454" y="3633332"/>
            <a:ext cx="799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prstClr val="black"/>
                </a:solidFill>
                <a:latin typeface="Calibri"/>
                <a:ea typeface="ＭＳ Ｐゴシック" panose="020B0600070205080204" pitchFamily="50" charset="-128"/>
              </a:rPr>
              <a:t>before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6" name="右矢印 5"/>
          <p:cNvSpPr/>
          <p:nvPr/>
        </p:nvSpPr>
        <p:spPr>
          <a:xfrm>
            <a:off x="4060509" y="4964595"/>
            <a:ext cx="6521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397404" y="3633332"/>
            <a:ext cx="6344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noProof="0" dirty="0" smtClean="0">
                <a:solidFill>
                  <a:prstClr val="black"/>
                </a:solidFill>
                <a:latin typeface="Calibri"/>
                <a:ea typeface="ＭＳ Ｐゴシック" panose="020B0600070205080204" pitchFamily="50" charset="-128"/>
              </a:rPr>
              <a:t>after</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27" name="テキスト ボックス 26"/>
          <p:cNvSpPr txBox="1"/>
          <p:nvPr/>
        </p:nvSpPr>
        <p:spPr>
          <a:xfrm>
            <a:off x="6540265" y="431705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28" name="テキスト ボックス 27"/>
          <p:cNvSpPr txBox="1"/>
          <p:nvPr/>
        </p:nvSpPr>
        <p:spPr>
          <a:xfrm>
            <a:off x="5392671" y="4537459"/>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1" name="テキスト ボックス 30"/>
          <p:cNvSpPr txBox="1"/>
          <p:nvPr/>
        </p:nvSpPr>
        <p:spPr>
          <a:xfrm>
            <a:off x="6491341" y="482378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2" name="左中かっこ 31"/>
          <p:cNvSpPr/>
          <p:nvPr/>
        </p:nvSpPr>
        <p:spPr>
          <a:xfrm>
            <a:off x="6329347" y="426492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6491342" y="559842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34" name="テキスト ボックス 33"/>
          <p:cNvSpPr txBox="1"/>
          <p:nvPr/>
        </p:nvSpPr>
        <p:spPr>
          <a:xfrm>
            <a:off x="5343748" y="5818832"/>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5" name="テキスト ボックス 34"/>
          <p:cNvSpPr txBox="1"/>
          <p:nvPr/>
        </p:nvSpPr>
        <p:spPr>
          <a:xfrm>
            <a:off x="6442418" y="610515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6" name="左中かっこ 35"/>
          <p:cNvSpPr/>
          <p:nvPr/>
        </p:nvSpPr>
        <p:spPr>
          <a:xfrm>
            <a:off x="6280424" y="554629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楕円 6"/>
          <p:cNvSpPr>
            <a:spLocks noChangeAspect="1"/>
          </p:cNvSpPr>
          <p:nvPr/>
        </p:nvSpPr>
        <p:spPr>
          <a:xfrm>
            <a:off x="7426020" y="56930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a:spLocks noChangeAspect="1"/>
          </p:cNvSpPr>
          <p:nvPr/>
        </p:nvSpPr>
        <p:spPr>
          <a:xfrm>
            <a:off x="7426020" y="62165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7" idx="4"/>
            <a:endCxn id="37" idx="0"/>
          </p:cNvCxnSpPr>
          <p:nvPr/>
        </p:nvCxnSpPr>
        <p:spPr>
          <a:xfrm>
            <a:off x="7516020" y="58730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楕円 41"/>
          <p:cNvSpPr>
            <a:spLocks noChangeAspect="1"/>
          </p:cNvSpPr>
          <p:nvPr/>
        </p:nvSpPr>
        <p:spPr>
          <a:xfrm>
            <a:off x="7422449" y="439114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2678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954107"/>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～自分でリモートリポジトリを作る場合～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113240"/>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5" name="テキスト ボックス 24"/>
          <p:cNvSpPr txBox="1"/>
          <p:nvPr/>
        </p:nvSpPr>
        <p:spPr>
          <a:xfrm>
            <a:off x="1463454" y="3633332"/>
            <a:ext cx="799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before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6" name="右矢印 5"/>
          <p:cNvSpPr/>
          <p:nvPr/>
        </p:nvSpPr>
        <p:spPr>
          <a:xfrm>
            <a:off x="4060509" y="4964595"/>
            <a:ext cx="6521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26" name="テキスト ボックス 25"/>
          <p:cNvSpPr txBox="1"/>
          <p:nvPr/>
        </p:nvSpPr>
        <p:spPr>
          <a:xfrm>
            <a:off x="6397404" y="3633332"/>
            <a:ext cx="6344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after</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27" name="テキスト ボックス 26"/>
          <p:cNvSpPr txBox="1"/>
          <p:nvPr/>
        </p:nvSpPr>
        <p:spPr>
          <a:xfrm>
            <a:off x="6540265" y="431705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28" name="テキスト ボックス 27"/>
          <p:cNvSpPr txBox="1"/>
          <p:nvPr/>
        </p:nvSpPr>
        <p:spPr>
          <a:xfrm>
            <a:off x="5392671" y="4537459"/>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1" name="テキスト ボックス 30"/>
          <p:cNvSpPr txBox="1"/>
          <p:nvPr/>
        </p:nvSpPr>
        <p:spPr>
          <a:xfrm>
            <a:off x="6491341" y="482378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2" name="左中かっこ 31"/>
          <p:cNvSpPr/>
          <p:nvPr/>
        </p:nvSpPr>
        <p:spPr>
          <a:xfrm>
            <a:off x="6329347" y="426492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33" name="テキスト ボックス 32"/>
          <p:cNvSpPr txBox="1"/>
          <p:nvPr/>
        </p:nvSpPr>
        <p:spPr>
          <a:xfrm>
            <a:off x="6491342" y="559842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34" name="テキスト ボックス 33"/>
          <p:cNvSpPr txBox="1"/>
          <p:nvPr/>
        </p:nvSpPr>
        <p:spPr>
          <a:xfrm>
            <a:off x="5343748" y="5818832"/>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5" name="テキスト ボックス 34"/>
          <p:cNvSpPr txBox="1"/>
          <p:nvPr/>
        </p:nvSpPr>
        <p:spPr>
          <a:xfrm>
            <a:off x="6442418" y="610515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6" name="左中かっこ 35"/>
          <p:cNvSpPr/>
          <p:nvPr/>
        </p:nvSpPr>
        <p:spPr>
          <a:xfrm>
            <a:off x="6280424" y="554629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7" name="楕円 6"/>
          <p:cNvSpPr>
            <a:spLocks noChangeAspect="1"/>
          </p:cNvSpPr>
          <p:nvPr/>
        </p:nvSpPr>
        <p:spPr>
          <a:xfrm>
            <a:off x="7426020" y="56930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37" name="楕円 36"/>
          <p:cNvSpPr>
            <a:spLocks noChangeAspect="1"/>
          </p:cNvSpPr>
          <p:nvPr/>
        </p:nvSpPr>
        <p:spPr>
          <a:xfrm>
            <a:off x="7426020" y="62165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10" name="直線矢印コネクタ 9"/>
          <p:cNvCxnSpPr>
            <a:stCxn id="7" idx="4"/>
            <a:endCxn id="37" idx="0"/>
          </p:cNvCxnSpPr>
          <p:nvPr/>
        </p:nvCxnSpPr>
        <p:spPr>
          <a:xfrm>
            <a:off x="7516020" y="58730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직사각형 136"/>
          <p:cNvSpPr>
            <a:spLocks noChangeArrowheads="1"/>
          </p:cNvSpPr>
          <p:nvPr/>
        </p:nvSpPr>
        <p:spPr bwMode="auto">
          <a:xfrm>
            <a:off x="312443" y="1222222"/>
            <a:ext cx="8529688"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②ローカルリポジトリをリモートリポジトリに</a:t>
            </a: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push</a:t>
            </a:r>
            <a:endParaRPr kumimoji="1" lang="ja-JP" altLang="en-US" sz="2000" b="1" i="0" u="none" strike="noStrike" kern="1200" cap="none" spc="0" normalizeH="0" baseline="0" noProof="0" dirty="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endParaRPr>
          </a:p>
        </p:txBody>
      </p:sp>
      <p:sp>
        <p:nvSpPr>
          <p:cNvPr id="39" name="Rectangle 8"/>
          <p:cNvSpPr>
            <a:spLocks noChangeArrowheads="1"/>
          </p:cNvSpPr>
          <p:nvPr/>
        </p:nvSpPr>
        <p:spPr bwMode="auto">
          <a:xfrm>
            <a:off x="108482" y="1318588"/>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42" name="楕円 41"/>
          <p:cNvSpPr>
            <a:spLocks noChangeAspect="1"/>
          </p:cNvSpPr>
          <p:nvPr/>
        </p:nvSpPr>
        <p:spPr>
          <a:xfrm>
            <a:off x="7422449" y="439114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40" name="テキスト ボックス 39"/>
          <p:cNvSpPr txBox="1"/>
          <p:nvPr/>
        </p:nvSpPr>
        <p:spPr>
          <a:xfrm>
            <a:off x="1606983" y="4303263"/>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41" name="テキスト ボックス 40"/>
          <p:cNvSpPr txBox="1"/>
          <p:nvPr/>
        </p:nvSpPr>
        <p:spPr>
          <a:xfrm>
            <a:off x="459389" y="4523666"/>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43" name="テキスト ボックス 42"/>
          <p:cNvSpPr txBox="1"/>
          <p:nvPr/>
        </p:nvSpPr>
        <p:spPr>
          <a:xfrm>
            <a:off x="1558059" y="4809993"/>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44" name="左中かっこ 43"/>
          <p:cNvSpPr/>
          <p:nvPr/>
        </p:nvSpPr>
        <p:spPr>
          <a:xfrm>
            <a:off x="1396065" y="4251132"/>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45" name="テキスト ボックス 44"/>
          <p:cNvSpPr txBox="1"/>
          <p:nvPr/>
        </p:nvSpPr>
        <p:spPr>
          <a:xfrm>
            <a:off x="1558060" y="558463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46" name="テキスト ボックス 45"/>
          <p:cNvSpPr txBox="1"/>
          <p:nvPr/>
        </p:nvSpPr>
        <p:spPr>
          <a:xfrm>
            <a:off x="410466" y="5805039"/>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47" name="テキスト ボックス 46"/>
          <p:cNvSpPr txBox="1"/>
          <p:nvPr/>
        </p:nvSpPr>
        <p:spPr>
          <a:xfrm>
            <a:off x="1509136" y="609136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48" name="左中かっこ 47"/>
          <p:cNvSpPr/>
          <p:nvPr/>
        </p:nvSpPr>
        <p:spPr>
          <a:xfrm>
            <a:off x="1347142" y="553250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49" name="楕円 48"/>
          <p:cNvSpPr>
            <a:spLocks noChangeAspect="1"/>
          </p:cNvSpPr>
          <p:nvPr/>
        </p:nvSpPr>
        <p:spPr>
          <a:xfrm>
            <a:off x="2492738" y="567930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50" name="楕円 49"/>
          <p:cNvSpPr>
            <a:spLocks noChangeAspect="1"/>
          </p:cNvSpPr>
          <p:nvPr/>
        </p:nvSpPr>
        <p:spPr>
          <a:xfrm>
            <a:off x="2492738" y="6202800"/>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1" name="直線矢印コネクタ 50"/>
          <p:cNvCxnSpPr>
            <a:stCxn id="49" idx="4"/>
            <a:endCxn id="50" idx="0"/>
          </p:cNvCxnSpPr>
          <p:nvPr/>
        </p:nvCxnSpPr>
        <p:spPr>
          <a:xfrm>
            <a:off x="2582738" y="5859302"/>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楕円 51"/>
          <p:cNvSpPr>
            <a:spLocks noChangeAspect="1"/>
          </p:cNvSpPr>
          <p:nvPr/>
        </p:nvSpPr>
        <p:spPr>
          <a:xfrm>
            <a:off x="2489167" y="437735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53" name="楕円 52"/>
          <p:cNvSpPr>
            <a:spLocks noChangeAspect="1"/>
          </p:cNvSpPr>
          <p:nvPr/>
        </p:nvSpPr>
        <p:spPr>
          <a:xfrm>
            <a:off x="7426020" y="491464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4" name="直線矢印コネクタ 53"/>
          <p:cNvCxnSpPr>
            <a:endCxn id="53" idx="0"/>
          </p:cNvCxnSpPr>
          <p:nvPr/>
        </p:nvCxnSpPr>
        <p:spPr>
          <a:xfrm>
            <a:off x="7516020" y="457114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335196" y="1640321"/>
            <a:ext cx="84305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prstClr val="black"/>
                </a:solidFill>
                <a:latin typeface="Calibri"/>
                <a:ea typeface="ＭＳ Ｐゴシック" panose="020B0600070205080204" pitchFamily="50" charset="-128"/>
              </a:rPr>
              <a:t>$</a:t>
            </a:r>
            <a:r>
              <a:rPr lang="en-US" altLang="ja-JP" dirty="0" err="1" smtClean="0">
                <a:solidFill>
                  <a:prstClr val="black"/>
                </a:solidFill>
                <a:latin typeface="Calibri"/>
                <a:ea typeface="ＭＳ Ｐゴシック" panose="020B0600070205080204" pitchFamily="50" charset="-128"/>
              </a:rPr>
              <a:t>git</a:t>
            </a:r>
            <a:r>
              <a:rPr lang="en-US" altLang="ja-JP" dirty="0" smtClean="0">
                <a:solidFill>
                  <a:prstClr val="black"/>
                </a:solidFill>
                <a:latin typeface="Calibri"/>
                <a:ea typeface="ＭＳ Ｐゴシック" panose="020B0600070205080204" pitchFamily="50" charset="-128"/>
              </a:rPr>
              <a:t> remote add origin </a:t>
            </a:r>
            <a:r>
              <a:rPr lang="en-US" altLang="ja-JP" dirty="0" smtClean="0">
                <a:solidFill>
                  <a:prstClr val="black"/>
                </a:solidFill>
                <a:latin typeface="Calibri"/>
                <a:ea typeface="ＭＳ Ｐゴシック" panose="020B0600070205080204" pitchFamily="50" charset="-128"/>
                <a:hlinkClick r:id="rId2"/>
              </a:rPr>
              <a:t>https://github.com/remotename</a:t>
            </a:r>
            <a:r>
              <a:rPr lang="en-US" altLang="ja-JP" dirty="0" smtClean="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・・・リモートリポジトリの登録</a:t>
            </a:r>
            <a:endParaRPr lang="en-US" altLang="ja-JP"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prstClr val="black"/>
                </a:solidFill>
                <a:latin typeface="Calibri"/>
                <a:ea typeface="ＭＳ Ｐゴシック" panose="020B0600070205080204" pitchFamily="50" charset="-128"/>
              </a:rPr>
              <a:t>$</a:t>
            </a:r>
            <a:r>
              <a:rPr lang="en-US" altLang="ja-JP" dirty="0" err="1" smtClean="0">
                <a:solidFill>
                  <a:prstClr val="black"/>
                </a:solidFill>
                <a:latin typeface="Calibri"/>
                <a:ea typeface="ＭＳ Ｐゴシック" panose="020B0600070205080204" pitchFamily="50" charset="-128"/>
              </a:rPr>
              <a:t>git</a:t>
            </a:r>
            <a:r>
              <a:rPr lang="en-US" altLang="ja-JP" dirty="0" smtClean="0">
                <a:solidFill>
                  <a:prstClr val="black"/>
                </a:solidFill>
                <a:latin typeface="Calibri"/>
                <a:ea typeface="ＭＳ Ｐゴシック" panose="020B0600070205080204" pitchFamily="50" charset="-128"/>
              </a:rPr>
              <a:t> push </a:t>
            </a:r>
            <a:r>
              <a:rPr lang="en-US" altLang="ja-JP" dirty="0">
                <a:solidFill>
                  <a:prstClr val="black"/>
                </a:solidFill>
                <a:latin typeface="Calibri"/>
                <a:ea typeface="ＭＳ Ｐゴシック" panose="020B0600070205080204" pitchFamily="50" charset="-128"/>
              </a:rPr>
              <a:t>-</a:t>
            </a:r>
            <a:r>
              <a:rPr lang="en-US" altLang="ja-JP" dirty="0" smtClean="0">
                <a:solidFill>
                  <a:prstClr val="black"/>
                </a:solidFill>
                <a:latin typeface="Calibri"/>
                <a:ea typeface="ＭＳ Ｐゴシック" panose="020B0600070205080204" pitchFamily="50" charset="-128"/>
              </a:rPr>
              <a:t>-all</a:t>
            </a:r>
            <a:r>
              <a:rPr lang="en-US" altLang="ja-JP" dirty="0" smtClean="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・・・ローカルリポジトリをリモートリポジトリに</a:t>
            </a:r>
            <a:r>
              <a:rPr lang="en-US" altLang="ja-JP" dirty="0" smtClean="0">
                <a:solidFill>
                  <a:prstClr val="black"/>
                </a:solidFill>
                <a:latin typeface="Calibri"/>
                <a:ea typeface="ＭＳ Ｐゴシック" panose="020B0600070205080204" pitchFamily="50" charset="-128"/>
              </a:rPr>
              <a:t>push</a:t>
            </a:r>
            <a:endParaRPr lang="en-US" altLang="ja-JP" dirty="0">
              <a:solidFill>
                <a:prstClr val="black"/>
              </a:solidFill>
              <a:latin typeface="Calibri"/>
              <a:ea typeface="ＭＳ Ｐゴシック" panose="020B0600070205080204" pitchFamily="50" charset="-128"/>
            </a:endParaRPr>
          </a:p>
        </p:txBody>
      </p:sp>
      <p:sp>
        <p:nvSpPr>
          <p:cNvPr id="2" name="楕円 1"/>
          <p:cNvSpPr/>
          <p:nvPr/>
        </p:nvSpPr>
        <p:spPr>
          <a:xfrm>
            <a:off x="3324225" y="4214186"/>
            <a:ext cx="2068446"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リモートとローカルが同じ状態になる</a:t>
            </a:r>
            <a:endParaRPr kumimoji="1" lang="ja-JP" altLang="en-US" sz="1200" dirty="0">
              <a:solidFill>
                <a:schemeClr val="tx1"/>
              </a:solidFill>
            </a:endParaRPr>
          </a:p>
        </p:txBody>
      </p:sp>
    </p:spTree>
    <p:extLst>
      <p:ext uri="{BB962C8B-B14F-4D97-AF65-F5344CB8AC3E}">
        <p14:creationId xmlns:p14="http://schemas.microsoft.com/office/powerpoint/2010/main" val="2526152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954107"/>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～自分でリモートリポジトリを作る場合～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113240"/>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5" name="テキスト ボックス 24"/>
          <p:cNvSpPr txBox="1"/>
          <p:nvPr/>
        </p:nvSpPr>
        <p:spPr>
          <a:xfrm>
            <a:off x="1463454" y="2737982"/>
            <a:ext cx="799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before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6" name="右矢印 5"/>
          <p:cNvSpPr/>
          <p:nvPr/>
        </p:nvSpPr>
        <p:spPr>
          <a:xfrm>
            <a:off x="4060509" y="4069245"/>
            <a:ext cx="6521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26" name="テキスト ボックス 25"/>
          <p:cNvSpPr txBox="1"/>
          <p:nvPr/>
        </p:nvSpPr>
        <p:spPr>
          <a:xfrm>
            <a:off x="6054504" y="2737982"/>
            <a:ext cx="6344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after</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27" name="テキスト ボックス 26"/>
          <p:cNvSpPr txBox="1"/>
          <p:nvPr/>
        </p:nvSpPr>
        <p:spPr>
          <a:xfrm>
            <a:off x="6197365" y="342170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28" name="テキスト ボックス 27"/>
          <p:cNvSpPr txBox="1"/>
          <p:nvPr/>
        </p:nvSpPr>
        <p:spPr>
          <a:xfrm>
            <a:off x="5049771" y="3642109"/>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1" name="テキスト ボックス 30"/>
          <p:cNvSpPr txBox="1"/>
          <p:nvPr/>
        </p:nvSpPr>
        <p:spPr>
          <a:xfrm>
            <a:off x="6148441" y="392843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2" name="左中かっこ 31"/>
          <p:cNvSpPr/>
          <p:nvPr/>
        </p:nvSpPr>
        <p:spPr>
          <a:xfrm>
            <a:off x="5986447" y="336957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33" name="テキスト ボックス 32"/>
          <p:cNvSpPr txBox="1"/>
          <p:nvPr/>
        </p:nvSpPr>
        <p:spPr>
          <a:xfrm>
            <a:off x="6148442" y="470307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34" name="テキスト ボックス 33"/>
          <p:cNvSpPr txBox="1"/>
          <p:nvPr/>
        </p:nvSpPr>
        <p:spPr>
          <a:xfrm>
            <a:off x="5000848" y="4923482"/>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5" name="テキスト ボックス 34"/>
          <p:cNvSpPr txBox="1"/>
          <p:nvPr/>
        </p:nvSpPr>
        <p:spPr>
          <a:xfrm>
            <a:off x="6099518" y="520980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6" name="左中かっこ 35"/>
          <p:cNvSpPr/>
          <p:nvPr/>
        </p:nvSpPr>
        <p:spPr>
          <a:xfrm>
            <a:off x="5937524" y="4650947"/>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7" name="楕円 6"/>
          <p:cNvSpPr>
            <a:spLocks noChangeAspect="1"/>
          </p:cNvSpPr>
          <p:nvPr/>
        </p:nvSpPr>
        <p:spPr>
          <a:xfrm>
            <a:off x="7683195" y="479774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37" name="楕円 36"/>
          <p:cNvSpPr>
            <a:spLocks noChangeAspect="1"/>
          </p:cNvSpPr>
          <p:nvPr/>
        </p:nvSpPr>
        <p:spPr>
          <a:xfrm>
            <a:off x="7683195" y="532124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10" name="直線矢印コネクタ 9"/>
          <p:cNvCxnSpPr>
            <a:stCxn id="7" idx="4"/>
            <a:endCxn id="37" idx="0"/>
          </p:cNvCxnSpPr>
          <p:nvPr/>
        </p:nvCxnSpPr>
        <p:spPr>
          <a:xfrm>
            <a:off x="7773195" y="497774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직사각형 136"/>
          <p:cNvSpPr>
            <a:spLocks noChangeArrowheads="1"/>
          </p:cNvSpPr>
          <p:nvPr/>
        </p:nvSpPr>
        <p:spPr bwMode="auto">
          <a:xfrm>
            <a:off x="312443" y="1222222"/>
            <a:ext cx="8529688" cy="707886"/>
          </a:xfrm>
          <a:prstGeom prst="rect">
            <a:avLst/>
          </a:prstGeom>
          <a:noFill/>
          <a:ln w="9525">
            <a:noFill/>
            <a:miter lim="800000"/>
            <a:headEnd/>
            <a:tailEnd/>
          </a:ln>
        </p:spPr>
        <p:txBody>
          <a:bodyPr wrap="square">
            <a:spAutoFit/>
          </a:bodyPr>
          <a:lstStyle/>
          <a:p>
            <a:pPr>
              <a:spcBef>
                <a:spcPct val="0"/>
              </a:spcBef>
            </a:pPr>
            <a:r>
              <a:rPr lang="ja-JP" altLang="en-US" sz="2000" b="1" dirty="0">
                <a:solidFill>
                  <a:srgbClr val="0033CC"/>
                </a:solidFill>
                <a:latin typeface="ＭＳ Ｐゴシック" panose="020B0600070205080204" pitchFamily="50" charset="-128"/>
                <a:ea typeface="ＭＳ Ｐゴシック" panose="020B0600070205080204" pitchFamily="50" charset="-128"/>
              </a:rPr>
              <a:t>③</a:t>
            </a:r>
            <a:r>
              <a:rPr lang="ja-JP" altLang="en-US" sz="2000" dirty="0" smtClean="0">
                <a:solidFill>
                  <a:prstClr val="black"/>
                </a:solidFill>
              </a:rPr>
              <a:t>ローカル</a:t>
            </a:r>
            <a:r>
              <a:rPr lang="ja-JP" altLang="en-US" sz="2000" dirty="0">
                <a:solidFill>
                  <a:prstClr val="black"/>
                </a:solidFill>
              </a:rPr>
              <a:t>で</a:t>
            </a:r>
            <a:r>
              <a:rPr lang="en-US" altLang="ja-JP" sz="2000" dirty="0" smtClean="0">
                <a:solidFill>
                  <a:prstClr val="black"/>
                </a:solidFill>
              </a:rPr>
              <a:t>feature/function</a:t>
            </a:r>
            <a:r>
              <a:rPr lang="ja-JP" altLang="en-US" sz="2000" dirty="0" smtClean="0">
                <a:solidFill>
                  <a:prstClr val="black"/>
                </a:solidFill>
              </a:rPr>
              <a:t>ブランチ</a:t>
            </a:r>
            <a:r>
              <a:rPr lang="ja-JP" altLang="en-US" sz="2000" dirty="0">
                <a:solidFill>
                  <a:prstClr val="black"/>
                </a:solidFill>
              </a:rPr>
              <a:t>の作成</a:t>
            </a:r>
            <a:endParaRPr lang="en-US" altLang="ja-JP" sz="2000" dirty="0">
              <a:solidFill>
                <a:prstClr val="black"/>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1" lang="ja-JP" altLang="en-US" sz="2000" b="1" i="0" u="none" strike="noStrike" kern="1200" cap="none" spc="0" normalizeH="0" baseline="0" noProof="0" dirty="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endParaRPr>
          </a:p>
        </p:txBody>
      </p:sp>
      <p:sp>
        <p:nvSpPr>
          <p:cNvPr id="39" name="Rectangle 8"/>
          <p:cNvSpPr>
            <a:spLocks noChangeArrowheads="1"/>
          </p:cNvSpPr>
          <p:nvPr/>
        </p:nvSpPr>
        <p:spPr bwMode="auto">
          <a:xfrm>
            <a:off x="108482" y="1318588"/>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42" name="楕円 41"/>
          <p:cNvSpPr>
            <a:spLocks noChangeAspect="1"/>
          </p:cNvSpPr>
          <p:nvPr/>
        </p:nvSpPr>
        <p:spPr>
          <a:xfrm>
            <a:off x="7689149" y="34957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45" name="テキスト ボックス 44"/>
          <p:cNvSpPr txBox="1"/>
          <p:nvPr/>
        </p:nvSpPr>
        <p:spPr>
          <a:xfrm>
            <a:off x="1558060" y="468928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46" name="テキスト ボックス 45"/>
          <p:cNvSpPr txBox="1"/>
          <p:nvPr/>
        </p:nvSpPr>
        <p:spPr>
          <a:xfrm>
            <a:off x="410466" y="4909689"/>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47" name="テキスト ボックス 46"/>
          <p:cNvSpPr txBox="1"/>
          <p:nvPr/>
        </p:nvSpPr>
        <p:spPr>
          <a:xfrm>
            <a:off x="1509136" y="519601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48" name="左中かっこ 47"/>
          <p:cNvSpPr/>
          <p:nvPr/>
        </p:nvSpPr>
        <p:spPr>
          <a:xfrm>
            <a:off x="1347142" y="463715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49" name="楕円 48"/>
          <p:cNvSpPr>
            <a:spLocks noChangeAspect="1"/>
          </p:cNvSpPr>
          <p:nvPr/>
        </p:nvSpPr>
        <p:spPr>
          <a:xfrm>
            <a:off x="2492738" y="478395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50" name="楕円 49"/>
          <p:cNvSpPr>
            <a:spLocks noChangeAspect="1"/>
          </p:cNvSpPr>
          <p:nvPr/>
        </p:nvSpPr>
        <p:spPr>
          <a:xfrm>
            <a:off x="2492738" y="5307450"/>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1" name="直線矢印コネクタ 50"/>
          <p:cNvCxnSpPr>
            <a:stCxn id="49" idx="4"/>
            <a:endCxn id="50" idx="0"/>
          </p:cNvCxnSpPr>
          <p:nvPr/>
        </p:nvCxnSpPr>
        <p:spPr>
          <a:xfrm>
            <a:off x="2582738" y="4963952"/>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楕円 52"/>
          <p:cNvSpPr>
            <a:spLocks noChangeAspect="1"/>
          </p:cNvSpPr>
          <p:nvPr/>
        </p:nvSpPr>
        <p:spPr>
          <a:xfrm>
            <a:off x="7692720" y="40192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4" name="直線矢印コネクタ 53"/>
          <p:cNvCxnSpPr>
            <a:endCxn id="53" idx="0"/>
          </p:cNvCxnSpPr>
          <p:nvPr/>
        </p:nvCxnSpPr>
        <p:spPr>
          <a:xfrm>
            <a:off x="7782720" y="36757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335196" y="1640321"/>
            <a:ext cx="77367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t>
            </a:r>
            <a:r>
              <a:rPr kumimoji="1" lang="en-US" altLang="ja-JP" sz="1800" b="0" i="0" u="none" strike="noStrike" kern="1200" cap="none" spc="0" normalizeH="0" baseline="0" noProof="0" dirty="0" err="1" smtClean="0">
                <a:ln>
                  <a:noFill/>
                </a:ln>
                <a:solidFill>
                  <a:prstClr val="black"/>
                </a:solidFill>
                <a:effectLst/>
                <a:uLnTx/>
                <a:uFillTx/>
                <a:latin typeface="Calibri"/>
                <a:ea typeface="ＭＳ Ｐゴシック" panose="020B0600070205080204" pitchFamily="50" charset="-128"/>
                <a:cs typeface="+mn-cs"/>
              </a:rPr>
              <a:t>git</a:t>
            </a:r>
            <a:r>
              <a:rPr lang="ja-JP" altLang="en-US"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flow feature start function	</a:t>
            </a:r>
            <a:r>
              <a:rPr lang="ja-JP" altLang="en-US" dirty="0" smtClean="0">
                <a:solidFill>
                  <a:prstClr val="black"/>
                </a:solidFill>
                <a:latin typeface="Calibri"/>
                <a:ea typeface="ＭＳ Ｐゴシック" panose="020B0600070205080204" pitchFamily="50" charset="-128"/>
              </a:rPr>
              <a:t>・・・</a:t>
            </a:r>
            <a:r>
              <a:rPr lang="en-US" altLang="ja-JP" dirty="0" smtClean="0">
                <a:solidFill>
                  <a:prstClr val="black"/>
                </a:solidFill>
                <a:latin typeface="Calibri"/>
                <a:ea typeface="ＭＳ Ｐゴシック" panose="020B0600070205080204" pitchFamily="50" charset="-128"/>
              </a:rPr>
              <a:t>feature/function</a:t>
            </a:r>
            <a:r>
              <a:rPr lang="ja-JP" altLang="en-US" dirty="0" smtClean="0">
                <a:solidFill>
                  <a:prstClr val="black"/>
                </a:solidFill>
                <a:latin typeface="Calibri"/>
                <a:ea typeface="ＭＳ Ｐゴシック" panose="020B0600070205080204" pitchFamily="50" charset="-128"/>
              </a:rPr>
              <a:t>ブランチの作成 </a:t>
            </a:r>
            <a:r>
              <a:rPr lang="en-US" altLang="ja-JP" dirty="0" smtClean="0">
                <a:solidFill>
                  <a:prstClr val="black"/>
                </a:solidFill>
                <a:latin typeface="Calibri"/>
                <a:ea typeface="ＭＳ Ｐゴシック" panose="020B0600070205080204" pitchFamily="50" charset="-128"/>
              </a:rPr>
              <a:t> </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p>
        </p:txBody>
      </p:sp>
      <p:sp>
        <p:nvSpPr>
          <p:cNvPr id="56" name="テキスト ボックス 55"/>
          <p:cNvSpPr txBox="1"/>
          <p:nvPr/>
        </p:nvSpPr>
        <p:spPr>
          <a:xfrm>
            <a:off x="6099518" y="5775573"/>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7030A0"/>
                </a:solidFill>
                <a:latin typeface="Calibri"/>
                <a:ea typeface="ＭＳ Ｐゴシック" panose="020B0600070205080204" pitchFamily="50" charset="-128"/>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endParaRPr>
          </a:p>
        </p:txBody>
      </p:sp>
      <p:sp>
        <p:nvSpPr>
          <p:cNvPr id="57" name="テキスト ボックス 56"/>
          <p:cNvSpPr txBox="1"/>
          <p:nvPr/>
        </p:nvSpPr>
        <p:spPr>
          <a:xfrm>
            <a:off x="1518924" y="3395243"/>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58" name="テキスト ボックス 57"/>
          <p:cNvSpPr txBox="1"/>
          <p:nvPr/>
        </p:nvSpPr>
        <p:spPr>
          <a:xfrm>
            <a:off x="371330" y="3615646"/>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9" name="テキスト ボックス 58"/>
          <p:cNvSpPr txBox="1"/>
          <p:nvPr/>
        </p:nvSpPr>
        <p:spPr>
          <a:xfrm>
            <a:off x="1470000" y="3901973"/>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60" name="左中かっこ 59"/>
          <p:cNvSpPr/>
          <p:nvPr/>
        </p:nvSpPr>
        <p:spPr>
          <a:xfrm>
            <a:off x="1308006" y="3343112"/>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61" name="楕円 60"/>
          <p:cNvSpPr>
            <a:spLocks noChangeAspect="1"/>
          </p:cNvSpPr>
          <p:nvPr/>
        </p:nvSpPr>
        <p:spPr>
          <a:xfrm>
            <a:off x="2489167" y="34957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62" name="楕円 61"/>
          <p:cNvSpPr>
            <a:spLocks noChangeAspect="1"/>
          </p:cNvSpPr>
          <p:nvPr/>
        </p:nvSpPr>
        <p:spPr>
          <a:xfrm>
            <a:off x="2492738" y="40192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3" name="直線矢印コネクタ 62"/>
          <p:cNvCxnSpPr>
            <a:endCxn id="62" idx="0"/>
          </p:cNvCxnSpPr>
          <p:nvPr/>
        </p:nvCxnSpPr>
        <p:spPr>
          <a:xfrm>
            <a:off x="2582738" y="36757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楕円 63"/>
          <p:cNvSpPr>
            <a:spLocks noChangeAspect="1"/>
          </p:cNvSpPr>
          <p:nvPr/>
        </p:nvSpPr>
        <p:spPr>
          <a:xfrm>
            <a:off x="8235645" y="5870239"/>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4" name="直線矢印コネクタ 3"/>
          <p:cNvCxnSpPr>
            <a:stCxn id="37" idx="5"/>
          </p:cNvCxnSpPr>
          <p:nvPr/>
        </p:nvCxnSpPr>
        <p:spPr>
          <a:xfrm>
            <a:off x="7836835" y="5474883"/>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72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954107"/>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～自分でリモートリポジトリを作る場合～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113240"/>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5" name="テキスト ボックス 24"/>
          <p:cNvSpPr txBox="1"/>
          <p:nvPr/>
        </p:nvSpPr>
        <p:spPr>
          <a:xfrm>
            <a:off x="1463454" y="2737982"/>
            <a:ext cx="799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before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6" name="右矢印 5"/>
          <p:cNvSpPr/>
          <p:nvPr/>
        </p:nvSpPr>
        <p:spPr>
          <a:xfrm>
            <a:off x="4060509" y="4069245"/>
            <a:ext cx="6521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26" name="テキスト ボックス 25"/>
          <p:cNvSpPr txBox="1"/>
          <p:nvPr/>
        </p:nvSpPr>
        <p:spPr>
          <a:xfrm>
            <a:off x="5711604" y="2737982"/>
            <a:ext cx="6344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after</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27" name="テキスト ボックス 26"/>
          <p:cNvSpPr txBox="1"/>
          <p:nvPr/>
        </p:nvSpPr>
        <p:spPr>
          <a:xfrm>
            <a:off x="5854465" y="342170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28" name="テキスト ボックス 27"/>
          <p:cNvSpPr txBox="1"/>
          <p:nvPr/>
        </p:nvSpPr>
        <p:spPr>
          <a:xfrm>
            <a:off x="4706871" y="3642109"/>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1" name="テキスト ボックス 30"/>
          <p:cNvSpPr txBox="1"/>
          <p:nvPr/>
        </p:nvSpPr>
        <p:spPr>
          <a:xfrm>
            <a:off x="5805541" y="392843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2" name="左中かっこ 31"/>
          <p:cNvSpPr/>
          <p:nvPr/>
        </p:nvSpPr>
        <p:spPr>
          <a:xfrm>
            <a:off x="5643547" y="336957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33" name="テキスト ボックス 32"/>
          <p:cNvSpPr txBox="1"/>
          <p:nvPr/>
        </p:nvSpPr>
        <p:spPr>
          <a:xfrm>
            <a:off x="5805542" y="470307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34" name="テキスト ボックス 33"/>
          <p:cNvSpPr txBox="1"/>
          <p:nvPr/>
        </p:nvSpPr>
        <p:spPr>
          <a:xfrm>
            <a:off x="4716154" y="5226577"/>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5" name="テキスト ボックス 34"/>
          <p:cNvSpPr txBox="1"/>
          <p:nvPr/>
        </p:nvSpPr>
        <p:spPr>
          <a:xfrm>
            <a:off x="5756618" y="520980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6" name="左中かっこ 35"/>
          <p:cNvSpPr/>
          <p:nvPr/>
        </p:nvSpPr>
        <p:spPr>
          <a:xfrm>
            <a:off x="5594624" y="4650947"/>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7" name="楕円 6"/>
          <p:cNvSpPr>
            <a:spLocks noChangeAspect="1"/>
          </p:cNvSpPr>
          <p:nvPr/>
        </p:nvSpPr>
        <p:spPr>
          <a:xfrm>
            <a:off x="7340295" y="479774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37" name="楕円 36"/>
          <p:cNvSpPr>
            <a:spLocks noChangeAspect="1"/>
          </p:cNvSpPr>
          <p:nvPr/>
        </p:nvSpPr>
        <p:spPr>
          <a:xfrm>
            <a:off x="7340295" y="532124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10" name="直線矢印コネクタ 9"/>
          <p:cNvCxnSpPr>
            <a:stCxn id="7" idx="4"/>
            <a:endCxn id="37" idx="0"/>
          </p:cNvCxnSpPr>
          <p:nvPr/>
        </p:nvCxnSpPr>
        <p:spPr>
          <a:xfrm>
            <a:off x="7430295" y="497774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직사각형 136"/>
          <p:cNvSpPr>
            <a:spLocks noChangeArrowheads="1"/>
          </p:cNvSpPr>
          <p:nvPr/>
        </p:nvSpPr>
        <p:spPr bwMode="auto">
          <a:xfrm>
            <a:off x="312443" y="1222222"/>
            <a:ext cx="8529688" cy="707886"/>
          </a:xfrm>
          <a:prstGeom prst="rect">
            <a:avLst/>
          </a:prstGeom>
          <a:noFill/>
          <a:ln w="9525">
            <a:noFill/>
            <a:miter lim="800000"/>
            <a:headEnd/>
            <a:tailEnd/>
          </a:ln>
        </p:spPr>
        <p:txBody>
          <a:bodyPr wrap="square">
            <a:spAutoFit/>
          </a:bodyPr>
          <a:lstStyle/>
          <a:p>
            <a:pPr>
              <a:spcBef>
                <a:spcPct val="0"/>
              </a:spcBef>
            </a:pPr>
            <a:r>
              <a:rPr lang="ja-JP" altLang="en-US" sz="2000" b="1" noProof="0" dirty="0" smtClean="0">
                <a:solidFill>
                  <a:srgbClr val="0033CC"/>
                </a:solidFill>
                <a:latin typeface="ＭＳ Ｐゴシック" panose="020B0600070205080204" pitchFamily="50" charset="-128"/>
                <a:ea typeface="ＭＳ Ｐゴシック" panose="020B0600070205080204" pitchFamily="50" charset="-128"/>
              </a:rPr>
              <a:t>④ローカルで</a:t>
            </a:r>
            <a:r>
              <a:rPr lang="en-US" altLang="ja-JP" sz="2000" b="1" noProof="0" dirty="0" smtClean="0">
                <a:solidFill>
                  <a:srgbClr val="0033CC"/>
                </a:solidFill>
                <a:latin typeface="ＭＳ Ｐゴシック" panose="020B0600070205080204" pitchFamily="50" charset="-128"/>
                <a:ea typeface="ＭＳ Ｐゴシック" panose="020B0600070205080204" pitchFamily="50" charset="-128"/>
              </a:rPr>
              <a:t>feature/function</a:t>
            </a:r>
            <a:r>
              <a:rPr lang="ja-JP" altLang="en-US" sz="2000" b="1" noProof="0" dirty="0" smtClean="0">
                <a:solidFill>
                  <a:srgbClr val="0033CC"/>
                </a:solidFill>
                <a:latin typeface="ＭＳ Ｐゴシック" panose="020B0600070205080204" pitchFamily="50" charset="-128"/>
                <a:ea typeface="ＭＳ Ｐゴシック" panose="020B0600070205080204" pitchFamily="50" charset="-128"/>
              </a:rPr>
              <a:t>ブランチの機能追加＆動作確認</a:t>
            </a:r>
            <a:endParaRPr kumimoji="1" lang="en-US" altLang="ja-JP" sz="20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1" lang="ja-JP" altLang="en-US" sz="2000" b="1" i="0" u="none" strike="noStrike" kern="1200" cap="none" spc="0" normalizeH="0" baseline="0" noProof="0" dirty="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endParaRPr>
          </a:p>
        </p:txBody>
      </p:sp>
      <p:sp>
        <p:nvSpPr>
          <p:cNvPr id="39" name="Rectangle 8"/>
          <p:cNvSpPr>
            <a:spLocks noChangeArrowheads="1"/>
          </p:cNvSpPr>
          <p:nvPr/>
        </p:nvSpPr>
        <p:spPr bwMode="auto">
          <a:xfrm>
            <a:off x="108482" y="1318588"/>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42" name="楕円 41"/>
          <p:cNvSpPr>
            <a:spLocks noChangeAspect="1"/>
          </p:cNvSpPr>
          <p:nvPr/>
        </p:nvSpPr>
        <p:spPr>
          <a:xfrm>
            <a:off x="7346249" y="34957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53" name="楕円 52"/>
          <p:cNvSpPr>
            <a:spLocks noChangeAspect="1"/>
          </p:cNvSpPr>
          <p:nvPr/>
        </p:nvSpPr>
        <p:spPr>
          <a:xfrm>
            <a:off x="7349820" y="40192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4" name="直線矢印コネクタ 53"/>
          <p:cNvCxnSpPr>
            <a:endCxn id="53" idx="0"/>
          </p:cNvCxnSpPr>
          <p:nvPr/>
        </p:nvCxnSpPr>
        <p:spPr>
          <a:xfrm>
            <a:off x="7439820" y="36757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307975" y="1669366"/>
            <a:ext cx="8504251"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きちんと動作することを確認したら</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feature/function</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ブランチ上でステージング＆コミット</a:t>
            </a:r>
            <a:endPar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t>
            </a:r>
            <a:r>
              <a:rPr kumimoji="1" lang="en-US" altLang="ja-JP" sz="1800" b="0" i="0" u="none" strike="noStrike" kern="1200" cap="none" spc="0" normalizeH="0" baseline="0" noProof="0" dirty="0" err="1" smtClean="0">
                <a:ln>
                  <a:noFill/>
                </a:ln>
                <a:solidFill>
                  <a:prstClr val="black"/>
                </a:solidFill>
                <a:effectLst/>
                <a:uLnTx/>
                <a:uFillTx/>
                <a:latin typeface="Calibri"/>
                <a:ea typeface="ＭＳ Ｐゴシック" panose="020B0600070205080204" pitchFamily="50" charset="-128"/>
                <a:cs typeface="+mn-cs"/>
              </a:rPr>
              <a:t>git</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add filename	</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・・・新たに追加または変更したファイルをステージングエリアに追加</a:t>
            </a:r>
            <a:endPar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t>
            </a:r>
            <a:r>
              <a:rPr kumimoji="1" lang="en-US" altLang="ja-JP" sz="1800" b="0" i="0" u="none" strike="noStrike" kern="1200" cap="none" spc="0" normalizeH="0" baseline="0" noProof="0" dirty="0" err="1" smtClean="0">
                <a:ln>
                  <a:noFill/>
                </a:ln>
                <a:solidFill>
                  <a:prstClr val="black"/>
                </a:solidFill>
                <a:effectLst/>
                <a:uLnTx/>
                <a:uFillTx/>
                <a:latin typeface="Calibri"/>
                <a:ea typeface="ＭＳ Ｐゴシック" panose="020B0600070205080204" pitchFamily="50" charset="-128"/>
                <a:cs typeface="+mn-cs"/>
              </a:rPr>
              <a:t>git</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commit –m “filename</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を追加</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・・・コミット </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p>
        </p:txBody>
      </p:sp>
      <p:sp>
        <p:nvSpPr>
          <p:cNvPr id="56" name="テキスト ボックス 55"/>
          <p:cNvSpPr txBox="1"/>
          <p:nvPr/>
        </p:nvSpPr>
        <p:spPr>
          <a:xfrm>
            <a:off x="5756618" y="5775573"/>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64" name="楕円 63"/>
          <p:cNvSpPr>
            <a:spLocks noChangeAspect="1"/>
          </p:cNvSpPr>
          <p:nvPr/>
        </p:nvSpPr>
        <p:spPr>
          <a:xfrm>
            <a:off x="7892745" y="5870239"/>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4" name="直線矢印コネクタ 3"/>
          <p:cNvCxnSpPr>
            <a:stCxn id="37" idx="5"/>
          </p:cNvCxnSpPr>
          <p:nvPr/>
        </p:nvCxnSpPr>
        <p:spPr>
          <a:xfrm>
            <a:off x="7493935" y="5474883"/>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531713" y="342170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44" name="テキスト ボックス 43"/>
          <p:cNvSpPr txBox="1"/>
          <p:nvPr/>
        </p:nvSpPr>
        <p:spPr>
          <a:xfrm>
            <a:off x="384119" y="3642109"/>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2" name="テキスト ボックス 51"/>
          <p:cNvSpPr txBox="1"/>
          <p:nvPr/>
        </p:nvSpPr>
        <p:spPr>
          <a:xfrm>
            <a:off x="1482789" y="392843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65" name="左中かっこ 64"/>
          <p:cNvSpPr/>
          <p:nvPr/>
        </p:nvSpPr>
        <p:spPr>
          <a:xfrm>
            <a:off x="1320795" y="336957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66" name="テキスト ボックス 65"/>
          <p:cNvSpPr txBox="1"/>
          <p:nvPr/>
        </p:nvSpPr>
        <p:spPr>
          <a:xfrm>
            <a:off x="1482790" y="470307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67" name="テキスト ボックス 66"/>
          <p:cNvSpPr txBox="1"/>
          <p:nvPr/>
        </p:nvSpPr>
        <p:spPr>
          <a:xfrm>
            <a:off x="384119" y="5208866"/>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68" name="テキスト ボックス 67"/>
          <p:cNvSpPr txBox="1"/>
          <p:nvPr/>
        </p:nvSpPr>
        <p:spPr>
          <a:xfrm>
            <a:off x="1433866" y="520980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69" name="左中かっこ 68"/>
          <p:cNvSpPr/>
          <p:nvPr/>
        </p:nvSpPr>
        <p:spPr>
          <a:xfrm>
            <a:off x="1271872" y="4650947"/>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70" name="楕円 69"/>
          <p:cNvSpPr>
            <a:spLocks noChangeAspect="1"/>
          </p:cNvSpPr>
          <p:nvPr/>
        </p:nvSpPr>
        <p:spPr>
          <a:xfrm>
            <a:off x="3017543" y="479774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71" name="楕円 70"/>
          <p:cNvSpPr>
            <a:spLocks noChangeAspect="1"/>
          </p:cNvSpPr>
          <p:nvPr/>
        </p:nvSpPr>
        <p:spPr>
          <a:xfrm>
            <a:off x="3017543" y="532124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72" name="直線矢印コネクタ 71"/>
          <p:cNvCxnSpPr>
            <a:stCxn id="70" idx="4"/>
            <a:endCxn id="71" idx="0"/>
          </p:cNvCxnSpPr>
          <p:nvPr/>
        </p:nvCxnSpPr>
        <p:spPr>
          <a:xfrm>
            <a:off x="3107543" y="497774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楕円 72"/>
          <p:cNvSpPr>
            <a:spLocks noChangeAspect="1"/>
          </p:cNvSpPr>
          <p:nvPr/>
        </p:nvSpPr>
        <p:spPr>
          <a:xfrm>
            <a:off x="3023497" y="34957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74" name="楕円 73"/>
          <p:cNvSpPr>
            <a:spLocks noChangeAspect="1"/>
          </p:cNvSpPr>
          <p:nvPr/>
        </p:nvSpPr>
        <p:spPr>
          <a:xfrm>
            <a:off x="3027068" y="40192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75" name="直線矢印コネクタ 74"/>
          <p:cNvCxnSpPr>
            <a:endCxn id="74" idx="0"/>
          </p:cNvCxnSpPr>
          <p:nvPr/>
        </p:nvCxnSpPr>
        <p:spPr>
          <a:xfrm>
            <a:off x="3117068" y="36757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1433866" y="5775573"/>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77" name="楕円 76"/>
          <p:cNvSpPr>
            <a:spLocks noChangeAspect="1"/>
          </p:cNvSpPr>
          <p:nvPr/>
        </p:nvSpPr>
        <p:spPr>
          <a:xfrm>
            <a:off x="3569993" y="5870239"/>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78" name="直線矢印コネクタ 77"/>
          <p:cNvCxnSpPr>
            <a:stCxn id="71" idx="5"/>
          </p:cNvCxnSpPr>
          <p:nvPr/>
        </p:nvCxnSpPr>
        <p:spPr>
          <a:xfrm>
            <a:off x="3171183" y="5474883"/>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楕円 78"/>
          <p:cNvSpPr>
            <a:spLocks noChangeAspect="1"/>
          </p:cNvSpPr>
          <p:nvPr/>
        </p:nvSpPr>
        <p:spPr>
          <a:xfrm>
            <a:off x="8605383" y="5870239"/>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3" name="直線矢印コネクタ 2"/>
          <p:cNvCxnSpPr>
            <a:stCxn id="64" idx="6"/>
            <a:endCxn id="79" idx="2"/>
          </p:cNvCxnSpPr>
          <p:nvPr/>
        </p:nvCxnSpPr>
        <p:spPr>
          <a:xfrm>
            <a:off x="8072745" y="5960239"/>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837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954107"/>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～自分でリモートリポジトリを作る場合～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113240"/>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5" name="テキスト ボックス 24"/>
          <p:cNvSpPr txBox="1"/>
          <p:nvPr/>
        </p:nvSpPr>
        <p:spPr>
          <a:xfrm>
            <a:off x="1225329" y="2737982"/>
            <a:ext cx="799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before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6" name="右矢印 5"/>
          <p:cNvSpPr/>
          <p:nvPr/>
        </p:nvSpPr>
        <p:spPr>
          <a:xfrm>
            <a:off x="4106407" y="4401881"/>
            <a:ext cx="6521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26" name="テキスト ボックス 25"/>
          <p:cNvSpPr txBox="1"/>
          <p:nvPr/>
        </p:nvSpPr>
        <p:spPr>
          <a:xfrm>
            <a:off x="5711604" y="2737982"/>
            <a:ext cx="6344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after</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27" name="テキスト ボックス 26"/>
          <p:cNvSpPr txBox="1"/>
          <p:nvPr/>
        </p:nvSpPr>
        <p:spPr>
          <a:xfrm>
            <a:off x="1217444" y="3459806"/>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28" name="テキスト ボックス 27"/>
          <p:cNvSpPr txBox="1"/>
          <p:nvPr/>
        </p:nvSpPr>
        <p:spPr>
          <a:xfrm>
            <a:off x="69850" y="3680209"/>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1" name="テキスト ボックス 30"/>
          <p:cNvSpPr txBox="1"/>
          <p:nvPr/>
        </p:nvSpPr>
        <p:spPr>
          <a:xfrm>
            <a:off x="1168520" y="3966536"/>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2" name="左中かっこ 31"/>
          <p:cNvSpPr/>
          <p:nvPr/>
        </p:nvSpPr>
        <p:spPr>
          <a:xfrm>
            <a:off x="1006526" y="340767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33" name="テキスト ボックス 32"/>
          <p:cNvSpPr txBox="1"/>
          <p:nvPr/>
        </p:nvSpPr>
        <p:spPr>
          <a:xfrm>
            <a:off x="1168521" y="4741179"/>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34" name="テキスト ボックス 33"/>
          <p:cNvSpPr txBox="1"/>
          <p:nvPr/>
        </p:nvSpPr>
        <p:spPr>
          <a:xfrm>
            <a:off x="79133" y="5264677"/>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5" name="テキスト ボックス 34"/>
          <p:cNvSpPr txBox="1"/>
          <p:nvPr/>
        </p:nvSpPr>
        <p:spPr>
          <a:xfrm>
            <a:off x="1119597" y="5247909"/>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36" name="左中かっこ 35"/>
          <p:cNvSpPr/>
          <p:nvPr/>
        </p:nvSpPr>
        <p:spPr>
          <a:xfrm>
            <a:off x="957603" y="4689047"/>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7" name="楕円 6"/>
          <p:cNvSpPr>
            <a:spLocks noChangeAspect="1"/>
          </p:cNvSpPr>
          <p:nvPr/>
        </p:nvSpPr>
        <p:spPr>
          <a:xfrm>
            <a:off x="2703274" y="483584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37" name="楕円 36"/>
          <p:cNvSpPr>
            <a:spLocks noChangeAspect="1"/>
          </p:cNvSpPr>
          <p:nvPr/>
        </p:nvSpPr>
        <p:spPr>
          <a:xfrm>
            <a:off x="2703274" y="535934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10" name="直線矢印コネクタ 9"/>
          <p:cNvCxnSpPr>
            <a:stCxn id="7" idx="4"/>
            <a:endCxn id="37" idx="0"/>
          </p:cNvCxnSpPr>
          <p:nvPr/>
        </p:nvCxnSpPr>
        <p:spPr>
          <a:xfrm>
            <a:off x="2793274" y="501584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직사각형 136"/>
          <p:cNvSpPr>
            <a:spLocks noChangeArrowheads="1"/>
          </p:cNvSpPr>
          <p:nvPr/>
        </p:nvSpPr>
        <p:spPr bwMode="auto">
          <a:xfrm>
            <a:off x="312443" y="1222222"/>
            <a:ext cx="8529688"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2000" b="1" noProof="0" dirty="0" smtClean="0">
                <a:solidFill>
                  <a:srgbClr val="0033CC"/>
                </a:solidFill>
                <a:latin typeface="ＭＳ Ｐゴシック" panose="020B0600070205080204" pitchFamily="50" charset="-128"/>
                <a:ea typeface="ＭＳ Ｐゴシック" panose="020B0600070205080204" pitchFamily="50" charset="-128"/>
              </a:rPr>
              <a:t>⑤</a:t>
            </a:r>
            <a:r>
              <a:rPr lang="en-US" altLang="ja-JP" sz="2000" b="1" dirty="0" smtClean="0">
                <a:solidFill>
                  <a:srgbClr val="0033CC"/>
                </a:solidFill>
                <a:latin typeface="ＭＳ Ｐゴシック" panose="020B0600070205080204" pitchFamily="50" charset="-128"/>
                <a:ea typeface="ＭＳ Ｐゴシック" panose="020B0600070205080204" pitchFamily="50" charset="-128"/>
              </a:rPr>
              <a:t>feature/function</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rPr>
              <a:t>ブランチをプッシュ</a:t>
            </a:r>
            <a:endParaRPr kumimoji="1" lang="en-US" altLang="ja-JP" sz="20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9" name="Rectangle 8"/>
          <p:cNvSpPr>
            <a:spLocks noChangeArrowheads="1"/>
          </p:cNvSpPr>
          <p:nvPr/>
        </p:nvSpPr>
        <p:spPr bwMode="auto">
          <a:xfrm>
            <a:off x="108482" y="1318588"/>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42" name="楕円 41"/>
          <p:cNvSpPr>
            <a:spLocks noChangeAspect="1"/>
          </p:cNvSpPr>
          <p:nvPr/>
        </p:nvSpPr>
        <p:spPr>
          <a:xfrm>
            <a:off x="2709228" y="3533895"/>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53" name="楕円 52"/>
          <p:cNvSpPr>
            <a:spLocks noChangeAspect="1"/>
          </p:cNvSpPr>
          <p:nvPr/>
        </p:nvSpPr>
        <p:spPr>
          <a:xfrm>
            <a:off x="2712799" y="4057393"/>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4" name="直線矢印コネクタ 53"/>
          <p:cNvCxnSpPr>
            <a:endCxn id="53" idx="0"/>
          </p:cNvCxnSpPr>
          <p:nvPr/>
        </p:nvCxnSpPr>
        <p:spPr>
          <a:xfrm>
            <a:off x="2802799" y="3713895"/>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307975" y="1669366"/>
            <a:ext cx="94361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noProof="0" dirty="0" smtClean="0">
                <a:solidFill>
                  <a:prstClr val="black"/>
                </a:solidFill>
                <a:latin typeface="Calibri"/>
                <a:ea typeface="ＭＳ Ｐゴシック" panose="020B0600070205080204" pitchFamily="50" charset="-128"/>
              </a:rPr>
              <a:t>$</a:t>
            </a:r>
            <a:r>
              <a:rPr lang="en-US" altLang="ja-JP" noProof="0" dirty="0" err="1" smtClean="0">
                <a:solidFill>
                  <a:prstClr val="black"/>
                </a:solidFill>
                <a:latin typeface="Calibri"/>
                <a:ea typeface="ＭＳ Ｐゴシック" panose="020B0600070205080204" pitchFamily="50" charset="-128"/>
              </a:rPr>
              <a:t>git</a:t>
            </a:r>
            <a:r>
              <a:rPr lang="en-US" altLang="ja-JP" noProof="0" dirty="0" smtClean="0">
                <a:solidFill>
                  <a:prstClr val="black"/>
                </a:solidFill>
                <a:latin typeface="Calibri"/>
                <a:ea typeface="ＭＳ Ｐゴシック" panose="020B0600070205080204" pitchFamily="50" charset="-128"/>
              </a:rPr>
              <a:t> flow feature publish function	</a:t>
            </a:r>
            <a:r>
              <a:rPr lang="ja-JP" altLang="en-US" noProof="0" dirty="0" smtClean="0">
                <a:solidFill>
                  <a:prstClr val="black"/>
                </a:solidFill>
                <a:latin typeface="Calibri"/>
                <a:ea typeface="ＭＳ Ｐゴシック" panose="020B0600070205080204" pitchFamily="50" charset="-128"/>
              </a:rPr>
              <a:t>・・・リモートへ</a:t>
            </a:r>
            <a:r>
              <a:rPr lang="en-US" altLang="ja-JP" noProof="0" dirty="0" smtClean="0">
                <a:solidFill>
                  <a:prstClr val="black"/>
                </a:solidFill>
                <a:latin typeface="Calibri"/>
                <a:ea typeface="ＭＳ Ｐゴシック" panose="020B0600070205080204" pitchFamily="50" charset="-128"/>
              </a:rPr>
              <a:t>feature/publish</a:t>
            </a:r>
            <a:r>
              <a:rPr lang="ja-JP" altLang="en-US" noProof="0" dirty="0" smtClean="0">
                <a:solidFill>
                  <a:prstClr val="black"/>
                </a:solidFill>
                <a:latin typeface="Calibri"/>
                <a:ea typeface="ＭＳ Ｐゴシック" panose="020B0600070205080204" pitchFamily="50" charset="-128"/>
              </a:rPr>
              <a:t>ブランチをプッシュ</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p>
        </p:txBody>
      </p:sp>
      <p:sp>
        <p:nvSpPr>
          <p:cNvPr id="56" name="テキスト ボックス 55"/>
          <p:cNvSpPr txBox="1"/>
          <p:nvPr/>
        </p:nvSpPr>
        <p:spPr>
          <a:xfrm>
            <a:off x="1119597" y="5813673"/>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64" name="楕円 63"/>
          <p:cNvSpPr>
            <a:spLocks noChangeAspect="1"/>
          </p:cNvSpPr>
          <p:nvPr/>
        </p:nvSpPr>
        <p:spPr>
          <a:xfrm>
            <a:off x="3255724" y="5908339"/>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4" name="直線矢印コネクタ 3"/>
          <p:cNvCxnSpPr>
            <a:stCxn id="37" idx="5"/>
          </p:cNvCxnSpPr>
          <p:nvPr/>
        </p:nvCxnSpPr>
        <p:spPr>
          <a:xfrm>
            <a:off x="2856914" y="5512983"/>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楕円 78"/>
          <p:cNvSpPr>
            <a:spLocks noChangeAspect="1"/>
          </p:cNvSpPr>
          <p:nvPr/>
        </p:nvSpPr>
        <p:spPr>
          <a:xfrm>
            <a:off x="3968362" y="5908339"/>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3" name="直線矢印コネクタ 2"/>
          <p:cNvCxnSpPr>
            <a:stCxn id="64" idx="6"/>
            <a:endCxn id="79" idx="2"/>
          </p:cNvCxnSpPr>
          <p:nvPr/>
        </p:nvCxnSpPr>
        <p:spPr>
          <a:xfrm>
            <a:off x="3435724" y="5998339"/>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4723276" y="3934328"/>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7" name="テキスト ボックス 56"/>
          <p:cNvSpPr txBox="1"/>
          <p:nvPr/>
        </p:nvSpPr>
        <p:spPr>
          <a:xfrm>
            <a:off x="5820151" y="5265054"/>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58" name="テキスト ボックス 57"/>
          <p:cNvSpPr txBox="1"/>
          <p:nvPr/>
        </p:nvSpPr>
        <p:spPr>
          <a:xfrm>
            <a:off x="4730763" y="5788552"/>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9" name="テキスト ボックス 58"/>
          <p:cNvSpPr txBox="1"/>
          <p:nvPr/>
        </p:nvSpPr>
        <p:spPr>
          <a:xfrm>
            <a:off x="5771227" y="5771784"/>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60" name="左中かっこ 59"/>
          <p:cNvSpPr/>
          <p:nvPr/>
        </p:nvSpPr>
        <p:spPr>
          <a:xfrm>
            <a:off x="5609233" y="5212922"/>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61" name="楕円 60"/>
          <p:cNvSpPr>
            <a:spLocks noChangeAspect="1"/>
          </p:cNvSpPr>
          <p:nvPr/>
        </p:nvSpPr>
        <p:spPr>
          <a:xfrm>
            <a:off x="7354904" y="5359720"/>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62" name="楕円 61"/>
          <p:cNvSpPr>
            <a:spLocks noChangeAspect="1"/>
          </p:cNvSpPr>
          <p:nvPr/>
        </p:nvSpPr>
        <p:spPr>
          <a:xfrm>
            <a:off x="7354904" y="5883218"/>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3" name="直線矢印コネクタ 62"/>
          <p:cNvCxnSpPr>
            <a:stCxn id="61" idx="4"/>
            <a:endCxn id="62" idx="0"/>
          </p:cNvCxnSpPr>
          <p:nvPr/>
        </p:nvCxnSpPr>
        <p:spPr>
          <a:xfrm>
            <a:off x="7444904" y="5539720"/>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5771227" y="6337548"/>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84" name="楕円 83"/>
          <p:cNvSpPr>
            <a:spLocks noChangeAspect="1"/>
          </p:cNvSpPr>
          <p:nvPr/>
        </p:nvSpPr>
        <p:spPr>
          <a:xfrm>
            <a:off x="7907354" y="643221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85" name="直線矢印コネクタ 84"/>
          <p:cNvCxnSpPr>
            <a:stCxn id="62" idx="5"/>
          </p:cNvCxnSpPr>
          <p:nvPr/>
        </p:nvCxnSpPr>
        <p:spPr>
          <a:xfrm>
            <a:off x="7508544" y="6036858"/>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楕円 85"/>
          <p:cNvSpPr>
            <a:spLocks noChangeAspect="1"/>
          </p:cNvSpPr>
          <p:nvPr/>
        </p:nvSpPr>
        <p:spPr>
          <a:xfrm>
            <a:off x="8619992" y="643221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87" name="直線矢印コネクタ 86"/>
          <p:cNvCxnSpPr>
            <a:stCxn id="84" idx="6"/>
            <a:endCxn id="86" idx="2"/>
          </p:cNvCxnSpPr>
          <p:nvPr/>
        </p:nvCxnSpPr>
        <p:spPr>
          <a:xfrm>
            <a:off x="8087354" y="6522214"/>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5817568" y="3427598"/>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89" name="テキスト ボックス 88"/>
          <p:cNvSpPr txBox="1"/>
          <p:nvPr/>
        </p:nvSpPr>
        <p:spPr>
          <a:xfrm>
            <a:off x="5768644" y="3934328"/>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90" name="左中かっこ 89"/>
          <p:cNvSpPr/>
          <p:nvPr/>
        </p:nvSpPr>
        <p:spPr>
          <a:xfrm>
            <a:off x="5606650" y="3375466"/>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91" name="楕円 90"/>
          <p:cNvSpPr>
            <a:spLocks noChangeAspect="1"/>
          </p:cNvSpPr>
          <p:nvPr/>
        </p:nvSpPr>
        <p:spPr>
          <a:xfrm>
            <a:off x="7352321" y="3522264"/>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92" name="楕円 91"/>
          <p:cNvSpPr>
            <a:spLocks noChangeAspect="1"/>
          </p:cNvSpPr>
          <p:nvPr/>
        </p:nvSpPr>
        <p:spPr>
          <a:xfrm>
            <a:off x="7352321" y="4045762"/>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3" name="直線矢印コネクタ 92"/>
          <p:cNvCxnSpPr>
            <a:stCxn id="91" idx="4"/>
            <a:endCxn id="92" idx="0"/>
          </p:cNvCxnSpPr>
          <p:nvPr/>
        </p:nvCxnSpPr>
        <p:spPr>
          <a:xfrm>
            <a:off x="7442321" y="3702264"/>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5768644" y="4500092"/>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95" name="楕円 94"/>
          <p:cNvSpPr>
            <a:spLocks noChangeAspect="1"/>
          </p:cNvSpPr>
          <p:nvPr/>
        </p:nvSpPr>
        <p:spPr>
          <a:xfrm>
            <a:off x="7904771" y="4594758"/>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6" name="直線矢印コネクタ 95"/>
          <p:cNvCxnSpPr>
            <a:stCxn id="92" idx="5"/>
          </p:cNvCxnSpPr>
          <p:nvPr/>
        </p:nvCxnSpPr>
        <p:spPr>
          <a:xfrm>
            <a:off x="7505961" y="4199402"/>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楕円 96"/>
          <p:cNvSpPr>
            <a:spLocks noChangeAspect="1"/>
          </p:cNvSpPr>
          <p:nvPr/>
        </p:nvSpPr>
        <p:spPr>
          <a:xfrm>
            <a:off x="8617409" y="4594758"/>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8" name="直線矢印コネクタ 97"/>
          <p:cNvCxnSpPr>
            <a:stCxn id="95" idx="6"/>
            <a:endCxn id="97" idx="2"/>
          </p:cNvCxnSpPr>
          <p:nvPr/>
        </p:nvCxnSpPr>
        <p:spPr>
          <a:xfrm>
            <a:off x="8084771" y="4684758"/>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96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954107"/>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～自分でリモートリポジトリを作る場合～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113240"/>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8" name="직사각형 136"/>
          <p:cNvSpPr>
            <a:spLocks noChangeArrowheads="1"/>
          </p:cNvSpPr>
          <p:nvPr/>
        </p:nvSpPr>
        <p:spPr bwMode="auto">
          <a:xfrm>
            <a:off x="312443" y="1222222"/>
            <a:ext cx="8529688"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2000" b="1" dirty="0" smtClean="0">
                <a:solidFill>
                  <a:srgbClr val="0033CC"/>
                </a:solidFill>
                <a:latin typeface="ＭＳ Ｐゴシック" panose="020B0600070205080204" pitchFamily="50" charset="-128"/>
                <a:ea typeface="ＭＳ Ｐゴシック" panose="020B0600070205080204" pitchFamily="50" charset="-128"/>
              </a:rPr>
              <a:t>⑥プルリクエストの送信</a:t>
            </a:r>
            <a:endParaRPr kumimoji="1" lang="en-US" altLang="ja-JP" sz="20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9" name="Rectangle 8"/>
          <p:cNvSpPr>
            <a:spLocks noChangeArrowheads="1"/>
          </p:cNvSpPr>
          <p:nvPr/>
        </p:nvSpPr>
        <p:spPr bwMode="auto">
          <a:xfrm>
            <a:off x="108482" y="1318588"/>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49" name="テキスト ボックス 48"/>
          <p:cNvSpPr txBox="1"/>
          <p:nvPr/>
        </p:nvSpPr>
        <p:spPr>
          <a:xfrm>
            <a:off x="779926" y="3858128"/>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7" name="テキスト ボックス 56"/>
          <p:cNvSpPr txBox="1"/>
          <p:nvPr/>
        </p:nvSpPr>
        <p:spPr>
          <a:xfrm>
            <a:off x="1876801" y="5188854"/>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58" name="テキスト ボックス 57"/>
          <p:cNvSpPr txBox="1"/>
          <p:nvPr/>
        </p:nvSpPr>
        <p:spPr>
          <a:xfrm>
            <a:off x="787413" y="5712352"/>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9" name="テキスト ボックス 58"/>
          <p:cNvSpPr txBox="1"/>
          <p:nvPr/>
        </p:nvSpPr>
        <p:spPr>
          <a:xfrm>
            <a:off x="1827877" y="5695584"/>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60" name="左中かっこ 59"/>
          <p:cNvSpPr/>
          <p:nvPr/>
        </p:nvSpPr>
        <p:spPr>
          <a:xfrm>
            <a:off x="1665883" y="5136722"/>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61" name="楕円 60"/>
          <p:cNvSpPr>
            <a:spLocks noChangeAspect="1"/>
          </p:cNvSpPr>
          <p:nvPr/>
        </p:nvSpPr>
        <p:spPr>
          <a:xfrm>
            <a:off x="3411554" y="5283520"/>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62" name="楕円 61"/>
          <p:cNvSpPr>
            <a:spLocks noChangeAspect="1"/>
          </p:cNvSpPr>
          <p:nvPr/>
        </p:nvSpPr>
        <p:spPr>
          <a:xfrm>
            <a:off x="3411554" y="5807018"/>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3" name="直線矢印コネクタ 62"/>
          <p:cNvCxnSpPr>
            <a:stCxn id="61" idx="4"/>
            <a:endCxn id="62" idx="0"/>
          </p:cNvCxnSpPr>
          <p:nvPr/>
        </p:nvCxnSpPr>
        <p:spPr>
          <a:xfrm>
            <a:off x="3501554" y="5463520"/>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827877" y="6261348"/>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84" name="楕円 83"/>
          <p:cNvSpPr>
            <a:spLocks noChangeAspect="1"/>
          </p:cNvSpPr>
          <p:nvPr/>
        </p:nvSpPr>
        <p:spPr>
          <a:xfrm>
            <a:off x="3964004" y="635601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85" name="直線矢印コネクタ 84"/>
          <p:cNvCxnSpPr>
            <a:stCxn id="62" idx="5"/>
          </p:cNvCxnSpPr>
          <p:nvPr/>
        </p:nvCxnSpPr>
        <p:spPr>
          <a:xfrm>
            <a:off x="3565194" y="5960658"/>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楕円 85"/>
          <p:cNvSpPr>
            <a:spLocks noChangeAspect="1"/>
          </p:cNvSpPr>
          <p:nvPr/>
        </p:nvSpPr>
        <p:spPr>
          <a:xfrm>
            <a:off x="4676642" y="635601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87" name="直線矢印コネクタ 86"/>
          <p:cNvCxnSpPr>
            <a:stCxn id="84" idx="6"/>
            <a:endCxn id="86" idx="2"/>
          </p:cNvCxnSpPr>
          <p:nvPr/>
        </p:nvCxnSpPr>
        <p:spPr>
          <a:xfrm>
            <a:off x="4144004" y="6446014"/>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874218" y="3351398"/>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89" name="テキスト ボックス 88"/>
          <p:cNvSpPr txBox="1"/>
          <p:nvPr/>
        </p:nvSpPr>
        <p:spPr>
          <a:xfrm>
            <a:off x="1825294" y="3858128"/>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90" name="左中かっこ 89"/>
          <p:cNvSpPr/>
          <p:nvPr/>
        </p:nvSpPr>
        <p:spPr>
          <a:xfrm>
            <a:off x="1663300" y="3299266"/>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91" name="楕円 90"/>
          <p:cNvSpPr>
            <a:spLocks noChangeAspect="1"/>
          </p:cNvSpPr>
          <p:nvPr/>
        </p:nvSpPr>
        <p:spPr>
          <a:xfrm>
            <a:off x="3408971" y="3446064"/>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92" name="楕円 91"/>
          <p:cNvSpPr>
            <a:spLocks noChangeAspect="1"/>
          </p:cNvSpPr>
          <p:nvPr/>
        </p:nvSpPr>
        <p:spPr>
          <a:xfrm>
            <a:off x="3408971" y="3969562"/>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3" name="直線矢印コネクタ 92"/>
          <p:cNvCxnSpPr>
            <a:stCxn id="91" idx="4"/>
            <a:endCxn id="92" idx="0"/>
          </p:cNvCxnSpPr>
          <p:nvPr/>
        </p:nvCxnSpPr>
        <p:spPr>
          <a:xfrm>
            <a:off x="3498971" y="3626064"/>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1825294" y="4423892"/>
            <a:ext cx="17399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95" name="楕円 94"/>
          <p:cNvSpPr>
            <a:spLocks noChangeAspect="1"/>
          </p:cNvSpPr>
          <p:nvPr/>
        </p:nvSpPr>
        <p:spPr>
          <a:xfrm>
            <a:off x="3961421" y="4518558"/>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6" name="直線矢印コネクタ 95"/>
          <p:cNvCxnSpPr>
            <a:stCxn id="92" idx="5"/>
          </p:cNvCxnSpPr>
          <p:nvPr/>
        </p:nvCxnSpPr>
        <p:spPr>
          <a:xfrm>
            <a:off x="3562611" y="4123202"/>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楕円 96"/>
          <p:cNvSpPr>
            <a:spLocks noChangeAspect="1"/>
          </p:cNvSpPr>
          <p:nvPr/>
        </p:nvSpPr>
        <p:spPr>
          <a:xfrm>
            <a:off x="4674059" y="4518558"/>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8" name="直線矢印コネクタ 97"/>
          <p:cNvCxnSpPr>
            <a:stCxn id="95" idx="6"/>
            <a:endCxn id="97" idx="2"/>
          </p:cNvCxnSpPr>
          <p:nvPr/>
        </p:nvCxnSpPr>
        <p:spPr>
          <a:xfrm>
            <a:off x="4141421" y="4608558"/>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楕円 64"/>
          <p:cNvSpPr>
            <a:spLocks noChangeAspect="1"/>
          </p:cNvSpPr>
          <p:nvPr/>
        </p:nvSpPr>
        <p:spPr>
          <a:xfrm>
            <a:off x="5188522" y="3952794"/>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6" name="直線矢印コネクタ 65"/>
          <p:cNvCxnSpPr>
            <a:stCxn id="97" idx="7"/>
            <a:endCxn id="65" idx="3"/>
          </p:cNvCxnSpPr>
          <p:nvPr/>
        </p:nvCxnSpPr>
        <p:spPr>
          <a:xfrm flipV="1">
            <a:off x="4827699" y="4106434"/>
            <a:ext cx="387183" cy="43848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2" idx="6"/>
            <a:endCxn id="65" idx="2"/>
          </p:cNvCxnSpPr>
          <p:nvPr/>
        </p:nvCxnSpPr>
        <p:spPr>
          <a:xfrm flipV="1">
            <a:off x="3588971" y="4042794"/>
            <a:ext cx="1599551" cy="1676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296173" y="1555755"/>
            <a:ext cx="7335534"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prstClr val="black"/>
                </a:solidFill>
                <a:latin typeface="Calibri"/>
                <a:ea typeface="ＭＳ Ｐゴシック" panose="020B0600070205080204" pitchFamily="50" charset="-128"/>
              </a:rPr>
              <a:t>・プルリクエストとは？</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endPar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noProof="0" dirty="0" smtClean="0">
                <a:solidFill>
                  <a:prstClr val="black"/>
                </a:solidFill>
                <a:latin typeface="Calibri"/>
                <a:ea typeface="ＭＳ Ｐゴシック" panose="020B0600070205080204" pitchFamily="50" charset="-128"/>
              </a:rPr>
              <a:t>  開発者が行った変更をもとのブランチに反映してほしいと通知すること</a:t>
            </a:r>
            <a:r>
              <a:rPr lang="ja-JP" altLang="en-US" dirty="0" err="1" smtClean="0">
                <a:solidFill>
                  <a:prstClr val="black"/>
                </a:solidFill>
                <a:latin typeface="Calibri"/>
                <a:ea typeface="ＭＳ Ｐゴシック" panose="020B0600070205080204" pitchFamily="50" charset="-128"/>
              </a:rPr>
              <a:t>。</a:t>
            </a:r>
            <a:endParaRPr lang="en-US" altLang="ja-JP"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Github</a:t>
            </a:r>
            <a:r>
              <a:rPr lang="en-US" altLang="ja-JP" dirty="0" smtClean="0">
                <a:solidFill>
                  <a:prstClr val="black"/>
                </a:solidFill>
                <a:latin typeface="Calibri"/>
                <a:ea typeface="ＭＳ Ｐゴシック" panose="020B0600070205080204" pitchFamily="50" charset="-128"/>
              </a:rPr>
              <a:t> website</a:t>
            </a:r>
            <a:r>
              <a:rPr lang="ja-JP" altLang="en-US" dirty="0" smtClean="0">
                <a:solidFill>
                  <a:prstClr val="black"/>
                </a:solidFill>
                <a:latin typeface="Calibri"/>
                <a:ea typeface="ＭＳ Ｐゴシック" panose="020B0600070205080204" pitchFamily="50" charset="-128"/>
              </a:rPr>
              <a:t>上で行う。</a:t>
            </a:r>
            <a:endParaRPr lang="en-US" altLang="ja-JP"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prstClr val="black"/>
                </a:solidFill>
                <a:latin typeface="Calibri"/>
                <a:ea typeface="ＭＳ Ｐゴシック" panose="020B0600070205080204" pitchFamily="50" charset="-128"/>
              </a:rPr>
              <a:t>  今回の場合は</a:t>
            </a:r>
            <a:r>
              <a:rPr lang="en-US" altLang="ja-JP" dirty="0" smtClean="0">
                <a:solidFill>
                  <a:prstClr val="black"/>
                </a:solidFill>
                <a:latin typeface="Calibri"/>
                <a:ea typeface="ＭＳ Ｐゴシック" panose="020B0600070205080204" pitchFamily="50" charset="-128"/>
              </a:rPr>
              <a:t>feature/function</a:t>
            </a:r>
            <a:r>
              <a:rPr lang="ja-JP" altLang="en-US" dirty="0" smtClean="0">
                <a:solidFill>
                  <a:prstClr val="black"/>
                </a:solidFill>
                <a:latin typeface="Calibri"/>
                <a:ea typeface="ＭＳ Ｐゴシック" panose="020B0600070205080204" pitchFamily="50" charset="-128"/>
              </a:rPr>
              <a:t>ブランチを</a:t>
            </a:r>
            <a:r>
              <a:rPr lang="en-US" altLang="ja-JP" dirty="0" smtClean="0">
                <a:solidFill>
                  <a:prstClr val="black"/>
                </a:solidFill>
                <a:latin typeface="Calibri"/>
                <a:ea typeface="ＭＳ Ｐゴシック" panose="020B0600070205080204" pitchFamily="50" charset="-128"/>
              </a:rPr>
              <a:t>develop</a:t>
            </a:r>
            <a:r>
              <a:rPr lang="ja-JP" altLang="en-US" dirty="0" smtClean="0">
                <a:solidFill>
                  <a:prstClr val="black"/>
                </a:solidFill>
                <a:latin typeface="Calibri"/>
                <a:ea typeface="ＭＳ Ｐゴシック" panose="020B0600070205080204" pitchFamily="50" charset="-128"/>
              </a:rPr>
              <a:t>と</a:t>
            </a:r>
            <a:r>
              <a:rPr lang="en-US" altLang="ja-JP" dirty="0" smtClean="0">
                <a:solidFill>
                  <a:prstClr val="black"/>
                </a:solidFill>
                <a:latin typeface="Calibri"/>
                <a:ea typeface="ＭＳ Ｐゴシック" panose="020B0600070205080204" pitchFamily="50" charset="-128"/>
              </a:rPr>
              <a:t>merge</a:t>
            </a:r>
            <a:r>
              <a:rPr lang="ja-JP" altLang="en-US" dirty="0" smtClean="0">
                <a:solidFill>
                  <a:prstClr val="black"/>
                </a:solidFill>
                <a:latin typeface="Calibri"/>
                <a:ea typeface="ＭＳ Ｐゴシック" panose="020B0600070205080204" pitchFamily="50" charset="-128"/>
              </a:rPr>
              <a:t>することを指す。</a:t>
            </a:r>
            <a:endParaRPr lang="en-US" altLang="ja-JP"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prstClr val="black"/>
                </a:solidFill>
                <a:latin typeface="Calibri"/>
                <a:ea typeface="ＭＳ Ｐゴシック" panose="020B0600070205080204" pitchFamily="50" charset="-128"/>
              </a:rPr>
              <a:t> </a:t>
            </a: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 </a:t>
            </a:r>
          </a:p>
        </p:txBody>
      </p:sp>
    </p:spTree>
    <p:extLst>
      <p:ext uri="{BB962C8B-B14F-4D97-AF65-F5344CB8AC3E}">
        <p14:creationId xmlns:p14="http://schemas.microsoft.com/office/powerpoint/2010/main" val="1470353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10534644" cy="954107"/>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多人数における作業の流れ</a:t>
            </a:r>
            <a:endPar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endParaRPr>
          </a:p>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～自分でリモートリポジトリを作る場合～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1113240"/>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8" name="직사각형 136"/>
          <p:cNvSpPr>
            <a:spLocks noChangeArrowheads="1"/>
          </p:cNvSpPr>
          <p:nvPr/>
        </p:nvSpPr>
        <p:spPr bwMode="auto">
          <a:xfrm>
            <a:off x="312443" y="1222222"/>
            <a:ext cx="8529688"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2000" b="1" dirty="0">
                <a:solidFill>
                  <a:srgbClr val="0033CC"/>
                </a:solidFill>
                <a:latin typeface="ＭＳ Ｐゴシック" panose="020B0600070205080204" pitchFamily="50" charset="-128"/>
                <a:ea typeface="ＭＳ Ｐゴシック" panose="020B0600070205080204" pitchFamily="50" charset="-128"/>
              </a:rPr>
              <a:t>プルリクエスト</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rPr>
              <a:t>のレビュー</a:t>
            </a:r>
            <a:endParaRPr kumimoji="1" lang="en-US" altLang="ja-JP" sz="20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9" name="Rectangle 8"/>
          <p:cNvSpPr>
            <a:spLocks noChangeArrowheads="1"/>
          </p:cNvSpPr>
          <p:nvPr/>
        </p:nvSpPr>
        <p:spPr bwMode="auto">
          <a:xfrm>
            <a:off x="108482" y="1318588"/>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49" name="テキスト ボックス 48"/>
          <p:cNvSpPr txBox="1"/>
          <p:nvPr/>
        </p:nvSpPr>
        <p:spPr>
          <a:xfrm>
            <a:off x="-10649" y="3858128"/>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7" name="テキスト ボックス 56"/>
          <p:cNvSpPr txBox="1"/>
          <p:nvPr/>
        </p:nvSpPr>
        <p:spPr>
          <a:xfrm>
            <a:off x="1086226" y="5188854"/>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58" name="テキスト ボックス 57"/>
          <p:cNvSpPr txBox="1"/>
          <p:nvPr/>
        </p:nvSpPr>
        <p:spPr>
          <a:xfrm>
            <a:off x="-3162" y="5712352"/>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59" name="テキスト ボックス 58"/>
          <p:cNvSpPr txBox="1"/>
          <p:nvPr/>
        </p:nvSpPr>
        <p:spPr>
          <a:xfrm>
            <a:off x="1037302" y="5695584"/>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60" name="左中かっこ 59"/>
          <p:cNvSpPr/>
          <p:nvPr/>
        </p:nvSpPr>
        <p:spPr>
          <a:xfrm>
            <a:off x="875308" y="5136722"/>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61" name="楕円 60"/>
          <p:cNvSpPr>
            <a:spLocks noChangeAspect="1"/>
          </p:cNvSpPr>
          <p:nvPr/>
        </p:nvSpPr>
        <p:spPr>
          <a:xfrm>
            <a:off x="2373329" y="5283520"/>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62" name="楕円 61"/>
          <p:cNvSpPr>
            <a:spLocks noChangeAspect="1"/>
          </p:cNvSpPr>
          <p:nvPr/>
        </p:nvSpPr>
        <p:spPr>
          <a:xfrm>
            <a:off x="2373329" y="5807018"/>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3" name="直線矢印コネクタ 62"/>
          <p:cNvCxnSpPr>
            <a:stCxn id="61" idx="4"/>
            <a:endCxn id="62" idx="0"/>
          </p:cNvCxnSpPr>
          <p:nvPr/>
        </p:nvCxnSpPr>
        <p:spPr>
          <a:xfrm>
            <a:off x="2463329" y="5463520"/>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37302" y="6261348"/>
            <a:ext cx="970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84" name="楕円 83"/>
          <p:cNvSpPr>
            <a:spLocks noChangeAspect="1"/>
          </p:cNvSpPr>
          <p:nvPr/>
        </p:nvSpPr>
        <p:spPr>
          <a:xfrm>
            <a:off x="2925779" y="635601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85" name="直線矢印コネクタ 84"/>
          <p:cNvCxnSpPr>
            <a:stCxn id="62" idx="5"/>
          </p:cNvCxnSpPr>
          <p:nvPr/>
        </p:nvCxnSpPr>
        <p:spPr>
          <a:xfrm>
            <a:off x="2526969" y="5960658"/>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楕円 85"/>
          <p:cNvSpPr>
            <a:spLocks noChangeAspect="1"/>
          </p:cNvSpPr>
          <p:nvPr/>
        </p:nvSpPr>
        <p:spPr>
          <a:xfrm>
            <a:off x="3638417" y="635601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87" name="直線矢印コネクタ 86"/>
          <p:cNvCxnSpPr>
            <a:stCxn id="84" idx="6"/>
            <a:endCxn id="86" idx="2"/>
          </p:cNvCxnSpPr>
          <p:nvPr/>
        </p:nvCxnSpPr>
        <p:spPr>
          <a:xfrm>
            <a:off x="3105779" y="6446014"/>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083643" y="3351398"/>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89" name="テキスト ボックス 88"/>
          <p:cNvSpPr txBox="1"/>
          <p:nvPr/>
        </p:nvSpPr>
        <p:spPr>
          <a:xfrm>
            <a:off x="1034719" y="3858128"/>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90" name="左中かっこ 89"/>
          <p:cNvSpPr/>
          <p:nvPr/>
        </p:nvSpPr>
        <p:spPr>
          <a:xfrm>
            <a:off x="872725" y="3299266"/>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91" name="楕円 90"/>
          <p:cNvSpPr>
            <a:spLocks noChangeAspect="1"/>
          </p:cNvSpPr>
          <p:nvPr/>
        </p:nvSpPr>
        <p:spPr>
          <a:xfrm>
            <a:off x="2370746" y="3446064"/>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92" name="楕円 91"/>
          <p:cNvSpPr>
            <a:spLocks noChangeAspect="1"/>
          </p:cNvSpPr>
          <p:nvPr/>
        </p:nvSpPr>
        <p:spPr>
          <a:xfrm>
            <a:off x="2370746" y="3969562"/>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3" name="直線矢印コネクタ 92"/>
          <p:cNvCxnSpPr>
            <a:stCxn id="91" idx="4"/>
            <a:endCxn id="92" idx="0"/>
          </p:cNvCxnSpPr>
          <p:nvPr/>
        </p:nvCxnSpPr>
        <p:spPr>
          <a:xfrm>
            <a:off x="2460746" y="3626064"/>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1034719" y="4423892"/>
            <a:ext cx="970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95" name="楕円 94"/>
          <p:cNvSpPr>
            <a:spLocks noChangeAspect="1"/>
          </p:cNvSpPr>
          <p:nvPr/>
        </p:nvSpPr>
        <p:spPr>
          <a:xfrm>
            <a:off x="2923196" y="4518558"/>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6" name="直線矢印コネクタ 95"/>
          <p:cNvCxnSpPr>
            <a:stCxn id="92" idx="5"/>
          </p:cNvCxnSpPr>
          <p:nvPr/>
        </p:nvCxnSpPr>
        <p:spPr>
          <a:xfrm>
            <a:off x="2524386" y="4123202"/>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楕円 96"/>
          <p:cNvSpPr>
            <a:spLocks noChangeAspect="1"/>
          </p:cNvSpPr>
          <p:nvPr/>
        </p:nvSpPr>
        <p:spPr>
          <a:xfrm>
            <a:off x="3635834" y="4518558"/>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98" name="直線矢印コネクタ 97"/>
          <p:cNvCxnSpPr>
            <a:stCxn id="95" idx="6"/>
            <a:endCxn id="97" idx="2"/>
          </p:cNvCxnSpPr>
          <p:nvPr/>
        </p:nvCxnSpPr>
        <p:spPr>
          <a:xfrm>
            <a:off x="3103196" y="4608558"/>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楕円 64"/>
          <p:cNvSpPr>
            <a:spLocks noChangeAspect="1"/>
          </p:cNvSpPr>
          <p:nvPr/>
        </p:nvSpPr>
        <p:spPr>
          <a:xfrm>
            <a:off x="4150297" y="3952794"/>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6" name="直線矢印コネクタ 65"/>
          <p:cNvCxnSpPr>
            <a:stCxn id="97" idx="7"/>
            <a:endCxn id="65" idx="3"/>
          </p:cNvCxnSpPr>
          <p:nvPr/>
        </p:nvCxnSpPr>
        <p:spPr>
          <a:xfrm flipV="1">
            <a:off x="3789474" y="4106434"/>
            <a:ext cx="387183" cy="43848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2" idx="6"/>
            <a:endCxn id="65" idx="2"/>
          </p:cNvCxnSpPr>
          <p:nvPr/>
        </p:nvCxnSpPr>
        <p:spPr>
          <a:xfrm flipV="1">
            <a:off x="2550746" y="4042794"/>
            <a:ext cx="1599551" cy="1676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296173" y="1555755"/>
            <a:ext cx="262283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・レビューとは</a:t>
            </a: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管理者がプルリクエスト</a:t>
            </a:r>
            <a:endPar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Calibri"/>
                <a:ea typeface="ＭＳ Ｐゴシック" panose="020B0600070205080204" pitchFamily="50" charset="-128"/>
              </a:rPr>
              <a:t>　</a:t>
            </a:r>
            <a:endPar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6" name="テキスト ボックス 35"/>
          <p:cNvSpPr txBox="1"/>
          <p:nvPr/>
        </p:nvSpPr>
        <p:spPr>
          <a:xfrm>
            <a:off x="2218446" y="2754734"/>
            <a:ext cx="799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before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37" name="テキスト ボックス 36"/>
          <p:cNvSpPr txBox="1"/>
          <p:nvPr/>
        </p:nvSpPr>
        <p:spPr>
          <a:xfrm>
            <a:off x="4588724" y="3952794"/>
            <a:ext cx="9171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Remote</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40" name="テキスト ボックス 39"/>
          <p:cNvSpPr txBox="1"/>
          <p:nvPr/>
        </p:nvSpPr>
        <p:spPr>
          <a:xfrm>
            <a:off x="5685599" y="5283520"/>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41" name="テキスト ボックス 40"/>
          <p:cNvSpPr txBox="1"/>
          <p:nvPr/>
        </p:nvSpPr>
        <p:spPr>
          <a:xfrm>
            <a:off x="4596211" y="5807018"/>
            <a:ext cx="6636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Local</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
        <p:nvSpPr>
          <p:cNvPr id="42" name="テキスト ボックス 41"/>
          <p:cNvSpPr txBox="1"/>
          <p:nvPr/>
        </p:nvSpPr>
        <p:spPr>
          <a:xfrm>
            <a:off x="5636675" y="5790250"/>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43" name="左中かっこ 42"/>
          <p:cNvSpPr/>
          <p:nvPr/>
        </p:nvSpPr>
        <p:spPr>
          <a:xfrm>
            <a:off x="5474681" y="5231388"/>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44" name="楕円 43"/>
          <p:cNvSpPr>
            <a:spLocks noChangeAspect="1"/>
          </p:cNvSpPr>
          <p:nvPr/>
        </p:nvSpPr>
        <p:spPr>
          <a:xfrm>
            <a:off x="6858402" y="5378186"/>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45" name="楕円 44"/>
          <p:cNvSpPr>
            <a:spLocks noChangeAspect="1"/>
          </p:cNvSpPr>
          <p:nvPr/>
        </p:nvSpPr>
        <p:spPr>
          <a:xfrm>
            <a:off x="6858402" y="5901684"/>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46" name="直線矢印コネクタ 45"/>
          <p:cNvCxnSpPr>
            <a:stCxn id="44" idx="4"/>
            <a:endCxn id="45" idx="0"/>
          </p:cNvCxnSpPr>
          <p:nvPr/>
        </p:nvCxnSpPr>
        <p:spPr>
          <a:xfrm>
            <a:off x="6948402" y="5558186"/>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636675" y="6270289"/>
            <a:ext cx="970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48" name="楕円 47"/>
          <p:cNvSpPr>
            <a:spLocks noChangeAspect="1"/>
          </p:cNvSpPr>
          <p:nvPr/>
        </p:nvSpPr>
        <p:spPr>
          <a:xfrm>
            <a:off x="7410852" y="6450680"/>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0" name="直線矢印コネクタ 49"/>
          <p:cNvCxnSpPr>
            <a:stCxn id="45" idx="5"/>
          </p:cNvCxnSpPr>
          <p:nvPr/>
        </p:nvCxnSpPr>
        <p:spPr>
          <a:xfrm>
            <a:off x="7012042" y="6055324"/>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楕円 50"/>
          <p:cNvSpPr>
            <a:spLocks noChangeAspect="1"/>
          </p:cNvSpPr>
          <p:nvPr/>
        </p:nvSpPr>
        <p:spPr>
          <a:xfrm>
            <a:off x="8123490" y="6450680"/>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52" name="直線矢印コネクタ 51"/>
          <p:cNvCxnSpPr>
            <a:stCxn id="48" idx="6"/>
            <a:endCxn id="51" idx="2"/>
          </p:cNvCxnSpPr>
          <p:nvPr/>
        </p:nvCxnSpPr>
        <p:spPr>
          <a:xfrm>
            <a:off x="7590852" y="6540680"/>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5683016" y="3446064"/>
            <a:ext cx="8368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rPr>
              <a:t>master</a:t>
            </a:r>
            <a:endParaRPr kumimoji="1" lang="ja-JP" altLang="en-US" sz="1800" b="0" i="0" u="none" strike="noStrike" kern="1200" cap="none" spc="0" normalizeH="0" baseline="0" noProof="0" dirty="0" smtClean="0">
              <a:ln>
                <a:noFill/>
              </a:ln>
              <a:solidFill>
                <a:srgbClr val="00B0F0"/>
              </a:solidFill>
              <a:effectLst/>
              <a:uLnTx/>
              <a:uFillTx/>
              <a:latin typeface="Calibri"/>
              <a:ea typeface="ＭＳ Ｐゴシック" panose="020B0600070205080204" pitchFamily="50" charset="-128"/>
              <a:cs typeface="+mn-cs"/>
            </a:endParaRPr>
          </a:p>
        </p:txBody>
      </p:sp>
      <p:sp>
        <p:nvSpPr>
          <p:cNvPr id="54" name="テキスト ボックス 53"/>
          <p:cNvSpPr txBox="1"/>
          <p:nvPr/>
        </p:nvSpPr>
        <p:spPr>
          <a:xfrm>
            <a:off x="5634092" y="3952794"/>
            <a:ext cx="9346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rPr>
              <a:t>develop</a:t>
            </a:r>
            <a:endParaRPr kumimoji="1" lang="ja-JP" altLang="en-US" sz="1800" b="0" i="0" u="none" strike="noStrike" kern="1200" cap="none" spc="0" normalizeH="0" baseline="0" noProof="0" dirty="0" smtClean="0">
              <a:ln>
                <a:noFill/>
              </a:ln>
              <a:solidFill>
                <a:srgbClr val="FFC000"/>
              </a:solidFill>
              <a:effectLst/>
              <a:uLnTx/>
              <a:uFillTx/>
              <a:latin typeface="Calibri"/>
              <a:ea typeface="ＭＳ Ｐゴシック" panose="020B0600070205080204" pitchFamily="50" charset="-128"/>
              <a:cs typeface="+mn-cs"/>
            </a:endParaRPr>
          </a:p>
        </p:txBody>
      </p:sp>
      <p:sp>
        <p:nvSpPr>
          <p:cNvPr id="55" name="左中かっこ 54"/>
          <p:cNvSpPr/>
          <p:nvPr/>
        </p:nvSpPr>
        <p:spPr>
          <a:xfrm>
            <a:off x="5472098" y="3393932"/>
            <a:ext cx="161994" cy="14939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endParaRPr>
          </a:p>
        </p:txBody>
      </p:sp>
      <p:sp>
        <p:nvSpPr>
          <p:cNvPr id="56" name="楕円 55"/>
          <p:cNvSpPr>
            <a:spLocks noChangeAspect="1"/>
          </p:cNvSpPr>
          <p:nvPr/>
        </p:nvSpPr>
        <p:spPr>
          <a:xfrm>
            <a:off x="6855819" y="3540730"/>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64" name="楕円 63"/>
          <p:cNvSpPr>
            <a:spLocks noChangeAspect="1"/>
          </p:cNvSpPr>
          <p:nvPr/>
        </p:nvSpPr>
        <p:spPr>
          <a:xfrm>
            <a:off x="6855819" y="4064228"/>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69" name="直線矢印コネクタ 68"/>
          <p:cNvCxnSpPr>
            <a:stCxn id="56" idx="4"/>
            <a:endCxn id="64" idx="0"/>
          </p:cNvCxnSpPr>
          <p:nvPr/>
        </p:nvCxnSpPr>
        <p:spPr>
          <a:xfrm>
            <a:off x="6945819" y="3720730"/>
            <a:ext cx="0" cy="34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5634092" y="4518558"/>
            <a:ext cx="970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feature/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rPr>
              <a:t>function</a:t>
            </a:r>
            <a:endParaRPr kumimoji="1" lang="ja-JP" altLang="en-US" sz="1800" b="0" i="0" u="none" strike="noStrike" kern="1200" cap="none" spc="0" normalizeH="0" baseline="0" noProof="0" dirty="0" smtClean="0">
              <a:ln>
                <a:noFill/>
              </a:ln>
              <a:solidFill>
                <a:srgbClr val="7030A0"/>
              </a:solidFill>
              <a:effectLst/>
              <a:uLnTx/>
              <a:uFillTx/>
              <a:latin typeface="Calibri"/>
              <a:ea typeface="ＭＳ Ｐゴシック" panose="020B0600070205080204" pitchFamily="50" charset="-128"/>
              <a:cs typeface="+mn-cs"/>
            </a:endParaRPr>
          </a:p>
        </p:txBody>
      </p:sp>
      <p:sp>
        <p:nvSpPr>
          <p:cNvPr id="71" name="楕円 70"/>
          <p:cNvSpPr>
            <a:spLocks noChangeAspect="1"/>
          </p:cNvSpPr>
          <p:nvPr/>
        </p:nvSpPr>
        <p:spPr>
          <a:xfrm>
            <a:off x="7408269" y="461322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72" name="直線矢印コネクタ 71"/>
          <p:cNvCxnSpPr>
            <a:stCxn id="64" idx="5"/>
          </p:cNvCxnSpPr>
          <p:nvPr/>
        </p:nvCxnSpPr>
        <p:spPr>
          <a:xfrm>
            <a:off x="7009459" y="4217868"/>
            <a:ext cx="398810" cy="39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楕円 72"/>
          <p:cNvSpPr>
            <a:spLocks noChangeAspect="1"/>
          </p:cNvSpPr>
          <p:nvPr/>
        </p:nvSpPr>
        <p:spPr>
          <a:xfrm>
            <a:off x="8120907" y="4613224"/>
            <a:ext cx="180000" cy="180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74" name="直線矢印コネクタ 73"/>
          <p:cNvCxnSpPr>
            <a:stCxn id="71" idx="6"/>
            <a:endCxn id="73" idx="2"/>
          </p:cNvCxnSpPr>
          <p:nvPr/>
        </p:nvCxnSpPr>
        <p:spPr>
          <a:xfrm>
            <a:off x="7588269" y="4703224"/>
            <a:ext cx="53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楕円 74"/>
          <p:cNvSpPr>
            <a:spLocks noChangeAspect="1"/>
          </p:cNvSpPr>
          <p:nvPr/>
        </p:nvSpPr>
        <p:spPr>
          <a:xfrm>
            <a:off x="8635370" y="4047460"/>
            <a:ext cx="180000"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cxnSp>
        <p:nvCxnSpPr>
          <p:cNvPr id="76" name="直線矢印コネクタ 75"/>
          <p:cNvCxnSpPr>
            <a:stCxn id="73" idx="7"/>
            <a:endCxn id="75" idx="3"/>
          </p:cNvCxnSpPr>
          <p:nvPr/>
        </p:nvCxnSpPr>
        <p:spPr>
          <a:xfrm flipV="1">
            <a:off x="8274547" y="4201100"/>
            <a:ext cx="387183" cy="438484"/>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4" idx="6"/>
            <a:endCxn id="75" idx="2"/>
          </p:cNvCxnSpPr>
          <p:nvPr/>
        </p:nvCxnSpPr>
        <p:spPr>
          <a:xfrm flipV="1">
            <a:off x="7035819" y="4137460"/>
            <a:ext cx="1599551" cy="16768"/>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78" name="右矢印 77"/>
          <p:cNvSpPr/>
          <p:nvPr/>
        </p:nvSpPr>
        <p:spPr>
          <a:xfrm>
            <a:off x="4293869" y="4822256"/>
            <a:ext cx="6521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79" name="テキスト ボックス 78"/>
          <p:cNvSpPr txBox="1"/>
          <p:nvPr/>
        </p:nvSpPr>
        <p:spPr>
          <a:xfrm>
            <a:off x="6597866" y="2754734"/>
            <a:ext cx="6344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after</a:t>
            </a:r>
            <a:endParaRPr kumimoji="1" lang="ja-JP" altLang="en-US" sz="1800" b="0" i="0" u="none" strike="noStrike" kern="120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687235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smtClean="0">
                <a:solidFill>
                  <a:prstClr val="black">
                    <a:tint val="75000"/>
                  </a:prstClr>
                </a:solidFill>
              </a:rPr>
              <a:t>2017/12/07</a:t>
            </a:r>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r>
              <a:rPr lang="en-US" altLang="ja-JP" smtClean="0">
                <a:solidFill>
                  <a:prstClr val="black">
                    <a:tint val="75000"/>
                  </a:prstClr>
                </a:solidFill>
              </a:rPr>
              <a:t>MinebeaMitsumi Confidential</a:t>
            </a:r>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AE53BF5A-8209-42CB-A8B4-E95519FE6D6A}" type="slidenum">
              <a:rPr lang="ja-JP" altLang="en-US" smtClean="0">
                <a:solidFill>
                  <a:prstClr val="black">
                    <a:tint val="75000"/>
                  </a:prstClr>
                </a:solidFill>
              </a:rPr>
              <a:pPr/>
              <a:t>17</a:t>
            </a:fld>
            <a:endParaRPr lang="ja-JP" altLang="en-US" dirty="0">
              <a:solidFill>
                <a:prstClr val="black">
                  <a:tint val="75000"/>
                </a:prstClr>
              </a:solidFill>
            </a:endParaRPr>
          </a:p>
        </p:txBody>
      </p:sp>
    </p:spTree>
    <p:extLst>
      <p:ext uri="{BB962C8B-B14F-4D97-AF65-F5344CB8AC3E}">
        <p14:creationId xmlns:p14="http://schemas.microsoft.com/office/powerpoint/2010/main" val="2741884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a:spcBef>
                <a:spcPct val="0"/>
              </a:spcBef>
            </a:pPr>
            <a:endParaRPr lang="ja-JP" altLang="en-US" sz="3200" dirty="0">
              <a:solidFill>
                <a:prstClr val="black"/>
              </a:solidFill>
              <a:latin typeface="Calibri"/>
              <a:ea typeface="ＭＳ Ｐゴシック" panose="020B0600070205080204" pitchFamily="50" charset="-128"/>
            </a:endParaRPr>
          </a:p>
        </p:txBody>
      </p:sp>
      <p:sp>
        <p:nvSpPr>
          <p:cNvPr id="29" name="TextBox 58"/>
          <p:cNvSpPr txBox="1">
            <a:spLocks noChangeArrowheads="1"/>
          </p:cNvSpPr>
          <p:nvPr/>
        </p:nvSpPr>
        <p:spPr bwMode="auto">
          <a:xfrm>
            <a:off x="6" y="0"/>
            <a:ext cx="4929191" cy="523220"/>
          </a:xfrm>
          <a:prstGeom prst="rect">
            <a:avLst/>
          </a:prstGeom>
          <a:noFill/>
          <a:ln w="9525">
            <a:noFill/>
            <a:miter lim="800000"/>
            <a:headEnd/>
            <a:tailEnd/>
          </a:ln>
        </p:spPr>
        <p:txBody>
          <a:bodyPr wrap="square">
            <a:spAutoFit/>
          </a:bodyPr>
          <a:lstStyle/>
          <a:p>
            <a:pPr latinLnBrk="1"/>
            <a:r>
              <a:rPr kumimoji="0" lang="en-US" altLang="ja-JP" sz="2800" b="1" dirty="0">
                <a:solidFill>
                  <a:prstClr val="black"/>
                </a:solidFill>
                <a:latin typeface="ＭＳ Ｐゴシック" pitchFamily="50" charset="-128"/>
                <a:ea typeface="ＭＳ Ｐゴシック" pitchFamily="50" charset="-128"/>
              </a:rPr>
              <a:t>Summary</a:t>
            </a:r>
            <a:r>
              <a:rPr kumimoji="0" lang="ja-JP" altLang="en-US" sz="2800" b="1" dirty="0">
                <a:solidFill>
                  <a:prstClr val="black"/>
                </a:solidFill>
                <a:latin typeface="ＭＳ Ｐゴシック" pitchFamily="50" charset="-128"/>
                <a:ea typeface="ＭＳ Ｐゴシック" pitchFamily="50" charset="-128"/>
              </a:rPr>
              <a:t> </a:t>
            </a:r>
            <a:endParaRPr kumimoji="0" lang="en-US" altLang="ja-JP" sz="2800" b="1" dirty="0">
              <a:solidFill>
                <a:prstClr val="black"/>
              </a:solidFill>
              <a:latin typeface="ＭＳ Ｐゴシック" pitchFamily="50" charset="-128"/>
              <a:ea typeface="ＭＳ Ｐゴシック" pitchFamily="50" charset="-128"/>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33" name="직사각형 136"/>
          <p:cNvSpPr>
            <a:spLocks noChangeArrowheads="1"/>
          </p:cNvSpPr>
          <p:nvPr/>
        </p:nvSpPr>
        <p:spPr bwMode="auto">
          <a:xfrm>
            <a:off x="448607" y="610992"/>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1.Git</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とは</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solidFill>
                <a:prstClr val="black"/>
              </a:solidFill>
              <a:latin typeface="Calibri"/>
              <a:ea typeface="ＭＳ Ｐゴシック" panose="020B0600070205080204" pitchFamily="50" charset="-128"/>
            </a:endParaRPr>
          </a:p>
        </p:txBody>
      </p:sp>
      <p:sp>
        <p:nvSpPr>
          <p:cNvPr id="35" name="日付プレースホルダ 34"/>
          <p:cNvSpPr>
            <a:spLocks noGrp="1"/>
          </p:cNvSpPr>
          <p:nvPr>
            <p:ph type="dt" sz="half" idx="10"/>
          </p:nvPr>
        </p:nvSpPr>
        <p:spPr/>
        <p:txBody>
          <a:bodyPr/>
          <a:lstStyle/>
          <a:p>
            <a:r>
              <a:rPr lang="en-US" altLang="ja-JP">
                <a:solidFill>
                  <a:prstClr val="black">
                    <a:tint val="75000"/>
                  </a:prstClr>
                </a:solidFill>
                <a:latin typeface="Calibri"/>
                <a:ea typeface="ＭＳ Ｐゴシック" panose="020B0600070205080204" pitchFamily="50" charset="-128"/>
              </a:rPr>
              <a:t>2017/12/07</a:t>
            </a:r>
            <a:endParaRPr lang="ja-JP" altLang="en-US" dirty="0">
              <a:solidFill>
                <a:prstClr val="black">
                  <a:tint val="75000"/>
                </a:prstClr>
              </a:solidFill>
              <a:latin typeface="Calibri"/>
              <a:ea typeface="ＭＳ Ｐゴシック" panose="020B0600070205080204" pitchFamily="50" charset="-128"/>
            </a:endParaRPr>
          </a:p>
        </p:txBody>
      </p:sp>
      <p:sp>
        <p:nvSpPr>
          <p:cNvPr id="36" name="スライド番号プレースホルダ 35"/>
          <p:cNvSpPr>
            <a:spLocks noGrp="1"/>
          </p:cNvSpPr>
          <p:nvPr>
            <p:ph type="sldNum" sz="quarter" idx="12"/>
          </p:nvPr>
        </p:nvSpPr>
        <p:spPr/>
        <p:txBody>
          <a:bodyPr/>
          <a:lstStyle/>
          <a:p>
            <a:fld id="{AE53BF5A-8209-42CB-A8B4-E95519FE6D6A}" type="slidenum">
              <a:rPr lang="ja-JP" altLang="en-US">
                <a:solidFill>
                  <a:prstClr val="black">
                    <a:tint val="75000"/>
                  </a:prstClr>
                </a:solidFill>
                <a:latin typeface="Calibri"/>
                <a:ea typeface="ＭＳ Ｐゴシック" panose="020B0600070205080204" pitchFamily="50" charset="-128"/>
              </a:rPr>
              <a:pPr/>
              <a:t>2</a:t>
            </a:fld>
            <a:endParaRPr lang="ja-JP" altLang="en-US" dirty="0">
              <a:solidFill>
                <a:prstClr val="black">
                  <a:tint val="75000"/>
                </a:prstClr>
              </a:solidFill>
              <a:latin typeface="Calibri"/>
              <a:ea typeface="ＭＳ Ｐゴシック" panose="020B0600070205080204" pitchFamily="50" charset="-128"/>
            </a:endParaRPr>
          </a:p>
        </p:txBody>
      </p:sp>
      <p:sp>
        <p:nvSpPr>
          <p:cNvPr id="20" name="직사각형 136"/>
          <p:cNvSpPr>
            <a:spLocks noChangeArrowheads="1"/>
          </p:cNvSpPr>
          <p:nvPr/>
        </p:nvSpPr>
        <p:spPr bwMode="auto">
          <a:xfrm>
            <a:off x="464656" y="1078567"/>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2.Git-flow</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とは</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22" name="직사각형 136"/>
          <p:cNvSpPr>
            <a:spLocks noChangeArrowheads="1"/>
          </p:cNvSpPr>
          <p:nvPr/>
        </p:nvSpPr>
        <p:spPr bwMode="auto">
          <a:xfrm>
            <a:off x="464656" y="1618019"/>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3.</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環境</a:t>
            </a:r>
            <a:r>
              <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rPr>
              <a:t>構築</a:t>
            </a:r>
          </a:p>
        </p:txBody>
      </p:sp>
      <p:sp>
        <p:nvSpPr>
          <p:cNvPr id="24" name="직사각형 136"/>
          <p:cNvSpPr>
            <a:spLocks noChangeArrowheads="1"/>
          </p:cNvSpPr>
          <p:nvPr/>
        </p:nvSpPr>
        <p:spPr bwMode="auto">
          <a:xfrm>
            <a:off x="464656" y="2184533"/>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4.</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多人数における作業の流れ</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26" name="직사각형 136"/>
          <p:cNvSpPr>
            <a:spLocks noChangeArrowheads="1"/>
          </p:cNvSpPr>
          <p:nvPr/>
        </p:nvSpPr>
        <p:spPr bwMode="auto">
          <a:xfrm>
            <a:off x="464656" y="2744621"/>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5.Conflict</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とその対応</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28" name="직사각형 136"/>
          <p:cNvSpPr>
            <a:spLocks noChangeArrowheads="1"/>
          </p:cNvSpPr>
          <p:nvPr/>
        </p:nvSpPr>
        <p:spPr bwMode="auto">
          <a:xfrm>
            <a:off x="464656" y="3292484"/>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6.</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実際に多人数でやってみる</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38" name="직사각형 136"/>
          <p:cNvSpPr>
            <a:spLocks noChangeArrowheads="1"/>
          </p:cNvSpPr>
          <p:nvPr/>
        </p:nvSpPr>
        <p:spPr bwMode="auto">
          <a:xfrm>
            <a:off x="464656" y="3812169"/>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7.</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よく使う</a:t>
            </a:r>
            <a:r>
              <a:rPr lang="en-US" altLang="ja-JP" sz="2000" b="1" dirty="0" err="1"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Git</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コマンドまとめ</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40" name="직사각형 136"/>
          <p:cNvSpPr>
            <a:spLocks noChangeArrowheads="1"/>
          </p:cNvSpPr>
          <p:nvPr/>
        </p:nvSpPr>
        <p:spPr bwMode="auto">
          <a:xfrm>
            <a:off x="464656" y="4436005"/>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8.</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よく使う</a:t>
            </a:r>
            <a:r>
              <a:rPr lang="en-US" altLang="ja-JP" sz="2000" b="1" dirty="0" err="1"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Git</a:t>
            </a: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-flow</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コマンドまとめ</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Tree>
    <p:extLst>
      <p:ext uri="{BB962C8B-B14F-4D97-AF65-F5344CB8AC3E}">
        <p14:creationId xmlns:p14="http://schemas.microsoft.com/office/powerpoint/2010/main" val="2405403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defTabSz="914377">
              <a:spcBef>
                <a:spcPct val="0"/>
              </a:spcBef>
            </a:pPr>
            <a:endParaRPr lang="ja-JP" altLang="en-US" sz="3200" dirty="0">
              <a:solidFill>
                <a:prstClr val="black"/>
              </a:solidFill>
              <a:latin typeface="Calibri"/>
              <a:ea typeface="ＭＳ Ｐゴシック" panose="020B0600070205080204" pitchFamily="50" charset="-128"/>
            </a:endParaRPr>
          </a:p>
        </p:txBody>
      </p:sp>
      <p:sp>
        <p:nvSpPr>
          <p:cNvPr id="29" name="TextBox 58"/>
          <p:cNvSpPr txBox="1">
            <a:spLocks noChangeArrowheads="1"/>
          </p:cNvSpPr>
          <p:nvPr/>
        </p:nvSpPr>
        <p:spPr bwMode="auto">
          <a:xfrm>
            <a:off x="6" y="0"/>
            <a:ext cx="4929191" cy="523220"/>
          </a:xfrm>
          <a:prstGeom prst="rect">
            <a:avLst/>
          </a:prstGeom>
          <a:noFill/>
          <a:ln w="9525">
            <a:noFill/>
            <a:miter lim="800000"/>
            <a:headEnd/>
            <a:tailEnd/>
          </a:ln>
        </p:spPr>
        <p:txBody>
          <a:bodyPr wrap="square">
            <a:spAutoFit/>
          </a:bodyPr>
          <a:lstStyle/>
          <a:p>
            <a:pPr defTabSz="914377" latinLnBrk="1"/>
            <a:r>
              <a:rPr kumimoji="0" lang="en-US" altLang="ja-JP" sz="2800" b="1" dirty="0">
                <a:solidFill>
                  <a:prstClr val="black"/>
                </a:solidFill>
                <a:latin typeface="ＭＳ Ｐゴシック" pitchFamily="50" charset="-128"/>
                <a:ea typeface="ＭＳ Ｐゴシック" pitchFamily="50" charset="-128"/>
              </a:rPr>
              <a:t>1</a:t>
            </a:r>
            <a:r>
              <a:rPr kumimoji="0" lang="ja-JP" altLang="en-US" sz="2800" b="1" dirty="0" err="1" smtClean="0">
                <a:solidFill>
                  <a:prstClr val="black"/>
                </a:solidFill>
                <a:latin typeface="ＭＳ Ｐゴシック" pitchFamily="50" charset="-128"/>
                <a:ea typeface="ＭＳ Ｐゴシック" pitchFamily="50" charset="-128"/>
              </a:rPr>
              <a:t>．</a:t>
            </a:r>
            <a:r>
              <a:rPr kumimoji="0" lang="en-US" altLang="ja-JP" sz="2800" b="1" dirty="0" err="1" smtClean="0">
                <a:solidFill>
                  <a:prstClr val="black"/>
                </a:solidFill>
                <a:latin typeface="ＭＳ Ｐゴシック" pitchFamily="50" charset="-128"/>
                <a:ea typeface="ＭＳ Ｐゴシック" pitchFamily="50" charset="-128"/>
              </a:rPr>
              <a:t>Git</a:t>
            </a:r>
            <a:r>
              <a:rPr kumimoji="0" lang="ja-JP" altLang="en-US" sz="2800" b="1" dirty="0" smtClean="0">
                <a:solidFill>
                  <a:prstClr val="black"/>
                </a:solidFill>
                <a:latin typeface="ＭＳ Ｐゴシック" pitchFamily="50" charset="-128"/>
                <a:ea typeface="ＭＳ Ｐゴシック" pitchFamily="50" charset="-128"/>
              </a:rPr>
              <a:t>とは～基本概念</a:t>
            </a:r>
            <a:r>
              <a:rPr kumimoji="0" lang="ja-JP" altLang="en-US" sz="2800" b="1" dirty="0">
                <a:solidFill>
                  <a:prstClr val="black"/>
                </a:solidFill>
                <a:latin typeface="ＭＳ Ｐゴシック" pitchFamily="50" charset="-128"/>
                <a:ea typeface="ＭＳ Ｐゴシック" pitchFamily="50" charset="-128"/>
              </a:rPr>
              <a:t>～</a:t>
            </a:r>
            <a:r>
              <a:rPr kumimoji="0" lang="ja-JP" altLang="en-US" sz="2800" b="1" dirty="0" smtClean="0">
                <a:solidFill>
                  <a:prstClr val="black"/>
                </a:solidFill>
                <a:latin typeface="ＭＳ Ｐゴシック" pitchFamily="50" charset="-128"/>
                <a:ea typeface="ＭＳ Ｐゴシック" pitchFamily="50" charset="-128"/>
              </a:rPr>
              <a:t> </a:t>
            </a:r>
            <a:endParaRPr kumimoji="0" lang="en-US" altLang="ja-JP" sz="2800" b="1" dirty="0">
              <a:solidFill>
                <a:prstClr val="black"/>
              </a:solidFill>
              <a:latin typeface="ＭＳ Ｐゴシック" pitchFamily="50" charset="-128"/>
              <a:ea typeface="ＭＳ Ｐゴシック" pitchFamily="50" charset="-128"/>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32" name="Rectangle 8"/>
          <p:cNvSpPr>
            <a:spLocks noChangeArrowheads="1"/>
          </p:cNvSpPr>
          <p:nvPr/>
        </p:nvSpPr>
        <p:spPr bwMode="auto">
          <a:xfrm>
            <a:off x="472600" y="715143"/>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defTabSz="914377" latinLnBrk="1">
              <a:defRPr/>
            </a:pPr>
            <a:endParaRPr lang="ko-KR" altLang="ko-KR" sz="2400" b="1">
              <a:solidFill>
                <a:srgbClr val="FFFFFF"/>
              </a:solidFill>
              <a:latin typeface="Malgun Gothic" pitchFamily="34" charset="-127"/>
              <a:ea typeface="Malgun Gothic" pitchFamily="34" charset="-127"/>
            </a:endParaRPr>
          </a:p>
        </p:txBody>
      </p:sp>
      <p:sp>
        <p:nvSpPr>
          <p:cNvPr id="33" name="직사각형 136"/>
          <p:cNvSpPr>
            <a:spLocks noChangeArrowheads="1"/>
          </p:cNvSpPr>
          <p:nvPr/>
        </p:nvSpPr>
        <p:spPr bwMode="auto">
          <a:xfrm>
            <a:off x="717550" y="610992"/>
            <a:ext cx="6107801" cy="400110"/>
          </a:xfrm>
          <a:prstGeom prst="rect">
            <a:avLst/>
          </a:prstGeom>
          <a:noFill/>
          <a:ln w="9525">
            <a:noFill/>
            <a:miter lim="800000"/>
            <a:headEnd/>
            <a:tailEnd/>
          </a:ln>
        </p:spPr>
        <p:txBody>
          <a:bodyPr wrap="square">
            <a:spAutoFit/>
          </a:bodyPr>
          <a:lstStyle/>
          <a:p>
            <a:pPr defTabSz="914377">
              <a:spcBef>
                <a:spcPct val="0"/>
              </a:spcBef>
            </a:pPr>
            <a:r>
              <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rPr>
              <a:t>分散管理と集中管理</a:t>
            </a:r>
          </a:p>
        </p:txBody>
      </p: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77"/>
            <a:endParaRPr lang="ja-JP" altLang="en-US" dirty="0">
              <a:solidFill>
                <a:prstClr val="black"/>
              </a:solidFill>
              <a:latin typeface="Calibri"/>
              <a:ea typeface="ＭＳ Ｐゴシック" panose="020B0600070205080204" pitchFamily="50" charset="-128"/>
            </a:endParaRPr>
          </a:p>
        </p:txBody>
      </p:sp>
      <p:sp>
        <p:nvSpPr>
          <p:cNvPr id="35" name="日付プレースホルダ 34"/>
          <p:cNvSpPr>
            <a:spLocks noGrp="1"/>
          </p:cNvSpPr>
          <p:nvPr>
            <p:ph type="dt" sz="half" idx="10"/>
          </p:nvPr>
        </p:nvSpPr>
        <p:spPr/>
        <p:txBody>
          <a:bodyPr/>
          <a:lstStyle/>
          <a:p>
            <a:pPr defTabSz="914377"/>
            <a:r>
              <a:rPr lang="en-US" altLang="ja-JP">
                <a:solidFill>
                  <a:prstClr val="black">
                    <a:tint val="75000"/>
                  </a:prstClr>
                </a:solidFill>
                <a:latin typeface="Calibri"/>
                <a:ea typeface="ＭＳ Ｐゴシック" panose="020B0600070205080204" pitchFamily="50" charset="-128"/>
              </a:rPr>
              <a:t>2017/12/07</a:t>
            </a:r>
            <a:endParaRPr lang="ja-JP" altLang="en-US" dirty="0">
              <a:solidFill>
                <a:prstClr val="black">
                  <a:tint val="75000"/>
                </a:prstClr>
              </a:solidFill>
              <a:latin typeface="Calibri"/>
              <a:ea typeface="ＭＳ Ｐゴシック" panose="020B0600070205080204" pitchFamily="50" charset="-128"/>
            </a:endParaRPr>
          </a:p>
        </p:txBody>
      </p:sp>
      <p:sp>
        <p:nvSpPr>
          <p:cNvPr id="36" name="スライド番号プレースホルダ 35"/>
          <p:cNvSpPr>
            <a:spLocks noGrp="1"/>
          </p:cNvSpPr>
          <p:nvPr>
            <p:ph type="sldNum" sz="quarter" idx="12"/>
          </p:nvPr>
        </p:nvSpPr>
        <p:spPr/>
        <p:txBody>
          <a:bodyPr/>
          <a:lstStyle/>
          <a:p>
            <a:pPr defTabSz="914377"/>
            <a:fld id="{AE53BF5A-8209-42CB-A8B4-E95519FE6D6A}" type="slidenum">
              <a:rPr lang="ja-JP" altLang="en-US">
                <a:solidFill>
                  <a:prstClr val="black">
                    <a:tint val="75000"/>
                  </a:prstClr>
                </a:solidFill>
                <a:latin typeface="Calibri"/>
                <a:ea typeface="ＭＳ Ｐゴシック" panose="020B0600070205080204" pitchFamily="50" charset="-128"/>
              </a:rPr>
              <a:pPr defTabSz="914377"/>
              <a:t>3</a:t>
            </a:fld>
            <a:endParaRPr lang="ja-JP" altLang="en-US" dirty="0">
              <a:solidFill>
                <a:prstClr val="black">
                  <a:tint val="75000"/>
                </a:prstClr>
              </a:solidFill>
              <a:latin typeface="Calibri"/>
              <a:ea typeface="ＭＳ Ｐゴシック" panose="020B0600070205080204" pitchFamily="50" charset="-128"/>
            </a:endParaRPr>
          </a:p>
        </p:txBody>
      </p:sp>
      <p:pic>
        <p:nvPicPr>
          <p:cNvPr id="1026" name="Picture 2" descr="SVNの仕組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97" y="2154731"/>
            <a:ext cx="3251600" cy="26446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の仕組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719" y="1941868"/>
            <a:ext cx="2857500" cy="3009901"/>
          </a:xfrm>
          <a:prstGeom prst="rect">
            <a:avLst/>
          </a:prstGeom>
          <a:noFill/>
          <a:extLst>
            <a:ext uri="{909E8E84-426E-40DD-AFC4-6F175D3DCCD1}">
              <a14:hiddenFill xmlns:a14="http://schemas.microsoft.com/office/drawing/2010/main">
                <a:solidFill>
                  <a:srgbClr val="FFFFFF"/>
                </a:solidFill>
              </a14:hiddenFill>
            </a:ext>
          </a:extLst>
        </p:spPr>
      </p:pic>
      <p:sp>
        <p:nvSpPr>
          <p:cNvPr id="2" name="角丸四角形 1"/>
          <p:cNvSpPr/>
          <p:nvPr/>
        </p:nvSpPr>
        <p:spPr>
          <a:xfrm>
            <a:off x="365129" y="1789466"/>
            <a:ext cx="4035425" cy="34778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a:ea typeface="ＭＳ Ｐゴシック" panose="020B0600070205080204" pitchFamily="50" charset="-128"/>
            </a:endParaRPr>
          </a:p>
        </p:txBody>
      </p:sp>
      <p:sp>
        <p:nvSpPr>
          <p:cNvPr id="42" name="角丸四角形 41"/>
          <p:cNvSpPr/>
          <p:nvPr/>
        </p:nvSpPr>
        <p:spPr>
          <a:xfrm>
            <a:off x="4660759" y="1786425"/>
            <a:ext cx="4035425" cy="34778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a:ea typeface="ＭＳ Ｐゴシック" panose="020B0600070205080204" pitchFamily="50" charset="-128"/>
            </a:endParaRPr>
          </a:p>
        </p:txBody>
      </p:sp>
      <p:sp>
        <p:nvSpPr>
          <p:cNvPr id="3" name="テキスト ボックス 2"/>
          <p:cNvSpPr txBox="1"/>
          <p:nvPr/>
        </p:nvSpPr>
        <p:spPr>
          <a:xfrm>
            <a:off x="6364965" y="1430953"/>
            <a:ext cx="460382" cy="369332"/>
          </a:xfrm>
          <a:prstGeom prst="rect">
            <a:avLst/>
          </a:prstGeom>
          <a:noFill/>
        </p:spPr>
        <p:txBody>
          <a:bodyPr wrap="none" rtlCol="0">
            <a:spAutoFit/>
          </a:bodyPr>
          <a:lstStyle/>
          <a:p>
            <a:pPr defTabSz="914377"/>
            <a:r>
              <a:rPr lang="en-US" altLang="ja-JP" dirty="0" err="1">
                <a:solidFill>
                  <a:prstClr val="black"/>
                </a:solidFill>
                <a:latin typeface="Calibri"/>
                <a:ea typeface="ＭＳ Ｐゴシック" panose="020B0600070205080204" pitchFamily="50" charset="-128"/>
              </a:rPr>
              <a:t>Git</a:t>
            </a:r>
            <a:endParaRPr lang="ja-JP" altLang="en-US" dirty="0">
              <a:solidFill>
                <a:prstClr val="black"/>
              </a:solidFill>
              <a:latin typeface="Calibri"/>
              <a:ea typeface="ＭＳ Ｐゴシック" panose="020B0600070205080204" pitchFamily="50" charset="-128"/>
            </a:endParaRPr>
          </a:p>
        </p:txBody>
      </p:sp>
      <p:sp>
        <p:nvSpPr>
          <p:cNvPr id="43" name="テキスト ボックス 42"/>
          <p:cNvSpPr txBox="1"/>
          <p:nvPr/>
        </p:nvSpPr>
        <p:spPr>
          <a:xfrm>
            <a:off x="1858183" y="1430953"/>
            <a:ext cx="1212833" cy="369332"/>
          </a:xfrm>
          <a:prstGeom prst="rect">
            <a:avLst/>
          </a:prstGeom>
          <a:noFill/>
        </p:spPr>
        <p:txBody>
          <a:bodyPr wrap="none" rtlCol="0">
            <a:spAutoFit/>
          </a:bodyPr>
          <a:lstStyle/>
          <a:p>
            <a:pPr defTabSz="914377"/>
            <a:r>
              <a:rPr lang="en-US" altLang="ja-JP" dirty="0">
                <a:solidFill>
                  <a:prstClr val="black"/>
                </a:solidFill>
                <a:latin typeface="Calibri"/>
                <a:ea typeface="ＭＳ Ｐゴシック" panose="020B0600070205080204" pitchFamily="50" charset="-128"/>
              </a:rPr>
              <a:t>Subversion</a:t>
            </a:r>
            <a:endParaRPr lang="ja-JP" altLang="en-US" dirty="0">
              <a:solidFill>
                <a:prstClr val="black"/>
              </a:solidFill>
              <a:latin typeface="Calibri"/>
              <a:ea typeface="ＭＳ Ｐゴシック" panose="020B0600070205080204" pitchFamily="50" charset="-128"/>
            </a:endParaRPr>
          </a:p>
        </p:txBody>
      </p:sp>
      <p:sp>
        <p:nvSpPr>
          <p:cNvPr id="4" name="テキスト ボックス 3"/>
          <p:cNvSpPr txBox="1"/>
          <p:nvPr/>
        </p:nvSpPr>
        <p:spPr>
          <a:xfrm>
            <a:off x="1131540" y="5279816"/>
            <a:ext cx="2666114" cy="646331"/>
          </a:xfrm>
          <a:prstGeom prst="rect">
            <a:avLst/>
          </a:prstGeom>
          <a:noFill/>
        </p:spPr>
        <p:txBody>
          <a:bodyPr wrap="none" rtlCol="0">
            <a:spAutoFit/>
          </a:bodyPr>
          <a:lstStyle/>
          <a:p>
            <a:pPr algn="ctr" defTabSz="914377"/>
            <a:r>
              <a:rPr lang="en-US" altLang="ja-JP" dirty="0">
                <a:solidFill>
                  <a:prstClr val="black"/>
                </a:solidFill>
                <a:latin typeface="Calibri"/>
                <a:ea typeface="ＭＳ Ｐゴシック" panose="020B0600070205080204" pitchFamily="50" charset="-128"/>
              </a:rPr>
              <a:t>1</a:t>
            </a:r>
            <a:r>
              <a:rPr lang="ja-JP" altLang="en-US" dirty="0">
                <a:solidFill>
                  <a:prstClr val="black"/>
                </a:solidFill>
                <a:latin typeface="Calibri"/>
                <a:ea typeface="ＭＳ Ｐゴシック" panose="020B0600070205080204" pitchFamily="50" charset="-128"/>
              </a:rPr>
              <a:t>箇所でソースを管理する</a:t>
            </a:r>
            <a:endParaRPr lang="en-US" altLang="ja-JP" dirty="0">
              <a:solidFill>
                <a:prstClr val="black"/>
              </a:solidFill>
              <a:latin typeface="Calibri"/>
              <a:ea typeface="ＭＳ Ｐゴシック" panose="020B0600070205080204" pitchFamily="50" charset="-128"/>
            </a:endParaRPr>
          </a:p>
          <a:p>
            <a:pPr algn="ctr" defTabSz="914377"/>
            <a:r>
              <a:rPr lang="ja-JP" altLang="en-US" dirty="0">
                <a:solidFill>
                  <a:prstClr val="black"/>
                </a:solidFill>
                <a:latin typeface="Calibri"/>
                <a:ea typeface="ＭＳ Ｐゴシック" panose="020B0600070205080204" pitchFamily="50" charset="-128"/>
              </a:rPr>
              <a:t>集中型</a:t>
            </a:r>
          </a:p>
        </p:txBody>
      </p:sp>
      <p:sp>
        <p:nvSpPr>
          <p:cNvPr id="44" name="テキスト ボックス 43"/>
          <p:cNvSpPr txBox="1"/>
          <p:nvPr/>
        </p:nvSpPr>
        <p:spPr>
          <a:xfrm>
            <a:off x="5387399" y="5264287"/>
            <a:ext cx="3010761" cy="646331"/>
          </a:xfrm>
          <a:prstGeom prst="rect">
            <a:avLst/>
          </a:prstGeom>
          <a:noFill/>
        </p:spPr>
        <p:txBody>
          <a:bodyPr wrap="none" rtlCol="0">
            <a:spAutoFit/>
          </a:bodyPr>
          <a:lstStyle/>
          <a:p>
            <a:pPr defTabSz="914377"/>
            <a:r>
              <a:rPr lang="ja-JP" altLang="en-US" dirty="0">
                <a:solidFill>
                  <a:prstClr val="black"/>
                </a:solidFill>
                <a:latin typeface="Calibri"/>
                <a:ea typeface="ＭＳ Ｐゴシック" panose="020B0600070205080204" pitchFamily="50" charset="-128"/>
              </a:rPr>
              <a:t>複数箇所でソースを管理する</a:t>
            </a:r>
            <a:endParaRPr lang="en-US" altLang="ja-JP" dirty="0">
              <a:solidFill>
                <a:prstClr val="black"/>
              </a:solidFill>
              <a:latin typeface="Calibri"/>
              <a:ea typeface="ＭＳ Ｐゴシック" panose="020B0600070205080204" pitchFamily="50" charset="-128"/>
            </a:endParaRPr>
          </a:p>
          <a:p>
            <a:pPr algn="ctr" defTabSz="914377"/>
            <a:r>
              <a:rPr lang="ja-JP" altLang="en-US" dirty="0">
                <a:solidFill>
                  <a:prstClr val="black"/>
                </a:solidFill>
                <a:latin typeface="Calibri"/>
                <a:ea typeface="ＭＳ Ｐゴシック" panose="020B0600070205080204" pitchFamily="50" charset="-128"/>
              </a:rPr>
              <a:t>分散型</a:t>
            </a:r>
          </a:p>
        </p:txBody>
      </p:sp>
    </p:spTree>
    <p:extLst>
      <p:ext uri="{BB962C8B-B14F-4D97-AF65-F5344CB8AC3E}">
        <p14:creationId xmlns:p14="http://schemas.microsoft.com/office/powerpoint/2010/main" val="2606466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6486855" cy="523220"/>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rPr>
              <a:t>1</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en-US" altLang="ja-JP"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Git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とは～</a:t>
            </a:r>
            <a:r>
              <a:rPr kumimoji="0" lang="en-US" altLang="ja-JP"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Git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と</a:t>
            </a:r>
            <a:r>
              <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Subversion</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の比較～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6" name="スライド番号プレースホルダ 35"/>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AE53BF5A-8209-42CB-A8B4-E95519FE6D6A}" type="slidenum">
              <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18" name="Rectangle 8"/>
          <p:cNvSpPr>
            <a:spLocks noChangeArrowheads="1"/>
          </p:cNvSpPr>
          <p:nvPr/>
        </p:nvSpPr>
        <p:spPr bwMode="auto">
          <a:xfrm>
            <a:off x="460375" y="1844427"/>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latinLnBrk="1">
              <a:defRPr/>
            </a:pPr>
            <a:endParaRPr lang="ko-KR" altLang="ko-KR" sz="2400" b="1">
              <a:solidFill>
                <a:srgbClr val="FFFFFF"/>
              </a:solidFill>
              <a:latin typeface="Malgun Gothic" pitchFamily="34" charset="-127"/>
              <a:ea typeface="Malgun Gothic" pitchFamily="34" charset="-127"/>
            </a:endParaRPr>
          </a:p>
        </p:txBody>
      </p:sp>
      <p:sp>
        <p:nvSpPr>
          <p:cNvPr id="20" name="직사각형 136"/>
          <p:cNvSpPr>
            <a:spLocks noChangeArrowheads="1"/>
          </p:cNvSpPr>
          <p:nvPr/>
        </p:nvSpPr>
        <p:spPr bwMode="auto">
          <a:xfrm>
            <a:off x="705323" y="1740277"/>
            <a:ext cx="6107801" cy="400110"/>
          </a:xfrm>
          <a:prstGeom prst="rect">
            <a:avLst/>
          </a:prstGeom>
          <a:noFill/>
          <a:ln w="9525">
            <a:noFill/>
            <a:miter lim="800000"/>
            <a:headEnd/>
            <a:tailEnd/>
          </a:ln>
        </p:spPr>
        <p:txBody>
          <a:bodyPr wrap="square">
            <a:spAutoFit/>
          </a:bodyPr>
          <a:lstStyle/>
          <a:p>
            <a:pPr>
              <a:spcBef>
                <a:spcPct val="0"/>
              </a:spcBef>
            </a:pP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ブランチ</a:t>
            </a: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マージのしやすさ</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22" name="スライド番号プレースホルダ 35"/>
          <p:cNvSpPr txBox="1">
            <a:spLocks/>
          </p:cNvSpPr>
          <p:nvPr/>
        </p:nvSpPr>
        <p:spPr>
          <a:xfrm>
            <a:off x="6992575" y="6588004"/>
            <a:ext cx="2133600" cy="24942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E53BF5A-8209-42CB-A8B4-E95519FE6D6A}" type="slidenum">
              <a:rPr lang="ja-JP" altLang="en-US" smtClean="0">
                <a:solidFill>
                  <a:prstClr val="black">
                    <a:tint val="75000"/>
                  </a:prstClr>
                </a:solidFill>
                <a:latin typeface="Calibri"/>
                <a:ea typeface="ＭＳ Ｐゴシック" panose="020B0600070205080204" pitchFamily="50" charset="-128"/>
              </a:rPr>
              <a:pPr/>
              <a:t>4</a:t>
            </a:fld>
            <a:endParaRPr lang="ja-JP" altLang="en-US" dirty="0">
              <a:solidFill>
                <a:prstClr val="black">
                  <a:tint val="75000"/>
                </a:prstClr>
              </a:solidFill>
              <a:latin typeface="Calibri"/>
              <a:ea typeface="ＭＳ Ｐゴシック" panose="020B0600070205080204" pitchFamily="50" charset="-128"/>
            </a:endParaRPr>
          </a:p>
        </p:txBody>
      </p:sp>
      <p:sp>
        <p:nvSpPr>
          <p:cNvPr id="24" name="Rectangle 8"/>
          <p:cNvSpPr>
            <a:spLocks noChangeArrowheads="1"/>
          </p:cNvSpPr>
          <p:nvPr/>
        </p:nvSpPr>
        <p:spPr bwMode="auto">
          <a:xfrm>
            <a:off x="460375" y="765153"/>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latinLnBrk="1">
              <a:defRPr/>
            </a:pPr>
            <a:endParaRPr lang="ko-KR" altLang="ko-KR" sz="2400" b="1">
              <a:solidFill>
                <a:srgbClr val="FFFFFF"/>
              </a:solidFill>
              <a:latin typeface="Malgun Gothic" pitchFamily="34" charset="-127"/>
              <a:ea typeface="Malgun Gothic" pitchFamily="34" charset="-127"/>
            </a:endParaRPr>
          </a:p>
        </p:txBody>
      </p:sp>
      <p:sp>
        <p:nvSpPr>
          <p:cNvPr id="25" name="직사각형 136"/>
          <p:cNvSpPr>
            <a:spLocks noChangeArrowheads="1"/>
          </p:cNvSpPr>
          <p:nvPr/>
        </p:nvSpPr>
        <p:spPr bwMode="auto">
          <a:xfrm>
            <a:off x="705324" y="661003"/>
            <a:ext cx="6107801" cy="400110"/>
          </a:xfrm>
          <a:prstGeom prst="rect">
            <a:avLst/>
          </a:prstGeom>
          <a:noFill/>
          <a:ln w="9525">
            <a:noFill/>
            <a:miter lim="800000"/>
            <a:headEnd/>
            <a:tailEnd/>
          </a:ln>
        </p:spPr>
        <p:txBody>
          <a:bodyPr wrap="square">
            <a:spAutoFit/>
          </a:bodyPr>
          <a:lstStyle/>
          <a:p>
            <a:pPr>
              <a:spcBef>
                <a:spcPct val="0"/>
              </a:spcBef>
            </a:pP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個人ごとにバージョン管理ができる</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26" name="Rectangle 8"/>
          <p:cNvSpPr>
            <a:spLocks noChangeArrowheads="1"/>
          </p:cNvSpPr>
          <p:nvPr/>
        </p:nvSpPr>
        <p:spPr bwMode="auto">
          <a:xfrm>
            <a:off x="460375" y="4012585"/>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latinLnBrk="1">
              <a:defRPr/>
            </a:pPr>
            <a:endParaRPr lang="ko-KR" altLang="ko-KR" sz="2400" b="1">
              <a:solidFill>
                <a:srgbClr val="FFFFFF"/>
              </a:solidFill>
              <a:latin typeface="Malgun Gothic" pitchFamily="34" charset="-127"/>
              <a:ea typeface="Malgun Gothic" pitchFamily="34" charset="-127"/>
            </a:endParaRPr>
          </a:p>
        </p:txBody>
      </p:sp>
      <p:sp>
        <p:nvSpPr>
          <p:cNvPr id="27" name="직사각형 136"/>
          <p:cNvSpPr>
            <a:spLocks noChangeArrowheads="1"/>
          </p:cNvSpPr>
          <p:nvPr/>
        </p:nvSpPr>
        <p:spPr bwMode="auto">
          <a:xfrm>
            <a:off x="705324" y="3908435"/>
            <a:ext cx="6107801" cy="400110"/>
          </a:xfrm>
          <a:prstGeom prst="rect">
            <a:avLst/>
          </a:prstGeom>
          <a:noFill/>
          <a:ln w="9525">
            <a:noFill/>
            <a:miter lim="800000"/>
            <a:headEnd/>
            <a:tailEnd/>
          </a:ln>
        </p:spPr>
        <p:txBody>
          <a:bodyPr wrap="square">
            <a:spAutoFit/>
          </a:bodyPr>
          <a:lstStyle/>
          <a:p>
            <a:pPr>
              <a:spcBef>
                <a:spcPct val="0"/>
              </a:spcBef>
            </a:pPr>
            <a:r>
              <a:rPr lang="ja-JP" altLang="en-US" sz="2000" b="1" dirty="0">
                <a:solidFill>
                  <a:srgbClr val="0033CC"/>
                </a:solidFill>
                <a:latin typeface="ＭＳ Ｐゴシック" panose="020B0600070205080204" pitchFamily="50" charset="-128"/>
                <a:cs typeface="メイリオ" pitchFamily="50" charset="-128"/>
              </a:rPr>
              <a:t>普及率</a:t>
            </a:r>
          </a:p>
        </p:txBody>
      </p:sp>
      <p:pic>
        <p:nvPicPr>
          <p:cNvPr id="28" name="図 27"/>
          <p:cNvPicPr>
            <a:picLocks noChangeAspect="1"/>
          </p:cNvPicPr>
          <p:nvPr/>
        </p:nvPicPr>
        <p:blipFill>
          <a:blip r:embed="rId2"/>
          <a:stretch>
            <a:fillRect/>
          </a:stretch>
        </p:blipFill>
        <p:spPr>
          <a:xfrm>
            <a:off x="2083728" y="2220528"/>
            <a:ext cx="4238614" cy="1821860"/>
          </a:xfrm>
          <a:prstGeom prst="rect">
            <a:avLst/>
          </a:prstGeom>
        </p:spPr>
      </p:pic>
      <p:sp>
        <p:nvSpPr>
          <p:cNvPr id="31" name="テキスト ボックス 30"/>
          <p:cNvSpPr txBox="1"/>
          <p:nvPr/>
        </p:nvSpPr>
        <p:spPr>
          <a:xfrm>
            <a:off x="661988" y="1087233"/>
            <a:ext cx="8274060" cy="646331"/>
          </a:xfrm>
          <a:prstGeom prst="rect">
            <a:avLst/>
          </a:prstGeom>
          <a:noFill/>
        </p:spPr>
        <p:txBody>
          <a:bodyPr wrap="none" rtlCol="0">
            <a:spAutoFit/>
          </a:bodyPr>
          <a:lstStyle/>
          <a:p>
            <a:r>
              <a:rPr lang="en-US" altLang="ja-JP" dirty="0" smtClean="0"/>
              <a:t>Subversion</a:t>
            </a:r>
            <a:r>
              <a:rPr lang="ja-JP" altLang="en-US" dirty="0" err="1" smtClean="0"/>
              <a:t>には</a:t>
            </a:r>
            <a:r>
              <a:rPr lang="ja-JP" altLang="en-US" dirty="0" smtClean="0"/>
              <a:t>ローカルリポジトリがないため、個人ごとの</a:t>
            </a:r>
            <a:r>
              <a:rPr lang="ja-JP" altLang="en-US" dirty="0"/>
              <a:t>バージョン</a:t>
            </a:r>
            <a:r>
              <a:rPr lang="ja-JP" altLang="en-US" dirty="0" smtClean="0"/>
              <a:t>管理ができない</a:t>
            </a:r>
            <a:endParaRPr lang="en-US" altLang="ja-JP" dirty="0" smtClean="0"/>
          </a:p>
          <a:p>
            <a:r>
              <a:rPr kumimoji="1" lang="ja-JP" altLang="en-US" dirty="0" smtClean="0"/>
              <a:t>→どこか意図しないところを変更してバグが出たときに復旧に時間がかかる</a:t>
            </a:r>
            <a:endParaRPr kumimoji="1" lang="ja-JP" altLang="en-US" dirty="0"/>
          </a:p>
        </p:txBody>
      </p:sp>
      <p:pic>
        <p:nvPicPr>
          <p:cNvPr id="34" name="図 33"/>
          <p:cNvPicPr>
            <a:picLocks noChangeAspect="1"/>
          </p:cNvPicPr>
          <p:nvPr/>
        </p:nvPicPr>
        <p:blipFill>
          <a:blip r:embed="rId3"/>
          <a:stretch>
            <a:fillRect/>
          </a:stretch>
        </p:blipFill>
        <p:spPr>
          <a:xfrm>
            <a:off x="2022768" y="4176341"/>
            <a:ext cx="4727618" cy="2417980"/>
          </a:xfrm>
          <a:prstGeom prst="rect">
            <a:avLst/>
          </a:prstGeom>
        </p:spPr>
      </p:pic>
    </p:spTree>
    <p:extLst>
      <p:ext uri="{BB962C8B-B14F-4D97-AF65-F5344CB8AC3E}">
        <p14:creationId xmlns:p14="http://schemas.microsoft.com/office/powerpoint/2010/main" val="3102507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6486855" cy="523220"/>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noProof="0" dirty="0">
                <a:solidFill>
                  <a:prstClr val="black"/>
                </a:solidFill>
                <a:latin typeface="ＭＳ Ｐゴシック" pitchFamily="50" charset="-128"/>
                <a:ea typeface="ＭＳ Ｐゴシック" pitchFamily="50" charset="-128"/>
              </a:rPr>
              <a:t>2</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en-US" altLang="ja-JP"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Git</a:t>
            </a:r>
            <a:r>
              <a:rPr kumimoji="0" lang="en-US" altLang="ja-JP" sz="2800" b="1" dirty="0">
                <a:solidFill>
                  <a:prstClr val="black"/>
                </a:solidFill>
                <a:latin typeface="ＭＳ Ｐゴシック" pitchFamily="50" charset="-128"/>
                <a:ea typeface="ＭＳ Ｐゴシック" pitchFamily="50" charset="-128"/>
              </a:rPr>
              <a:t> </a:t>
            </a:r>
            <a:r>
              <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flow</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とは</a:t>
            </a:r>
            <a:r>
              <a:rPr kumimoji="0" lang="ja-JP" altLang="en-US" sz="2800" b="1" noProof="0" dirty="0" smtClean="0">
                <a:solidFill>
                  <a:prstClr val="black"/>
                </a:solidFill>
                <a:latin typeface="ＭＳ Ｐゴシック" pitchFamily="50" charset="-128"/>
                <a:ea typeface="ＭＳ Ｐゴシック" pitchFamily="50" charset="-128"/>
              </a:rPr>
              <a:t>～概要説明</a:t>
            </a:r>
            <a:r>
              <a:rPr kumimoji="0" lang="ja-JP" altLang="en-US" sz="2800" b="1" dirty="0">
                <a:solidFill>
                  <a:prstClr val="black"/>
                </a:solidFill>
                <a:latin typeface="ＭＳ Ｐゴシック" pitchFamily="50" charset="-128"/>
                <a:ea typeface="ＭＳ Ｐゴシック" pitchFamily="50" charset="-128"/>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6" name="スライド番号プレースホルダ 35"/>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AE53BF5A-8209-42CB-A8B4-E95519FE6D6A}" type="slidenum">
              <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22" name="スライド番号プレースホルダ 35"/>
          <p:cNvSpPr txBox="1">
            <a:spLocks/>
          </p:cNvSpPr>
          <p:nvPr/>
        </p:nvSpPr>
        <p:spPr>
          <a:xfrm>
            <a:off x="6992575" y="6588004"/>
            <a:ext cx="2133600" cy="24942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E53BF5A-8209-42CB-A8B4-E95519FE6D6A}" type="slidenum">
              <a:rPr lang="ja-JP" altLang="en-US" smtClean="0">
                <a:solidFill>
                  <a:prstClr val="black">
                    <a:tint val="75000"/>
                  </a:prstClr>
                </a:solidFill>
                <a:latin typeface="Calibri"/>
                <a:ea typeface="ＭＳ Ｐゴシック" panose="020B0600070205080204" pitchFamily="50" charset="-128"/>
              </a:rPr>
              <a:pPr/>
              <a:t>5</a:t>
            </a:fld>
            <a:endParaRPr lang="ja-JP" altLang="en-US" dirty="0">
              <a:solidFill>
                <a:prstClr val="black">
                  <a:tint val="75000"/>
                </a:prstClr>
              </a:solidFill>
              <a:latin typeface="Calibri"/>
              <a:ea typeface="ＭＳ Ｐゴシック" panose="020B0600070205080204" pitchFamily="50" charset="-128"/>
            </a:endParaRPr>
          </a:p>
        </p:txBody>
      </p:sp>
      <p:sp>
        <p:nvSpPr>
          <p:cNvPr id="24" name="Rectangle 8"/>
          <p:cNvSpPr>
            <a:spLocks noChangeArrowheads="1"/>
          </p:cNvSpPr>
          <p:nvPr/>
        </p:nvSpPr>
        <p:spPr bwMode="auto">
          <a:xfrm>
            <a:off x="460375" y="765153"/>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latinLnBrk="1">
              <a:defRPr/>
            </a:pPr>
            <a:endParaRPr lang="ko-KR" altLang="ko-KR" sz="2400" b="1">
              <a:solidFill>
                <a:srgbClr val="FFFFFF"/>
              </a:solidFill>
              <a:latin typeface="Malgun Gothic" pitchFamily="34" charset="-127"/>
              <a:ea typeface="Malgun Gothic" pitchFamily="34" charset="-127"/>
            </a:endParaRPr>
          </a:p>
        </p:txBody>
      </p:sp>
      <p:sp>
        <p:nvSpPr>
          <p:cNvPr id="25" name="직사각형 136"/>
          <p:cNvSpPr>
            <a:spLocks noChangeArrowheads="1"/>
          </p:cNvSpPr>
          <p:nvPr/>
        </p:nvSpPr>
        <p:spPr bwMode="auto">
          <a:xfrm>
            <a:off x="705324" y="661003"/>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err="1"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Git</a:t>
            </a: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 flow</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とは</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sp>
        <p:nvSpPr>
          <p:cNvPr id="17" name="テキスト ボックス 16"/>
          <p:cNvSpPr txBox="1"/>
          <p:nvPr/>
        </p:nvSpPr>
        <p:spPr>
          <a:xfrm>
            <a:off x="661988" y="1087233"/>
            <a:ext cx="8257389" cy="2308324"/>
          </a:xfrm>
          <a:prstGeom prst="rect">
            <a:avLst/>
          </a:prstGeom>
          <a:noFill/>
        </p:spPr>
        <p:txBody>
          <a:bodyPr wrap="none" rtlCol="0">
            <a:spAutoFit/>
          </a:bodyPr>
          <a:lstStyle/>
          <a:p>
            <a:r>
              <a:rPr lang="ja-JP" altLang="en-US" dirty="0" smtClean="0"/>
              <a:t>・</a:t>
            </a:r>
            <a:r>
              <a:rPr lang="en-US" altLang="ja-JP" dirty="0" err="1" smtClean="0"/>
              <a:t>Git</a:t>
            </a:r>
            <a:r>
              <a:rPr lang="ja-JP" altLang="en-US" dirty="0" smtClean="0"/>
              <a:t>の機能であるブランチを活用した</a:t>
            </a:r>
            <a:r>
              <a:rPr lang="en-US" altLang="ja-JP" dirty="0" err="1" smtClean="0"/>
              <a:t>Git</a:t>
            </a:r>
            <a:r>
              <a:rPr lang="ja-JP" altLang="en-US" dirty="0" smtClean="0"/>
              <a:t>の開発手法であり、その開発手法をアシスト</a:t>
            </a:r>
            <a:endParaRPr lang="en-US" altLang="ja-JP" dirty="0" smtClean="0"/>
          </a:p>
          <a:p>
            <a:r>
              <a:rPr lang="ja-JP" altLang="en-US" dirty="0" smtClean="0"/>
              <a:t>  するツール</a:t>
            </a:r>
            <a:r>
              <a:rPr lang="en-US" altLang="ja-JP" dirty="0" smtClean="0"/>
              <a:t>(</a:t>
            </a:r>
            <a:r>
              <a:rPr lang="ja-JP" altLang="en-US" dirty="0" smtClean="0"/>
              <a:t>プラグイン</a:t>
            </a:r>
            <a:r>
              <a:rPr lang="en-US" altLang="ja-JP" dirty="0" smtClean="0"/>
              <a:t>)</a:t>
            </a:r>
            <a:r>
              <a:rPr lang="ja-JP" altLang="en-US" dirty="0" smtClean="0"/>
              <a:t>の名前。</a:t>
            </a:r>
            <a:endParaRPr lang="en-US" altLang="ja-JP" dirty="0" smtClean="0"/>
          </a:p>
          <a:p>
            <a:endParaRPr lang="en-US" altLang="ja-JP" dirty="0" smtClean="0"/>
          </a:p>
          <a:p>
            <a:r>
              <a:rPr lang="ja-JP" altLang="en-US" dirty="0" smtClean="0"/>
              <a:t>・具体的にはどのようなブランチを作り、そのブランチにどのような役割を与えて運用</a:t>
            </a:r>
            <a:endParaRPr lang="en-US" altLang="ja-JP" dirty="0" smtClean="0"/>
          </a:p>
          <a:p>
            <a:r>
              <a:rPr lang="en-US" altLang="ja-JP" dirty="0"/>
              <a:t> </a:t>
            </a:r>
            <a:r>
              <a:rPr lang="en-US" altLang="ja-JP" dirty="0" smtClean="0"/>
              <a:t> </a:t>
            </a:r>
            <a:r>
              <a:rPr lang="ja-JP" altLang="en-US" dirty="0" smtClean="0"/>
              <a:t>するか、その指標となる開発手法</a:t>
            </a:r>
            <a:r>
              <a:rPr lang="ja-JP" altLang="en-US" dirty="0"/>
              <a:t>。</a:t>
            </a:r>
            <a:endParaRPr lang="en-US" altLang="ja-JP" dirty="0" smtClean="0"/>
          </a:p>
          <a:p>
            <a:endParaRPr lang="en-US" altLang="ja-JP" dirty="0" smtClean="0"/>
          </a:p>
          <a:p>
            <a:r>
              <a:rPr lang="ja-JP" altLang="en-US" dirty="0" smtClean="0"/>
              <a:t>・似たような開発手法、ツールに</a:t>
            </a:r>
            <a:r>
              <a:rPr lang="en-US" altLang="ja-JP" dirty="0" smtClean="0"/>
              <a:t>GitHub flow</a:t>
            </a:r>
            <a:r>
              <a:rPr lang="ja-JP" altLang="en-US" dirty="0" smtClean="0"/>
              <a:t>がある。別物なので間違えないように。</a:t>
            </a:r>
            <a:endParaRPr lang="en-US" altLang="ja-JP" dirty="0" smtClean="0"/>
          </a:p>
          <a:p>
            <a:endParaRPr lang="en-US" altLang="ja-JP" dirty="0" smtClean="0"/>
          </a:p>
        </p:txBody>
      </p:sp>
    </p:spTree>
    <p:extLst>
      <p:ext uri="{BB962C8B-B14F-4D97-AF65-F5344CB8AC3E}">
        <p14:creationId xmlns:p14="http://schemas.microsoft.com/office/powerpoint/2010/main" val="1589480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6486855" cy="523220"/>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noProof="0" dirty="0">
                <a:solidFill>
                  <a:prstClr val="black"/>
                </a:solidFill>
                <a:latin typeface="ＭＳ Ｐゴシック" pitchFamily="50" charset="-128"/>
                <a:ea typeface="ＭＳ Ｐゴシック" pitchFamily="50" charset="-128"/>
              </a:rPr>
              <a:t>2</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en-US" altLang="ja-JP"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Git</a:t>
            </a:r>
            <a:r>
              <a:rPr kumimoji="0" lang="en-US" altLang="ja-JP" sz="2800" b="1" dirty="0">
                <a:solidFill>
                  <a:prstClr val="black"/>
                </a:solidFill>
                <a:latin typeface="ＭＳ Ｐゴシック" pitchFamily="50" charset="-128"/>
                <a:ea typeface="ＭＳ Ｐゴシック" pitchFamily="50" charset="-128"/>
              </a:rPr>
              <a:t> </a:t>
            </a:r>
            <a:r>
              <a:rPr kumimoji="0" lang="en-US" altLang="ja-JP"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flow</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とは</a:t>
            </a:r>
            <a:r>
              <a:rPr kumimoji="0" lang="ja-JP" altLang="en-US" sz="2800" b="1" noProof="0" dirty="0" smtClean="0">
                <a:solidFill>
                  <a:prstClr val="black"/>
                </a:solidFill>
                <a:latin typeface="ＭＳ Ｐゴシック" pitchFamily="50" charset="-128"/>
                <a:ea typeface="ＭＳ Ｐゴシック" pitchFamily="50" charset="-128"/>
              </a:rPr>
              <a:t>～ブランチモデル</a:t>
            </a:r>
            <a:r>
              <a:rPr kumimoji="0" lang="ja-JP" altLang="en-US" sz="2800" b="1" dirty="0" smtClean="0">
                <a:solidFill>
                  <a:prstClr val="black"/>
                </a:solidFill>
                <a:latin typeface="ＭＳ Ｐゴシック" pitchFamily="50" charset="-128"/>
                <a:ea typeface="ＭＳ Ｐゴシック" pitchFamily="50" charset="-128"/>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6" name="スライド番号プレースホルダ 35"/>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AE53BF5A-8209-42CB-A8B4-E95519FE6D6A}" type="slidenum">
              <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22" name="スライド番号プレースホルダ 35"/>
          <p:cNvSpPr txBox="1">
            <a:spLocks/>
          </p:cNvSpPr>
          <p:nvPr/>
        </p:nvSpPr>
        <p:spPr>
          <a:xfrm>
            <a:off x="6992575" y="6588004"/>
            <a:ext cx="2133600" cy="24942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E53BF5A-8209-42CB-A8B4-E95519FE6D6A}" type="slidenum">
              <a:rPr lang="ja-JP" altLang="en-US" smtClean="0">
                <a:solidFill>
                  <a:prstClr val="black">
                    <a:tint val="75000"/>
                  </a:prstClr>
                </a:solidFill>
                <a:latin typeface="Calibri"/>
                <a:ea typeface="ＭＳ Ｐゴシック" panose="020B0600070205080204" pitchFamily="50" charset="-128"/>
              </a:rPr>
              <a:pPr/>
              <a:t>6</a:t>
            </a:fld>
            <a:endParaRPr lang="ja-JP" altLang="en-US" dirty="0">
              <a:solidFill>
                <a:prstClr val="black">
                  <a:tint val="75000"/>
                </a:prstClr>
              </a:solidFill>
              <a:latin typeface="Calibri"/>
              <a:ea typeface="ＭＳ Ｐゴシック" panose="020B0600070205080204" pitchFamily="50" charset="-128"/>
            </a:endParaRPr>
          </a:p>
        </p:txBody>
      </p:sp>
      <p:sp>
        <p:nvSpPr>
          <p:cNvPr id="21" name="Rectangle 8"/>
          <p:cNvSpPr>
            <a:spLocks noChangeArrowheads="1"/>
          </p:cNvSpPr>
          <p:nvPr/>
        </p:nvSpPr>
        <p:spPr bwMode="auto">
          <a:xfrm>
            <a:off x="374650" y="727694"/>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latinLnBrk="1">
              <a:defRPr/>
            </a:pPr>
            <a:endParaRPr lang="ko-KR" altLang="ko-KR" sz="2400" b="1">
              <a:solidFill>
                <a:srgbClr val="FFFFFF"/>
              </a:solidFill>
              <a:latin typeface="Malgun Gothic" pitchFamily="34" charset="-127"/>
              <a:ea typeface="Malgun Gothic" pitchFamily="34" charset="-127"/>
            </a:endParaRPr>
          </a:p>
        </p:txBody>
      </p:sp>
      <p:sp>
        <p:nvSpPr>
          <p:cNvPr id="23" name="직사각형 136"/>
          <p:cNvSpPr>
            <a:spLocks noChangeArrowheads="1"/>
          </p:cNvSpPr>
          <p:nvPr/>
        </p:nvSpPr>
        <p:spPr bwMode="auto">
          <a:xfrm>
            <a:off x="619599" y="623544"/>
            <a:ext cx="6107801" cy="400110"/>
          </a:xfrm>
          <a:prstGeom prst="rect">
            <a:avLst/>
          </a:prstGeom>
          <a:noFill/>
          <a:ln w="9525">
            <a:noFill/>
            <a:miter lim="800000"/>
            <a:headEnd/>
            <a:tailEnd/>
          </a:ln>
        </p:spPr>
        <p:txBody>
          <a:bodyPr wrap="square">
            <a:spAutoFit/>
          </a:bodyPr>
          <a:lstStyle/>
          <a:p>
            <a:pPr>
              <a:spcBef>
                <a:spcPct val="0"/>
              </a:spcBef>
            </a:pPr>
            <a:r>
              <a:rPr lang="en-US" altLang="ja-JP" sz="2000" b="1" dirty="0" err="1"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Git</a:t>
            </a:r>
            <a:r>
              <a:rPr lang="en-US" altLang="ja-JP"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 flow</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のブランチモデルと各ブランチの役割</a:t>
            </a:r>
            <a:endPar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endParaRPr>
          </a:p>
        </p:txBody>
      </p:sp>
      <p:pic>
        <p:nvPicPr>
          <p:cNvPr id="2050" name="Picture 2" descr="https://camo.qiitausercontent.com/bbb6ba70f058f0d10c8f7a769ae8fd089dc7684e/68747470733a2f2f71696974612d696d6167652d73746f72652e73332e616d617a6f6e6177732e636f6d2f302f35333330392f30363134303132312d613062362d343237662d633134392d3638353863313439373338652e706e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6347" y="1128532"/>
            <a:ext cx="3918585" cy="5192978"/>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389731" y="1184505"/>
            <a:ext cx="4616970" cy="646331"/>
          </a:xfrm>
          <a:prstGeom prst="rect">
            <a:avLst/>
          </a:prstGeom>
          <a:noFill/>
        </p:spPr>
        <p:txBody>
          <a:bodyPr wrap="none" rtlCol="0">
            <a:spAutoFit/>
          </a:bodyPr>
          <a:lstStyle/>
          <a:p>
            <a:r>
              <a:rPr lang="ja-JP" altLang="en-US" dirty="0"/>
              <a:t>・</a:t>
            </a:r>
            <a:r>
              <a:rPr lang="en-US" altLang="ja-JP" dirty="0" smtClean="0">
                <a:solidFill>
                  <a:srgbClr val="00B0F0"/>
                </a:solidFill>
              </a:rPr>
              <a:t>master</a:t>
            </a:r>
            <a:r>
              <a:rPr lang="ja-JP" altLang="en-US" dirty="0" smtClean="0"/>
              <a:t>：</a:t>
            </a:r>
            <a:endParaRPr lang="en-US" altLang="ja-JP" dirty="0" smtClean="0"/>
          </a:p>
          <a:p>
            <a:r>
              <a:rPr lang="en-US" altLang="ja-JP" dirty="0"/>
              <a:t> </a:t>
            </a:r>
            <a:r>
              <a:rPr lang="en-US" altLang="ja-JP" dirty="0" smtClean="0"/>
              <a:t> </a:t>
            </a:r>
            <a:r>
              <a:rPr lang="ja-JP" altLang="en-US" dirty="0" smtClean="0"/>
              <a:t>プロダクトとしてリリースするためのブランチ。</a:t>
            </a:r>
            <a:endParaRPr lang="en-US" altLang="ja-JP" dirty="0" smtClean="0"/>
          </a:p>
        </p:txBody>
      </p:sp>
      <p:sp>
        <p:nvSpPr>
          <p:cNvPr id="15" name="テキスト ボックス 14"/>
          <p:cNvSpPr txBox="1"/>
          <p:nvPr/>
        </p:nvSpPr>
        <p:spPr>
          <a:xfrm>
            <a:off x="374650" y="1870173"/>
            <a:ext cx="4530407" cy="923330"/>
          </a:xfrm>
          <a:prstGeom prst="rect">
            <a:avLst/>
          </a:prstGeom>
          <a:noFill/>
        </p:spPr>
        <p:txBody>
          <a:bodyPr wrap="none" rtlCol="0">
            <a:spAutoFit/>
          </a:bodyPr>
          <a:lstStyle/>
          <a:p>
            <a:r>
              <a:rPr lang="ja-JP" altLang="en-US" dirty="0" smtClean="0"/>
              <a:t>・</a:t>
            </a:r>
            <a:r>
              <a:rPr lang="en-US" altLang="ja-JP" dirty="0" smtClean="0">
                <a:solidFill>
                  <a:srgbClr val="FFC000"/>
                </a:solidFill>
              </a:rPr>
              <a:t>develop</a:t>
            </a:r>
            <a:r>
              <a:rPr lang="ja-JP" altLang="en-US" dirty="0" smtClean="0"/>
              <a:t>：</a:t>
            </a:r>
            <a:endParaRPr lang="en-US" altLang="ja-JP" dirty="0" smtClean="0"/>
          </a:p>
          <a:p>
            <a:r>
              <a:rPr lang="en-US" altLang="ja-JP" dirty="0"/>
              <a:t> </a:t>
            </a:r>
            <a:r>
              <a:rPr lang="en-US" altLang="ja-JP" dirty="0" smtClean="0"/>
              <a:t> </a:t>
            </a:r>
            <a:r>
              <a:rPr lang="ja-JP" altLang="en-US" dirty="0" smtClean="0"/>
              <a:t>開発ブランチ。コードが安定し、リリース準備</a:t>
            </a:r>
            <a:endParaRPr lang="en-US" altLang="ja-JP" dirty="0" smtClean="0"/>
          </a:p>
          <a:p>
            <a:r>
              <a:rPr lang="en-US" altLang="ja-JP" dirty="0" smtClean="0"/>
              <a:t> </a:t>
            </a:r>
            <a:r>
              <a:rPr lang="ja-JP" altLang="en-US" dirty="0" smtClean="0"/>
              <a:t>ができたら</a:t>
            </a:r>
            <a:r>
              <a:rPr lang="en-US" altLang="ja-JP" dirty="0" smtClean="0"/>
              <a:t>master</a:t>
            </a:r>
            <a:r>
              <a:rPr lang="ja-JP" altLang="en-US" dirty="0" smtClean="0"/>
              <a:t>へマージする。</a:t>
            </a:r>
            <a:endParaRPr lang="en-US" altLang="ja-JP" dirty="0" smtClean="0"/>
          </a:p>
        </p:txBody>
      </p:sp>
      <p:sp>
        <p:nvSpPr>
          <p:cNvPr id="16" name="テキスト ボックス 15"/>
          <p:cNvSpPr txBox="1"/>
          <p:nvPr/>
        </p:nvSpPr>
        <p:spPr>
          <a:xfrm>
            <a:off x="389731" y="2895257"/>
            <a:ext cx="4549964" cy="1200329"/>
          </a:xfrm>
          <a:prstGeom prst="rect">
            <a:avLst/>
          </a:prstGeom>
          <a:noFill/>
        </p:spPr>
        <p:txBody>
          <a:bodyPr wrap="none" rtlCol="0">
            <a:spAutoFit/>
          </a:bodyPr>
          <a:lstStyle/>
          <a:p>
            <a:r>
              <a:rPr lang="ja-JP" altLang="en-US" dirty="0" smtClean="0"/>
              <a:t>・</a:t>
            </a:r>
            <a:r>
              <a:rPr lang="en-US" altLang="ja-JP" dirty="0" smtClean="0">
                <a:solidFill>
                  <a:srgbClr val="7030A0"/>
                </a:solidFill>
              </a:rPr>
              <a:t>feature branches</a:t>
            </a:r>
            <a:r>
              <a:rPr lang="ja-JP" altLang="en-US" dirty="0" smtClean="0"/>
              <a:t>：</a:t>
            </a:r>
            <a:endParaRPr lang="en-US" altLang="ja-JP" dirty="0" smtClean="0"/>
          </a:p>
          <a:p>
            <a:r>
              <a:rPr lang="en-US" altLang="ja-JP" dirty="0"/>
              <a:t> </a:t>
            </a:r>
            <a:r>
              <a:rPr lang="en-US" altLang="ja-JP" dirty="0" smtClean="0"/>
              <a:t> </a:t>
            </a:r>
            <a:r>
              <a:rPr lang="ja-JP" altLang="en-US" dirty="0"/>
              <a:t>機能</a:t>
            </a:r>
            <a:r>
              <a:rPr lang="ja-JP" altLang="en-US" dirty="0" smtClean="0"/>
              <a:t>の追加。</a:t>
            </a:r>
            <a:r>
              <a:rPr lang="en-US" altLang="ja-JP" dirty="0" smtClean="0"/>
              <a:t>develop</a:t>
            </a:r>
            <a:r>
              <a:rPr lang="ja-JP" altLang="en-US" dirty="0" smtClean="0"/>
              <a:t>から分岐し、</a:t>
            </a:r>
            <a:r>
              <a:rPr lang="en-US" altLang="ja-JP" dirty="0" smtClean="0"/>
              <a:t>develop</a:t>
            </a:r>
            <a:r>
              <a:rPr lang="ja-JP" altLang="en-US" dirty="0" smtClean="0"/>
              <a:t>に</a:t>
            </a:r>
            <a:endParaRPr lang="en-US" altLang="ja-JP" dirty="0" smtClean="0"/>
          </a:p>
          <a:p>
            <a:r>
              <a:rPr lang="en-US" altLang="ja-JP" dirty="0"/>
              <a:t> </a:t>
            </a:r>
            <a:r>
              <a:rPr lang="en-US" altLang="ja-JP" dirty="0" smtClean="0"/>
              <a:t> </a:t>
            </a:r>
            <a:r>
              <a:rPr lang="ja-JP" altLang="en-US" dirty="0" smtClean="0"/>
              <a:t>マージする。具体的な名前は</a:t>
            </a:r>
            <a:r>
              <a:rPr lang="en-US" altLang="ja-JP" dirty="0" smtClean="0"/>
              <a:t>feature/name</a:t>
            </a:r>
            <a:r>
              <a:rPr lang="ja-JP" altLang="en-US" dirty="0" err="1" smtClean="0"/>
              <a:t>。</a:t>
            </a:r>
            <a:endParaRPr lang="en-US" altLang="ja-JP" dirty="0" smtClean="0"/>
          </a:p>
          <a:p>
            <a:r>
              <a:rPr lang="ja-JP" altLang="en-US" dirty="0"/>
              <a:t>　</a:t>
            </a:r>
            <a:r>
              <a:rPr lang="en-US" altLang="ja-JP" dirty="0" smtClean="0"/>
              <a:t>name</a:t>
            </a:r>
            <a:r>
              <a:rPr lang="ja-JP" altLang="en-US" dirty="0" err="1" smtClean="0"/>
              <a:t>には</a:t>
            </a:r>
            <a:r>
              <a:rPr lang="ja-JP" altLang="en-US" dirty="0" smtClean="0"/>
              <a:t>わかりやすい機能名を入れる。</a:t>
            </a:r>
            <a:endParaRPr lang="en-US" altLang="ja-JP" dirty="0" smtClean="0"/>
          </a:p>
        </p:txBody>
      </p:sp>
      <p:sp>
        <p:nvSpPr>
          <p:cNvPr id="18" name="テキスト ボックス 17"/>
          <p:cNvSpPr txBox="1"/>
          <p:nvPr/>
        </p:nvSpPr>
        <p:spPr>
          <a:xfrm>
            <a:off x="379844" y="4028137"/>
            <a:ext cx="4602542" cy="1200329"/>
          </a:xfrm>
          <a:prstGeom prst="rect">
            <a:avLst/>
          </a:prstGeom>
          <a:noFill/>
        </p:spPr>
        <p:txBody>
          <a:bodyPr wrap="none" rtlCol="0">
            <a:spAutoFit/>
          </a:bodyPr>
          <a:lstStyle/>
          <a:p>
            <a:r>
              <a:rPr lang="ja-JP" altLang="en-US" dirty="0" smtClean="0"/>
              <a:t>・</a:t>
            </a:r>
            <a:r>
              <a:rPr lang="en-US" altLang="ja-JP" dirty="0" smtClean="0">
                <a:solidFill>
                  <a:srgbClr val="FF0000"/>
                </a:solidFill>
              </a:rPr>
              <a:t>hotfixes</a:t>
            </a:r>
            <a:r>
              <a:rPr lang="ja-JP" altLang="en-US" dirty="0" smtClean="0"/>
              <a:t>：</a:t>
            </a:r>
            <a:endParaRPr lang="en-US" altLang="ja-JP" dirty="0" smtClean="0"/>
          </a:p>
          <a:p>
            <a:r>
              <a:rPr lang="en-US" altLang="ja-JP" dirty="0"/>
              <a:t> </a:t>
            </a:r>
            <a:r>
              <a:rPr lang="en-US" altLang="ja-JP" dirty="0" smtClean="0"/>
              <a:t> </a:t>
            </a:r>
            <a:r>
              <a:rPr lang="ja-JP" altLang="en-US" dirty="0"/>
              <a:t>リリース後</a:t>
            </a:r>
            <a:r>
              <a:rPr lang="ja-JP" altLang="en-US" dirty="0" smtClean="0"/>
              <a:t>のクリティカルなバグフィックス用。</a:t>
            </a:r>
            <a:endParaRPr lang="en-US" altLang="ja-JP" dirty="0" smtClean="0"/>
          </a:p>
          <a:p>
            <a:r>
              <a:rPr lang="en-US" altLang="ja-JP" dirty="0"/>
              <a:t> </a:t>
            </a:r>
            <a:r>
              <a:rPr lang="en-US" altLang="ja-JP" dirty="0" smtClean="0"/>
              <a:t> master</a:t>
            </a:r>
            <a:r>
              <a:rPr lang="ja-JP" altLang="en-US" dirty="0" smtClean="0"/>
              <a:t>から分岐し、</a:t>
            </a:r>
            <a:r>
              <a:rPr lang="en-US" altLang="ja-JP" dirty="0" smtClean="0"/>
              <a:t>master</a:t>
            </a:r>
            <a:r>
              <a:rPr lang="ja-JP" altLang="en-US" dirty="0" smtClean="0"/>
              <a:t>にマージする。</a:t>
            </a:r>
            <a:endParaRPr lang="en-US" altLang="ja-JP" dirty="0" smtClean="0"/>
          </a:p>
          <a:p>
            <a:r>
              <a:rPr lang="en-US" altLang="ja-JP" dirty="0" smtClean="0"/>
              <a:t>  </a:t>
            </a:r>
            <a:r>
              <a:rPr lang="ja-JP" altLang="en-US" dirty="0" smtClean="0"/>
              <a:t>あまり使わない？</a:t>
            </a:r>
            <a:endParaRPr lang="en-US" altLang="ja-JP" dirty="0" smtClean="0"/>
          </a:p>
        </p:txBody>
      </p:sp>
      <p:sp>
        <p:nvSpPr>
          <p:cNvPr id="20" name="テキスト ボックス 19"/>
          <p:cNvSpPr txBox="1"/>
          <p:nvPr/>
        </p:nvSpPr>
        <p:spPr>
          <a:xfrm>
            <a:off x="373805" y="5205567"/>
            <a:ext cx="4573688" cy="646331"/>
          </a:xfrm>
          <a:prstGeom prst="rect">
            <a:avLst/>
          </a:prstGeom>
          <a:noFill/>
        </p:spPr>
        <p:txBody>
          <a:bodyPr wrap="none" rtlCol="0">
            <a:spAutoFit/>
          </a:bodyPr>
          <a:lstStyle/>
          <a:p>
            <a:r>
              <a:rPr lang="ja-JP" altLang="en-US" dirty="0" smtClean="0"/>
              <a:t>・</a:t>
            </a:r>
            <a:r>
              <a:rPr lang="en-US" altLang="ja-JP" dirty="0" smtClean="0"/>
              <a:t>release branches</a:t>
            </a:r>
            <a:r>
              <a:rPr lang="ja-JP" altLang="en-US" dirty="0" smtClean="0"/>
              <a:t>：</a:t>
            </a:r>
            <a:endParaRPr lang="en-US" altLang="ja-JP" dirty="0" smtClean="0"/>
          </a:p>
          <a:p>
            <a:r>
              <a:rPr lang="en-US" altLang="ja-JP" dirty="0"/>
              <a:t> </a:t>
            </a:r>
            <a:r>
              <a:rPr lang="en-US" altLang="ja-JP" dirty="0" smtClean="0"/>
              <a:t> </a:t>
            </a:r>
            <a:r>
              <a:rPr lang="ja-JP" altLang="en-US" dirty="0" smtClean="0"/>
              <a:t>プロダクトリリースの準備。あまり使わない？</a:t>
            </a:r>
            <a:endParaRPr lang="en-US" altLang="ja-JP" dirty="0" smtClean="0"/>
          </a:p>
        </p:txBody>
      </p:sp>
      <p:sp>
        <p:nvSpPr>
          <p:cNvPr id="26" name="テキスト ボックス 25"/>
          <p:cNvSpPr txBox="1"/>
          <p:nvPr/>
        </p:nvSpPr>
        <p:spPr>
          <a:xfrm>
            <a:off x="1602530" y="6375292"/>
            <a:ext cx="7060202" cy="369332"/>
          </a:xfrm>
          <a:prstGeom prst="rect">
            <a:avLst/>
          </a:prstGeom>
          <a:noFill/>
        </p:spPr>
        <p:txBody>
          <a:bodyPr wrap="none" rtlCol="0">
            <a:spAutoFit/>
          </a:bodyPr>
          <a:lstStyle/>
          <a:p>
            <a:r>
              <a:rPr lang="ja-JP" altLang="en-US" dirty="0"/>
              <a:t>参考</a:t>
            </a:r>
            <a:r>
              <a:rPr lang="ja-JP" altLang="en-US" dirty="0" smtClean="0"/>
              <a:t>資料：</a:t>
            </a:r>
            <a:r>
              <a:rPr lang="en-US" altLang="ja-JP" dirty="0" smtClean="0">
                <a:hlinkClick r:id="rId3"/>
              </a:rPr>
              <a:t>https://qiita.com/KosukeSone/items/514dd24828b485c69a05</a:t>
            </a:r>
            <a:endParaRPr lang="en-US" altLang="ja-JP" dirty="0" smtClean="0"/>
          </a:p>
        </p:txBody>
      </p:sp>
    </p:spTree>
    <p:extLst>
      <p:ext uri="{BB962C8B-B14F-4D97-AF65-F5344CB8AC3E}">
        <p14:creationId xmlns:p14="http://schemas.microsoft.com/office/powerpoint/2010/main" val="3286084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6486855" cy="523220"/>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dirty="0">
                <a:solidFill>
                  <a:prstClr val="black"/>
                </a:solidFill>
                <a:latin typeface="ＭＳ Ｐゴシック" pitchFamily="50" charset="-128"/>
                <a:ea typeface="ＭＳ Ｐゴシック" pitchFamily="50" charset="-128"/>
              </a:rPr>
              <a:t>３</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dirty="0">
                <a:solidFill>
                  <a:prstClr val="black"/>
                </a:solidFill>
                <a:latin typeface="ＭＳ Ｐゴシック" pitchFamily="50" charset="-128"/>
                <a:ea typeface="ＭＳ Ｐゴシック" pitchFamily="50" charset="-128"/>
              </a:rPr>
              <a:t>環境</a:t>
            </a:r>
            <a:r>
              <a:rPr kumimoji="0" lang="ja-JP" altLang="en-US" sz="2800" b="1" dirty="0" smtClean="0">
                <a:solidFill>
                  <a:prstClr val="black"/>
                </a:solidFill>
                <a:latin typeface="ＭＳ Ｐゴシック" pitchFamily="50" charset="-128"/>
                <a:ea typeface="ＭＳ Ｐゴシック" pitchFamily="50" charset="-128"/>
              </a:rPr>
              <a:t>構築～</a:t>
            </a:r>
            <a:r>
              <a:rPr kumimoji="0" lang="en-US" altLang="ja-JP" sz="2800" b="1" dirty="0" err="1" smtClean="0">
                <a:solidFill>
                  <a:prstClr val="black"/>
                </a:solidFill>
                <a:latin typeface="ＭＳ Ｐゴシック" pitchFamily="50" charset="-128"/>
                <a:ea typeface="ＭＳ Ｐゴシック" pitchFamily="50" charset="-128"/>
              </a:rPr>
              <a:t>Git</a:t>
            </a:r>
            <a:r>
              <a:rPr kumimoji="0" lang="ja-JP" altLang="en-US" sz="2800" b="1" dirty="0" smtClean="0">
                <a:solidFill>
                  <a:prstClr val="black"/>
                </a:solidFill>
                <a:latin typeface="ＭＳ Ｐゴシック" pitchFamily="50" charset="-128"/>
                <a:ea typeface="ＭＳ Ｐゴシック" pitchFamily="50" charset="-128"/>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1" name="Rectangle 8"/>
          <p:cNvSpPr>
            <a:spLocks noChangeArrowheads="1"/>
          </p:cNvSpPr>
          <p:nvPr/>
        </p:nvSpPr>
        <p:spPr bwMode="auto">
          <a:xfrm>
            <a:off x="374650" y="727694"/>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23" name="직사각형 136"/>
          <p:cNvSpPr>
            <a:spLocks noChangeArrowheads="1"/>
          </p:cNvSpPr>
          <p:nvPr/>
        </p:nvSpPr>
        <p:spPr bwMode="auto">
          <a:xfrm>
            <a:off x="619599" y="623544"/>
            <a:ext cx="6107801"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err="1" smtClean="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rPr>
              <a:t>Git</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のインストール</a:t>
            </a:r>
            <a:endParaRPr kumimoji="1" lang="ja-JP" altLang="en-US" sz="2000" b="1" i="0" u="none" strike="noStrike" kern="1200" cap="none" spc="0" normalizeH="0" baseline="0" noProof="0" dirty="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endParaRPr>
          </a:p>
        </p:txBody>
      </p:sp>
      <p:sp>
        <p:nvSpPr>
          <p:cNvPr id="17" name="テキスト ボックス 16"/>
          <p:cNvSpPr txBox="1"/>
          <p:nvPr/>
        </p:nvSpPr>
        <p:spPr>
          <a:xfrm>
            <a:off x="619599" y="1095932"/>
            <a:ext cx="6122189" cy="923330"/>
          </a:xfrm>
          <a:prstGeom prst="rect">
            <a:avLst/>
          </a:prstGeom>
          <a:noFill/>
        </p:spPr>
        <p:txBody>
          <a:bodyPr wrap="none" rtlCol="0">
            <a:spAutoFit/>
          </a:bodyPr>
          <a:lstStyle/>
          <a:p>
            <a:r>
              <a:rPr lang="ja-JP" altLang="en-US" dirty="0" smtClean="0"/>
              <a:t>・基本的</a:t>
            </a:r>
            <a:r>
              <a:rPr lang="ja-JP" altLang="en-US" dirty="0"/>
              <a:t>に</a:t>
            </a:r>
            <a:r>
              <a:rPr lang="ja-JP" altLang="en-US" dirty="0" smtClean="0"/>
              <a:t>は下記からダウンロードしてインストールする</a:t>
            </a:r>
            <a:r>
              <a:rPr lang="ja-JP" altLang="en-US" dirty="0"/>
              <a:t>だけ</a:t>
            </a:r>
            <a:r>
              <a:rPr lang="ja-JP" altLang="en-US" dirty="0" smtClean="0"/>
              <a:t>。</a:t>
            </a:r>
            <a:endParaRPr lang="en-US" altLang="ja-JP" dirty="0" smtClean="0"/>
          </a:p>
          <a:p>
            <a:r>
              <a:rPr lang="ja-JP" altLang="en-US" dirty="0"/>
              <a:t> </a:t>
            </a:r>
            <a:r>
              <a:rPr lang="ja-JP" altLang="en-US" dirty="0" smtClean="0"/>
              <a:t> ダウンロード元：</a:t>
            </a:r>
            <a:r>
              <a:rPr lang="en-US" altLang="ja-JP" dirty="0" smtClean="0">
                <a:hlinkClick r:id="rId2"/>
              </a:rPr>
              <a:t>https://git-scm.com/downloads</a:t>
            </a:r>
            <a:endParaRPr lang="en-US" altLang="ja-JP" dirty="0" smtClean="0"/>
          </a:p>
          <a:p>
            <a:r>
              <a:rPr lang="ja-JP" altLang="en-US" dirty="0" smtClean="0"/>
              <a:t>  参考サイト：</a:t>
            </a:r>
            <a:r>
              <a:rPr lang="en-US" altLang="ja-JP" dirty="0" smtClean="0">
                <a:hlinkClick r:id="rId3"/>
              </a:rPr>
              <a:t>https://eng-entrance.com/git-install</a:t>
            </a:r>
            <a:endParaRPr lang="en-US" altLang="ja-JP" dirty="0" smtClean="0"/>
          </a:p>
        </p:txBody>
      </p:sp>
      <p:sp>
        <p:nvSpPr>
          <p:cNvPr id="28" name="テキスト ボックス 27"/>
          <p:cNvSpPr txBox="1"/>
          <p:nvPr/>
        </p:nvSpPr>
        <p:spPr>
          <a:xfrm>
            <a:off x="612404" y="2033522"/>
            <a:ext cx="6789487" cy="1754326"/>
          </a:xfrm>
          <a:prstGeom prst="rect">
            <a:avLst/>
          </a:prstGeom>
          <a:noFill/>
        </p:spPr>
        <p:txBody>
          <a:bodyPr wrap="none" rtlCol="0">
            <a:spAutoFit/>
          </a:bodyPr>
          <a:lstStyle/>
          <a:p>
            <a:r>
              <a:rPr lang="ja-JP" altLang="en-US" dirty="0" smtClean="0"/>
              <a:t>・上記サイト通りで基本問題ないが、設定は下記がおすすめ</a:t>
            </a:r>
            <a:endParaRPr lang="en-US" altLang="ja-JP" dirty="0" smtClean="0"/>
          </a:p>
          <a:p>
            <a:r>
              <a:rPr lang="ja-JP" altLang="en-US" dirty="0"/>
              <a:t>　</a:t>
            </a:r>
            <a:r>
              <a:rPr lang="en-US" altLang="ja-JP" dirty="0" smtClean="0"/>
              <a:t>-Adjusting your PATH environment-&gt;Use </a:t>
            </a:r>
            <a:r>
              <a:rPr lang="en-US" altLang="ja-JP" dirty="0" err="1"/>
              <a:t>G</a:t>
            </a:r>
            <a:r>
              <a:rPr lang="en-US" altLang="ja-JP" dirty="0" err="1" smtClean="0"/>
              <a:t>it</a:t>
            </a:r>
            <a:r>
              <a:rPr lang="en-US" altLang="ja-JP" dirty="0" smtClean="0"/>
              <a:t> from </a:t>
            </a:r>
            <a:r>
              <a:rPr lang="en-US" altLang="ja-JP" dirty="0" err="1" smtClean="0"/>
              <a:t>Git</a:t>
            </a:r>
            <a:r>
              <a:rPr lang="en-US" altLang="ja-JP" dirty="0" smtClean="0"/>
              <a:t> Bash Only</a:t>
            </a:r>
          </a:p>
          <a:p>
            <a:r>
              <a:rPr lang="en-US" altLang="ja-JP" dirty="0"/>
              <a:t> </a:t>
            </a:r>
            <a:r>
              <a:rPr lang="en-US" altLang="ja-JP" dirty="0" smtClean="0"/>
              <a:t>  -Configuring the line ending conversions-&gt;</a:t>
            </a:r>
            <a:r>
              <a:rPr lang="en-US" altLang="ja-JP" dirty="0" err="1" smtClean="0"/>
              <a:t>Checout</a:t>
            </a:r>
            <a:r>
              <a:rPr lang="en-US" altLang="ja-JP" dirty="0" smtClean="0"/>
              <a:t> as-</a:t>
            </a:r>
            <a:r>
              <a:rPr lang="en-US" altLang="ja-JP" dirty="0" err="1" smtClean="0"/>
              <a:t>is,commit</a:t>
            </a:r>
            <a:r>
              <a:rPr lang="en-US" altLang="ja-JP" dirty="0" smtClean="0"/>
              <a:t> as-Is</a:t>
            </a:r>
          </a:p>
          <a:p>
            <a:r>
              <a:rPr lang="en-US" altLang="ja-JP" dirty="0"/>
              <a:t> </a:t>
            </a:r>
            <a:r>
              <a:rPr lang="en-US" altLang="ja-JP" dirty="0" smtClean="0"/>
              <a:t>  -Configuring the terminal to use with </a:t>
            </a:r>
            <a:r>
              <a:rPr lang="en-US" altLang="ja-JP" dirty="0" err="1" smtClean="0"/>
              <a:t>Git</a:t>
            </a:r>
            <a:r>
              <a:rPr lang="en-US" altLang="ja-JP" dirty="0" smtClean="0"/>
              <a:t> Bash-&gt;Use Min TTY</a:t>
            </a:r>
          </a:p>
          <a:p>
            <a:r>
              <a:rPr lang="en-US" altLang="ja-JP" dirty="0"/>
              <a:t> </a:t>
            </a:r>
            <a:r>
              <a:rPr lang="en-US" altLang="ja-JP" dirty="0" smtClean="0"/>
              <a:t>  -Choosing the default editor used by </a:t>
            </a:r>
            <a:r>
              <a:rPr lang="en-US" altLang="ja-JP" dirty="0" err="1" smtClean="0"/>
              <a:t>Git</a:t>
            </a:r>
            <a:r>
              <a:rPr lang="en-US" altLang="ja-JP" dirty="0" smtClean="0"/>
              <a:t> -&gt;Visual Studio Code</a:t>
            </a:r>
          </a:p>
          <a:p>
            <a:r>
              <a:rPr lang="en-US" altLang="ja-JP" dirty="0"/>
              <a:t> </a:t>
            </a:r>
            <a:endParaRPr lang="en-US" altLang="ja-JP" dirty="0" smtClean="0"/>
          </a:p>
        </p:txBody>
      </p:sp>
    </p:spTree>
    <p:extLst>
      <p:ext uri="{BB962C8B-B14F-4D97-AF65-F5344CB8AC3E}">
        <p14:creationId xmlns:p14="http://schemas.microsoft.com/office/powerpoint/2010/main" val="2485797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6486855" cy="523220"/>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ja-JP" altLang="en-US" sz="2800" b="1" dirty="0">
                <a:solidFill>
                  <a:prstClr val="black"/>
                </a:solidFill>
                <a:latin typeface="ＭＳ Ｐゴシック" pitchFamily="50" charset="-128"/>
                <a:ea typeface="ＭＳ Ｐゴシック" pitchFamily="50" charset="-128"/>
              </a:rPr>
              <a:t>３</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dirty="0">
                <a:solidFill>
                  <a:prstClr val="black"/>
                </a:solidFill>
                <a:latin typeface="ＭＳ Ｐゴシック" pitchFamily="50" charset="-128"/>
                <a:ea typeface="ＭＳ Ｐゴシック" pitchFamily="50" charset="-128"/>
              </a:rPr>
              <a:t>環境</a:t>
            </a:r>
            <a:r>
              <a:rPr kumimoji="0" lang="ja-JP" altLang="en-US" sz="2800" b="1" dirty="0" smtClean="0">
                <a:solidFill>
                  <a:prstClr val="black"/>
                </a:solidFill>
                <a:latin typeface="ＭＳ Ｐゴシック" pitchFamily="50" charset="-128"/>
                <a:ea typeface="ＭＳ Ｐゴシック" pitchFamily="50" charset="-128"/>
              </a:rPr>
              <a:t>構築～</a:t>
            </a:r>
            <a:r>
              <a:rPr kumimoji="0" lang="en-US" altLang="ja-JP" sz="2800" b="1" dirty="0" err="1" smtClean="0">
                <a:solidFill>
                  <a:prstClr val="black"/>
                </a:solidFill>
                <a:latin typeface="ＭＳ Ｐゴシック" pitchFamily="50" charset="-128"/>
                <a:ea typeface="ＭＳ Ｐゴシック" pitchFamily="50" charset="-128"/>
              </a:rPr>
              <a:t>Git</a:t>
            </a:r>
            <a:r>
              <a:rPr kumimoji="0" lang="ja-JP" altLang="en-US" sz="2800" b="1" dirty="0">
                <a:solidFill>
                  <a:prstClr val="black"/>
                </a:solidFill>
                <a:latin typeface="ＭＳ Ｐゴシック" pitchFamily="50" charset="-128"/>
                <a:ea typeface="ＭＳ Ｐゴシック" pitchFamily="50" charset="-128"/>
              </a:rPr>
              <a:t> </a:t>
            </a:r>
            <a:r>
              <a:rPr kumimoji="0" lang="en-US" altLang="ja-JP" sz="2800" b="1" dirty="0" smtClean="0">
                <a:solidFill>
                  <a:prstClr val="black"/>
                </a:solidFill>
                <a:latin typeface="ＭＳ Ｐゴシック" pitchFamily="50" charset="-128"/>
                <a:ea typeface="ＭＳ Ｐゴシック" pitchFamily="50" charset="-128"/>
              </a:rPr>
              <a:t>flow</a:t>
            </a:r>
            <a:r>
              <a:rPr kumimoji="0" lang="ja-JP" altLang="en-US" sz="2800" b="1" dirty="0" smtClean="0">
                <a:solidFill>
                  <a:prstClr val="black"/>
                </a:solidFill>
                <a:latin typeface="ＭＳ Ｐゴシック" pitchFamily="50" charset="-128"/>
                <a:ea typeface="ＭＳ Ｐゴシック" pitchFamily="50" charset="-128"/>
              </a:rPr>
              <a:t>～</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1" name="Rectangle 8"/>
          <p:cNvSpPr>
            <a:spLocks noChangeArrowheads="1"/>
          </p:cNvSpPr>
          <p:nvPr/>
        </p:nvSpPr>
        <p:spPr bwMode="auto">
          <a:xfrm>
            <a:off x="374650" y="727694"/>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23" name="직사각형 136"/>
          <p:cNvSpPr>
            <a:spLocks noChangeArrowheads="1"/>
          </p:cNvSpPr>
          <p:nvPr/>
        </p:nvSpPr>
        <p:spPr bwMode="auto">
          <a:xfrm>
            <a:off x="619599" y="623544"/>
            <a:ext cx="6107801"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err="1" smtClean="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rPr>
              <a:t>Git</a:t>
            </a:r>
            <a:r>
              <a:rPr kumimoji="1" lang="en-US" altLang="ja-JP" sz="2000" b="1" i="0" u="none" strike="noStrike" kern="1200" cap="none" spc="0" normalizeH="0" baseline="0" noProof="0" dirty="0" smtClean="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rPr>
              <a:t> flow</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のインストール</a:t>
            </a:r>
            <a:endParaRPr kumimoji="1" lang="ja-JP" altLang="en-US" sz="2000" b="1" i="0" u="none" strike="noStrike" kern="1200" cap="none" spc="0" normalizeH="0" baseline="0" noProof="0" dirty="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endParaRPr>
          </a:p>
        </p:txBody>
      </p:sp>
      <p:sp>
        <p:nvSpPr>
          <p:cNvPr id="17" name="テキスト ボックス 16"/>
          <p:cNvSpPr txBox="1"/>
          <p:nvPr/>
        </p:nvSpPr>
        <p:spPr>
          <a:xfrm>
            <a:off x="619599" y="1095932"/>
            <a:ext cx="5950668" cy="646331"/>
          </a:xfrm>
          <a:prstGeom prst="rect">
            <a:avLst/>
          </a:prstGeom>
          <a:noFill/>
        </p:spPr>
        <p:txBody>
          <a:bodyPr wrap="none" rtlCol="0">
            <a:spAutoFit/>
          </a:bodyPr>
          <a:lstStyle/>
          <a:p>
            <a:r>
              <a:rPr lang="en-US" altLang="ja-JP" dirty="0" err="1" smtClean="0"/>
              <a:t>Git</a:t>
            </a:r>
            <a:r>
              <a:rPr lang="ja-JP" altLang="en-US" dirty="0" smtClean="0"/>
              <a:t>をインストールした後に下記サイトを</a:t>
            </a:r>
            <a:r>
              <a:rPr lang="ja-JP" altLang="en-US" dirty="0"/>
              <a:t>参考</a:t>
            </a:r>
            <a:r>
              <a:rPr lang="ja-JP" altLang="en-US" dirty="0" smtClean="0"/>
              <a:t>にインストール</a:t>
            </a:r>
            <a:endParaRPr lang="en-US" altLang="ja-JP" dirty="0" smtClean="0"/>
          </a:p>
          <a:p>
            <a:r>
              <a:rPr lang="ja-JP" altLang="en-US" dirty="0" smtClean="0"/>
              <a:t>参考サイト</a:t>
            </a:r>
            <a:r>
              <a:rPr lang="en-US" altLang="ja-JP" dirty="0" smtClean="0"/>
              <a:t>:</a:t>
            </a:r>
            <a:r>
              <a:rPr lang="en-US" altLang="ja-JP" dirty="0" smtClean="0">
                <a:hlinkClick r:id="rId2"/>
              </a:rPr>
              <a:t>https://rfs.jp/server/</a:t>
            </a:r>
            <a:r>
              <a:rPr lang="en-US" altLang="ja-JP" dirty="0" err="1" smtClean="0">
                <a:hlinkClick r:id="rId2"/>
              </a:rPr>
              <a:t>git</a:t>
            </a:r>
            <a:r>
              <a:rPr lang="en-US" altLang="ja-JP" dirty="0" smtClean="0">
                <a:hlinkClick r:id="rId2"/>
              </a:rPr>
              <a:t>/03git/git-flow-install.html</a:t>
            </a:r>
            <a:endParaRPr lang="en-US" altLang="ja-JP" dirty="0" smtClean="0"/>
          </a:p>
        </p:txBody>
      </p:sp>
    </p:spTree>
    <p:extLst>
      <p:ext uri="{BB962C8B-B14F-4D97-AF65-F5344CB8AC3E}">
        <p14:creationId xmlns:p14="http://schemas.microsoft.com/office/powerpoint/2010/main" val="1097261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
          <p:cNvSpPr txBox="1">
            <a:spLocks/>
          </p:cNvSpPr>
          <p:nvPr/>
        </p:nvSpPr>
        <p:spPr>
          <a:xfrm>
            <a:off x="219706" y="689049"/>
            <a:ext cx="8333751" cy="576064"/>
          </a:xfrm>
          <a:prstGeom prst="rect">
            <a:avLst/>
          </a:prstGeom>
        </p:spPr>
        <p:txBody>
          <a:bodyPr vert="horz" lIns="91440" tIns="45720" rIns="91440" bIns="45720" rtlCol="0" anchor="ctr">
            <a:normAutofit fontScale="97500"/>
          </a:body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1" lang="ja-JP" altLang="en-US"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TextBox 58"/>
          <p:cNvSpPr txBox="1">
            <a:spLocks noChangeArrowheads="1"/>
          </p:cNvSpPr>
          <p:nvPr/>
        </p:nvSpPr>
        <p:spPr bwMode="auto">
          <a:xfrm>
            <a:off x="6" y="0"/>
            <a:ext cx="7924794" cy="523220"/>
          </a:xfrm>
          <a:prstGeom prst="rect">
            <a:avLst/>
          </a:prstGeom>
          <a:noFill/>
          <a:ln w="9525">
            <a:noFill/>
            <a:miter lim="800000"/>
            <a:headEnd/>
            <a:tailEnd/>
          </a:ln>
        </p:spPr>
        <p:txBody>
          <a:bodyPr wrap="square">
            <a:spAutoFit/>
          </a:bodyPr>
          <a:lstStyle/>
          <a:p>
            <a:pPr marL="0" marR="0" lvl="0" indent="0" algn="l" defTabSz="914377" rtl="0" eaLnBrk="1" fontAlgn="auto" latinLnBrk="1" hangingPunct="1">
              <a:lnSpc>
                <a:spcPct val="100000"/>
              </a:lnSpc>
              <a:spcBef>
                <a:spcPts val="0"/>
              </a:spcBef>
              <a:spcAft>
                <a:spcPts val="0"/>
              </a:spcAft>
              <a:buClrTx/>
              <a:buSzTx/>
              <a:buFontTx/>
              <a:buNone/>
              <a:tabLst/>
              <a:defRPr/>
            </a:pPr>
            <a:r>
              <a:rPr kumimoji="0" lang="en-US" altLang="ja-JP" sz="2800" b="1" dirty="0">
                <a:solidFill>
                  <a:prstClr val="black"/>
                </a:solidFill>
                <a:latin typeface="ＭＳ Ｐゴシック" pitchFamily="50" charset="-128"/>
                <a:ea typeface="ＭＳ Ｐゴシック" pitchFamily="50" charset="-128"/>
              </a:rPr>
              <a:t>4</a:t>
            </a:r>
            <a:r>
              <a:rPr kumimoji="0" lang="ja-JP" altLang="en-US" sz="2800" b="1" i="0" u="none" strike="noStrike" kern="1200" cap="none" spc="0" normalizeH="0" baseline="0" noProof="0" dirty="0" err="1" smtClean="0">
                <a:ln>
                  <a:noFill/>
                </a:ln>
                <a:solidFill>
                  <a:prstClr val="black"/>
                </a:solidFill>
                <a:effectLst/>
                <a:uLnTx/>
                <a:uFillTx/>
                <a:latin typeface="ＭＳ Ｐゴシック" pitchFamily="50" charset="-128"/>
                <a:ea typeface="ＭＳ Ｐゴシック" pitchFamily="50" charset="-128"/>
                <a:cs typeface="+mn-cs"/>
              </a:rPr>
              <a:t>．</a:t>
            </a:r>
            <a:r>
              <a:rPr kumimoji="0" lang="ja-JP" altLang="en-US" sz="2800" b="1" dirty="0" smtClean="0">
                <a:solidFill>
                  <a:prstClr val="black"/>
                </a:solidFill>
                <a:latin typeface="ＭＳ Ｐゴシック" pitchFamily="50" charset="-128"/>
                <a:ea typeface="ＭＳ Ｐゴシック" pitchFamily="50" charset="-128"/>
              </a:rPr>
              <a:t>多人数における作業の流れ～全体の流れ～</a:t>
            </a:r>
            <a:r>
              <a:rPr kumimoji="0" lang="ja-JP" altLang="en-US" sz="2800" b="1" i="0" u="none" strike="noStrike" kern="1200" cap="none" spc="0" normalizeH="0" baseline="0" noProof="0" dirty="0" smtClean="0">
                <a:ln>
                  <a:noFill/>
                </a:ln>
                <a:solidFill>
                  <a:prstClr val="black"/>
                </a:solidFill>
                <a:effectLst/>
                <a:uLnTx/>
                <a:uFillTx/>
                <a:latin typeface="ＭＳ Ｐゴシック" pitchFamily="50" charset="-128"/>
                <a:ea typeface="ＭＳ Ｐゴシック" pitchFamily="50" charset="-128"/>
                <a:cs typeface="+mn-cs"/>
              </a:rPr>
              <a:t> </a:t>
            </a:r>
            <a:endParaRPr kumimoji="0" lang="en-US" altLang="ja-JP" sz="2800" b="1" i="0" u="none" strike="noStrike" kern="1200" cap="none" spc="0" normalizeH="0" baseline="0" noProof="0" dirty="0">
              <a:ln>
                <a:noFill/>
              </a:ln>
              <a:solidFill>
                <a:prstClr val="black"/>
              </a:solidFill>
              <a:effectLst/>
              <a:uLnTx/>
              <a:uFillTx/>
              <a:latin typeface="ＭＳ Ｐゴシック" pitchFamily="50" charset="-128"/>
              <a:ea typeface="ＭＳ Ｐゴシック" pitchFamily="50" charset="-128"/>
              <a:cs typeface="+mn-cs"/>
            </a:endParaRPr>
          </a:p>
        </p:txBody>
      </p:sp>
      <p:cxnSp>
        <p:nvCxnSpPr>
          <p:cNvPr id="30" name="直線コネクタ 29"/>
          <p:cNvCxnSpPr/>
          <p:nvPr/>
        </p:nvCxnSpPr>
        <p:spPr>
          <a:xfrm>
            <a:off x="5287" y="551265"/>
            <a:ext cx="9144000" cy="0"/>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8" name="AutoShape 4" descr="「UR-3  ロボット」の画像検索結果"/>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1" name="Rectangle 8"/>
          <p:cNvSpPr>
            <a:spLocks noChangeArrowheads="1"/>
          </p:cNvSpPr>
          <p:nvPr/>
        </p:nvSpPr>
        <p:spPr bwMode="auto">
          <a:xfrm>
            <a:off x="374650" y="727694"/>
            <a:ext cx="201613" cy="201612"/>
          </a:xfrm>
          <a:prstGeom prst="rect">
            <a:avLst/>
          </a:prstGeom>
          <a:solidFill>
            <a:srgbClr val="0000FF"/>
          </a:solidFill>
          <a:ln w="28575">
            <a:solidFill>
              <a:srgbClr val="FFFFFF"/>
            </a:solidFill>
            <a:miter lim="800000"/>
            <a:headEnd/>
            <a:tailEnd/>
          </a:ln>
          <a:effectLst>
            <a:outerShdw dist="35921" dir="2700000" algn="ctr" rotWithShape="0">
              <a:schemeClr val="tx1">
                <a:alpha val="50000"/>
              </a:scheme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ko-KR" sz="2400" b="1" i="0" u="none" strike="noStrike" kern="1200" cap="none" spc="0" normalizeH="0" baseline="0" noProof="0">
              <a:ln>
                <a:noFill/>
              </a:ln>
              <a:solidFill>
                <a:srgbClr val="FFFFFF"/>
              </a:solidFill>
              <a:effectLst/>
              <a:uLnTx/>
              <a:uFillTx/>
              <a:latin typeface="Malgun Gothic" pitchFamily="34" charset="-127"/>
              <a:ea typeface="Malgun Gothic" pitchFamily="34" charset="-127"/>
              <a:cs typeface="+mn-cs"/>
            </a:endParaRPr>
          </a:p>
        </p:txBody>
      </p:sp>
      <p:sp>
        <p:nvSpPr>
          <p:cNvPr id="23" name="직사각형 136"/>
          <p:cNvSpPr>
            <a:spLocks noChangeArrowheads="1"/>
          </p:cNvSpPr>
          <p:nvPr/>
        </p:nvSpPr>
        <p:spPr bwMode="auto">
          <a:xfrm>
            <a:off x="619599" y="623544"/>
            <a:ext cx="8529688" cy="40011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z="2000" b="1" dirty="0">
                <a:solidFill>
                  <a:srgbClr val="0033CC"/>
                </a:solidFill>
                <a:latin typeface="ＭＳ Ｐゴシック" panose="020B0600070205080204" pitchFamily="50" charset="-128"/>
                <a:ea typeface="ＭＳ Ｐゴシック" panose="020B0600070205080204" pitchFamily="50" charset="-128"/>
                <a:cs typeface="メイリオ" pitchFamily="50" charset="-128"/>
              </a:rPr>
              <a:t>プロジェクトメンバー</a:t>
            </a:r>
            <a:r>
              <a:rPr lang="ja-JP" altLang="en-US" sz="2000" b="1" dirty="0" smtClean="0">
                <a:solidFill>
                  <a:srgbClr val="0033CC"/>
                </a:solidFill>
                <a:latin typeface="ＭＳ Ｐゴシック" panose="020B0600070205080204" pitchFamily="50" charset="-128"/>
                <a:ea typeface="ＭＳ Ｐゴシック" panose="020B0600070205080204" pitchFamily="50" charset="-128"/>
                <a:cs typeface="メイリオ" pitchFamily="50" charset="-128"/>
              </a:rPr>
              <a:t>が既存のコードに機能を追加するまでのワークフロー</a:t>
            </a:r>
            <a:endParaRPr kumimoji="1" lang="ja-JP" altLang="en-US" sz="2000" b="1" i="0" u="none" strike="noStrike" kern="1200" cap="none" spc="0" normalizeH="0" baseline="0" noProof="0" dirty="0">
              <a:ln>
                <a:noFill/>
              </a:ln>
              <a:solidFill>
                <a:srgbClr val="0033CC"/>
              </a:solidFill>
              <a:effectLst/>
              <a:uLnTx/>
              <a:uFillTx/>
              <a:latin typeface="ＭＳ Ｐゴシック" panose="020B0600070205080204" pitchFamily="50" charset="-128"/>
              <a:ea typeface="ＭＳ Ｐゴシック" panose="020B0600070205080204" pitchFamily="50" charset="-128"/>
              <a:cs typeface="メイリオ" pitchFamily="50" charset="-128"/>
            </a:endParaRPr>
          </a:p>
        </p:txBody>
      </p:sp>
      <p:sp>
        <p:nvSpPr>
          <p:cNvPr id="17" name="テキスト ボックス 16"/>
          <p:cNvSpPr txBox="1"/>
          <p:nvPr/>
        </p:nvSpPr>
        <p:spPr>
          <a:xfrm>
            <a:off x="491221" y="1445593"/>
            <a:ext cx="2475358"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①ローカルリポジトリ、</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prstClr val="black"/>
                </a:solidFill>
                <a:latin typeface="Calibri"/>
                <a:ea typeface="ＭＳ Ｐゴシック" panose="020B0600070205080204" pitchFamily="50" charset="-128"/>
              </a:rPr>
              <a:t> </a:t>
            </a:r>
            <a:r>
              <a:rPr lang="en-US" altLang="ja-JP" sz="1600" dirty="0" smtClean="0">
                <a:solidFill>
                  <a:prstClr val="black"/>
                </a:solidFill>
                <a:latin typeface="Calibri"/>
                <a:ea typeface="ＭＳ Ｐゴシック" panose="020B0600070205080204" pitchFamily="50" charset="-128"/>
              </a:rPr>
              <a:t>   </a:t>
            </a:r>
            <a:r>
              <a:rPr lang="ja-JP" altLang="en-US" sz="1600" dirty="0" smtClean="0">
                <a:solidFill>
                  <a:prstClr val="black"/>
                </a:solidFill>
                <a:latin typeface="Calibri"/>
                <a:ea typeface="ＭＳ Ｐゴシック" panose="020B0600070205080204" pitchFamily="50" charset="-128"/>
              </a:rPr>
              <a:t>リモートリポジトリの作成</a:t>
            </a: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②ローカルリポジトリを</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Calibri"/>
                <a:ea typeface="ＭＳ Ｐゴシック" panose="020B0600070205080204" pitchFamily="50" charset="-128"/>
              </a:rPr>
              <a:t>　</a:t>
            </a:r>
            <a:r>
              <a:rPr lang="ja-JP" altLang="en-US" sz="1600" dirty="0" smtClean="0">
                <a:solidFill>
                  <a:prstClr val="black"/>
                </a:solidFill>
                <a:latin typeface="Calibri"/>
                <a:ea typeface="ＭＳ Ｐゴシック" panose="020B0600070205080204" pitchFamily="50" charset="-128"/>
              </a:rPr>
              <a:t> リモートリポジトリに</a:t>
            </a:r>
            <a:r>
              <a:rPr lang="en-US" altLang="ja-JP" sz="1600" dirty="0" smtClean="0">
                <a:solidFill>
                  <a:prstClr val="black"/>
                </a:solidFill>
                <a:latin typeface="Calibri"/>
                <a:ea typeface="ＭＳ Ｐゴシック" panose="020B0600070205080204" pitchFamily="50" charset="-128"/>
              </a:rPr>
              <a:t>push</a:t>
            </a:r>
          </a:p>
        </p:txBody>
      </p:sp>
      <p:sp>
        <p:nvSpPr>
          <p:cNvPr id="13" name="テキスト ボックス 12"/>
          <p:cNvSpPr txBox="1"/>
          <p:nvPr/>
        </p:nvSpPr>
        <p:spPr>
          <a:xfrm>
            <a:off x="155575" y="1033141"/>
            <a:ext cx="37000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自分でリモートリポジトリを作る場合</a:t>
            </a:r>
            <a:endParaRPr lang="en-US" altLang="ja-JP" dirty="0">
              <a:solidFill>
                <a:prstClr val="black"/>
              </a:solidFill>
              <a:latin typeface="Calibri"/>
              <a:ea typeface="ＭＳ Ｐゴシック" panose="020B0600070205080204" pitchFamily="50" charset="-128"/>
            </a:endParaRPr>
          </a:p>
        </p:txBody>
      </p:sp>
      <p:sp>
        <p:nvSpPr>
          <p:cNvPr id="14" name="テキスト ボックス 13"/>
          <p:cNvSpPr txBox="1"/>
          <p:nvPr/>
        </p:nvSpPr>
        <p:spPr>
          <a:xfrm>
            <a:off x="4373974" y="1046780"/>
            <a:ext cx="45720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prstClr val="black"/>
                </a:solidFill>
                <a:latin typeface="Calibri"/>
                <a:ea typeface="ＭＳ Ｐゴシック" panose="020B0600070205080204" pitchFamily="50" charset="-128"/>
              </a:rPr>
              <a:t>・すでにあるリモートリポジトリを利用する場合</a:t>
            </a:r>
            <a:endParaRPr lang="en-US" altLang="ja-JP" dirty="0">
              <a:solidFill>
                <a:prstClr val="black"/>
              </a:solidFill>
              <a:latin typeface="Calibri"/>
              <a:ea typeface="ＭＳ Ｐゴシック" panose="020B0600070205080204" pitchFamily="50" charset="-128"/>
            </a:endParaRPr>
          </a:p>
        </p:txBody>
      </p:sp>
      <p:cxnSp>
        <p:nvCxnSpPr>
          <p:cNvPr id="15" name="直線コネクタ 14"/>
          <p:cNvCxnSpPr/>
          <p:nvPr/>
        </p:nvCxnSpPr>
        <p:spPr>
          <a:xfrm>
            <a:off x="4114800" y="1022932"/>
            <a:ext cx="0" cy="1301168"/>
          </a:xfrm>
          <a:prstGeom prst="line">
            <a:avLst/>
          </a:prstGeom>
          <a:ln w="31750" cap="rnd">
            <a:prstDash val="sysDot"/>
            <a:round/>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884443" y="1445593"/>
            <a:ext cx="2576346" cy="107721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①ローカルリポジトリの作成</a:t>
            </a: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②リモートリポジトリを</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Calibri"/>
                <a:ea typeface="ＭＳ Ｐゴシック" panose="020B0600070205080204" pitchFamily="50" charset="-128"/>
              </a:rPr>
              <a:t>　 </a:t>
            </a:r>
            <a:r>
              <a:rPr lang="ja-JP" altLang="en-US" sz="1600" dirty="0" smtClean="0">
                <a:solidFill>
                  <a:prstClr val="black"/>
                </a:solidFill>
                <a:latin typeface="Calibri"/>
                <a:ea typeface="ＭＳ Ｐゴシック" panose="020B0600070205080204" pitchFamily="50" charset="-128"/>
              </a:rPr>
              <a:t>ローカルに</a:t>
            </a:r>
            <a:r>
              <a:rPr lang="en-US" altLang="ja-JP" sz="1600" dirty="0" smtClean="0">
                <a:solidFill>
                  <a:prstClr val="black"/>
                </a:solidFill>
                <a:latin typeface="Calibri"/>
                <a:ea typeface="ＭＳ Ｐゴシック" panose="020B0600070205080204" pitchFamily="50" charset="-128"/>
              </a:rPr>
              <a:t>clone</a:t>
            </a:r>
          </a:p>
        </p:txBody>
      </p:sp>
      <p:sp>
        <p:nvSpPr>
          <p:cNvPr id="20" name="テキスト ボックス 19"/>
          <p:cNvSpPr txBox="1"/>
          <p:nvPr/>
        </p:nvSpPr>
        <p:spPr>
          <a:xfrm>
            <a:off x="1608855" y="2935307"/>
            <a:ext cx="8125695"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③ローカルで</a:t>
            </a:r>
            <a:r>
              <a:rPr lang="en-US" altLang="ja-JP" sz="1600" dirty="0" smtClean="0">
                <a:solidFill>
                  <a:prstClr val="black"/>
                </a:solidFill>
                <a:latin typeface="Calibri"/>
                <a:ea typeface="ＭＳ Ｐゴシック" panose="020B0600070205080204" pitchFamily="50" charset="-128"/>
              </a:rPr>
              <a:t>feature/function</a:t>
            </a:r>
            <a:r>
              <a:rPr lang="ja-JP" altLang="en-US" sz="1600" dirty="0" smtClean="0">
                <a:solidFill>
                  <a:prstClr val="black"/>
                </a:solidFill>
                <a:latin typeface="Calibri"/>
                <a:ea typeface="ＭＳ Ｐゴシック" panose="020B0600070205080204" pitchFamily="50" charset="-128"/>
              </a:rPr>
              <a:t>ブランチの作成</a:t>
            </a: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④ローカルで</a:t>
            </a:r>
            <a:r>
              <a:rPr lang="en-US" altLang="ja-JP" sz="1600" dirty="0" smtClean="0">
                <a:solidFill>
                  <a:prstClr val="black"/>
                </a:solidFill>
                <a:latin typeface="Calibri"/>
                <a:ea typeface="ＭＳ Ｐゴシック" panose="020B0600070205080204" pitchFamily="50" charset="-128"/>
              </a:rPr>
              <a:t>feature/</a:t>
            </a:r>
            <a:r>
              <a:rPr lang="en-US" altLang="ja-JP" sz="1600" dirty="0" err="1" smtClean="0">
                <a:solidFill>
                  <a:prstClr val="black"/>
                </a:solidFill>
                <a:latin typeface="Calibri"/>
                <a:ea typeface="ＭＳ Ｐゴシック" panose="020B0600070205080204" pitchFamily="50" charset="-128"/>
              </a:rPr>
              <a:t>functon</a:t>
            </a:r>
            <a:r>
              <a:rPr lang="ja-JP" altLang="en-US" sz="1600" dirty="0" smtClean="0">
                <a:solidFill>
                  <a:prstClr val="black"/>
                </a:solidFill>
                <a:latin typeface="Calibri"/>
                <a:ea typeface="ＭＳ Ｐゴシック" panose="020B0600070205080204" pitchFamily="50" charset="-128"/>
              </a:rPr>
              <a:t>ブランチへの機能追加＆動作確認</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⑤リモートへローカルの</a:t>
            </a:r>
            <a:r>
              <a:rPr lang="en-US" altLang="ja-JP" sz="1600" dirty="0" smtClean="0">
                <a:solidFill>
                  <a:prstClr val="black"/>
                </a:solidFill>
                <a:latin typeface="Calibri"/>
                <a:ea typeface="ＭＳ Ｐゴシック" panose="020B0600070205080204" pitchFamily="50" charset="-128"/>
              </a:rPr>
              <a:t>feature/</a:t>
            </a:r>
            <a:r>
              <a:rPr lang="ja-JP" altLang="en-US" sz="1600" dirty="0" smtClean="0">
                <a:solidFill>
                  <a:prstClr val="black"/>
                </a:solidFill>
                <a:latin typeface="Calibri"/>
                <a:ea typeface="ＭＳ Ｐゴシック" panose="020B0600070205080204" pitchFamily="50" charset="-128"/>
              </a:rPr>
              <a:t>～ブランチの</a:t>
            </a:r>
            <a:r>
              <a:rPr lang="en-US" altLang="ja-JP" sz="1600" dirty="0" smtClean="0">
                <a:solidFill>
                  <a:prstClr val="black"/>
                </a:solidFill>
                <a:latin typeface="Calibri"/>
                <a:ea typeface="ＭＳ Ｐゴシック" panose="020B0600070205080204" pitchFamily="50" charset="-128"/>
              </a:rPr>
              <a:t>push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⑥プルリクエストの作成</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⑦管理者によるプルリクエストのレビュー</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⑧管理者によるリモート上で</a:t>
            </a:r>
            <a:r>
              <a:rPr lang="en-US" altLang="ja-JP" sz="1600" dirty="0" smtClean="0">
                <a:solidFill>
                  <a:prstClr val="black"/>
                </a:solidFill>
                <a:latin typeface="Calibri"/>
                <a:ea typeface="ＭＳ Ｐゴシック" panose="020B0600070205080204" pitchFamily="50" charset="-128"/>
              </a:rPr>
              <a:t>develop</a:t>
            </a:r>
            <a:r>
              <a:rPr lang="ja-JP" altLang="en-US" sz="1600" dirty="0" smtClean="0">
                <a:solidFill>
                  <a:prstClr val="black"/>
                </a:solidFill>
                <a:latin typeface="Calibri"/>
                <a:ea typeface="ＭＳ Ｐゴシック" panose="020B0600070205080204" pitchFamily="50" charset="-128"/>
              </a:rPr>
              <a:t>ブランチと</a:t>
            </a:r>
            <a:r>
              <a:rPr lang="en-US" altLang="ja-JP" sz="1600" dirty="0" smtClean="0">
                <a:solidFill>
                  <a:prstClr val="black"/>
                </a:solidFill>
                <a:latin typeface="Calibri"/>
                <a:ea typeface="ＭＳ Ｐゴシック" panose="020B0600070205080204" pitchFamily="50" charset="-128"/>
              </a:rPr>
              <a:t>feature/</a:t>
            </a:r>
            <a:r>
              <a:rPr lang="ja-JP" altLang="en-US" sz="1600" dirty="0" smtClean="0">
                <a:solidFill>
                  <a:prstClr val="black"/>
                </a:solidFill>
                <a:latin typeface="Calibri"/>
                <a:ea typeface="ＭＳ Ｐゴシック" panose="020B0600070205080204" pitchFamily="50" charset="-128"/>
              </a:rPr>
              <a:t>～ブランチの</a:t>
            </a:r>
            <a:r>
              <a:rPr lang="en-US" altLang="ja-JP" sz="1600" dirty="0" smtClean="0">
                <a:solidFill>
                  <a:prstClr val="black"/>
                </a:solidFill>
                <a:latin typeface="Calibri"/>
                <a:ea typeface="ＭＳ Ｐゴシック" panose="020B0600070205080204" pitchFamily="50" charset="-128"/>
              </a:rPr>
              <a:t>merge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solidFill>
                  <a:prstClr val="black"/>
                </a:solidFill>
                <a:latin typeface="Calibri"/>
                <a:ea typeface="ＭＳ Ｐゴシック" panose="020B0600070205080204" pitchFamily="50" charset="-128"/>
              </a:rPr>
              <a:t>⑨管理者によるリモート上で不必要になった</a:t>
            </a:r>
            <a:r>
              <a:rPr lang="en-US" altLang="ja-JP" sz="1600" dirty="0" smtClean="0">
                <a:solidFill>
                  <a:prstClr val="black"/>
                </a:solidFill>
                <a:latin typeface="Calibri"/>
                <a:ea typeface="ＭＳ Ｐゴシック" panose="020B0600070205080204" pitchFamily="50" charset="-128"/>
              </a:rPr>
              <a:t>feature/</a:t>
            </a:r>
            <a:r>
              <a:rPr lang="ja-JP" altLang="en-US" sz="1600" dirty="0" smtClean="0">
                <a:solidFill>
                  <a:prstClr val="black"/>
                </a:solidFill>
                <a:latin typeface="Calibri"/>
                <a:ea typeface="ＭＳ Ｐゴシック" panose="020B0600070205080204" pitchFamily="50" charset="-128"/>
              </a:rPr>
              <a:t>～ブランチの削除</a:t>
            </a:r>
            <a:endParaRPr lang="en-US" altLang="ja-JP" sz="1600" dirty="0" smtClean="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Calibri"/>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114094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ミネベアスライドテンプレ.potx" id="{F96344C3-3C4F-4E0D-9EBB-B1C0D078ECD7}" vid="{76FA1FBA-E29F-4028-B43E-94D80A43D05E}"/>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951</Words>
  <Application>Microsoft Office PowerPoint</Application>
  <PresentationFormat>画面に合わせる (4:3)</PresentationFormat>
  <Paragraphs>252</Paragraphs>
  <Slides>17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17</vt:i4>
      </vt:variant>
    </vt:vector>
  </HeadingPairs>
  <TitlesOfParts>
    <vt:vector size="27" baseType="lpstr">
      <vt:lpstr>Malgun Gothic</vt:lpstr>
      <vt:lpstr>ＭＳ Ｐゴシック</vt:lpstr>
      <vt:lpstr>メイリオ</vt:lpstr>
      <vt:lpstr>游ゴシック</vt:lpstr>
      <vt:lpstr>游ゴシック Light</vt:lpstr>
      <vt:lpstr>Arial</vt:lpstr>
      <vt:lpstr>Calibri</vt:lpstr>
      <vt:lpstr>Calibri Light</vt:lpstr>
      <vt:lpstr>1_Office テーマ</vt:lpstr>
      <vt:lpstr>Office テーマ</vt:lpstr>
      <vt:lpstr>GitとGit-flowによる 多人数開発～その１～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MinebeaMitsumi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GitとGit-flowによる 共同開発</dc:title>
  <dc:creator>clientadmin</dc:creator>
  <cp:lastModifiedBy>clientadmin</cp:lastModifiedBy>
  <cp:revision>34</cp:revision>
  <dcterms:created xsi:type="dcterms:W3CDTF">2018-11-22T01:40:33Z</dcterms:created>
  <dcterms:modified xsi:type="dcterms:W3CDTF">2018-11-27T01:13:09Z</dcterms:modified>
</cp:coreProperties>
</file>