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9.png" ContentType="image/png"/>
  <Override PartName="/ppt/media/image17.png" ContentType="image/png"/>
  <Override PartName="/ppt/media/image16.png" ContentType="image/png"/>
  <Override PartName="/ppt/media/image12.png" ContentType="image/png"/>
  <Override PartName="/ppt/media/image10.png" ContentType="image/png"/>
  <Override PartName="/ppt/media/image14.wmf" ContentType="image/x-wmf"/>
  <Override PartName="/ppt/media/image15.wmf" ContentType="image/x-wmf"/>
  <Override PartName="/ppt/media/image9.png" ContentType="image/png"/>
  <Override PartName="/ppt/media/image8.png" ContentType="image/png"/>
  <Override PartName="/ppt/media/image13.wmf" ContentType="image/x-wmf"/>
  <Override PartName="/ppt/media/image5.wmf" ContentType="image/x-wmf"/>
  <Override PartName="/ppt/media/image18.png" ContentType="image/png"/>
  <Override PartName="/ppt/media/image4.png" ContentType="image/png"/>
  <Override PartName="/ppt/media/image6.wmf" ContentType="image/x-wmf"/>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1BCA92B8-8CD6-4B48-925E-1A968646434D}"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400640"/>
            <a:ext cx="5486040" cy="3600000"/>
          </a:xfrm>
          <a:prstGeom prst="rect">
            <a:avLst/>
          </a:prstGeom>
        </p:spPr>
        <p:txBody>
          <a:bodyPr/>
          <a:p>
            <a:endParaRPr/>
          </a:p>
        </p:txBody>
      </p:sp>
      <p:sp>
        <p:nvSpPr>
          <p:cNvPr id="176" name="TextShape 2"/>
          <p:cNvSpPr txBox="1"/>
          <p:nvPr/>
        </p:nvSpPr>
        <p:spPr>
          <a:xfrm>
            <a:off x="3884760" y="8685360"/>
            <a:ext cx="2971440" cy="458280"/>
          </a:xfrm>
          <a:prstGeom prst="rect">
            <a:avLst/>
          </a:prstGeom>
        </p:spPr>
        <p:txBody>
          <a:bodyPr anchor="b"/>
          <a:p>
            <a:pPr algn="r">
              <a:lnSpc>
                <a:spcPct val="100000"/>
              </a:lnSpc>
            </a:pPr>
            <a:fld id="{F42C6894-2CAE-41F7-8A5A-3F6842F2CF7E}" type="slidenum">
              <a:rPr lang="en-US" sz="1200">
                <a:solidFill>
                  <a:srgbClr val="ffffff"/>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1800" cy="4525560"/>
          </a:xfrm>
          <a:prstGeom prst="rect">
            <a:avLst/>
          </a:prstGeom>
          <a:ln>
            <a:noFill/>
          </a:ln>
        </p:spPr>
      </p:pic>
      <p:pic>
        <p:nvPicPr>
          <p:cNvPr id="3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a:fillRect/>
          </a:stretch>
        </p:blipFill>
        <p:spPr>
          <a:xfrm>
            <a:off x="1735560" y="1599840"/>
            <a:ext cx="5671800" cy="4525560"/>
          </a:xfrm>
          <a:prstGeom prst="rect">
            <a:avLst/>
          </a:prstGeom>
          <a:ln>
            <a:noFill/>
          </a:ln>
        </p:spPr>
      </p:pic>
      <p:pic>
        <p:nvPicPr>
          <p:cNvPr id="7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ffffff"/>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ffffff"/>
                </a:solidFill>
                <a:latin typeface="Calibri"/>
              </a:rPr>
              <a:t>7/5/14</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3DC2F89D-B56D-420D-B973-B8977C5F5937}" type="slidenum">
              <a:rPr lang="en-US" sz="1200">
                <a:solidFill>
                  <a:srgbClr val="ffffff"/>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ffffff"/>
                </a:solidFill>
                <a:latin typeface="Calibri"/>
              </a:rPr>
              <a:t>Click to edit the outline text format</a:t>
            </a:r>
            <a:endParaRPr/>
          </a:p>
          <a:p>
            <a:pPr lvl="1">
              <a:buSzPct val="75000"/>
              <a:buFont typeface="StarSymbol"/>
              <a:buChar char=""/>
            </a:pPr>
            <a:r>
              <a:rPr lang="en-US" sz="3200">
                <a:solidFill>
                  <a:srgbClr val="ffffff"/>
                </a:solidFill>
                <a:latin typeface="Calibri"/>
              </a:rPr>
              <a:t>Second Outline Level</a:t>
            </a:r>
            <a:endParaRPr/>
          </a:p>
          <a:p>
            <a:pPr lvl="2">
              <a:buSzPct val="45000"/>
              <a:buFont typeface="StarSymbol"/>
              <a:buChar char=""/>
            </a:pPr>
            <a:r>
              <a:rPr lang="en-US" sz="3200">
                <a:solidFill>
                  <a:srgbClr val="ffffff"/>
                </a:solidFill>
                <a:latin typeface="Calibri"/>
              </a:rPr>
              <a:t>Third Outline Level</a:t>
            </a:r>
            <a:endParaRPr/>
          </a:p>
          <a:p>
            <a:pPr lvl="3">
              <a:buSzPct val="75000"/>
              <a:buFont typeface="StarSymbol"/>
              <a:buChar char=""/>
            </a:pPr>
            <a:r>
              <a:rPr lang="en-US" sz="3200">
                <a:solidFill>
                  <a:srgbClr val="ffffff"/>
                </a:solidFill>
                <a:latin typeface="Calibri"/>
              </a:rPr>
              <a:t>Fourth Outline Level</a:t>
            </a:r>
            <a:endParaRPr/>
          </a:p>
          <a:p>
            <a:pPr lvl="4">
              <a:buSzPct val="45000"/>
              <a:buFont typeface="StarSymbol"/>
              <a:buChar char=""/>
            </a:pPr>
            <a:r>
              <a:rPr lang="en-US" sz="3200">
                <a:solidFill>
                  <a:srgbClr val="ffffff"/>
                </a:solidFill>
                <a:latin typeface="Calibri"/>
              </a:rPr>
              <a:t>Fifth Outline Level</a:t>
            </a:r>
            <a:endParaRPr/>
          </a:p>
          <a:p>
            <a:pPr lvl="5">
              <a:buSzPct val="45000"/>
              <a:buFont typeface="StarSymbol"/>
              <a:buChar char=""/>
            </a:pPr>
            <a:r>
              <a:rPr lang="en-US" sz="3200">
                <a:solidFill>
                  <a:srgbClr val="ffffff"/>
                </a:solidFill>
                <a:latin typeface="Calibri"/>
              </a:rPr>
              <a:t>Sixth Outline Level</a:t>
            </a:r>
            <a:endParaRPr/>
          </a:p>
          <a:p>
            <a:pPr>
              <a:lnSpc>
                <a:spcPct val="100000"/>
              </a:lnSpc>
              <a:buFont typeface="Arial"/>
              <a:buChar char="•"/>
            </a:pPr>
            <a:r>
              <a:rPr lang="en-US" sz="3200">
                <a:solidFill>
                  <a:srgbClr val="ffffff"/>
                </a:solidFill>
                <a:latin typeface="Calibri"/>
              </a:rPr>
              <a:t>Seventh Outline LevelClick to edit Master text styles</a:t>
            </a:r>
            <a:endParaRPr/>
          </a:p>
          <a:p>
            <a:pPr lvl="1">
              <a:lnSpc>
                <a:spcPct val="100000"/>
              </a:lnSpc>
              <a:buFont typeface="Arial"/>
              <a:buChar char="–"/>
            </a:pPr>
            <a:r>
              <a:rPr lang="en-US" sz="2800">
                <a:solidFill>
                  <a:srgbClr val="ffffff"/>
                </a:solidFill>
                <a:latin typeface="Calibri"/>
              </a:rPr>
              <a:t>Second level</a:t>
            </a:r>
            <a:endParaRPr/>
          </a:p>
          <a:p>
            <a:pPr lvl="2">
              <a:lnSpc>
                <a:spcPct val="100000"/>
              </a:lnSpc>
              <a:buFont typeface="Arial"/>
              <a:buChar char="•"/>
            </a:pPr>
            <a:r>
              <a:rPr lang="en-US" sz="2400">
                <a:solidFill>
                  <a:srgbClr val="ffffff"/>
                </a:solidFill>
                <a:latin typeface="Calibri"/>
              </a:rPr>
              <a:t>Third level</a:t>
            </a:r>
            <a:endParaRPr/>
          </a:p>
          <a:p>
            <a:pPr lvl="3">
              <a:lnSpc>
                <a:spcPct val="100000"/>
              </a:lnSpc>
              <a:buFont typeface="Arial"/>
              <a:buChar char="–"/>
            </a:pPr>
            <a:r>
              <a:rPr lang="en-US" sz="2000">
                <a:solidFill>
                  <a:srgbClr val="ffffff"/>
                </a:solidFill>
                <a:latin typeface="Calibri"/>
              </a:rPr>
              <a:t>Fourth level</a:t>
            </a:r>
            <a:endParaRPr/>
          </a:p>
          <a:p>
            <a:pPr lvl="4">
              <a:lnSpc>
                <a:spcPct val="100000"/>
              </a:lnSpc>
              <a:buFont typeface="Arial"/>
              <a:buChar char="»"/>
            </a:pPr>
            <a:r>
              <a:rPr lang="en-US" sz="2000">
                <a:solidFill>
                  <a:srgbClr val="ffffff"/>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ffffff"/>
                </a:solidFill>
                <a:latin typeface="Calibri"/>
              </a:rPr>
              <a:t>7/5/14</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04401CF-38E1-4BC6-B271-C8AD124364B2}" type="slidenum">
              <a:rPr lang="en-US" sz="1200">
                <a:solidFill>
                  <a:srgbClr val="ffffff"/>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ffffff"/>
                </a:solidFill>
                <a:latin typeface="Calibri"/>
              </a:rPr>
              <a:t>Weighted moving average charts for detecting small shifts in process mean or trends</a:t>
            </a:r>
            <a:endParaRPr/>
          </a:p>
        </p:txBody>
      </p:sp>
      <p:sp>
        <p:nvSpPr>
          <p:cNvPr id="84" name="TextShape 2"/>
          <p:cNvSpPr txBox="1"/>
          <p:nvPr/>
        </p:nvSpPr>
        <p:spPr>
          <a:xfrm>
            <a:off x="1371600" y="3886200"/>
            <a:ext cx="6400440" cy="1752120"/>
          </a:xfrm>
          <a:prstGeom prst="rect">
            <a:avLst/>
          </a:prstGeom>
        </p:spPr>
        <p:txBody>
          <a:bodyPr/>
          <a:p>
            <a:pPr algn="ctr">
              <a:lnSpc>
                <a:spcPct val="100000"/>
              </a:lnSpc>
            </a:pPr>
            <a:endParaRPr/>
          </a:p>
          <a:p>
            <a:pPr algn="ctr">
              <a:lnSpc>
                <a:spcPct val="100000"/>
              </a:lnSpc>
            </a:pPr>
            <a:r>
              <a:rPr lang="en-US" sz="3200">
                <a:solidFill>
                  <a:srgbClr val="ffffff"/>
                </a:solidFill>
                <a:latin typeface="Calibri"/>
              </a:rPr>
              <a:t>The wonders of JMP</a:t>
            </a:r>
            <a:endParaRPr/>
          </a:p>
        </p:txBody>
      </p:sp>
      <p:sp>
        <p:nvSpPr>
          <p:cNvPr id="85" name="TextShape 3"/>
          <p:cNvSpPr txBox="1"/>
          <p:nvPr/>
        </p:nvSpPr>
        <p:spPr>
          <a:xfrm>
            <a:off x="6553080" y="6356520"/>
            <a:ext cx="2133360" cy="364680"/>
          </a:xfrm>
          <a:prstGeom prst="rect">
            <a:avLst/>
          </a:prstGeom>
        </p:spPr>
        <p:txBody>
          <a:bodyPr anchor="ctr"/>
          <a:p>
            <a:pPr algn="r">
              <a:lnSpc>
                <a:spcPct val="100000"/>
              </a:lnSpc>
            </a:pPr>
            <a:fld id="{CA787972-4A33-4A49-AAE9-43B692C22DB5}" type="slidenum">
              <a:rPr lang="en-US" sz="1200">
                <a:solidFill>
                  <a:srgbClr val="ffffff"/>
                </a:solidFill>
                <a:latin typeface="Calibri"/>
              </a:rPr>
              <a:t>&lt;number&gt;</a:t>
            </a:fld>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Compare to the XmR chart for the same data:</a:t>
            </a:r>
            <a:endParaRPr/>
          </a:p>
        </p:txBody>
      </p:sp>
      <p:pic>
        <p:nvPicPr>
          <p:cNvPr id="113" name="Picture 2" descr=""/>
          <p:cNvPicPr/>
          <p:nvPr/>
        </p:nvPicPr>
        <p:blipFill>
          <a:blip r:embed="rId1"/>
          <a:stretch>
            <a:fillRect/>
          </a:stretch>
        </p:blipFill>
        <p:spPr>
          <a:xfrm>
            <a:off x="1523880" y="2133720"/>
            <a:ext cx="6095520" cy="3123720"/>
          </a:xfrm>
          <a:prstGeom prst="rect">
            <a:avLst/>
          </a:prstGeom>
          <a:ln w="9360">
            <a:noFill/>
          </a:ln>
        </p:spPr>
      </p:pic>
      <p:sp>
        <p:nvSpPr>
          <p:cNvPr id="114" name="TextShape 2"/>
          <p:cNvSpPr txBox="1"/>
          <p:nvPr/>
        </p:nvSpPr>
        <p:spPr>
          <a:xfrm>
            <a:off x="6553080" y="6356520"/>
            <a:ext cx="2133360" cy="364680"/>
          </a:xfrm>
          <a:prstGeom prst="rect">
            <a:avLst/>
          </a:prstGeom>
        </p:spPr>
        <p:txBody>
          <a:bodyPr anchor="ctr"/>
          <a:p>
            <a:pPr algn="r">
              <a:lnSpc>
                <a:spcPct val="100000"/>
              </a:lnSpc>
            </a:pPr>
            <a:fld id="{823D5579-BE3B-429C-A204-61B44FCC5CAA}" type="slidenum">
              <a:rPr lang="en-US" sz="1200">
                <a:solidFill>
                  <a:srgbClr val="ffffff"/>
                </a:solidFill>
                <a:latin typeface="Calibri"/>
              </a:rPr>
              <a:t>&lt;number&gt;</a:t>
            </a:fld>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The Individuals Chart: </a:t>
            </a:r>
            <a:endParaRPr/>
          </a:p>
        </p:txBody>
      </p:sp>
      <p:pic>
        <p:nvPicPr>
          <p:cNvPr id="116" name="Picture 2" descr=""/>
          <p:cNvPicPr/>
          <p:nvPr/>
        </p:nvPicPr>
        <p:blipFill>
          <a:blip r:embed="rId1"/>
          <a:stretch>
            <a:fillRect/>
          </a:stretch>
        </p:blipFill>
        <p:spPr>
          <a:xfrm>
            <a:off x="1523880" y="1905120"/>
            <a:ext cx="6019560" cy="3428640"/>
          </a:xfrm>
          <a:prstGeom prst="rect">
            <a:avLst/>
          </a:prstGeom>
          <a:ln w="9360">
            <a:noFill/>
          </a:ln>
        </p:spPr>
      </p:pic>
      <p:sp>
        <p:nvSpPr>
          <p:cNvPr id="117" name="TextShape 2"/>
          <p:cNvSpPr txBox="1"/>
          <p:nvPr/>
        </p:nvSpPr>
        <p:spPr>
          <a:xfrm>
            <a:off x="6553080" y="6356520"/>
            <a:ext cx="2133360" cy="364680"/>
          </a:xfrm>
          <a:prstGeom prst="rect">
            <a:avLst/>
          </a:prstGeom>
        </p:spPr>
        <p:txBody>
          <a:bodyPr anchor="ctr"/>
          <a:p>
            <a:pPr algn="r">
              <a:lnSpc>
                <a:spcPct val="100000"/>
              </a:lnSpc>
            </a:pPr>
            <a:fld id="{B75708A1-6CAF-46E6-A6A2-3ABD21602C95}" type="slidenum">
              <a:rPr lang="en-US" sz="1200">
                <a:solidFill>
                  <a:srgbClr val="ffffff"/>
                </a:solidFill>
                <a:latin typeface="Calibri"/>
              </a:rPr>
              <a:t>&lt;number&gt;</a:t>
            </a:fld>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Example 6.7 data with span of two:</a:t>
            </a:r>
            <a:endParaRPr/>
          </a:p>
        </p:txBody>
      </p:sp>
      <p:pic>
        <p:nvPicPr>
          <p:cNvPr id="119" name="Picture 2" descr=""/>
          <p:cNvPicPr/>
          <p:nvPr/>
        </p:nvPicPr>
        <p:blipFill>
          <a:blip r:embed="rId1"/>
          <a:stretch>
            <a:fillRect/>
          </a:stretch>
        </p:blipFill>
        <p:spPr>
          <a:xfrm>
            <a:off x="1371600" y="1981080"/>
            <a:ext cx="6248160" cy="3276360"/>
          </a:xfrm>
          <a:prstGeom prst="rect">
            <a:avLst/>
          </a:prstGeom>
          <a:ln w="9360">
            <a:noFill/>
          </a:ln>
        </p:spPr>
      </p:pic>
      <p:sp>
        <p:nvSpPr>
          <p:cNvPr id="120" name="TextShape 2"/>
          <p:cNvSpPr txBox="1"/>
          <p:nvPr/>
        </p:nvSpPr>
        <p:spPr>
          <a:xfrm>
            <a:off x="6553080" y="6356520"/>
            <a:ext cx="2133360" cy="364680"/>
          </a:xfrm>
          <a:prstGeom prst="rect">
            <a:avLst/>
          </a:prstGeom>
        </p:spPr>
        <p:txBody>
          <a:bodyPr anchor="ctr"/>
          <a:p>
            <a:pPr algn="r">
              <a:lnSpc>
                <a:spcPct val="100000"/>
              </a:lnSpc>
            </a:pPr>
            <a:fld id="{3FD644AC-4AC6-4847-A2DE-4B3C126B8BC2}" type="slidenum">
              <a:rPr lang="en-US" sz="1200">
                <a:solidFill>
                  <a:srgbClr val="ffffff"/>
                </a:solidFill>
                <a:latin typeface="Calibri"/>
              </a:rPr>
              <a:t>&lt;number&gt;</a:t>
            </a:fld>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Note:</a:t>
            </a:r>
            <a:endParaRPr/>
          </a:p>
        </p:txBody>
      </p:sp>
      <p:sp>
        <p:nvSpPr>
          <p:cNvPr id="122"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The Moving Average chart picked out subgroup 4 as out of control due to the tighter limits.</a:t>
            </a:r>
            <a:endParaRPr/>
          </a:p>
          <a:p>
            <a:pPr>
              <a:lnSpc>
                <a:spcPct val="100000"/>
              </a:lnSpc>
              <a:buFont typeface="Arial"/>
              <a:buChar char="•"/>
            </a:pPr>
            <a:r>
              <a:rPr lang="en-US" sz="3200">
                <a:solidFill>
                  <a:srgbClr val="ffffff"/>
                </a:solidFill>
                <a:latin typeface="Calibri"/>
              </a:rPr>
              <a:t>The Individuals Chart showed that subgroup was in control (though near the limits).</a:t>
            </a:r>
            <a:endParaRPr/>
          </a:p>
          <a:p>
            <a:pPr>
              <a:lnSpc>
                <a:spcPct val="100000"/>
              </a:lnSpc>
              <a:buFont typeface="Arial"/>
              <a:buChar char="•"/>
            </a:pPr>
            <a:r>
              <a:rPr lang="en-US" sz="3200">
                <a:solidFill>
                  <a:srgbClr val="ffffff"/>
                </a:solidFill>
                <a:latin typeface="Calibri"/>
              </a:rPr>
              <a:t>The Individuals Chart did show why the Range chart was out of control at time 25.</a:t>
            </a:r>
            <a:endParaRPr/>
          </a:p>
        </p:txBody>
      </p:sp>
      <p:sp>
        <p:nvSpPr>
          <p:cNvPr id="123" name="TextShape 3"/>
          <p:cNvSpPr txBox="1"/>
          <p:nvPr/>
        </p:nvSpPr>
        <p:spPr>
          <a:xfrm>
            <a:off x="6553080" y="6356520"/>
            <a:ext cx="2133360" cy="364680"/>
          </a:xfrm>
          <a:prstGeom prst="rect">
            <a:avLst/>
          </a:prstGeom>
        </p:spPr>
        <p:txBody>
          <a:bodyPr anchor="ctr"/>
          <a:p>
            <a:pPr algn="r">
              <a:lnSpc>
                <a:spcPct val="100000"/>
              </a:lnSpc>
            </a:pPr>
            <a:fld id="{1524D306-F276-47F5-8BD3-668FE7CB43F6}" type="slidenum">
              <a:rPr lang="en-US" sz="1200">
                <a:solidFill>
                  <a:srgbClr val="ffffff"/>
                </a:solidFill>
                <a:latin typeface="Calibri"/>
              </a:rPr>
              <a:t>&lt;number&gt;</a:t>
            </a:fld>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One can specify different “moving average spans”.</a:t>
            </a:r>
            <a:endParaRPr/>
          </a:p>
        </p:txBody>
      </p:sp>
      <p:sp>
        <p:nvSpPr>
          <p:cNvPr id="12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Moving average span is JMP talk for the number of subgroups to average over.</a:t>
            </a:r>
            <a:endParaRPr/>
          </a:p>
          <a:p>
            <a:pPr>
              <a:lnSpc>
                <a:spcPct val="100000"/>
              </a:lnSpc>
              <a:buFont typeface="Arial"/>
              <a:buChar char="•"/>
            </a:pPr>
            <a:r>
              <a:rPr lang="en-US" sz="3200">
                <a:solidFill>
                  <a:srgbClr val="ffffff"/>
                </a:solidFill>
                <a:latin typeface="Calibri"/>
              </a:rPr>
              <a:t>Let’s look at a moving average span of three.</a:t>
            </a:r>
            <a:endParaRPr/>
          </a:p>
          <a:p>
            <a:pPr>
              <a:lnSpc>
                <a:spcPct val="100000"/>
              </a:lnSpc>
              <a:buFont typeface="Arial"/>
              <a:buChar char="•"/>
            </a:pPr>
            <a:r>
              <a:rPr lang="en-US" sz="3200">
                <a:solidFill>
                  <a:srgbClr val="ffffff"/>
                </a:solidFill>
                <a:latin typeface="Calibri"/>
              </a:rPr>
              <a:t>Notice what happens to the limits.</a:t>
            </a:r>
            <a:endParaRPr/>
          </a:p>
        </p:txBody>
      </p:sp>
      <p:sp>
        <p:nvSpPr>
          <p:cNvPr id="126" name="TextShape 3"/>
          <p:cNvSpPr txBox="1"/>
          <p:nvPr/>
        </p:nvSpPr>
        <p:spPr>
          <a:xfrm>
            <a:off x="6553080" y="6356520"/>
            <a:ext cx="2133360" cy="364680"/>
          </a:xfrm>
          <a:prstGeom prst="rect">
            <a:avLst/>
          </a:prstGeom>
        </p:spPr>
        <p:txBody>
          <a:bodyPr anchor="ctr"/>
          <a:p>
            <a:pPr algn="r">
              <a:lnSpc>
                <a:spcPct val="100000"/>
              </a:lnSpc>
            </a:pPr>
            <a:fld id="{E8D38DCC-4328-444F-8819-8F36723DF3CE}" type="slidenum">
              <a:rPr lang="en-US" sz="1200">
                <a:solidFill>
                  <a:srgbClr val="ffffff"/>
                </a:solidFill>
                <a:latin typeface="Calibri"/>
              </a:rPr>
              <a:t>&lt;number&gt;</a:t>
            </a:fld>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Example 6.7 data with span of three:</a:t>
            </a:r>
            <a:endParaRPr/>
          </a:p>
        </p:txBody>
      </p:sp>
      <p:pic>
        <p:nvPicPr>
          <p:cNvPr id="128" name="Picture 2" descr=""/>
          <p:cNvPicPr/>
          <p:nvPr/>
        </p:nvPicPr>
        <p:blipFill>
          <a:blip r:embed="rId1"/>
          <a:stretch>
            <a:fillRect/>
          </a:stretch>
        </p:blipFill>
        <p:spPr>
          <a:xfrm>
            <a:off x="1371600" y="2133720"/>
            <a:ext cx="6400440" cy="3504960"/>
          </a:xfrm>
          <a:prstGeom prst="rect">
            <a:avLst/>
          </a:prstGeom>
          <a:ln w="9360">
            <a:noFill/>
          </a:ln>
        </p:spPr>
      </p:pic>
      <p:sp>
        <p:nvSpPr>
          <p:cNvPr id="129" name="TextShape 2"/>
          <p:cNvSpPr txBox="1"/>
          <p:nvPr/>
        </p:nvSpPr>
        <p:spPr>
          <a:xfrm>
            <a:off x="6553080" y="6356520"/>
            <a:ext cx="2133360" cy="364680"/>
          </a:xfrm>
          <a:prstGeom prst="rect">
            <a:avLst/>
          </a:prstGeom>
        </p:spPr>
        <p:txBody>
          <a:bodyPr anchor="ctr"/>
          <a:p>
            <a:pPr algn="r">
              <a:lnSpc>
                <a:spcPct val="100000"/>
              </a:lnSpc>
            </a:pPr>
            <a:fld id="{76D3DE23-2449-4949-899F-1E01E1715328}" type="slidenum">
              <a:rPr lang="en-US" sz="1200">
                <a:solidFill>
                  <a:srgbClr val="ffffff"/>
                </a:solidFill>
                <a:latin typeface="Calibri"/>
              </a:rPr>
              <a:t>&lt;number&gt;</a:t>
            </a:fld>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With span of five:</a:t>
            </a:r>
            <a:endParaRPr/>
          </a:p>
        </p:txBody>
      </p:sp>
      <p:pic>
        <p:nvPicPr>
          <p:cNvPr id="131" name="Picture 2" descr=""/>
          <p:cNvPicPr/>
          <p:nvPr/>
        </p:nvPicPr>
        <p:blipFill>
          <a:blip r:embed="rId1"/>
          <a:stretch>
            <a:fillRect/>
          </a:stretch>
        </p:blipFill>
        <p:spPr>
          <a:xfrm>
            <a:off x="1371600" y="2133720"/>
            <a:ext cx="6400440" cy="3276360"/>
          </a:xfrm>
          <a:prstGeom prst="rect">
            <a:avLst/>
          </a:prstGeom>
          <a:ln w="9360">
            <a:noFill/>
          </a:ln>
        </p:spPr>
      </p:pic>
      <p:sp>
        <p:nvSpPr>
          <p:cNvPr id="132" name="TextShape 2"/>
          <p:cNvSpPr txBox="1"/>
          <p:nvPr/>
        </p:nvSpPr>
        <p:spPr>
          <a:xfrm>
            <a:off x="6553080" y="6356520"/>
            <a:ext cx="2133360" cy="364680"/>
          </a:xfrm>
          <a:prstGeom prst="rect">
            <a:avLst/>
          </a:prstGeom>
        </p:spPr>
        <p:txBody>
          <a:bodyPr anchor="ctr"/>
          <a:p>
            <a:pPr algn="r">
              <a:lnSpc>
                <a:spcPct val="100000"/>
              </a:lnSpc>
            </a:pPr>
            <a:fld id="{B8434CC3-BB60-4202-8BC9-7A5CFE8EDCCA}" type="slidenum">
              <a:rPr lang="en-US" sz="1200">
                <a:solidFill>
                  <a:srgbClr val="ffffff"/>
                </a:solidFill>
                <a:latin typeface="Calibri"/>
              </a:rPr>
              <a:t>&lt;number&gt;</a:t>
            </a:fld>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Properties of spans</a:t>
            </a:r>
            <a:endParaRPr/>
          </a:p>
        </p:txBody>
      </p:sp>
      <p:sp>
        <p:nvSpPr>
          <p:cNvPr id="13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The larger the span the tighter the limits.</a:t>
            </a:r>
            <a:endParaRPr/>
          </a:p>
          <a:p>
            <a:pPr>
              <a:lnSpc>
                <a:spcPct val="100000"/>
              </a:lnSpc>
              <a:buFont typeface="Arial"/>
              <a:buChar char="•"/>
            </a:pPr>
            <a:r>
              <a:rPr lang="en-US" sz="3200">
                <a:solidFill>
                  <a:srgbClr val="ffffff"/>
                </a:solidFill>
                <a:latin typeface="Calibri"/>
              </a:rPr>
              <a:t>For larger spans, averaging is done over  more time points so short occurrences of Special Cause may be averaged out.</a:t>
            </a:r>
            <a:endParaRPr/>
          </a:p>
          <a:p>
            <a:pPr>
              <a:lnSpc>
                <a:spcPct val="100000"/>
              </a:lnSpc>
              <a:buFont typeface="Arial"/>
              <a:buChar char="•"/>
            </a:pPr>
            <a:r>
              <a:rPr lang="en-US" sz="3200">
                <a:solidFill>
                  <a:srgbClr val="ffffff"/>
                </a:solidFill>
                <a:latin typeface="Calibri"/>
              </a:rPr>
              <a:t>Larger spans may take longer to detect a shift in the mean, this depends of the size of the shift relative to Common Cause.</a:t>
            </a:r>
            <a:endParaRPr/>
          </a:p>
          <a:p>
            <a:pPr>
              <a:lnSpc>
                <a:spcPct val="100000"/>
              </a:lnSpc>
              <a:buFont typeface="Arial"/>
              <a:buChar char="•"/>
            </a:pPr>
            <a:r>
              <a:rPr lang="en-US" sz="3200">
                <a:solidFill>
                  <a:srgbClr val="ffffff"/>
                </a:solidFill>
                <a:latin typeface="Calibri"/>
              </a:rPr>
              <a:t>Experience is the best guide for span size.</a:t>
            </a:r>
            <a:endParaRPr/>
          </a:p>
        </p:txBody>
      </p:sp>
      <p:sp>
        <p:nvSpPr>
          <p:cNvPr id="135" name="TextShape 3"/>
          <p:cNvSpPr txBox="1"/>
          <p:nvPr/>
        </p:nvSpPr>
        <p:spPr>
          <a:xfrm>
            <a:off x="6553080" y="6356520"/>
            <a:ext cx="2133360" cy="364680"/>
          </a:xfrm>
          <a:prstGeom prst="rect">
            <a:avLst/>
          </a:prstGeom>
        </p:spPr>
        <p:txBody>
          <a:bodyPr anchor="ctr"/>
          <a:p>
            <a:pPr algn="r">
              <a:lnSpc>
                <a:spcPct val="100000"/>
              </a:lnSpc>
            </a:pPr>
            <a:fld id="{357A776A-3CA0-4DEE-A168-9CE5A6C68CA7}" type="slidenum">
              <a:rPr lang="en-US" sz="1200">
                <a:solidFill>
                  <a:srgbClr val="ffffff"/>
                </a:solidFill>
                <a:latin typeface="Calibri"/>
              </a:rPr>
              <a:t>&lt;number&gt;</a:t>
            </a:fld>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Exponentially Weighted Moving Average Charts in JMP</a:t>
            </a:r>
            <a:endParaRPr/>
          </a:p>
        </p:txBody>
      </p:sp>
      <p:sp>
        <p:nvSpPr>
          <p:cNvPr id="137"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    </a:t>
            </a:r>
            <a:r>
              <a:rPr lang="en-US" sz="3200">
                <a:solidFill>
                  <a:srgbClr val="ffffff"/>
                </a:solidFill>
                <a:latin typeface="Calibri"/>
              </a:rPr>
              <a:t>Each point on an Exponentially Weighted Moving Average (EWMA) chart, also referred to as a Geometric Moving Average (GMA) chart, is the weighted average of all the previous subgroup means, including the mean of the present subgroup sample. These are very useful in detecting trends since the most recent points receive the greatest weight.</a:t>
            </a:r>
            <a:endParaRPr/>
          </a:p>
        </p:txBody>
      </p:sp>
      <p:sp>
        <p:nvSpPr>
          <p:cNvPr id="138" name="TextShape 3"/>
          <p:cNvSpPr txBox="1"/>
          <p:nvPr/>
        </p:nvSpPr>
        <p:spPr>
          <a:xfrm>
            <a:off x="6553080" y="6356520"/>
            <a:ext cx="2133360" cy="364680"/>
          </a:xfrm>
          <a:prstGeom prst="rect">
            <a:avLst/>
          </a:prstGeom>
        </p:spPr>
        <p:txBody>
          <a:bodyPr anchor="ctr"/>
          <a:p>
            <a:pPr algn="r">
              <a:lnSpc>
                <a:spcPct val="100000"/>
              </a:lnSpc>
            </a:pPr>
            <a:fld id="{4DAB803B-598B-495F-820B-0D77A31E763D}" type="slidenum">
              <a:rPr lang="en-US" sz="1200">
                <a:solidFill>
                  <a:srgbClr val="ffffff"/>
                </a:solidFill>
                <a:latin typeface="Calibri"/>
              </a:rPr>
              <a:t>&lt;number&gt;</a:t>
            </a:fld>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EWMA charts and weights</a:t>
            </a:r>
            <a:endParaRPr/>
          </a:p>
        </p:txBody>
      </p:sp>
      <p:sp>
        <p:nvSpPr>
          <p:cNvPr id="140"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EWMA charts are formed by choosing a weight parameter r, which is a number between 0 and 1. </a:t>
            </a:r>
            <a:endParaRPr/>
          </a:p>
          <a:p>
            <a:pPr>
              <a:lnSpc>
                <a:spcPct val="100000"/>
              </a:lnSpc>
              <a:buFont typeface="Arial"/>
              <a:buChar char="•"/>
            </a:pPr>
            <a:r>
              <a:rPr lang="en-US" sz="3200">
                <a:solidFill>
                  <a:srgbClr val="ffffff"/>
                </a:solidFill>
                <a:latin typeface="Calibri"/>
              </a:rPr>
              <a:t>The value of r is the weight given to the most recent data point.</a:t>
            </a:r>
            <a:endParaRPr/>
          </a:p>
          <a:p>
            <a:pPr>
              <a:lnSpc>
                <a:spcPct val="100000"/>
              </a:lnSpc>
              <a:buFont typeface="Arial"/>
              <a:buChar char="•"/>
            </a:pPr>
            <a:r>
              <a:rPr lang="en-US" sz="3200">
                <a:solidFill>
                  <a:srgbClr val="ffffff"/>
                </a:solidFill>
                <a:latin typeface="Calibri"/>
              </a:rPr>
              <a:t>For subgroup size=1, a value of r=1 would correspond to an Individuals Chart.</a:t>
            </a:r>
            <a:endParaRPr/>
          </a:p>
        </p:txBody>
      </p:sp>
      <p:sp>
        <p:nvSpPr>
          <p:cNvPr id="141" name="TextShape 3"/>
          <p:cNvSpPr txBox="1"/>
          <p:nvPr/>
        </p:nvSpPr>
        <p:spPr>
          <a:xfrm>
            <a:off x="6553080" y="6356520"/>
            <a:ext cx="2133360" cy="364680"/>
          </a:xfrm>
          <a:prstGeom prst="rect">
            <a:avLst/>
          </a:prstGeom>
        </p:spPr>
        <p:txBody>
          <a:bodyPr anchor="ctr"/>
          <a:p>
            <a:pPr algn="r">
              <a:lnSpc>
                <a:spcPct val="100000"/>
              </a:lnSpc>
            </a:pPr>
            <a:fld id="{2C07160F-A92B-41BE-8E2E-1B5B8570AF2C}" type="slidenum">
              <a:rPr lang="en-US" sz="1200">
                <a:solidFill>
                  <a:srgbClr val="ffffff"/>
                </a:solidFill>
                <a:latin typeface="Calibri"/>
              </a:rPr>
              <a:t>&lt;number&gt;</a:t>
            </a:fld>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Shifts in the Process Mean and process knowledge</a:t>
            </a:r>
            <a:endParaRPr/>
          </a:p>
        </p:txBody>
      </p:sp>
      <p:sp>
        <p:nvSpPr>
          <p:cNvPr id="87"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    </a:t>
            </a:r>
            <a:r>
              <a:rPr lang="en-US" sz="3200">
                <a:solidFill>
                  <a:srgbClr val="ffffff"/>
                </a:solidFill>
                <a:latin typeface="Calibri"/>
              </a:rPr>
              <a:t>The X-bar chart is designed to detect changes in the Process Mean. In a mature Process, there may be a body of Process knowledge which suggests which types of changes in the Process Mean are likely to occur. this can be important in finding ways to detect relatively small changes in the mean which the four rules are unlikely to detect.</a:t>
            </a:r>
            <a:endParaRPr/>
          </a:p>
        </p:txBody>
      </p:sp>
      <p:sp>
        <p:nvSpPr>
          <p:cNvPr id="88" name="TextShape 3"/>
          <p:cNvSpPr txBox="1"/>
          <p:nvPr/>
        </p:nvSpPr>
        <p:spPr>
          <a:xfrm>
            <a:off x="6553080" y="6356520"/>
            <a:ext cx="2133360" cy="364680"/>
          </a:xfrm>
          <a:prstGeom prst="rect">
            <a:avLst/>
          </a:prstGeom>
        </p:spPr>
        <p:txBody>
          <a:bodyPr anchor="ctr"/>
          <a:p>
            <a:pPr algn="r">
              <a:lnSpc>
                <a:spcPct val="100000"/>
              </a:lnSpc>
            </a:pPr>
            <a:fld id="{6DDC48D6-29F4-42BB-8C5F-54F6C5406021}" type="slidenum">
              <a:rPr lang="en-US" sz="1200">
                <a:solidFill>
                  <a:srgbClr val="ffffff"/>
                </a:solidFill>
                <a:latin typeface="Calibri"/>
              </a:rPr>
              <a:t>&lt;number&gt;</a:t>
            </a:f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EWMA calculations:</a:t>
            </a:r>
            <a:endParaRPr/>
          </a:p>
        </p:txBody>
      </p:sp>
      <p:sp>
        <p:nvSpPr>
          <p:cNvPr id="143" name="TextShape 2"/>
          <p:cNvSpPr txBox="1"/>
          <p:nvPr/>
        </p:nvSpPr>
        <p:spPr>
          <a:xfrm>
            <a:off x="457200" y="1600200"/>
            <a:ext cx="8229240" cy="4525560"/>
          </a:xfrm>
          <a:prstGeom prst="rect">
            <a:avLst/>
          </a:prstGeom>
        </p:spPr>
        <p:txBody>
          <a:bodyPr/>
          <a:p>
            <a:pPr>
              <a:lnSpc>
                <a:spcPct val="100000"/>
              </a:lnSpc>
            </a:pPr>
            <a:endParaRPr/>
          </a:p>
          <a:p>
            <a:pPr>
              <a:lnSpc>
                <a:spcPct val="100000"/>
              </a:lnSpc>
            </a:pPr>
            <a:endParaRPr/>
          </a:p>
          <a:p>
            <a:pPr>
              <a:lnSpc>
                <a:spcPct val="100000"/>
              </a:lnSpc>
            </a:pPr>
            <a:endParaRPr/>
          </a:p>
          <a:p>
            <a:pPr>
              <a:lnSpc>
                <a:spcPct val="100000"/>
              </a:lnSpc>
            </a:pPr>
            <a:r>
              <a:rPr lang="en-US" sz="3200">
                <a:solidFill>
                  <a:srgbClr val="ffffff"/>
                </a:solidFill>
                <a:latin typeface="Calibri"/>
              </a:rPr>
              <a:t>     </a:t>
            </a:r>
            <a:r>
              <a:rPr lang="en-US" sz="3200">
                <a:solidFill>
                  <a:srgbClr val="ffffff"/>
                </a:solidFill>
                <a:latin typeface="Calibri"/>
              </a:rPr>
              <a:t>For </a:t>
            </a:r>
            <a:r>
              <a:rPr i="1" lang="en-US" sz="3200">
                <a:solidFill>
                  <a:srgbClr val="ffffff"/>
                </a:solidFill>
                <a:latin typeface="Calibri"/>
              </a:rPr>
              <a:t>i</a:t>
            </a:r>
            <a:r>
              <a:rPr lang="en-US" sz="3200">
                <a:solidFill>
                  <a:srgbClr val="ffffff"/>
                </a:solidFill>
                <a:latin typeface="Calibri"/>
              </a:rPr>
              <a:t>&gt;1,</a:t>
            </a:r>
            <a:endParaRPr/>
          </a:p>
          <a:p>
            <a:pPr>
              <a:lnSpc>
                <a:spcPct val="100000"/>
              </a:lnSpc>
            </a:pPr>
            <a:endParaRPr/>
          </a:p>
        </p:txBody>
      </p:sp>
      <p:sp>
        <p:nvSpPr>
          <p:cNvPr id="144" name="TextShape 3"/>
          <p:cNvSpPr txBox="1"/>
          <p:nvPr/>
        </p:nvSpPr>
        <p:spPr>
          <a:xfrm>
            <a:off x="6553080" y="6356520"/>
            <a:ext cx="2133360" cy="364680"/>
          </a:xfrm>
          <a:prstGeom prst="rect">
            <a:avLst/>
          </a:prstGeom>
        </p:spPr>
        <p:txBody>
          <a:bodyPr anchor="ctr"/>
          <a:p>
            <a:pPr algn="r">
              <a:lnSpc>
                <a:spcPct val="100000"/>
              </a:lnSpc>
            </a:pPr>
            <a:fld id="{5B61B05E-1375-4E38-80CF-6E3083565787}" type="slidenum">
              <a:rPr lang="en-US" sz="1200">
                <a:solidFill>
                  <a:srgbClr val="ffffff"/>
                </a:solidFill>
                <a:latin typeface="Calibri"/>
              </a:rPr>
              <a:t>&lt;number&gt;</a:t>
            </a:fld>
            <a:endParaRPr/>
          </a:p>
        </p:txBody>
      </p:sp>
      <p:pic>
        <p:nvPicPr>
          <p:cNvPr id="145" name="" descr=""/>
          <p:cNvPicPr/>
          <p:nvPr/>
        </p:nvPicPr>
        <p:blipFill>
          <a:blip r:embed="rId1"/>
          <a:stretch>
            <a:fillRect/>
          </a:stretch>
        </p:blipFill>
        <p:spPr>
          <a:xfrm>
            <a:off x="3352680" y="2349360"/>
            <a:ext cx="1879560" cy="863640"/>
          </a:xfrm>
          <a:prstGeom prst="rect">
            <a:avLst/>
          </a:prstGeom>
          <a:ln>
            <a:solidFill>
              <a:srgbClr val="3465a4"/>
            </a:solidFill>
          </a:ln>
        </p:spPr>
      </p:pic>
      <p:pic>
        <p:nvPicPr>
          <p:cNvPr id="146" name="" descr=""/>
          <p:cNvPicPr/>
          <p:nvPr/>
        </p:nvPicPr>
        <p:blipFill>
          <a:blip r:embed="rId2"/>
          <a:stretch>
            <a:fillRect/>
          </a:stretch>
        </p:blipFill>
        <p:spPr>
          <a:xfrm>
            <a:off x="2133720" y="4381560"/>
            <a:ext cx="4635360" cy="863640"/>
          </a:xfrm>
          <a:prstGeom prst="rect">
            <a:avLst/>
          </a:prstGeom>
          <a:ln>
            <a:solidFill>
              <a:srgbClr val="3465a4"/>
            </a:solid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Or more generally</a:t>
            </a:r>
            <a:endParaRPr/>
          </a:p>
        </p:txBody>
      </p:sp>
      <p:sp>
        <p:nvSpPr>
          <p:cNvPr id="148"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For </a:t>
            </a:r>
            <a:r>
              <a:rPr i="1" lang="en-US" sz="3200">
                <a:solidFill>
                  <a:srgbClr val="ffffff"/>
                </a:solidFill>
                <a:latin typeface="Calibri"/>
              </a:rPr>
              <a:t>i</a:t>
            </a:r>
            <a:r>
              <a:rPr lang="en-US" sz="3200">
                <a:solidFill>
                  <a:srgbClr val="ffffff"/>
                </a:solidFill>
                <a:latin typeface="Calibri"/>
              </a:rPr>
              <a:t>&gt;1,</a:t>
            </a:r>
            <a:endParaRPr/>
          </a:p>
          <a:p>
            <a:pPr>
              <a:lnSpc>
                <a:spcPct val="100000"/>
              </a:lnSpc>
            </a:pPr>
            <a:endParaRPr/>
          </a:p>
          <a:p>
            <a:pPr>
              <a:lnSpc>
                <a:spcPct val="100000"/>
              </a:lnSpc>
            </a:pPr>
            <a:endParaRPr/>
          </a:p>
          <a:p>
            <a:pPr>
              <a:lnSpc>
                <a:spcPct val="100000"/>
              </a:lnSpc>
            </a:pPr>
            <a:r>
              <a:rPr lang="en-US" sz="3200">
                <a:solidFill>
                  <a:srgbClr val="ffffff"/>
                </a:solidFill>
                <a:latin typeface="Calibri"/>
              </a:rPr>
              <a:t>Note:</a:t>
            </a:r>
            <a:endParaRPr/>
          </a:p>
          <a:p>
            <a:pPr>
              <a:lnSpc>
                <a:spcPct val="100000"/>
              </a:lnSpc>
              <a:buFont typeface="Arial"/>
              <a:buChar char="•"/>
            </a:pPr>
            <a:r>
              <a:rPr lang="en-US" sz="3200">
                <a:solidFill>
                  <a:srgbClr val="ffffff"/>
                </a:solidFill>
                <a:latin typeface="Calibri"/>
              </a:rPr>
              <a:t>The coefficients are all less than 1.</a:t>
            </a:r>
            <a:endParaRPr/>
          </a:p>
          <a:p>
            <a:pPr>
              <a:lnSpc>
                <a:spcPct val="100000"/>
              </a:lnSpc>
              <a:buFont typeface="Arial"/>
              <a:buChar char="•"/>
            </a:pPr>
            <a:r>
              <a:rPr lang="en-US" sz="3200">
                <a:solidFill>
                  <a:srgbClr val="ffffff"/>
                </a:solidFill>
                <a:latin typeface="Calibri"/>
              </a:rPr>
              <a:t>The coefficients sum to 1.</a:t>
            </a:r>
            <a:endParaRPr/>
          </a:p>
          <a:p>
            <a:pPr>
              <a:lnSpc>
                <a:spcPct val="100000"/>
              </a:lnSpc>
              <a:buFont typeface="Arial"/>
              <a:buChar char="•"/>
            </a:pPr>
            <a:r>
              <a:rPr lang="en-US" sz="3200">
                <a:solidFill>
                  <a:srgbClr val="ffffff"/>
                </a:solidFill>
                <a:latin typeface="Calibri"/>
              </a:rPr>
              <a:t>This means the variance of the weighted average is less than the individual values.</a:t>
            </a:r>
            <a:endParaRPr/>
          </a:p>
        </p:txBody>
      </p:sp>
      <p:sp>
        <p:nvSpPr>
          <p:cNvPr id="149" name="TextShape 3"/>
          <p:cNvSpPr txBox="1"/>
          <p:nvPr/>
        </p:nvSpPr>
        <p:spPr>
          <a:xfrm>
            <a:off x="6553080" y="6356520"/>
            <a:ext cx="2133360" cy="364680"/>
          </a:xfrm>
          <a:prstGeom prst="rect">
            <a:avLst/>
          </a:prstGeom>
        </p:spPr>
        <p:txBody>
          <a:bodyPr anchor="ctr"/>
          <a:p>
            <a:pPr algn="r">
              <a:lnSpc>
                <a:spcPct val="100000"/>
              </a:lnSpc>
            </a:pPr>
            <a:fld id="{56F44672-B4DF-437E-BF78-690FE5D7A38D}" type="slidenum">
              <a:rPr lang="en-US" sz="1200">
                <a:solidFill>
                  <a:srgbClr val="ffffff"/>
                </a:solidFill>
                <a:latin typeface="Calibri"/>
              </a:rPr>
              <a:t>&lt;number&gt;</a:t>
            </a:fld>
            <a:endParaRPr/>
          </a:p>
        </p:txBody>
      </p:sp>
      <p:pic>
        <p:nvPicPr>
          <p:cNvPr id="150" name="" descr=""/>
          <p:cNvPicPr/>
          <p:nvPr/>
        </p:nvPicPr>
        <p:blipFill>
          <a:blip r:embed="rId1"/>
          <a:stretch>
            <a:fillRect/>
          </a:stretch>
        </p:blipFill>
        <p:spPr>
          <a:xfrm>
            <a:off x="1676520" y="2362320"/>
            <a:ext cx="5435640" cy="762120"/>
          </a:xfrm>
          <a:prstGeom prst="rect">
            <a:avLst/>
          </a:prstGeom>
          <a:ln>
            <a:solidFill>
              <a:srgbClr val="3465a4"/>
            </a:solid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Choice of weight values:</a:t>
            </a:r>
            <a:endParaRPr/>
          </a:p>
        </p:txBody>
      </p:sp>
      <p:sp>
        <p:nvSpPr>
          <p:cNvPr id="152"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A low weight value, say around .1 to .2, would give a chart which behave much like a UWMA (or AMA) chart with a large span.</a:t>
            </a:r>
            <a:endParaRPr/>
          </a:p>
          <a:p>
            <a:pPr>
              <a:lnSpc>
                <a:spcPct val="100000"/>
              </a:lnSpc>
              <a:buFont typeface="Arial"/>
              <a:buChar char="•"/>
            </a:pPr>
            <a:r>
              <a:rPr lang="en-US" sz="3200">
                <a:solidFill>
                  <a:srgbClr val="ffffff"/>
                </a:solidFill>
                <a:latin typeface="Calibri"/>
              </a:rPr>
              <a:t>A high weight near one would be much like an Individuals chart.</a:t>
            </a:r>
            <a:endParaRPr/>
          </a:p>
          <a:p>
            <a:pPr>
              <a:lnSpc>
                <a:spcPct val="100000"/>
              </a:lnSpc>
              <a:buFont typeface="Arial"/>
              <a:buChar char="•"/>
            </a:pPr>
            <a:r>
              <a:rPr lang="en-US" sz="3200">
                <a:solidFill>
                  <a:srgbClr val="ffffff"/>
                </a:solidFill>
                <a:latin typeface="Calibri"/>
              </a:rPr>
              <a:t>In practice, weights around r=.5 are used.</a:t>
            </a:r>
            <a:endParaRPr/>
          </a:p>
        </p:txBody>
      </p:sp>
      <p:sp>
        <p:nvSpPr>
          <p:cNvPr id="153" name="TextShape 3"/>
          <p:cNvSpPr txBox="1"/>
          <p:nvPr/>
        </p:nvSpPr>
        <p:spPr>
          <a:xfrm>
            <a:off x="6553080" y="6356520"/>
            <a:ext cx="2133360" cy="364680"/>
          </a:xfrm>
          <a:prstGeom prst="rect">
            <a:avLst/>
          </a:prstGeom>
        </p:spPr>
        <p:txBody>
          <a:bodyPr anchor="ctr"/>
          <a:p>
            <a:pPr algn="r">
              <a:lnSpc>
                <a:spcPct val="100000"/>
              </a:lnSpc>
            </a:pPr>
            <a:fld id="{CA8101DC-6A7A-4E7C-BB9A-20DDBDB0B1F7}" type="slidenum">
              <a:rPr lang="en-US" sz="1200">
                <a:solidFill>
                  <a:srgbClr val="ffffff"/>
                </a:solidFill>
                <a:latin typeface="Calibri"/>
              </a:rPr>
              <a:t>&lt;number&gt;</a:t>
            </a:fld>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EWMA for Data of Example 6.7</a:t>
            </a:r>
            <a:endParaRPr/>
          </a:p>
        </p:txBody>
      </p:sp>
      <p:pic>
        <p:nvPicPr>
          <p:cNvPr id="155" name="Picture 2" descr=""/>
          <p:cNvPicPr/>
          <p:nvPr/>
        </p:nvPicPr>
        <p:blipFill>
          <a:blip r:embed="rId1"/>
          <a:stretch>
            <a:fillRect/>
          </a:stretch>
        </p:blipFill>
        <p:spPr>
          <a:xfrm>
            <a:off x="1371600" y="2209680"/>
            <a:ext cx="6171840" cy="3352320"/>
          </a:xfrm>
          <a:prstGeom prst="rect">
            <a:avLst/>
          </a:prstGeom>
          <a:ln w="9360">
            <a:noFill/>
          </a:ln>
        </p:spPr>
      </p:pic>
      <p:sp>
        <p:nvSpPr>
          <p:cNvPr id="156" name="TextShape 2"/>
          <p:cNvSpPr txBox="1"/>
          <p:nvPr/>
        </p:nvSpPr>
        <p:spPr>
          <a:xfrm>
            <a:off x="6553080" y="6356520"/>
            <a:ext cx="2133360" cy="364680"/>
          </a:xfrm>
          <a:prstGeom prst="rect">
            <a:avLst/>
          </a:prstGeom>
        </p:spPr>
        <p:txBody>
          <a:bodyPr anchor="ctr"/>
          <a:p>
            <a:pPr algn="r">
              <a:lnSpc>
                <a:spcPct val="100000"/>
              </a:lnSpc>
            </a:pPr>
            <a:fld id="{C680D89B-1ECD-4D97-BB51-CCB5665F0F4F}" type="slidenum">
              <a:rPr lang="en-US" sz="1200">
                <a:solidFill>
                  <a:srgbClr val="ffffff"/>
                </a:solidFill>
                <a:latin typeface="Calibri"/>
              </a:rPr>
              <a:t>&lt;number&gt;</a:t>
            </a:fld>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Which charting was best?</a:t>
            </a:r>
            <a:endParaRPr/>
          </a:p>
        </p:txBody>
      </p:sp>
      <p:sp>
        <p:nvSpPr>
          <p:cNvPr id="158"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The UWMA (or AMA) picked up a mean shift early on for spans of two or three.</a:t>
            </a:r>
            <a:endParaRPr/>
          </a:p>
          <a:p>
            <a:pPr>
              <a:lnSpc>
                <a:spcPct val="100000"/>
              </a:lnSpc>
              <a:buFont typeface="Arial"/>
              <a:buChar char="•"/>
            </a:pPr>
            <a:r>
              <a:rPr lang="en-US" sz="3200">
                <a:solidFill>
                  <a:srgbClr val="ffffff"/>
                </a:solidFill>
                <a:latin typeface="Calibri"/>
              </a:rPr>
              <a:t>The EWMA chart did not pick this up since it was a shift in process mean, not a trend.</a:t>
            </a:r>
            <a:endParaRPr/>
          </a:p>
          <a:p>
            <a:pPr>
              <a:lnSpc>
                <a:spcPct val="100000"/>
              </a:lnSpc>
              <a:buFont typeface="Arial"/>
              <a:buChar char="•"/>
            </a:pPr>
            <a:r>
              <a:rPr lang="en-US" sz="3200">
                <a:solidFill>
                  <a:srgbClr val="ffffff"/>
                </a:solidFill>
                <a:latin typeface="Calibri"/>
              </a:rPr>
              <a:t>Experience with the process is the best guide.</a:t>
            </a:r>
            <a:endParaRPr/>
          </a:p>
        </p:txBody>
      </p:sp>
      <p:sp>
        <p:nvSpPr>
          <p:cNvPr id="159" name="TextShape 3"/>
          <p:cNvSpPr txBox="1"/>
          <p:nvPr/>
        </p:nvSpPr>
        <p:spPr>
          <a:xfrm>
            <a:off x="6553080" y="6356520"/>
            <a:ext cx="2133360" cy="364680"/>
          </a:xfrm>
          <a:prstGeom prst="rect">
            <a:avLst/>
          </a:prstGeom>
        </p:spPr>
        <p:txBody>
          <a:bodyPr anchor="ctr"/>
          <a:p>
            <a:pPr algn="r">
              <a:lnSpc>
                <a:spcPct val="100000"/>
              </a:lnSpc>
            </a:pPr>
            <a:fld id="{9520760A-1AE8-436B-BF2E-960A6D8FA057}" type="slidenum">
              <a:rPr lang="en-US" sz="1200">
                <a:solidFill>
                  <a:srgbClr val="ffffff"/>
                </a:solidFill>
                <a:latin typeface="Calibri"/>
              </a:rPr>
              <a:t>&lt;number&gt;</a:t>
            </a:fld>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p:spPr>
        <p:txBody>
          <a:bodyPr anchor="ctr"/>
          <a:p>
            <a:pPr algn="ctr">
              <a:lnSpc>
                <a:spcPct val="100000"/>
              </a:lnSpc>
            </a:pPr>
            <a:r>
              <a:rPr lang="en-US" sz="3200">
                <a:solidFill>
                  <a:srgbClr val="ffffff"/>
                </a:solidFill>
                <a:latin typeface="Calibri"/>
              </a:rPr>
              <a:t>Another Example JMP Data set (there are 5 observations per subgroup but the UWMA and EWMA charts still work). </a:t>
            </a:r>
            <a:endParaRPr/>
          </a:p>
        </p:txBody>
      </p:sp>
      <p:pic>
        <p:nvPicPr>
          <p:cNvPr id="161" name="Picture 2" descr=""/>
          <p:cNvPicPr/>
          <p:nvPr/>
        </p:nvPicPr>
        <p:blipFill>
          <a:blip r:embed="rId1"/>
          <a:stretch>
            <a:fillRect/>
          </a:stretch>
        </p:blipFill>
        <p:spPr>
          <a:xfrm>
            <a:off x="1219320" y="1752480"/>
            <a:ext cx="6476760" cy="3657240"/>
          </a:xfrm>
          <a:prstGeom prst="rect">
            <a:avLst/>
          </a:prstGeom>
          <a:ln w="9360">
            <a:noFill/>
          </a:ln>
        </p:spPr>
      </p:pic>
      <p:sp>
        <p:nvSpPr>
          <p:cNvPr id="162" name="TextShape 2"/>
          <p:cNvSpPr txBox="1"/>
          <p:nvPr/>
        </p:nvSpPr>
        <p:spPr>
          <a:xfrm>
            <a:off x="6553080" y="6356520"/>
            <a:ext cx="2133360" cy="364680"/>
          </a:xfrm>
          <a:prstGeom prst="rect">
            <a:avLst/>
          </a:prstGeom>
        </p:spPr>
        <p:txBody>
          <a:bodyPr anchor="ctr"/>
          <a:p>
            <a:pPr algn="r">
              <a:lnSpc>
                <a:spcPct val="100000"/>
              </a:lnSpc>
            </a:pPr>
            <a:fld id="{2114C23C-CB68-4C37-93C2-2E8ED444565D}" type="slidenum">
              <a:rPr lang="en-US" sz="1200">
                <a:solidFill>
                  <a:srgbClr val="ffffff"/>
                </a:solidFill>
                <a:latin typeface="Calibri"/>
              </a:rPr>
              <a:t>&lt;number&gt;</a:t>
            </a:fld>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That was X-bar, now UWMA</a:t>
            </a:r>
            <a:endParaRPr/>
          </a:p>
        </p:txBody>
      </p:sp>
      <p:pic>
        <p:nvPicPr>
          <p:cNvPr id="164" name="Picture 2" descr=""/>
          <p:cNvPicPr/>
          <p:nvPr/>
        </p:nvPicPr>
        <p:blipFill>
          <a:blip r:embed="rId1"/>
          <a:stretch>
            <a:fillRect/>
          </a:stretch>
        </p:blipFill>
        <p:spPr>
          <a:xfrm>
            <a:off x="1371600" y="1905120"/>
            <a:ext cx="6324120" cy="3504960"/>
          </a:xfrm>
          <a:prstGeom prst="rect">
            <a:avLst/>
          </a:prstGeom>
          <a:ln w="9360">
            <a:noFill/>
          </a:ln>
        </p:spPr>
      </p:pic>
      <p:sp>
        <p:nvSpPr>
          <p:cNvPr id="165" name="TextShape 2"/>
          <p:cNvSpPr txBox="1"/>
          <p:nvPr/>
        </p:nvSpPr>
        <p:spPr>
          <a:xfrm>
            <a:off x="6553080" y="6356520"/>
            <a:ext cx="2133360" cy="364680"/>
          </a:xfrm>
          <a:prstGeom prst="rect">
            <a:avLst/>
          </a:prstGeom>
        </p:spPr>
        <p:txBody>
          <a:bodyPr anchor="ctr"/>
          <a:p>
            <a:pPr algn="r">
              <a:lnSpc>
                <a:spcPct val="100000"/>
              </a:lnSpc>
            </a:pPr>
            <a:fld id="{3F3F2632-5F2C-4C07-8BA4-AF23517A42C6}" type="slidenum">
              <a:rPr lang="en-US" sz="1200">
                <a:solidFill>
                  <a:srgbClr val="ffffff"/>
                </a:solidFill>
                <a:latin typeface="Calibri"/>
              </a:rPr>
              <a:t>&lt;number&gt;</a:t>
            </a:fld>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Now EWMA with r=.5</a:t>
            </a:r>
            <a:endParaRPr/>
          </a:p>
        </p:txBody>
      </p:sp>
      <p:pic>
        <p:nvPicPr>
          <p:cNvPr id="167" name="Picture 2" descr=""/>
          <p:cNvPicPr/>
          <p:nvPr/>
        </p:nvPicPr>
        <p:blipFill>
          <a:blip r:embed="rId1"/>
          <a:stretch>
            <a:fillRect/>
          </a:stretch>
        </p:blipFill>
        <p:spPr>
          <a:xfrm>
            <a:off x="1447920" y="1905120"/>
            <a:ext cx="6171840" cy="3580920"/>
          </a:xfrm>
          <a:prstGeom prst="rect">
            <a:avLst/>
          </a:prstGeom>
          <a:ln w="9360">
            <a:noFill/>
          </a:ln>
        </p:spPr>
      </p:pic>
      <p:sp>
        <p:nvSpPr>
          <p:cNvPr id="168" name="TextShape 2"/>
          <p:cNvSpPr txBox="1"/>
          <p:nvPr/>
        </p:nvSpPr>
        <p:spPr>
          <a:xfrm>
            <a:off x="6553080" y="6356520"/>
            <a:ext cx="2133360" cy="364680"/>
          </a:xfrm>
          <a:prstGeom prst="rect">
            <a:avLst/>
          </a:prstGeom>
        </p:spPr>
        <p:txBody>
          <a:bodyPr anchor="ctr"/>
          <a:p>
            <a:pPr algn="r">
              <a:lnSpc>
                <a:spcPct val="100000"/>
              </a:lnSpc>
            </a:pPr>
            <a:fld id="{41802524-6001-4D4C-9440-DC27BA6E7214}" type="slidenum">
              <a:rPr lang="en-US" sz="1200">
                <a:solidFill>
                  <a:srgbClr val="ffffff"/>
                </a:solidFill>
                <a:latin typeface="Calibri"/>
              </a:rPr>
              <a:t>&lt;number&gt;</a:t>
            </a:fld>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Why did the EWMA chart work?</a:t>
            </a:r>
            <a:endParaRPr/>
          </a:p>
        </p:txBody>
      </p:sp>
      <p:sp>
        <p:nvSpPr>
          <p:cNvPr id="170"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Whenever there is trending, the most recent points have the most information.</a:t>
            </a:r>
            <a:endParaRPr/>
          </a:p>
          <a:p>
            <a:pPr>
              <a:lnSpc>
                <a:spcPct val="100000"/>
              </a:lnSpc>
              <a:buFont typeface="Arial"/>
              <a:buChar char="•"/>
            </a:pPr>
            <a:r>
              <a:rPr lang="en-US" sz="3200">
                <a:solidFill>
                  <a:srgbClr val="ffffff"/>
                </a:solidFill>
                <a:latin typeface="Calibri"/>
              </a:rPr>
              <a:t>The X-bar and R charts put all of the weight each on the most recent sample.</a:t>
            </a:r>
            <a:endParaRPr/>
          </a:p>
          <a:p>
            <a:pPr>
              <a:lnSpc>
                <a:spcPct val="100000"/>
              </a:lnSpc>
              <a:buFont typeface="Arial"/>
              <a:buChar char="•"/>
            </a:pPr>
            <a:r>
              <a:rPr lang="en-US" sz="3200">
                <a:solidFill>
                  <a:srgbClr val="ffffff"/>
                </a:solidFill>
                <a:latin typeface="Calibri"/>
              </a:rPr>
              <a:t>The UWMA charts weight each point equally in the span.</a:t>
            </a:r>
            <a:endParaRPr/>
          </a:p>
          <a:p>
            <a:pPr>
              <a:lnSpc>
                <a:spcPct val="100000"/>
              </a:lnSpc>
              <a:buFont typeface="Arial"/>
              <a:buChar char="•"/>
            </a:pPr>
            <a:r>
              <a:rPr lang="en-US" sz="3200">
                <a:solidFill>
                  <a:srgbClr val="ffffff"/>
                </a:solidFill>
                <a:latin typeface="Calibri"/>
              </a:rPr>
              <a:t>The EWMA chart weights the most recent signals with higher weights, this makes the signal to noise ratio the largest (largest signal gets most weight).</a:t>
            </a:r>
            <a:endParaRPr/>
          </a:p>
        </p:txBody>
      </p:sp>
      <p:sp>
        <p:nvSpPr>
          <p:cNvPr id="171" name="TextShape 3"/>
          <p:cNvSpPr txBox="1"/>
          <p:nvPr/>
        </p:nvSpPr>
        <p:spPr>
          <a:xfrm>
            <a:off x="6553080" y="6356520"/>
            <a:ext cx="2133360" cy="364680"/>
          </a:xfrm>
          <a:prstGeom prst="rect">
            <a:avLst/>
          </a:prstGeom>
        </p:spPr>
        <p:txBody>
          <a:bodyPr anchor="ctr"/>
          <a:p>
            <a:pPr algn="r">
              <a:lnSpc>
                <a:spcPct val="100000"/>
              </a:lnSpc>
            </a:pPr>
            <a:fld id="{00444837-5484-4F0A-BBA1-85059F278098}" type="slidenum">
              <a:rPr lang="en-US" sz="1200">
                <a:solidFill>
                  <a:srgbClr val="ffffff"/>
                </a:solidFill>
                <a:latin typeface="Calibri"/>
              </a:rPr>
              <a:t>&lt;number&gt;</a:t>
            </a:fld>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Caution!</a:t>
            </a:r>
            <a:endParaRPr/>
          </a:p>
        </p:txBody>
      </p:sp>
      <p:sp>
        <p:nvSpPr>
          <p:cNvPr id="173"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    </a:t>
            </a:r>
            <a:r>
              <a:rPr lang="en-US" sz="3200">
                <a:solidFill>
                  <a:srgbClr val="ffffff"/>
                </a:solidFill>
                <a:latin typeface="Calibri"/>
              </a:rPr>
              <a:t>If you graph your data every possible way you risk getting false signals!</a:t>
            </a:r>
            <a:endParaRPr/>
          </a:p>
          <a:p>
            <a:pPr>
              <a:lnSpc>
                <a:spcPct val="100000"/>
              </a:lnSpc>
            </a:pPr>
            <a:endParaRPr/>
          </a:p>
          <a:p>
            <a:pPr>
              <a:lnSpc>
                <a:spcPct val="100000"/>
              </a:lnSpc>
            </a:pPr>
            <a:r>
              <a:rPr lang="en-US" sz="3200">
                <a:solidFill>
                  <a:srgbClr val="ffffff"/>
                </a:solidFill>
                <a:latin typeface="Calibri"/>
              </a:rPr>
              <a:t>    </a:t>
            </a:r>
            <a:r>
              <a:rPr lang="en-US" sz="3200">
                <a:solidFill>
                  <a:srgbClr val="ffffff"/>
                </a:solidFill>
                <a:latin typeface="Calibri"/>
              </a:rPr>
              <a:t>People do that anyway but don’t be that guy!</a:t>
            </a:r>
            <a:endParaRPr/>
          </a:p>
        </p:txBody>
      </p:sp>
      <p:sp>
        <p:nvSpPr>
          <p:cNvPr id="174" name="TextShape 3"/>
          <p:cNvSpPr txBox="1"/>
          <p:nvPr/>
        </p:nvSpPr>
        <p:spPr>
          <a:xfrm>
            <a:off x="6553080" y="6356520"/>
            <a:ext cx="2133360" cy="364680"/>
          </a:xfrm>
          <a:prstGeom prst="rect">
            <a:avLst/>
          </a:prstGeom>
        </p:spPr>
        <p:txBody>
          <a:bodyPr anchor="ctr"/>
          <a:p>
            <a:pPr algn="r">
              <a:lnSpc>
                <a:spcPct val="100000"/>
              </a:lnSpc>
            </a:pPr>
            <a:fld id="{EC80B539-2791-440F-A478-8F2EA52E895B}" type="slidenum">
              <a:rPr lang="en-US" sz="1200">
                <a:solidFill>
                  <a:srgbClr val="ffffff"/>
                </a:solidFill>
                <a:latin typeface="Calibri"/>
              </a:rPr>
              <a:t>&lt;number&gt;</a:t>
            </a:fld>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Sustained changes in the Process Mean</a:t>
            </a:r>
            <a:endParaRPr/>
          </a:p>
        </p:txBody>
      </p:sp>
      <p:sp>
        <p:nvSpPr>
          <p:cNvPr id="90"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    </a:t>
            </a:r>
            <a:r>
              <a:rPr lang="en-US" sz="3200">
                <a:solidFill>
                  <a:srgbClr val="ffffff"/>
                </a:solidFill>
                <a:latin typeface="Calibri"/>
              </a:rPr>
              <a:t>Experience has shown that there are two common types of sustained changes in the Process Mean:</a:t>
            </a:r>
            <a:endParaRPr/>
          </a:p>
          <a:p>
            <a:pPr>
              <a:lnSpc>
                <a:spcPct val="100000"/>
              </a:lnSpc>
              <a:buFont typeface="Arial"/>
              <a:buChar char="•"/>
            </a:pPr>
            <a:r>
              <a:rPr lang="en-US" sz="3200">
                <a:solidFill>
                  <a:srgbClr val="ffffff"/>
                </a:solidFill>
                <a:latin typeface="Calibri"/>
              </a:rPr>
              <a:t>A sustained shift in the Process Mean to a new value.</a:t>
            </a:r>
            <a:endParaRPr/>
          </a:p>
          <a:p>
            <a:pPr>
              <a:lnSpc>
                <a:spcPct val="100000"/>
              </a:lnSpc>
              <a:buFont typeface="Arial"/>
              <a:buChar char="•"/>
            </a:pPr>
            <a:r>
              <a:rPr lang="en-US" sz="3200">
                <a:solidFill>
                  <a:srgbClr val="ffffff"/>
                </a:solidFill>
                <a:latin typeface="Calibri"/>
              </a:rPr>
              <a:t>Slow trending in the Process Mean up or down.</a:t>
            </a:r>
            <a:endParaRPr/>
          </a:p>
        </p:txBody>
      </p:sp>
      <p:sp>
        <p:nvSpPr>
          <p:cNvPr id="91" name="TextShape 3"/>
          <p:cNvSpPr txBox="1"/>
          <p:nvPr/>
        </p:nvSpPr>
        <p:spPr>
          <a:xfrm>
            <a:off x="6553080" y="6356520"/>
            <a:ext cx="2133360" cy="364680"/>
          </a:xfrm>
          <a:prstGeom prst="rect">
            <a:avLst/>
          </a:prstGeom>
        </p:spPr>
        <p:txBody>
          <a:bodyPr anchor="ctr"/>
          <a:p>
            <a:pPr algn="r">
              <a:lnSpc>
                <a:spcPct val="100000"/>
              </a:lnSpc>
            </a:pPr>
            <a:fld id="{34469475-A6E9-450D-B2D7-A07B9EE7B84E}" type="slidenum">
              <a:rPr lang="en-US" sz="1200">
                <a:solidFill>
                  <a:srgbClr val="ffffff"/>
                </a:solidFill>
                <a:latin typeface="Calibri"/>
              </a:rPr>
              <a:t>&lt;number&gt;</a:t>
            </a:fld>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Moving Average Charts</a:t>
            </a:r>
            <a:endParaRPr/>
          </a:p>
        </p:txBody>
      </p:sp>
      <p:sp>
        <p:nvSpPr>
          <p:cNvPr id="93"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    </a:t>
            </a:r>
            <a:r>
              <a:rPr lang="en-US" sz="3200">
                <a:solidFill>
                  <a:srgbClr val="ffffff"/>
                </a:solidFill>
                <a:latin typeface="Calibri"/>
              </a:rPr>
              <a:t>There are two types of Moving Average charts designed to be sensitive to these types of Process Mean changes:</a:t>
            </a:r>
            <a:endParaRPr/>
          </a:p>
          <a:p>
            <a:pPr>
              <a:lnSpc>
                <a:spcPct val="100000"/>
              </a:lnSpc>
              <a:buFont typeface="Arial"/>
              <a:buChar char="•"/>
            </a:pPr>
            <a:r>
              <a:rPr lang="en-US" sz="3200">
                <a:solidFill>
                  <a:srgbClr val="ffffff"/>
                </a:solidFill>
                <a:latin typeface="Calibri"/>
              </a:rPr>
              <a:t>The Uniformly Weighted Moving Average Chart, UWMA chart, (also known as the Arithmetic Moving Average chart, AMA chart)</a:t>
            </a:r>
            <a:endParaRPr/>
          </a:p>
          <a:p>
            <a:pPr>
              <a:lnSpc>
                <a:spcPct val="100000"/>
              </a:lnSpc>
              <a:buFont typeface="Arial"/>
              <a:buChar char="•"/>
            </a:pPr>
            <a:r>
              <a:rPr lang="en-US" sz="3200">
                <a:solidFill>
                  <a:srgbClr val="ffffff"/>
                </a:solidFill>
                <a:latin typeface="Calibri"/>
              </a:rPr>
              <a:t>The Exponentially Weighted Moving Average chart, EWMA chart, (also known as the Geometric Moving Average Chart, GMA chart)</a:t>
            </a:r>
            <a:endParaRPr/>
          </a:p>
          <a:p>
            <a:pPr>
              <a:lnSpc>
                <a:spcPct val="100000"/>
              </a:lnSpc>
            </a:pPr>
            <a:endParaRPr/>
          </a:p>
        </p:txBody>
      </p:sp>
      <p:sp>
        <p:nvSpPr>
          <p:cNvPr id="94" name="TextShape 3"/>
          <p:cNvSpPr txBox="1"/>
          <p:nvPr/>
        </p:nvSpPr>
        <p:spPr>
          <a:xfrm>
            <a:off x="6553080" y="6356520"/>
            <a:ext cx="2133360" cy="364680"/>
          </a:xfrm>
          <a:prstGeom prst="rect">
            <a:avLst/>
          </a:prstGeom>
        </p:spPr>
        <p:txBody>
          <a:bodyPr anchor="ctr"/>
          <a:p>
            <a:pPr algn="r">
              <a:lnSpc>
                <a:spcPct val="100000"/>
              </a:lnSpc>
            </a:pPr>
            <a:fld id="{F672E2AA-D2B1-41FE-835F-C2B1C4B03736}" type="slidenum">
              <a:rPr lang="en-US" sz="1200">
                <a:solidFill>
                  <a:srgbClr val="ffffff"/>
                </a:solidFill>
                <a:latin typeface="Calibri"/>
              </a:rPr>
              <a:t>&lt;number&gt;</a:t>
            </a:fld>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Which to use?</a:t>
            </a:r>
            <a:endParaRPr/>
          </a:p>
        </p:txBody>
      </p:sp>
      <p:sp>
        <p:nvSpPr>
          <p:cNvPr id="96"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    </a:t>
            </a:r>
            <a:r>
              <a:rPr lang="en-US" sz="3200">
                <a:solidFill>
                  <a:srgbClr val="ffffff"/>
                </a:solidFill>
                <a:latin typeface="Calibri"/>
              </a:rPr>
              <a:t>Each of the two is to be used depending on the type of Process change one wishes to detect:</a:t>
            </a:r>
            <a:endParaRPr/>
          </a:p>
          <a:p>
            <a:pPr>
              <a:lnSpc>
                <a:spcPct val="100000"/>
              </a:lnSpc>
              <a:buFont typeface="Arial"/>
              <a:buChar char="•"/>
            </a:pPr>
            <a:r>
              <a:rPr lang="en-US" sz="3200">
                <a:solidFill>
                  <a:srgbClr val="ffffff"/>
                </a:solidFill>
                <a:latin typeface="Calibri"/>
              </a:rPr>
              <a:t>For a sustained shift in the Process Mean to a new value, use the Uniformly Weighted Moving Average chart.</a:t>
            </a:r>
            <a:endParaRPr/>
          </a:p>
          <a:p>
            <a:pPr>
              <a:lnSpc>
                <a:spcPct val="100000"/>
              </a:lnSpc>
              <a:buFont typeface="Arial"/>
              <a:buChar char="•"/>
            </a:pPr>
            <a:r>
              <a:rPr lang="en-US" sz="3200">
                <a:solidFill>
                  <a:srgbClr val="ffffff"/>
                </a:solidFill>
                <a:latin typeface="Calibri"/>
              </a:rPr>
              <a:t>For a slowly trending Process Mean, use the Exponentially Weighted Moving Average chart.</a:t>
            </a:r>
            <a:endParaRPr/>
          </a:p>
        </p:txBody>
      </p:sp>
      <p:sp>
        <p:nvSpPr>
          <p:cNvPr id="97" name="TextShape 3"/>
          <p:cNvSpPr txBox="1"/>
          <p:nvPr/>
        </p:nvSpPr>
        <p:spPr>
          <a:xfrm>
            <a:off x="6553080" y="6356520"/>
            <a:ext cx="2133360" cy="364680"/>
          </a:xfrm>
          <a:prstGeom prst="rect">
            <a:avLst/>
          </a:prstGeom>
        </p:spPr>
        <p:txBody>
          <a:bodyPr anchor="ctr"/>
          <a:p>
            <a:pPr algn="r">
              <a:lnSpc>
                <a:spcPct val="100000"/>
              </a:lnSpc>
            </a:pPr>
            <a:fld id="{2F43C0B6-238B-423F-9711-7FB6BA50F620}" type="slidenum">
              <a:rPr lang="en-US" sz="1200">
                <a:solidFill>
                  <a:srgbClr val="ffffff"/>
                </a:solidFill>
                <a:latin typeface="Calibri"/>
              </a:rPr>
              <a:t>&lt;number&gt;</a:t>
            </a:fld>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Moving Average charts in JMP</a:t>
            </a:r>
            <a:endParaRPr/>
          </a:p>
        </p:txBody>
      </p:sp>
      <p:sp>
        <p:nvSpPr>
          <p:cNvPr id="99"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    </a:t>
            </a:r>
            <a:r>
              <a:rPr lang="en-US" sz="3200">
                <a:solidFill>
                  <a:srgbClr val="ffffff"/>
                </a:solidFill>
                <a:latin typeface="Calibri"/>
              </a:rPr>
              <a:t>Each point on a Uniformly Weighted Moving Average (UWMA) chart, also called a Moving Average chart, is the average of the w most recent subgroup means (called “span”), including the present subgroup mean. These are often referred to as Arithmetic Moving Average (AMA) charts. These are often used in detecting a consistent shift in the Process Mean rapidly.</a:t>
            </a:r>
            <a:endParaRPr/>
          </a:p>
        </p:txBody>
      </p:sp>
      <p:sp>
        <p:nvSpPr>
          <p:cNvPr id="100" name="TextShape 3"/>
          <p:cNvSpPr txBox="1"/>
          <p:nvPr/>
        </p:nvSpPr>
        <p:spPr>
          <a:xfrm>
            <a:off x="6553080" y="6356520"/>
            <a:ext cx="2133360" cy="364680"/>
          </a:xfrm>
          <a:prstGeom prst="rect">
            <a:avLst/>
          </a:prstGeom>
        </p:spPr>
        <p:txBody>
          <a:bodyPr anchor="ctr"/>
          <a:p>
            <a:pPr algn="r">
              <a:lnSpc>
                <a:spcPct val="100000"/>
              </a:lnSpc>
            </a:pPr>
            <a:fld id="{4FA8F72E-156E-491F-BD66-161000091A11}" type="slidenum">
              <a:rPr lang="en-US" sz="1200">
                <a:solidFill>
                  <a:srgbClr val="ffffff"/>
                </a:solidFill>
                <a:latin typeface="Calibri"/>
              </a:rPr>
              <a:t>&lt;number&gt;</a:t>
            </a:f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JMP control limits</a:t>
            </a:r>
            <a:endParaRPr/>
          </a:p>
        </p:txBody>
      </p:sp>
      <p:sp>
        <p:nvSpPr>
          <p:cNvPr id="102" name="TextShape 2"/>
          <p:cNvSpPr txBox="1"/>
          <p:nvPr/>
        </p:nvSpPr>
        <p:spPr>
          <a:xfrm>
            <a:off x="457200" y="1600200"/>
            <a:ext cx="8229240" cy="4525560"/>
          </a:xfrm>
          <a:prstGeom prst="rect">
            <a:avLst/>
          </a:prstGeom>
        </p:spPr>
        <p:txBody>
          <a:bodyPr/>
          <a:p>
            <a:pPr>
              <a:lnSpc>
                <a:spcPct val="100000"/>
              </a:lnSpc>
            </a:pPr>
            <a:r>
              <a:rPr lang="en-US" sz="3200">
                <a:solidFill>
                  <a:srgbClr val="ffffff"/>
                </a:solidFill>
                <a:latin typeface="Calibri"/>
              </a:rPr>
              <a:t>    </a:t>
            </a:r>
            <a:r>
              <a:rPr lang="en-US" sz="3200">
                <a:solidFill>
                  <a:srgbClr val="ffffff"/>
                </a:solidFill>
                <a:latin typeface="Calibri"/>
              </a:rPr>
              <a:t>If we assume the sample sizes in each subgroup are equal, then:</a:t>
            </a:r>
            <a:endParaRPr/>
          </a:p>
          <a:p>
            <a:pPr>
              <a:lnSpc>
                <a:spcPct val="100000"/>
              </a:lnSpc>
            </a:pPr>
            <a:endParaRPr/>
          </a:p>
          <a:p>
            <a:pPr>
              <a:lnSpc>
                <a:spcPct val="100000"/>
              </a:lnSpc>
            </a:pPr>
            <a:endParaRPr/>
          </a:p>
          <a:p>
            <a:pPr>
              <a:lnSpc>
                <a:spcPct val="100000"/>
              </a:lnSpc>
            </a:pPr>
            <a:r>
              <a:rPr lang="en-US" sz="3200">
                <a:solidFill>
                  <a:srgbClr val="ffffff"/>
                </a:solidFill>
                <a:latin typeface="Calibri"/>
              </a:rPr>
              <a:t>   </a:t>
            </a:r>
            <a:endParaRPr/>
          </a:p>
          <a:p>
            <a:pPr>
              <a:lnSpc>
                <a:spcPct val="100000"/>
              </a:lnSpc>
            </a:pPr>
            <a:r>
              <a:rPr lang="en-US" sz="3200">
                <a:solidFill>
                  <a:srgbClr val="ffffff"/>
                </a:solidFill>
                <a:latin typeface="Calibri"/>
              </a:rPr>
              <a:t>    </a:t>
            </a:r>
            <a:r>
              <a:rPr lang="en-US" sz="3200">
                <a:solidFill>
                  <a:srgbClr val="ffffff"/>
                </a:solidFill>
                <a:latin typeface="Calibri"/>
              </a:rPr>
              <a:t>and so the three sigma limits for n subgroups (or spans)  will be:</a:t>
            </a:r>
            <a:endParaRPr/>
          </a:p>
          <a:p>
            <a:pPr>
              <a:lnSpc>
                <a:spcPct val="100000"/>
              </a:lnSpc>
            </a:pPr>
            <a:r>
              <a:rPr lang="en-US" sz="3200">
                <a:solidFill>
                  <a:srgbClr val="ffffff"/>
                </a:solidFill>
                <a:latin typeface="Calibri"/>
              </a:rPr>
              <a:t>    </a:t>
            </a:r>
            <a:endParaRPr/>
          </a:p>
          <a:p>
            <a:pPr>
              <a:lnSpc>
                <a:spcPct val="100000"/>
              </a:lnSpc>
            </a:pPr>
            <a:r>
              <a:rPr lang="en-US" sz="3200">
                <a:solidFill>
                  <a:srgbClr val="ffffff"/>
                </a:solidFill>
                <a:latin typeface="Calibri"/>
              </a:rPr>
              <a:t>    </a:t>
            </a:r>
            <a:endParaRPr/>
          </a:p>
          <a:p>
            <a:pPr>
              <a:lnSpc>
                <a:spcPct val="100000"/>
              </a:lnSpc>
            </a:pPr>
            <a:endParaRPr/>
          </a:p>
          <a:p>
            <a:pPr>
              <a:lnSpc>
                <a:spcPct val="100000"/>
              </a:lnSpc>
            </a:pPr>
            <a:r>
              <a:rPr lang="en-US" sz="3200">
                <a:solidFill>
                  <a:srgbClr val="ffffff"/>
                </a:solidFill>
                <a:latin typeface="Calibri"/>
              </a:rPr>
              <a:t>    </a:t>
            </a:r>
            <a:endParaRPr/>
          </a:p>
          <a:p>
            <a:pPr>
              <a:lnSpc>
                <a:spcPct val="100000"/>
              </a:lnSpc>
            </a:pPr>
            <a:endParaRPr/>
          </a:p>
          <a:p>
            <a:pPr>
              <a:lnSpc>
                <a:spcPct val="100000"/>
              </a:lnSpc>
            </a:pPr>
            <a:endParaRPr/>
          </a:p>
          <a:p>
            <a:pPr>
              <a:lnSpc>
                <a:spcPct val="100000"/>
              </a:lnSpc>
            </a:pPr>
            <a:endParaRPr/>
          </a:p>
        </p:txBody>
      </p:sp>
      <p:sp>
        <p:nvSpPr>
          <p:cNvPr id="103" name="TextShape 3"/>
          <p:cNvSpPr txBox="1"/>
          <p:nvPr/>
        </p:nvSpPr>
        <p:spPr>
          <a:xfrm>
            <a:off x="6553080" y="6356520"/>
            <a:ext cx="2133360" cy="364680"/>
          </a:xfrm>
          <a:prstGeom prst="rect">
            <a:avLst/>
          </a:prstGeom>
        </p:spPr>
        <p:txBody>
          <a:bodyPr anchor="ctr"/>
          <a:p>
            <a:pPr algn="r">
              <a:lnSpc>
                <a:spcPct val="100000"/>
              </a:lnSpc>
            </a:pPr>
            <a:fld id="{C40CE5D9-F86F-45CF-B498-E05FB5673821}" type="slidenum">
              <a:rPr lang="en-US" sz="1200">
                <a:solidFill>
                  <a:srgbClr val="ffffff"/>
                </a:solidFill>
                <a:latin typeface="Calibri"/>
              </a:rPr>
              <a:t>&lt;number&gt;</a:t>
            </a:fld>
            <a:endParaRPr/>
          </a:p>
        </p:txBody>
      </p:sp>
      <p:pic>
        <p:nvPicPr>
          <p:cNvPr id="104" name="" descr=""/>
          <p:cNvPicPr/>
          <p:nvPr/>
        </p:nvPicPr>
        <p:blipFill>
          <a:blip r:embed="rId1"/>
          <a:stretch>
            <a:fillRect/>
          </a:stretch>
        </p:blipFill>
        <p:spPr>
          <a:xfrm>
            <a:off x="3276720" y="2641680"/>
            <a:ext cx="1917720" cy="749160"/>
          </a:xfrm>
          <a:prstGeom prst="rect">
            <a:avLst/>
          </a:prstGeom>
          <a:ln>
            <a:solidFill>
              <a:srgbClr val="3465a4"/>
            </a:solidFill>
          </a:ln>
        </p:spPr>
      </p:pic>
      <p:pic>
        <p:nvPicPr>
          <p:cNvPr id="105" name="" descr=""/>
          <p:cNvPicPr/>
          <p:nvPr/>
        </p:nvPicPr>
        <p:blipFill>
          <a:blip r:embed="rId2"/>
          <a:stretch>
            <a:fillRect/>
          </a:stretch>
        </p:blipFill>
        <p:spPr>
          <a:xfrm>
            <a:off x="2819520" y="4635360"/>
            <a:ext cx="2895480" cy="914400"/>
          </a:xfrm>
          <a:prstGeom prst="rect">
            <a:avLst/>
          </a:prstGeom>
          <a:ln>
            <a:solidFill>
              <a:srgbClr val="3465a4"/>
            </a:solid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p:spPr>
        <p:txBody>
          <a:bodyPr anchor="ctr"/>
          <a:p>
            <a:pPr algn="ctr">
              <a:lnSpc>
                <a:spcPct val="100000"/>
              </a:lnSpc>
            </a:pPr>
            <a:r>
              <a:rPr lang="en-US" sz="3600">
                <a:solidFill>
                  <a:srgbClr val="ffffff"/>
                </a:solidFill>
                <a:latin typeface="Calibri"/>
              </a:rPr>
              <a:t>For first 45 data points of Example 6.7 in the text (using subgroups of size two)</a:t>
            </a:r>
            <a:endParaRPr/>
          </a:p>
        </p:txBody>
      </p:sp>
      <p:pic>
        <p:nvPicPr>
          <p:cNvPr id="107" name="Picture 2" descr=""/>
          <p:cNvPicPr/>
          <p:nvPr/>
        </p:nvPicPr>
        <p:blipFill>
          <a:blip r:embed="rId1"/>
          <a:stretch>
            <a:fillRect/>
          </a:stretch>
        </p:blipFill>
        <p:spPr>
          <a:xfrm>
            <a:off x="1523880" y="1981080"/>
            <a:ext cx="6171840" cy="3504960"/>
          </a:xfrm>
          <a:prstGeom prst="rect">
            <a:avLst/>
          </a:prstGeom>
          <a:ln w="9360">
            <a:noFill/>
          </a:ln>
        </p:spPr>
      </p:pic>
      <p:sp>
        <p:nvSpPr>
          <p:cNvPr id="108" name="TextShape 2"/>
          <p:cNvSpPr txBox="1"/>
          <p:nvPr/>
        </p:nvSpPr>
        <p:spPr>
          <a:xfrm>
            <a:off x="6553080" y="6356520"/>
            <a:ext cx="2133360" cy="364680"/>
          </a:xfrm>
          <a:prstGeom prst="rect">
            <a:avLst/>
          </a:prstGeom>
        </p:spPr>
        <p:txBody>
          <a:bodyPr anchor="ctr"/>
          <a:p>
            <a:pPr algn="r">
              <a:lnSpc>
                <a:spcPct val="100000"/>
              </a:lnSpc>
            </a:pPr>
            <a:fld id="{1DED85A6-03EC-46A4-87B2-F7AADD424F49}" type="slidenum">
              <a:rPr lang="en-US" sz="1200">
                <a:solidFill>
                  <a:srgbClr val="ffffff"/>
                </a:solidFill>
                <a:latin typeface="Calibri"/>
              </a:rPr>
              <a:t>&lt;number&gt;</a:t>
            </a:f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p:spPr>
        <p:txBody>
          <a:bodyPr anchor="ctr"/>
          <a:p>
            <a:pPr algn="ctr">
              <a:lnSpc>
                <a:spcPct val="100000"/>
              </a:lnSpc>
            </a:pPr>
            <a:r>
              <a:rPr lang="en-US" sz="4000">
                <a:solidFill>
                  <a:srgbClr val="ffffff"/>
                </a:solidFill>
                <a:latin typeface="Calibri"/>
              </a:rPr>
              <a:t>Note:</a:t>
            </a:r>
            <a:endParaRPr/>
          </a:p>
        </p:txBody>
      </p:sp>
      <p:sp>
        <p:nvSpPr>
          <p:cNvPr id="110"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ffffff"/>
                </a:solidFill>
                <a:latin typeface="Calibri"/>
              </a:rPr>
              <a:t>At time point one, there is only one point so that the limits are wider here.</a:t>
            </a:r>
            <a:endParaRPr/>
          </a:p>
          <a:p>
            <a:pPr>
              <a:lnSpc>
                <a:spcPct val="100000"/>
              </a:lnSpc>
              <a:buFont typeface="Arial"/>
              <a:buChar char="•"/>
            </a:pPr>
            <a:r>
              <a:rPr lang="en-US" sz="3200">
                <a:solidFill>
                  <a:srgbClr val="ffffff"/>
                </a:solidFill>
                <a:latin typeface="Calibri"/>
              </a:rPr>
              <a:t>At all other time points the limits are divided by the square root of 2 and so are narrower.</a:t>
            </a:r>
            <a:endParaRPr/>
          </a:p>
        </p:txBody>
      </p:sp>
      <p:sp>
        <p:nvSpPr>
          <p:cNvPr id="111" name="TextShape 3"/>
          <p:cNvSpPr txBox="1"/>
          <p:nvPr/>
        </p:nvSpPr>
        <p:spPr>
          <a:xfrm>
            <a:off x="6553080" y="6356520"/>
            <a:ext cx="2133360" cy="364680"/>
          </a:xfrm>
          <a:prstGeom prst="rect">
            <a:avLst/>
          </a:prstGeom>
        </p:spPr>
        <p:txBody>
          <a:bodyPr anchor="ctr"/>
          <a:p>
            <a:pPr algn="r">
              <a:lnSpc>
                <a:spcPct val="100000"/>
              </a:lnSpc>
            </a:pPr>
            <a:fld id="{1241A705-9540-4F4E-B1D9-8EB4C5ECF314}" type="slidenum">
              <a:rPr lang="en-US" sz="1200">
                <a:solidFill>
                  <a:srgbClr val="ffffff"/>
                </a:solidFill>
                <a:latin typeface="Calibri"/>
              </a:rPr>
              <a:t>&lt;number&gt;</a:t>
            </a:f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