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0" r:id="rId4"/>
    <p:sldId id="260" r:id="rId5"/>
    <p:sldId id="261" r:id="rId6"/>
    <p:sldId id="262" r:id="rId7"/>
    <p:sldId id="267" r:id="rId8"/>
    <p:sldId id="266" r:id="rId9"/>
    <p:sldId id="256" r:id="rId10"/>
    <p:sldId id="257" r:id="rId11"/>
    <p:sldId id="268" r:id="rId12"/>
    <p:sldId id="269" r:id="rId13"/>
    <p:sldId id="271"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0A32-65F0-4126-9D0C-93F96491D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56E893-9B75-43CB-A9A5-27C51C257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DE9D3C-EF15-4FBA-B684-9062BCD9DEE6}"/>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5" name="Footer Placeholder 4">
            <a:extLst>
              <a:ext uri="{FF2B5EF4-FFF2-40B4-BE49-F238E27FC236}">
                <a16:creationId xmlns:a16="http://schemas.microsoft.com/office/drawing/2014/main" id="{8D754E25-846D-4715-9DD2-52ECC834E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74DF7-F390-4E66-8F12-B9AC454B28F0}"/>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341329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6254-402C-45EC-8BB3-590263AB72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8DD24-7087-4F02-AD3C-800C9E297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05962-D479-4283-BA1F-A38C54E32915}"/>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5" name="Footer Placeholder 4">
            <a:extLst>
              <a:ext uri="{FF2B5EF4-FFF2-40B4-BE49-F238E27FC236}">
                <a16:creationId xmlns:a16="http://schemas.microsoft.com/office/drawing/2014/main" id="{AD8A6917-AF7F-4C6B-9795-34D847AB1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D4848-1E1F-4F6B-86F1-11CF7A3BAD16}"/>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144976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BCE00-3DB2-45E0-81C3-5813625783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BF2CF-5DBE-40C2-AB91-A4033C2910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6228B-02F3-4542-84DF-03478ED33033}"/>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5" name="Footer Placeholder 4">
            <a:extLst>
              <a:ext uri="{FF2B5EF4-FFF2-40B4-BE49-F238E27FC236}">
                <a16:creationId xmlns:a16="http://schemas.microsoft.com/office/drawing/2014/main" id="{BE4E22F3-F1D6-4AE3-B414-B59E2E874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10AEE-6CD4-4CF7-A2E2-21833D603B72}"/>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351120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9395-073E-4530-95D8-2E023556FE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A2E8B6-C64F-481B-B4B9-A7B1570F58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5B6640-A1FF-43AA-833C-A1104661EF2A}"/>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5" name="Footer Placeholder 4">
            <a:extLst>
              <a:ext uri="{FF2B5EF4-FFF2-40B4-BE49-F238E27FC236}">
                <a16:creationId xmlns:a16="http://schemas.microsoft.com/office/drawing/2014/main" id="{1547B4DC-6CAE-4874-86B5-F2CD7CFFE7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A0F90-1A88-43E0-BBE8-39D29878FBC6}"/>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122345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FD5C-03C0-466A-8608-EF9AC6DBB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53CF25-09B9-4C80-98BB-A8C7A4B69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D96C4-95BC-486D-B473-7AC378FE4667}"/>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5" name="Footer Placeholder 4">
            <a:extLst>
              <a:ext uri="{FF2B5EF4-FFF2-40B4-BE49-F238E27FC236}">
                <a16:creationId xmlns:a16="http://schemas.microsoft.com/office/drawing/2014/main" id="{7BD19E71-021D-4D6E-B2F0-9A5C39696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55D0A1-DA12-4668-B71E-F3AD7C236B55}"/>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338117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8EBD-6759-49D8-9B84-7DB57872E3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2B2ED9-6653-4B2D-BAE7-6E8765D08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6AD2D7-41F4-4485-AF27-3236EA7C83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5EEAF1-BB82-42CA-92A2-9EF1F00E6364}"/>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6" name="Footer Placeholder 5">
            <a:extLst>
              <a:ext uri="{FF2B5EF4-FFF2-40B4-BE49-F238E27FC236}">
                <a16:creationId xmlns:a16="http://schemas.microsoft.com/office/drawing/2014/main" id="{82310C08-8BD8-48AE-98A8-4087FAD661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DDF297-54B2-4DD5-9430-E42BAC359B7C}"/>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326961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0343-5D9E-48DB-8E23-DF6D62CF85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DD5246-A184-48CD-A1D6-5873A03EA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894E35-7813-4FFA-A3DF-F2C6245244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46EB3D-96B1-4D0F-B55E-A7AD7E89B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97EC86-0F11-49A2-B6F7-7FE35E3E48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D989F5-B11D-4985-9CFC-39CC7A59956B}"/>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8" name="Footer Placeholder 7">
            <a:extLst>
              <a:ext uri="{FF2B5EF4-FFF2-40B4-BE49-F238E27FC236}">
                <a16:creationId xmlns:a16="http://schemas.microsoft.com/office/drawing/2014/main" id="{9FE23278-8518-4613-8475-9E7A4C6617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6DE786-F5E6-4DFB-AECD-10B4A226206A}"/>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155567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E65B-A6FB-49FB-AABB-74FA822CDE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60D086-B11E-4D98-B16C-1AC46C9E20CB}"/>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4" name="Footer Placeholder 3">
            <a:extLst>
              <a:ext uri="{FF2B5EF4-FFF2-40B4-BE49-F238E27FC236}">
                <a16:creationId xmlns:a16="http://schemas.microsoft.com/office/drawing/2014/main" id="{8FEA9074-FC62-4AA1-8F11-A7AF1BC08A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8F1684-6A7B-4969-8029-658C04C8456B}"/>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413712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C3454-88AB-465A-A160-BE87C975D861}"/>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3" name="Footer Placeholder 2">
            <a:extLst>
              <a:ext uri="{FF2B5EF4-FFF2-40B4-BE49-F238E27FC236}">
                <a16:creationId xmlns:a16="http://schemas.microsoft.com/office/drawing/2014/main" id="{11204567-EE24-4301-8AD5-31958C5E0D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448343-05E1-4B62-9EEB-27BD5CC3021E}"/>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137160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C90D-773B-4A78-A1FD-E973B5523E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9F89B2-F54C-441F-B5FB-0A27D51B7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8CA5DE-3847-43C9-BC63-2F9A19087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8F1BF-26DB-4164-BA62-F42AAB9C7AEA}"/>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6" name="Footer Placeholder 5">
            <a:extLst>
              <a:ext uri="{FF2B5EF4-FFF2-40B4-BE49-F238E27FC236}">
                <a16:creationId xmlns:a16="http://schemas.microsoft.com/office/drawing/2014/main" id="{B92889BB-2DAF-45FE-B69D-A1136F5FA7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6D6393-6EFC-42EC-913F-4E4A7DBB1AB2}"/>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377457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4A85-596D-482D-933C-B2513D51B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F5FDEA-5BA3-457E-A9C6-DE122B6EE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9DA460-EF6D-4198-B586-4329844D1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F215F-1397-4B37-8F40-1BB4EBAC2A3D}"/>
              </a:ext>
            </a:extLst>
          </p:cNvPr>
          <p:cNvSpPr>
            <a:spLocks noGrp="1"/>
          </p:cNvSpPr>
          <p:nvPr>
            <p:ph type="dt" sz="half" idx="10"/>
          </p:nvPr>
        </p:nvSpPr>
        <p:spPr/>
        <p:txBody>
          <a:bodyPr/>
          <a:lstStyle/>
          <a:p>
            <a:fld id="{A3CD1944-37CA-449B-A85F-23E1230CE83F}" type="datetimeFigureOut">
              <a:rPr lang="en-IN" smtClean="0"/>
              <a:t>21-12-2020</a:t>
            </a:fld>
            <a:endParaRPr lang="en-IN"/>
          </a:p>
        </p:txBody>
      </p:sp>
      <p:sp>
        <p:nvSpPr>
          <p:cNvPr id="6" name="Footer Placeholder 5">
            <a:extLst>
              <a:ext uri="{FF2B5EF4-FFF2-40B4-BE49-F238E27FC236}">
                <a16:creationId xmlns:a16="http://schemas.microsoft.com/office/drawing/2014/main" id="{15501EB6-58CB-47C8-8991-ABE8C05EA5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32DEDC-D4E4-434E-B899-43E2E7412D8E}"/>
              </a:ext>
            </a:extLst>
          </p:cNvPr>
          <p:cNvSpPr>
            <a:spLocks noGrp="1"/>
          </p:cNvSpPr>
          <p:nvPr>
            <p:ph type="sldNum" sz="quarter" idx="12"/>
          </p:nvPr>
        </p:nvSpPr>
        <p:spPr/>
        <p:txBody>
          <a:bodyPr/>
          <a:lstStyle/>
          <a:p>
            <a:fld id="{67EBAD55-2B90-4061-8774-30AD5477B1ED}" type="slidenum">
              <a:rPr lang="en-IN" smtClean="0"/>
              <a:t>‹#›</a:t>
            </a:fld>
            <a:endParaRPr lang="en-IN"/>
          </a:p>
        </p:txBody>
      </p:sp>
    </p:spTree>
    <p:extLst>
      <p:ext uri="{BB962C8B-B14F-4D97-AF65-F5344CB8AC3E}">
        <p14:creationId xmlns:p14="http://schemas.microsoft.com/office/powerpoint/2010/main" val="3804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72891-C772-4F29-AB15-1BB5A7809B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8E5B62-D894-4D16-A220-D2AAD3797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EB57B-2B13-4559-AC93-D67D42800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D1944-37CA-449B-A85F-23E1230CE83F}" type="datetimeFigureOut">
              <a:rPr lang="en-IN" smtClean="0"/>
              <a:t>21-12-2020</a:t>
            </a:fld>
            <a:endParaRPr lang="en-IN"/>
          </a:p>
        </p:txBody>
      </p:sp>
      <p:sp>
        <p:nvSpPr>
          <p:cNvPr id="5" name="Footer Placeholder 4">
            <a:extLst>
              <a:ext uri="{FF2B5EF4-FFF2-40B4-BE49-F238E27FC236}">
                <a16:creationId xmlns:a16="http://schemas.microsoft.com/office/drawing/2014/main" id="{0758001F-CB58-462D-B341-BD23083A7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9188FC-357D-46A8-8205-61B163A75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BAD55-2B90-4061-8774-30AD5477B1ED}" type="slidenum">
              <a:rPr lang="en-IN" smtClean="0"/>
              <a:t>‹#›</a:t>
            </a:fld>
            <a:endParaRPr lang="en-IN"/>
          </a:p>
        </p:txBody>
      </p:sp>
    </p:spTree>
    <p:extLst>
      <p:ext uri="{BB962C8B-B14F-4D97-AF65-F5344CB8AC3E}">
        <p14:creationId xmlns:p14="http://schemas.microsoft.com/office/powerpoint/2010/main" val="274464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A2E4-0663-4839-9E21-44B819B74C67}"/>
              </a:ext>
            </a:extLst>
          </p:cNvPr>
          <p:cNvSpPr>
            <a:spLocks noGrp="1"/>
          </p:cNvSpPr>
          <p:nvPr>
            <p:ph type="ctrTitle"/>
          </p:nvPr>
        </p:nvSpPr>
        <p:spPr>
          <a:xfrm>
            <a:off x="3045368" y="2043663"/>
            <a:ext cx="6105194" cy="2031055"/>
          </a:xfrm>
        </p:spPr>
        <p:txBody>
          <a:bodyPr>
            <a:normAutofit/>
          </a:bodyPr>
          <a:lstStyle/>
          <a:p>
            <a:r>
              <a:rPr lang="en-US" b="1">
                <a:solidFill>
                  <a:srgbClr val="FFFFFF"/>
                </a:solidFill>
                <a:latin typeface="Arial Black" panose="020B0A04020102020204" pitchFamily="34" charset="0"/>
              </a:rPr>
              <a:t>STAY FIT</a:t>
            </a:r>
          </a:p>
        </p:txBody>
      </p:sp>
      <p:sp>
        <p:nvSpPr>
          <p:cNvPr id="3" name="Subtitle 2">
            <a:extLst>
              <a:ext uri="{FF2B5EF4-FFF2-40B4-BE49-F238E27FC236}">
                <a16:creationId xmlns:a16="http://schemas.microsoft.com/office/drawing/2014/main" id="{AF5F209A-3B41-4523-AE26-39E819C009B3}"/>
              </a:ext>
            </a:extLst>
          </p:cNvPr>
          <p:cNvSpPr>
            <a:spLocks noGrp="1"/>
          </p:cNvSpPr>
          <p:nvPr>
            <p:ph type="subTitle" idx="1"/>
          </p:nvPr>
        </p:nvSpPr>
        <p:spPr>
          <a:xfrm>
            <a:off x="3045368" y="4074718"/>
            <a:ext cx="6105194" cy="682079"/>
          </a:xfrm>
        </p:spPr>
        <p:txBody>
          <a:bodyPr>
            <a:normAutofit/>
          </a:bodyPr>
          <a:lstStyle/>
          <a:p>
            <a:r>
              <a:rPr lang="en-US">
                <a:solidFill>
                  <a:srgbClr val="FFFFFF"/>
                </a:solidFill>
                <a:latin typeface="Algerian" panose="04020705040A02060702" pitchFamily="82" charset="0"/>
              </a:rPr>
              <a:t>DECIDE.COMMIT.SUCEED</a:t>
            </a:r>
            <a:r>
              <a:rPr lang="en-US">
                <a:solidFill>
                  <a:srgbClr val="FFFFFF"/>
                </a:solidFill>
              </a:rPr>
              <a:t>.</a:t>
            </a:r>
          </a:p>
        </p:txBody>
      </p:sp>
      <p:pic>
        <p:nvPicPr>
          <p:cNvPr id="4" name="Picture 3">
            <a:extLst>
              <a:ext uri="{FF2B5EF4-FFF2-40B4-BE49-F238E27FC236}">
                <a16:creationId xmlns:a16="http://schemas.microsoft.com/office/drawing/2014/main" id="{E5C3EA3B-703C-4B3C-B5C2-428D011654D3}"/>
              </a:ext>
            </a:extLst>
          </p:cNvPr>
          <p:cNvPicPr>
            <a:picLocks noChangeAspect="1"/>
          </p:cNvPicPr>
          <p:nvPr/>
        </p:nvPicPr>
        <p:blipFill>
          <a:blip r:embed="rId2"/>
          <a:stretch>
            <a:fillRect/>
          </a:stretch>
        </p:blipFill>
        <p:spPr>
          <a:xfrm>
            <a:off x="841513" y="337930"/>
            <a:ext cx="10508973" cy="5911298"/>
          </a:xfrm>
          <a:prstGeom prst="rect">
            <a:avLst/>
          </a:prstGeom>
        </p:spPr>
      </p:pic>
    </p:spTree>
    <p:extLst>
      <p:ext uri="{BB962C8B-B14F-4D97-AF65-F5344CB8AC3E}">
        <p14:creationId xmlns:p14="http://schemas.microsoft.com/office/powerpoint/2010/main" val="340491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48648-7A45-4B75-91A2-EAD58C2C9D5C}"/>
              </a:ext>
            </a:extLst>
          </p:cNvPr>
          <p:cNvSpPr txBox="1"/>
          <p:nvPr/>
        </p:nvSpPr>
        <p:spPr>
          <a:xfrm>
            <a:off x="569845" y="58846"/>
            <a:ext cx="10548730" cy="2308324"/>
          </a:xfrm>
          <a:prstGeom prst="rect">
            <a:avLst/>
          </a:prstGeom>
          <a:noFill/>
        </p:spPr>
        <p:txBody>
          <a:bodyPr wrap="square" rtlCol="0">
            <a:spAutoFit/>
          </a:bodyPr>
          <a:lstStyle/>
          <a:p>
            <a:r>
              <a:rPr lang="en-US" sz="2400" b="1" dirty="0">
                <a:solidFill>
                  <a:srgbClr val="202124"/>
                </a:solidFill>
                <a:latin typeface="arial" panose="020B0604020202020204" pitchFamily="34" charset="0"/>
                <a:cs typeface="Arial" panose="020B0604020202020204" pitchFamily="34" charset="0"/>
              </a:rPr>
              <a:t>In weight training there are two metrics that matter most:</a:t>
            </a:r>
          </a:p>
          <a:p>
            <a:endParaRPr lang="en-US" sz="2400" b="1" dirty="0">
              <a:solidFill>
                <a:srgbClr val="202124"/>
              </a:solidFill>
              <a:latin typeface="arial" panose="020B0604020202020204" pitchFamily="34" charset="0"/>
              <a:cs typeface="Arial" panose="020B0604020202020204" pitchFamily="34" charset="0"/>
            </a:endParaRPr>
          </a:p>
          <a:p>
            <a:pPr marL="457200" indent="-457200">
              <a:buAutoNum type="arabicParenR"/>
            </a:pPr>
            <a:r>
              <a:rPr lang="en-US" sz="2400" b="1" dirty="0">
                <a:solidFill>
                  <a:srgbClr val="202124"/>
                </a:solidFill>
                <a:latin typeface="arial" panose="020B0604020202020204" pitchFamily="34" charset="0"/>
                <a:cs typeface="Arial" panose="020B0604020202020204" pitchFamily="34" charset="0"/>
              </a:rPr>
              <a:t>Volume: </a:t>
            </a:r>
            <a:r>
              <a:rPr lang="en-US" sz="2400" dirty="0">
                <a:solidFill>
                  <a:srgbClr val="202124"/>
                </a:solidFill>
                <a:latin typeface="arial" panose="020B0604020202020204" pitchFamily="34" charset="0"/>
                <a:cs typeface="Arial" panose="020B0604020202020204" pitchFamily="34" charset="0"/>
              </a:rPr>
              <a:t>Volume is just the total weight moved, calculated by multiplying the reps and weight and summing that for all sets. </a:t>
            </a:r>
          </a:p>
          <a:p>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9B327DC6-0E17-42B2-B296-5CC3C6093497}"/>
              </a:ext>
            </a:extLst>
          </p:cNvPr>
          <p:cNvSpPr txBox="1"/>
          <p:nvPr/>
        </p:nvSpPr>
        <p:spPr>
          <a:xfrm>
            <a:off x="569845" y="1634053"/>
            <a:ext cx="6096000" cy="5262979"/>
          </a:xfrm>
          <a:prstGeom prst="rect">
            <a:avLst/>
          </a:prstGeom>
          <a:noFill/>
        </p:spPr>
        <p:txBody>
          <a:bodyPr wrap="square">
            <a:spAutoFit/>
          </a:bodyPr>
          <a:lstStyle/>
          <a:p>
            <a:r>
              <a:rPr lang="en-US" sz="2400" dirty="0">
                <a:solidFill>
                  <a:srgbClr val="202124"/>
                </a:solidFill>
                <a:latin typeface="arial" panose="020B0604020202020204" pitchFamily="34" charset="0"/>
                <a:cs typeface="Arial" panose="020B0604020202020204" pitchFamily="34" charset="0"/>
              </a:rPr>
              <a:t>For example (sum):</a:t>
            </a:r>
          </a:p>
          <a:p>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1 set of 5 reps @ 225 kgs(initial)</a:t>
            </a:r>
          </a:p>
          <a:p>
            <a:r>
              <a:rPr lang="en-US" sz="2400" dirty="0">
                <a:solidFill>
                  <a:srgbClr val="202124"/>
                </a:solidFill>
                <a:latin typeface="arial" panose="020B0604020202020204" pitchFamily="34" charset="0"/>
                <a:cs typeface="Arial" panose="020B0604020202020204" pitchFamily="34" charset="0"/>
              </a:rPr>
              <a:t>volume = 5*225 = 1,125</a:t>
            </a:r>
          </a:p>
          <a:p>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1 set of 5 reps @ 275 kgs</a:t>
            </a:r>
          </a:p>
          <a:p>
            <a:r>
              <a:rPr lang="en-US" sz="2400" dirty="0">
                <a:solidFill>
                  <a:srgbClr val="202124"/>
                </a:solidFill>
                <a:latin typeface="arial" panose="020B0604020202020204" pitchFamily="34" charset="0"/>
                <a:cs typeface="Arial" panose="020B0604020202020204" pitchFamily="34" charset="0"/>
              </a:rPr>
              <a:t>volume = 5*275 = 1,375 + 1125 = 2,500</a:t>
            </a:r>
          </a:p>
          <a:p>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1 set of 5 reps @ 250 kgs </a:t>
            </a:r>
          </a:p>
          <a:p>
            <a:r>
              <a:rPr lang="en-US" sz="2400" dirty="0">
                <a:solidFill>
                  <a:srgbClr val="202124"/>
                </a:solidFill>
                <a:latin typeface="arial" panose="020B0604020202020204" pitchFamily="34" charset="0"/>
                <a:cs typeface="Arial" panose="020B0604020202020204" pitchFamily="34" charset="0"/>
              </a:rPr>
              <a:t>volume = 5*250 = 1,250 + 2500 = 3,750</a:t>
            </a:r>
          </a:p>
          <a:p>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1 set of 5 reps @ 2000 kgs</a:t>
            </a:r>
          </a:p>
          <a:p>
            <a:r>
              <a:rPr lang="en-US" sz="2400" dirty="0">
                <a:solidFill>
                  <a:srgbClr val="202124"/>
                </a:solidFill>
                <a:latin typeface="arial" panose="020B0604020202020204" pitchFamily="34" charset="0"/>
                <a:cs typeface="Arial" panose="020B0604020202020204" pitchFamily="34" charset="0"/>
              </a:rPr>
              <a:t>volume = 5*2000 = 10,000 + 3,750  			       =	13,750</a:t>
            </a:r>
            <a:endParaRPr lang="en-IN" sz="2400" dirty="0"/>
          </a:p>
        </p:txBody>
      </p:sp>
      <p:sp>
        <p:nvSpPr>
          <p:cNvPr id="6" name="TextBox 5">
            <a:extLst>
              <a:ext uri="{FF2B5EF4-FFF2-40B4-BE49-F238E27FC236}">
                <a16:creationId xmlns:a16="http://schemas.microsoft.com/office/drawing/2014/main" id="{F5C54DD9-4E21-4937-BE44-EA6E0DC85CF8}"/>
              </a:ext>
            </a:extLst>
          </p:cNvPr>
          <p:cNvSpPr txBox="1"/>
          <p:nvPr/>
        </p:nvSpPr>
        <p:spPr>
          <a:xfrm>
            <a:off x="6824869" y="1638089"/>
            <a:ext cx="6096000" cy="3693319"/>
          </a:xfrm>
          <a:prstGeom prst="rect">
            <a:avLst/>
          </a:prstGeom>
          <a:noFill/>
        </p:spPr>
        <p:txBody>
          <a:bodyPr wrap="square">
            <a:spAutoFit/>
          </a:bodyPr>
          <a:lstStyle/>
          <a:p>
            <a:r>
              <a:rPr lang="en-US" sz="2400" dirty="0">
                <a:solidFill>
                  <a:srgbClr val="202124"/>
                </a:solidFill>
                <a:latin typeface="arial" panose="020B0604020202020204" pitchFamily="34" charset="0"/>
                <a:cs typeface="Arial" panose="020B0604020202020204" pitchFamily="34" charset="0"/>
              </a:rPr>
              <a:t>For example (avg):</a:t>
            </a:r>
          </a:p>
          <a:p>
            <a:endParaRPr lang="en-IN" sz="2400" dirty="0"/>
          </a:p>
          <a:p>
            <a:r>
              <a:rPr lang="en-IN" sz="2400" dirty="0"/>
              <a:t>Total = 1125 + 1375 + 1250 + 10000</a:t>
            </a:r>
          </a:p>
          <a:p>
            <a:r>
              <a:rPr lang="en-IN" sz="2400" dirty="0" err="1"/>
              <a:t>Avg</a:t>
            </a:r>
            <a:r>
              <a:rPr lang="en-IN" sz="2400" dirty="0"/>
              <a:t> =  13750/4 = 3,437.5</a:t>
            </a:r>
          </a:p>
          <a:p>
            <a:endParaRPr lang="en-IN" sz="2400" dirty="0"/>
          </a:p>
          <a:p>
            <a:r>
              <a:rPr lang="en-US" sz="2400" dirty="0">
                <a:solidFill>
                  <a:srgbClr val="202124"/>
                </a:solidFill>
                <a:latin typeface="arial" panose="020B0604020202020204" pitchFamily="34" charset="0"/>
                <a:cs typeface="Arial" panose="020B0604020202020204" pitchFamily="34" charset="0"/>
              </a:rPr>
              <a:t>For example (max):</a:t>
            </a:r>
          </a:p>
          <a:p>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Max(1125,1375,1250,10000)</a:t>
            </a:r>
          </a:p>
          <a:p>
            <a:r>
              <a:rPr lang="en-US" sz="2400" dirty="0">
                <a:solidFill>
                  <a:srgbClr val="202124"/>
                </a:solidFill>
                <a:latin typeface="arial" panose="020B0604020202020204" pitchFamily="34" charset="0"/>
                <a:cs typeface="Arial" panose="020B0604020202020204" pitchFamily="34" charset="0"/>
              </a:rPr>
              <a:t> = 10,000</a:t>
            </a:r>
            <a:endParaRPr lang="en-IN" sz="2400" dirty="0"/>
          </a:p>
          <a:p>
            <a:endParaRPr lang="en-IN" dirty="0"/>
          </a:p>
        </p:txBody>
      </p:sp>
    </p:spTree>
    <p:extLst>
      <p:ext uri="{BB962C8B-B14F-4D97-AF65-F5344CB8AC3E}">
        <p14:creationId xmlns:p14="http://schemas.microsoft.com/office/powerpoint/2010/main" val="276126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9619F-52AD-4038-8DCA-9F4D62E60118}"/>
              </a:ext>
            </a:extLst>
          </p:cNvPr>
          <p:cNvSpPr txBox="1"/>
          <p:nvPr/>
        </p:nvSpPr>
        <p:spPr>
          <a:xfrm>
            <a:off x="1192696" y="212036"/>
            <a:ext cx="8070574" cy="1938992"/>
          </a:xfrm>
          <a:prstGeom prst="rect">
            <a:avLst/>
          </a:prstGeom>
          <a:noFill/>
        </p:spPr>
        <p:txBody>
          <a:bodyPr wrap="square">
            <a:spAutoFit/>
          </a:bodyPr>
          <a:lstStyle/>
          <a:p>
            <a:endParaRPr lang="en-US" sz="2400" b="1" dirty="0">
              <a:solidFill>
                <a:srgbClr val="202124"/>
              </a:solidFill>
              <a:latin typeface="arial" panose="020B0604020202020204" pitchFamily="34" charset="0"/>
              <a:cs typeface="Arial" panose="020B0604020202020204" pitchFamily="34" charset="0"/>
            </a:endParaRPr>
          </a:p>
          <a:p>
            <a:r>
              <a:rPr lang="en-US" sz="2400" b="1" dirty="0">
                <a:solidFill>
                  <a:srgbClr val="202124"/>
                </a:solidFill>
                <a:latin typeface="arial" panose="020B0604020202020204" pitchFamily="34" charset="0"/>
                <a:cs typeface="Arial" panose="020B0604020202020204" pitchFamily="34" charset="0"/>
              </a:rPr>
              <a:t>2) Intensity: </a:t>
            </a:r>
            <a:r>
              <a:rPr lang="en-US" sz="2400" dirty="0">
                <a:solidFill>
                  <a:srgbClr val="202124"/>
                </a:solidFill>
                <a:latin typeface="arial" panose="020B0604020202020204" pitchFamily="34" charset="0"/>
                <a:cs typeface="Arial" panose="020B0604020202020204" pitchFamily="34" charset="0"/>
              </a:rPr>
              <a:t>Intensity is how heavy the lift was compared to past performance.</a:t>
            </a:r>
          </a:p>
          <a:p>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    For example (max):</a:t>
            </a:r>
          </a:p>
        </p:txBody>
      </p:sp>
      <p:sp>
        <p:nvSpPr>
          <p:cNvPr id="4" name="TextBox 3">
            <a:extLst>
              <a:ext uri="{FF2B5EF4-FFF2-40B4-BE49-F238E27FC236}">
                <a16:creationId xmlns:a16="http://schemas.microsoft.com/office/drawing/2014/main" id="{1C1D79D8-C7E2-465E-BC2A-3010407CE022}"/>
              </a:ext>
            </a:extLst>
          </p:cNvPr>
          <p:cNvSpPr txBox="1"/>
          <p:nvPr/>
        </p:nvSpPr>
        <p:spPr>
          <a:xfrm>
            <a:off x="1060174" y="2491410"/>
            <a:ext cx="4545495" cy="3693319"/>
          </a:xfrm>
          <a:prstGeom prst="rect">
            <a:avLst/>
          </a:prstGeom>
          <a:noFill/>
        </p:spPr>
        <p:txBody>
          <a:bodyPr wrap="square" rtlCol="0">
            <a:spAutoFit/>
          </a:bodyPr>
          <a:lstStyle/>
          <a:p>
            <a:r>
              <a:rPr lang="en-US" sz="2400" dirty="0">
                <a:solidFill>
                  <a:srgbClr val="202124"/>
                </a:solidFill>
                <a:latin typeface="arial" panose="020B0604020202020204" pitchFamily="34" charset="0"/>
                <a:cs typeface="Arial" panose="020B0604020202020204" pitchFamily="34" charset="0"/>
              </a:rPr>
              <a:t>1 set of 5 reps @ 225 kgs (initial)</a:t>
            </a:r>
          </a:p>
          <a:p>
            <a:r>
              <a:rPr lang="en-US" sz="2400" dirty="0">
                <a:solidFill>
                  <a:srgbClr val="202124"/>
                </a:solidFill>
                <a:latin typeface="arial" panose="020B0604020202020204" pitchFamily="34" charset="0"/>
                <a:cs typeface="Arial" panose="020B0604020202020204" pitchFamily="34" charset="0"/>
              </a:rPr>
              <a:t>past – 225, present - 225</a:t>
            </a:r>
          </a:p>
          <a:p>
            <a:r>
              <a:rPr lang="en-US" sz="2400" dirty="0">
                <a:solidFill>
                  <a:srgbClr val="202124"/>
                </a:solidFill>
                <a:latin typeface="arial" panose="020B0604020202020204" pitchFamily="34" charset="0"/>
                <a:cs typeface="Arial" panose="020B0604020202020204" pitchFamily="34" charset="0"/>
              </a:rPr>
              <a:t>intensity = 225/225 = 1</a:t>
            </a:r>
          </a:p>
          <a:p>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1 set of 5 reps @ 275 kgs</a:t>
            </a:r>
          </a:p>
          <a:p>
            <a:r>
              <a:rPr lang="en-US" sz="2400" dirty="0">
                <a:solidFill>
                  <a:srgbClr val="202124"/>
                </a:solidFill>
                <a:latin typeface="arial" panose="020B0604020202020204" pitchFamily="34" charset="0"/>
                <a:cs typeface="Arial" panose="020B0604020202020204" pitchFamily="34" charset="0"/>
              </a:rPr>
              <a:t>past – 225, present </a:t>
            </a:r>
            <a:r>
              <a:rPr lang="en-US" sz="2400">
                <a:solidFill>
                  <a:srgbClr val="202124"/>
                </a:solidFill>
                <a:latin typeface="arial" panose="020B0604020202020204" pitchFamily="34" charset="0"/>
                <a:cs typeface="Arial" panose="020B0604020202020204" pitchFamily="34" charset="0"/>
              </a:rPr>
              <a:t>– 275</a:t>
            </a:r>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intensity = 275/225 = 1.22</a:t>
            </a:r>
          </a:p>
          <a:p>
            <a:r>
              <a:rPr lang="en-US" sz="2400" dirty="0">
                <a:solidFill>
                  <a:srgbClr val="202124"/>
                </a:solidFill>
                <a:latin typeface="arial" panose="020B0604020202020204" pitchFamily="34" charset="0"/>
                <a:cs typeface="Arial" panose="020B0604020202020204" pitchFamily="34" charset="0"/>
              </a:rPr>
              <a:t>here 1.22&gt;1 so updates to 1.22</a:t>
            </a:r>
          </a:p>
          <a:p>
            <a:endParaRPr lang="en-IN" dirty="0"/>
          </a:p>
        </p:txBody>
      </p:sp>
      <p:sp>
        <p:nvSpPr>
          <p:cNvPr id="6" name="TextBox 5">
            <a:extLst>
              <a:ext uri="{FF2B5EF4-FFF2-40B4-BE49-F238E27FC236}">
                <a16:creationId xmlns:a16="http://schemas.microsoft.com/office/drawing/2014/main" id="{338CA3C8-DD85-477D-9F79-E4558B7A7280}"/>
              </a:ext>
            </a:extLst>
          </p:cNvPr>
          <p:cNvSpPr txBox="1"/>
          <p:nvPr/>
        </p:nvSpPr>
        <p:spPr>
          <a:xfrm>
            <a:off x="6268278" y="2491410"/>
            <a:ext cx="5049078" cy="4062651"/>
          </a:xfrm>
          <a:prstGeom prst="rect">
            <a:avLst/>
          </a:prstGeom>
          <a:noFill/>
        </p:spPr>
        <p:txBody>
          <a:bodyPr wrap="square">
            <a:spAutoFit/>
          </a:bodyPr>
          <a:lstStyle/>
          <a:p>
            <a:r>
              <a:rPr lang="en-US" sz="2400" dirty="0">
                <a:solidFill>
                  <a:srgbClr val="202124"/>
                </a:solidFill>
                <a:latin typeface="arial" panose="020B0604020202020204" pitchFamily="34" charset="0"/>
                <a:cs typeface="Arial" panose="020B0604020202020204" pitchFamily="34" charset="0"/>
              </a:rPr>
              <a:t>1 set of 5 reps @ 250 kgs </a:t>
            </a:r>
          </a:p>
          <a:p>
            <a:r>
              <a:rPr lang="en-US" sz="2400" dirty="0">
                <a:solidFill>
                  <a:srgbClr val="202124"/>
                </a:solidFill>
                <a:latin typeface="arial" panose="020B0604020202020204" pitchFamily="34" charset="0"/>
                <a:cs typeface="Arial" panose="020B0604020202020204" pitchFamily="34" charset="0"/>
              </a:rPr>
              <a:t>past – 275, present - 250</a:t>
            </a:r>
          </a:p>
          <a:p>
            <a:r>
              <a:rPr lang="en-US" sz="2400" dirty="0">
                <a:solidFill>
                  <a:srgbClr val="202124"/>
                </a:solidFill>
                <a:latin typeface="arial" panose="020B0604020202020204" pitchFamily="34" charset="0"/>
                <a:cs typeface="Arial" panose="020B0604020202020204" pitchFamily="34" charset="0"/>
              </a:rPr>
              <a:t>intensity = 250/275 = 0.90</a:t>
            </a:r>
          </a:p>
          <a:p>
            <a:r>
              <a:rPr lang="en-US" sz="2400" dirty="0">
                <a:solidFill>
                  <a:srgbClr val="202124"/>
                </a:solidFill>
                <a:latin typeface="arial" panose="020B0604020202020204" pitchFamily="34" charset="0"/>
                <a:cs typeface="Arial" panose="020B0604020202020204" pitchFamily="34" charset="0"/>
              </a:rPr>
              <a:t>here 0.90&lt;1.22 so no change </a:t>
            </a:r>
          </a:p>
          <a:p>
            <a:endParaRPr lang="en-US" sz="2400" dirty="0">
              <a:solidFill>
                <a:srgbClr val="202124"/>
              </a:solidFill>
              <a:latin typeface="arial" panose="020B0604020202020204" pitchFamily="34" charset="0"/>
              <a:cs typeface="Arial" panose="020B0604020202020204" pitchFamily="34" charset="0"/>
            </a:endParaRPr>
          </a:p>
          <a:p>
            <a:r>
              <a:rPr lang="en-US" sz="2400" dirty="0">
                <a:solidFill>
                  <a:srgbClr val="202124"/>
                </a:solidFill>
                <a:latin typeface="arial" panose="020B0604020202020204" pitchFamily="34" charset="0"/>
                <a:cs typeface="Arial" panose="020B0604020202020204" pitchFamily="34" charset="0"/>
              </a:rPr>
              <a:t>1 set of 5 reps @ 2000 kgs</a:t>
            </a:r>
          </a:p>
          <a:p>
            <a:r>
              <a:rPr lang="en-US" sz="2400" dirty="0">
                <a:solidFill>
                  <a:srgbClr val="202124"/>
                </a:solidFill>
                <a:latin typeface="arial" panose="020B0604020202020204" pitchFamily="34" charset="0"/>
                <a:cs typeface="Arial" panose="020B0604020202020204" pitchFamily="34" charset="0"/>
              </a:rPr>
              <a:t>past – 275 (no change before), present – 2000</a:t>
            </a:r>
          </a:p>
          <a:p>
            <a:r>
              <a:rPr lang="en-US" sz="2400" dirty="0">
                <a:solidFill>
                  <a:srgbClr val="202124"/>
                </a:solidFill>
                <a:latin typeface="arial" panose="020B0604020202020204" pitchFamily="34" charset="0"/>
                <a:cs typeface="Arial" panose="020B0604020202020204" pitchFamily="34" charset="0"/>
              </a:rPr>
              <a:t>intensity = 2000/275 = 7.27</a:t>
            </a:r>
          </a:p>
          <a:p>
            <a:r>
              <a:rPr lang="en-US" sz="2400" dirty="0">
                <a:solidFill>
                  <a:srgbClr val="202124"/>
                </a:solidFill>
                <a:latin typeface="arial" panose="020B0604020202020204" pitchFamily="34" charset="0"/>
                <a:cs typeface="Arial" panose="020B0604020202020204" pitchFamily="34" charset="0"/>
              </a:rPr>
              <a:t>here 7.27&gt;1.22 so updates to 7.27</a:t>
            </a:r>
          </a:p>
          <a:p>
            <a:endParaRPr lang="en-IN" dirty="0"/>
          </a:p>
        </p:txBody>
      </p:sp>
    </p:spTree>
    <p:extLst>
      <p:ext uri="{BB962C8B-B14F-4D97-AF65-F5344CB8AC3E}">
        <p14:creationId xmlns:p14="http://schemas.microsoft.com/office/powerpoint/2010/main" val="309439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0BD96-5D6A-4638-B228-5946E636EE6C}"/>
              </a:ext>
            </a:extLst>
          </p:cNvPr>
          <p:cNvSpPr txBox="1"/>
          <p:nvPr/>
        </p:nvSpPr>
        <p:spPr>
          <a:xfrm>
            <a:off x="1060174" y="756239"/>
            <a:ext cx="6096000" cy="1815882"/>
          </a:xfrm>
          <a:prstGeom prst="rect">
            <a:avLst/>
          </a:prstGeom>
          <a:noFill/>
        </p:spPr>
        <p:txBody>
          <a:bodyPr wrap="square">
            <a:spAutoFit/>
          </a:bodyPr>
          <a:lstStyle/>
          <a:p>
            <a:r>
              <a:rPr lang="en-US" sz="2800" dirty="0">
                <a:solidFill>
                  <a:srgbClr val="202124"/>
                </a:solidFill>
                <a:latin typeface="arial" panose="020B0604020202020204" pitchFamily="34" charset="0"/>
                <a:cs typeface="Arial" panose="020B0604020202020204" pitchFamily="34" charset="0"/>
              </a:rPr>
              <a:t>For example (avg):</a:t>
            </a:r>
          </a:p>
          <a:p>
            <a:endParaRPr lang="en-US" sz="2800" dirty="0">
              <a:solidFill>
                <a:srgbClr val="202124"/>
              </a:solidFill>
              <a:latin typeface="arial" panose="020B0604020202020204" pitchFamily="34" charset="0"/>
              <a:cs typeface="Arial" panose="020B0604020202020204" pitchFamily="34" charset="0"/>
            </a:endParaRPr>
          </a:p>
          <a:p>
            <a:r>
              <a:rPr lang="en-IN" sz="2800" dirty="0"/>
              <a:t>Total = 1 + 1.22 + 0.90 + 7.27 = 10.39</a:t>
            </a:r>
          </a:p>
          <a:p>
            <a:r>
              <a:rPr lang="en-IN" sz="2800" dirty="0" err="1"/>
              <a:t>Avg</a:t>
            </a:r>
            <a:r>
              <a:rPr lang="en-IN" sz="2800" dirty="0"/>
              <a:t> </a:t>
            </a:r>
            <a:r>
              <a:rPr lang="en-IN" sz="2800"/>
              <a:t>=  10.39/4 = 2.597</a:t>
            </a:r>
            <a:endParaRPr lang="en-IN" sz="2800" dirty="0"/>
          </a:p>
        </p:txBody>
      </p:sp>
      <p:sp>
        <p:nvSpPr>
          <p:cNvPr id="4" name="TextBox 3">
            <a:extLst>
              <a:ext uri="{FF2B5EF4-FFF2-40B4-BE49-F238E27FC236}">
                <a16:creationId xmlns:a16="http://schemas.microsoft.com/office/drawing/2014/main" id="{F6A54D54-6832-4261-8B56-EE578DD3593C}"/>
              </a:ext>
            </a:extLst>
          </p:cNvPr>
          <p:cNvSpPr txBox="1"/>
          <p:nvPr/>
        </p:nvSpPr>
        <p:spPr>
          <a:xfrm>
            <a:off x="1060174" y="3167270"/>
            <a:ext cx="9965635" cy="523220"/>
          </a:xfrm>
          <a:prstGeom prst="rect">
            <a:avLst/>
          </a:prstGeom>
          <a:noFill/>
        </p:spPr>
        <p:txBody>
          <a:bodyPr wrap="square" rtlCol="0">
            <a:spAutoFit/>
          </a:bodyPr>
          <a:lstStyle/>
          <a:p>
            <a:r>
              <a:rPr lang="en-US" sz="2800" b="1" dirty="0"/>
              <a:t>3) Duration (active) : </a:t>
            </a:r>
            <a:r>
              <a:rPr lang="en-US" sz="2800" dirty="0"/>
              <a:t>total duration of all exercises</a:t>
            </a:r>
            <a:r>
              <a:rPr lang="en-US" sz="2800" b="1" dirty="0"/>
              <a:t>  </a:t>
            </a:r>
            <a:endParaRPr lang="en-IN" sz="2800" b="1" dirty="0"/>
          </a:p>
        </p:txBody>
      </p:sp>
    </p:spTree>
    <p:extLst>
      <p:ext uri="{BB962C8B-B14F-4D97-AF65-F5344CB8AC3E}">
        <p14:creationId xmlns:p14="http://schemas.microsoft.com/office/powerpoint/2010/main" val="190408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FC3A1-CD7E-491E-9359-1A87471C644E}"/>
              </a:ext>
            </a:extLst>
          </p:cNvPr>
          <p:cNvSpPr txBox="1"/>
          <p:nvPr/>
        </p:nvSpPr>
        <p:spPr>
          <a:xfrm>
            <a:off x="1166191" y="556591"/>
            <a:ext cx="5658678" cy="830997"/>
          </a:xfrm>
          <a:prstGeom prst="rect">
            <a:avLst/>
          </a:prstGeom>
          <a:noFill/>
        </p:spPr>
        <p:txBody>
          <a:bodyPr wrap="square" rtlCol="0">
            <a:spAutoFit/>
          </a:bodyPr>
          <a:lstStyle/>
          <a:p>
            <a:r>
              <a:rPr lang="en-US" sz="4800" b="1" dirty="0"/>
              <a:t>CONCLUSION</a:t>
            </a:r>
            <a:endParaRPr lang="en-IN" sz="4800" b="1" dirty="0"/>
          </a:p>
        </p:txBody>
      </p:sp>
      <p:sp>
        <p:nvSpPr>
          <p:cNvPr id="3" name="TextBox 2">
            <a:extLst>
              <a:ext uri="{FF2B5EF4-FFF2-40B4-BE49-F238E27FC236}">
                <a16:creationId xmlns:a16="http://schemas.microsoft.com/office/drawing/2014/main" id="{C19B629E-CE6F-44F5-92FE-C3F56FB1EB4B}"/>
              </a:ext>
            </a:extLst>
          </p:cNvPr>
          <p:cNvSpPr txBox="1"/>
          <p:nvPr/>
        </p:nvSpPr>
        <p:spPr>
          <a:xfrm>
            <a:off x="1325217" y="1683025"/>
            <a:ext cx="9289774" cy="4154984"/>
          </a:xfrm>
          <a:prstGeom prst="rect">
            <a:avLst/>
          </a:prstGeom>
          <a:noFill/>
        </p:spPr>
        <p:txBody>
          <a:bodyPr wrap="square" rtlCol="0">
            <a:spAutoFit/>
          </a:bodyPr>
          <a:lstStyle/>
          <a:p>
            <a:r>
              <a:rPr lang="en-US" sz="2200" b="0" i="0" u="none" strike="noStrike" baseline="0" dirty="0">
                <a:solidFill>
                  <a:srgbClr val="000000"/>
                </a:solidFill>
                <a:latin typeface="Times New Roman" panose="02020603050405020304" pitchFamily="18" charset="0"/>
              </a:rPr>
              <a:t>STAY FIT web application hence acts as an ultimate fitness tracker for the users who wants to keep track of their daily or weekly progress of workouts like their intensity, number of sets, number of reps, time duration etc...For the beginners who are new to any form of workouts will have a separate portal where they can select their plans and workout accordingly. Staying fit does not only mean doing workouts, it must also include a proper diet. This web application also provides a diet (Breakfast, Lunch and Dinner)based on the user's weight. </a:t>
            </a:r>
          </a:p>
          <a:p>
            <a:endParaRPr lang="en-US" sz="2200" dirty="0">
              <a:solidFill>
                <a:srgbClr val="000000"/>
              </a:solidFill>
              <a:latin typeface="Times New Roman" panose="02020603050405020304" pitchFamily="18" charset="0"/>
            </a:endParaRPr>
          </a:p>
          <a:p>
            <a:r>
              <a:rPr lang="en-US" sz="2200" b="0" i="0" u="none" strike="noStrike" baseline="0" dirty="0">
                <a:solidFill>
                  <a:srgbClr val="000000"/>
                </a:solidFill>
                <a:latin typeface="Times New Roman" panose="02020603050405020304" pitchFamily="18" charset="0"/>
              </a:rPr>
              <a:t>The website can be further extended to an app in the future as a part of development of our project. Moreover, additional functionalities can be added like online training sessions and monthly/yearly food subscriptions of your diet delivered to the user. </a:t>
            </a:r>
            <a:endParaRPr lang="en-IN" sz="2200" dirty="0"/>
          </a:p>
        </p:txBody>
      </p:sp>
    </p:spTree>
    <p:extLst>
      <p:ext uri="{BB962C8B-B14F-4D97-AF65-F5344CB8AC3E}">
        <p14:creationId xmlns:p14="http://schemas.microsoft.com/office/powerpoint/2010/main" val="357939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3D6BC-587F-4B2C-9BEF-C140007F3332}"/>
              </a:ext>
            </a:extLst>
          </p:cNvPr>
          <p:cNvSpPr txBox="1"/>
          <p:nvPr/>
        </p:nvSpPr>
        <p:spPr>
          <a:xfrm>
            <a:off x="2676939" y="2478156"/>
            <a:ext cx="7063409" cy="1446550"/>
          </a:xfrm>
          <a:prstGeom prst="rect">
            <a:avLst/>
          </a:prstGeom>
          <a:noFill/>
        </p:spPr>
        <p:txBody>
          <a:bodyPr wrap="square" rtlCol="0">
            <a:spAutoFit/>
          </a:bodyPr>
          <a:lstStyle/>
          <a:p>
            <a:r>
              <a:rPr lang="en-US" sz="8800" b="1" dirty="0"/>
              <a:t>THANK YOU</a:t>
            </a:r>
            <a:endParaRPr lang="en-IN" sz="8800" b="1" dirty="0"/>
          </a:p>
        </p:txBody>
      </p:sp>
    </p:spTree>
    <p:extLst>
      <p:ext uri="{BB962C8B-B14F-4D97-AF65-F5344CB8AC3E}">
        <p14:creationId xmlns:p14="http://schemas.microsoft.com/office/powerpoint/2010/main" val="328608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640C-D352-4115-B541-7598D89A7C9F}"/>
              </a:ext>
            </a:extLst>
          </p:cNvPr>
          <p:cNvSpPr>
            <a:spLocks noGrp="1"/>
          </p:cNvSpPr>
          <p:nvPr>
            <p:ph type="title"/>
          </p:nvPr>
        </p:nvSpPr>
        <p:spPr>
          <a:xfrm>
            <a:off x="934872" y="982272"/>
            <a:ext cx="3388419" cy="4560970"/>
          </a:xfrm>
        </p:spPr>
        <p:txBody>
          <a:bodyPr>
            <a:normAutofit/>
          </a:bodyPr>
          <a:lstStyle/>
          <a:p>
            <a:r>
              <a:rPr lang="en-US" sz="4800" b="1" dirty="0">
                <a:solidFill>
                  <a:srgbClr val="FFFFFF"/>
                </a:solidFill>
                <a:latin typeface="AR BLANCA" panose="02000000000000000000" pitchFamily="2" charset="0"/>
              </a:rPr>
              <a:t>Introduction</a:t>
            </a:r>
          </a:p>
        </p:txBody>
      </p:sp>
      <p:sp>
        <p:nvSpPr>
          <p:cNvPr id="3" name="Content Placeholder 2">
            <a:extLst>
              <a:ext uri="{FF2B5EF4-FFF2-40B4-BE49-F238E27FC236}">
                <a16:creationId xmlns:a16="http://schemas.microsoft.com/office/drawing/2014/main" id="{F2226A4B-6527-43D7-B3BA-511E562D84E7}"/>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STAY FIT is a web application for analyzing and logging strength training and body building data. It aims to present workout data in a way that highlights and encourages progressive overload and long-term commitment.</a:t>
            </a:r>
          </a:p>
          <a:p>
            <a:r>
              <a:rPr lang="en-US" sz="2400">
                <a:solidFill>
                  <a:srgbClr val="FEFFFF"/>
                </a:solidFill>
              </a:rPr>
              <a:t>The workouts are broken into set of exercises and each set is associated with exactly one exercise.</a:t>
            </a:r>
          </a:p>
        </p:txBody>
      </p:sp>
      <p:pic>
        <p:nvPicPr>
          <p:cNvPr id="4" name="Picture 3">
            <a:extLst>
              <a:ext uri="{FF2B5EF4-FFF2-40B4-BE49-F238E27FC236}">
                <a16:creationId xmlns:a16="http://schemas.microsoft.com/office/drawing/2014/main" id="{55EB2BE4-46F4-4E34-9EAB-752C5EBDD9E2}"/>
              </a:ext>
            </a:extLst>
          </p:cNvPr>
          <p:cNvPicPr>
            <a:picLocks noChangeAspect="1"/>
          </p:cNvPicPr>
          <p:nvPr/>
        </p:nvPicPr>
        <p:blipFill>
          <a:blip r:embed="rId2"/>
          <a:stretch>
            <a:fillRect/>
          </a:stretch>
        </p:blipFill>
        <p:spPr>
          <a:xfrm>
            <a:off x="192156" y="0"/>
            <a:ext cx="11807687" cy="6641823"/>
          </a:xfrm>
          <a:prstGeom prst="rect">
            <a:avLst/>
          </a:prstGeom>
        </p:spPr>
      </p:pic>
    </p:spTree>
    <p:extLst>
      <p:ext uri="{BB962C8B-B14F-4D97-AF65-F5344CB8AC3E}">
        <p14:creationId xmlns:p14="http://schemas.microsoft.com/office/powerpoint/2010/main" val="422951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E886-5849-4BC2-885B-ABB21B527925}"/>
              </a:ext>
            </a:extLst>
          </p:cNvPr>
          <p:cNvSpPr>
            <a:spLocks noGrp="1"/>
          </p:cNvSpPr>
          <p:nvPr>
            <p:ph type="title"/>
          </p:nvPr>
        </p:nvSpPr>
        <p:spPr/>
        <p:txBody>
          <a:bodyPr/>
          <a:lstStyle/>
          <a:p>
            <a:r>
              <a:rPr lang="en-US" b="1" dirty="0"/>
              <a:t>Literature Survey</a:t>
            </a:r>
            <a:endParaRPr lang="en-IN" b="1" dirty="0"/>
          </a:p>
        </p:txBody>
      </p:sp>
      <p:sp>
        <p:nvSpPr>
          <p:cNvPr id="3" name="Content Placeholder 2">
            <a:extLst>
              <a:ext uri="{FF2B5EF4-FFF2-40B4-BE49-F238E27FC236}">
                <a16:creationId xmlns:a16="http://schemas.microsoft.com/office/drawing/2014/main" id="{7E1F0983-B24B-45A5-9E5D-AD545D9F421F}"/>
              </a:ext>
            </a:extLst>
          </p:cNvPr>
          <p:cNvSpPr>
            <a:spLocks noGrp="1"/>
          </p:cNvSpPr>
          <p:nvPr>
            <p:ph idx="1"/>
          </p:nvPr>
        </p:nvSpPr>
        <p:spPr/>
        <p:txBody>
          <a:bodyPr/>
          <a:lstStyle/>
          <a:p>
            <a:pPr marL="0" indent="0">
              <a:buNone/>
            </a:pPr>
            <a:r>
              <a:rPr lang="en-IN" sz="1800" b="0" i="0" u="none" strike="noStrike" baseline="0" dirty="0">
                <a:solidFill>
                  <a:srgbClr val="000000"/>
                </a:solidFill>
                <a:latin typeface="Times New Roman" panose="02020603050405020304" pitchFamily="18" charset="0"/>
              </a:rPr>
              <a:t>https://www.ncbi.nlm.nih.gov/pmc/articles/PMC6604512/ </a:t>
            </a:r>
          </a:p>
          <a:p>
            <a:pPr marL="0" indent="0">
              <a:buNone/>
            </a:pPr>
            <a:endParaRPr lang="en-IN" sz="1800" dirty="0">
              <a:solidFill>
                <a:srgbClr val="000000"/>
              </a:solidFill>
              <a:latin typeface="Times New Roman" panose="02020603050405020304" pitchFamily="18" charset="0"/>
            </a:endParaRPr>
          </a:p>
          <a:p>
            <a:pPr marL="0" indent="0">
              <a:buNone/>
            </a:pPr>
            <a:r>
              <a:rPr lang="en-US" sz="2000" b="0" i="0" u="none" strike="noStrike" baseline="0" dirty="0">
                <a:solidFill>
                  <a:srgbClr val="000000"/>
                </a:solidFill>
                <a:latin typeface="Times New Roman" panose="02020603050405020304" pitchFamily="18" charset="0"/>
              </a:rPr>
              <a:t>The above research given was conducted in two phases. Through a survey and 2 workshops, this paper contains information on understanding of young people’s perceptions of healthy eating and fitness apps and any potential harm that their use might have and also explored these further through interviews with experts in eating disorder and body image. Using insights drawn from this initial phase. This paper also have a review of the top 100 healthy eating apps.</a:t>
            </a:r>
            <a:endParaRPr lang="en-IN" sz="2000" dirty="0"/>
          </a:p>
        </p:txBody>
      </p:sp>
    </p:spTree>
    <p:extLst>
      <p:ext uri="{BB962C8B-B14F-4D97-AF65-F5344CB8AC3E}">
        <p14:creationId xmlns:p14="http://schemas.microsoft.com/office/powerpoint/2010/main" val="170769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D7E9F-8948-40DF-8768-3DBB775ACD06}"/>
              </a:ext>
            </a:extLst>
          </p:cNvPr>
          <p:cNvSpPr txBox="1"/>
          <p:nvPr/>
        </p:nvSpPr>
        <p:spPr>
          <a:xfrm>
            <a:off x="2716696" y="0"/>
            <a:ext cx="6096000" cy="923330"/>
          </a:xfrm>
          <a:prstGeom prst="rect">
            <a:avLst/>
          </a:prstGeom>
          <a:noFill/>
        </p:spPr>
        <p:txBody>
          <a:bodyPr wrap="square">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Features</a:t>
            </a:r>
          </a:p>
        </p:txBody>
      </p:sp>
      <p:sp>
        <p:nvSpPr>
          <p:cNvPr id="8" name="TextBox 7">
            <a:extLst>
              <a:ext uri="{FF2B5EF4-FFF2-40B4-BE49-F238E27FC236}">
                <a16:creationId xmlns:a16="http://schemas.microsoft.com/office/drawing/2014/main" id="{E7C1D038-C8D7-4F44-B948-4921F56E4AD1}"/>
              </a:ext>
            </a:extLst>
          </p:cNvPr>
          <p:cNvSpPr txBox="1"/>
          <p:nvPr/>
        </p:nvSpPr>
        <p:spPr>
          <a:xfrm>
            <a:off x="821635" y="1652200"/>
            <a:ext cx="9846366" cy="4832092"/>
          </a:xfrm>
          <a:prstGeom prst="rect">
            <a:avLst/>
          </a:prstGeom>
          <a:noFill/>
        </p:spPr>
        <p:txBody>
          <a:bodyPr wrap="square">
            <a:spAutoFit/>
          </a:bodyPr>
          <a:lstStyle/>
          <a:p>
            <a:pPr>
              <a:buFont typeface="Arial" panose="020B0604020202020204" pitchFamily="34" charset="0"/>
              <a:buChar char="•"/>
            </a:pPr>
            <a:r>
              <a:rPr lang="en-US" sz="2800" dirty="0">
                <a:solidFill>
                  <a:srgbClr val="24292E"/>
                </a:solidFill>
              </a:rPr>
              <a:t>Simple workout data entry supporting reps, sets, weight, duration, warmup and actual workouts</a:t>
            </a:r>
          </a:p>
          <a:p>
            <a:pPr>
              <a:buFont typeface="Arial" panose="020B0604020202020204" pitchFamily="34" charset="0"/>
              <a:buChar char="•"/>
            </a:pPr>
            <a:r>
              <a:rPr lang="en-US" sz="2800" dirty="0">
                <a:solidFill>
                  <a:srgbClr val="24292E"/>
                </a:solidFill>
              </a:rPr>
              <a:t>Exercise search</a:t>
            </a:r>
          </a:p>
          <a:p>
            <a:pPr>
              <a:buFont typeface="Arial" panose="020B0604020202020204" pitchFamily="34" charset="0"/>
              <a:buChar char="•"/>
            </a:pPr>
            <a:r>
              <a:rPr lang="en-US" sz="2800" dirty="0">
                <a:solidFill>
                  <a:srgbClr val="24292E"/>
                </a:solidFill>
              </a:rPr>
              <a:t>Supports multiple workouts per day</a:t>
            </a:r>
          </a:p>
          <a:p>
            <a:pPr>
              <a:buFont typeface="Arial" panose="020B0604020202020204" pitchFamily="34" charset="0"/>
              <a:buChar char="•"/>
            </a:pPr>
            <a:r>
              <a:rPr lang="en-US" sz="2800" dirty="0">
                <a:solidFill>
                  <a:srgbClr val="24292E"/>
                </a:solidFill>
              </a:rPr>
              <a:t>Track and visualize our workout data</a:t>
            </a:r>
          </a:p>
          <a:p>
            <a:pPr>
              <a:buFont typeface="Arial" panose="020B0604020202020204" pitchFamily="34" charset="0"/>
              <a:buChar char="•"/>
            </a:pPr>
            <a:r>
              <a:rPr lang="en-US" sz="2800" dirty="0">
                <a:solidFill>
                  <a:srgbClr val="24292E"/>
                </a:solidFill>
              </a:rPr>
              <a:t>Lots of charts</a:t>
            </a:r>
          </a:p>
          <a:p>
            <a:pPr>
              <a:buFont typeface="Arial" panose="020B0604020202020204" pitchFamily="34" charset="0"/>
              <a:buChar char="•"/>
            </a:pPr>
            <a:r>
              <a:rPr lang="en-US" sz="2800" dirty="0">
                <a:solidFill>
                  <a:srgbClr val="24292E"/>
                </a:solidFill>
              </a:rPr>
              <a:t>Muscular visualizations (using </a:t>
            </a:r>
            <a:r>
              <a:rPr lang="en-US" sz="2800" dirty="0" err="1">
                <a:solidFill>
                  <a:srgbClr val="24292E"/>
                </a:solidFill>
              </a:rPr>
              <a:t>svg</a:t>
            </a:r>
            <a:r>
              <a:rPr lang="en-US" sz="2800" dirty="0">
                <a:solidFill>
                  <a:srgbClr val="24292E"/>
                </a:solidFill>
              </a:rPr>
              <a:t> files)</a:t>
            </a:r>
          </a:p>
          <a:p>
            <a:pPr>
              <a:buFont typeface="Arial" panose="020B0604020202020204" pitchFamily="34" charset="0"/>
              <a:buChar char="•"/>
            </a:pPr>
            <a:r>
              <a:rPr lang="en-US" sz="2800" dirty="0">
                <a:solidFill>
                  <a:srgbClr val="24292E"/>
                </a:solidFill>
              </a:rPr>
              <a:t>Intensity and volume calculations</a:t>
            </a:r>
          </a:p>
          <a:p>
            <a:pPr>
              <a:buFont typeface="Arial" panose="020B0604020202020204" pitchFamily="34" charset="0"/>
              <a:buChar char="•"/>
            </a:pPr>
            <a:r>
              <a:rPr lang="en-US" sz="2800" dirty="0">
                <a:solidFill>
                  <a:srgbClr val="24292E"/>
                </a:solidFill>
              </a:rPr>
              <a:t>Import </a:t>
            </a:r>
          </a:p>
          <a:p>
            <a:pPr>
              <a:buFont typeface="Arial" panose="020B0604020202020204" pitchFamily="34" charset="0"/>
              <a:buChar char="•"/>
            </a:pPr>
            <a:r>
              <a:rPr lang="en-US" sz="2800" dirty="0">
                <a:solidFill>
                  <a:srgbClr val="24292E"/>
                </a:solidFill>
              </a:rPr>
              <a:t>Export </a:t>
            </a:r>
          </a:p>
          <a:p>
            <a:pPr>
              <a:buFont typeface="Arial" panose="020B0604020202020204" pitchFamily="34" charset="0"/>
              <a:buChar char="•"/>
            </a:pPr>
            <a:r>
              <a:rPr lang="en-US" sz="2800" dirty="0">
                <a:solidFill>
                  <a:srgbClr val="24292E"/>
                </a:solidFill>
              </a:rPr>
              <a:t>Proper time zone support (important for people who travel)</a:t>
            </a:r>
          </a:p>
        </p:txBody>
      </p:sp>
      <p:sp>
        <p:nvSpPr>
          <p:cNvPr id="9" name="TextBox 8">
            <a:extLst>
              <a:ext uri="{FF2B5EF4-FFF2-40B4-BE49-F238E27FC236}">
                <a16:creationId xmlns:a16="http://schemas.microsoft.com/office/drawing/2014/main" id="{5671CDC9-3816-4FB4-A6BD-8C1E85C5217F}"/>
              </a:ext>
            </a:extLst>
          </p:cNvPr>
          <p:cNvSpPr txBox="1"/>
          <p:nvPr/>
        </p:nvSpPr>
        <p:spPr>
          <a:xfrm>
            <a:off x="821635" y="923330"/>
            <a:ext cx="3829878"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Exercise portal:</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45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1454A2-933B-4DCE-8CAF-8FBBCC078EAF}"/>
              </a:ext>
            </a:extLst>
          </p:cNvPr>
          <p:cNvSpPr txBox="1"/>
          <p:nvPr/>
        </p:nvSpPr>
        <p:spPr>
          <a:xfrm>
            <a:off x="689113" y="385177"/>
            <a:ext cx="6096000" cy="5847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Recommendations portal:</a:t>
            </a:r>
            <a:endParaRPr lang="en-IN" sz="32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473548D-2D8F-467A-9DBB-1B59F6D60806}"/>
              </a:ext>
            </a:extLst>
          </p:cNvPr>
          <p:cNvSpPr txBox="1"/>
          <p:nvPr/>
        </p:nvSpPr>
        <p:spPr>
          <a:xfrm>
            <a:off x="689113" y="1285461"/>
            <a:ext cx="10084904" cy="1692771"/>
          </a:xfrm>
          <a:prstGeom prst="rect">
            <a:avLst/>
          </a:prstGeom>
          <a:noFill/>
        </p:spPr>
        <p:txBody>
          <a:bodyPr wrap="square" rtlCol="0">
            <a:spAutoFit/>
          </a:bodyPr>
          <a:lstStyle/>
          <a:p>
            <a:pPr>
              <a:buFont typeface="Arial" panose="020B0604020202020204" pitchFamily="34" charset="0"/>
              <a:buChar char="•"/>
            </a:pPr>
            <a:r>
              <a:rPr lang="en-US" sz="2600" dirty="0">
                <a:solidFill>
                  <a:srgbClr val="24292E"/>
                </a:solidFill>
              </a:rPr>
              <a:t>Recommendations according to user’s weight</a:t>
            </a:r>
          </a:p>
          <a:p>
            <a:pPr>
              <a:buFont typeface="Arial" panose="020B0604020202020204" pitchFamily="34" charset="0"/>
              <a:buChar char="•"/>
            </a:pPr>
            <a:r>
              <a:rPr lang="en-US" sz="2600" dirty="0">
                <a:solidFill>
                  <a:srgbClr val="24292E"/>
                </a:solidFill>
              </a:rPr>
              <a:t>3 different subscription plans</a:t>
            </a:r>
          </a:p>
          <a:p>
            <a:pPr>
              <a:buFont typeface="Arial" panose="020B0604020202020204" pitchFamily="34" charset="0"/>
              <a:buChar char="•"/>
            </a:pPr>
            <a:r>
              <a:rPr lang="en-US" sz="2600" dirty="0">
                <a:solidFill>
                  <a:srgbClr val="24292E"/>
                </a:solidFill>
              </a:rPr>
              <a:t>Payment gateway (integrated </a:t>
            </a:r>
            <a:r>
              <a:rPr lang="en-US" sz="2600" dirty="0" err="1">
                <a:solidFill>
                  <a:srgbClr val="24292E"/>
                </a:solidFill>
              </a:rPr>
              <a:t>Paypal</a:t>
            </a:r>
            <a:r>
              <a:rPr lang="en-US" sz="2600" dirty="0">
                <a:solidFill>
                  <a:srgbClr val="24292E"/>
                </a:solidFill>
              </a:rPr>
              <a:t>)</a:t>
            </a:r>
          </a:p>
          <a:p>
            <a:pPr>
              <a:buFont typeface="Arial" panose="020B0604020202020204" pitchFamily="34" charset="0"/>
              <a:buChar char="•"/>
            </a:pPr>
            <a:r>
              <a:rPr lang="en-US" sz="2600" dirty="0">
                <a:solidFill>
                  <a:srgbClr val="24292E"/>
                </a:solidFill>
              </a:rPr>
              <a:t>User friendly chatbot for clarifying user’s doubt</a:t>
            </a:r>
          </a:p>
        </p:txBody>
      </p:sp>
      <p:sp>
        <p:nvSpPr>
          <p:cNvPr id="7" name="TextBox 6">
            <a:extLst>
              <a:ext uri="{FF2B5EF4-FFF2-40B4-BE49-F238E27FC236}">
                <a16:creationId xmlns:a16="http://schemas.microsoft.com/office/drawing/2014/main" id="{DC3A11BD-9ED6-477F-B2F9-017DD248319A}"/>
              </a:ext>
            </a:extLst>
          </p:cNvPr>
          <p:cNvSpPr txBox="1"/>
          <p:nvPr/>
        </p:nvSpPr>
        <p:spPr>
          <a:xfrm>
            <a:off x="689113" y="3136612"/>
            <a:ext cx="6096000" cy="5847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Admin portal:</a:t>
            </a:r>
            <a:endParaRPr lang="en-IN" sz="32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B76289D-E66A-4755-9B4B-92400C7FB821}"/>
              </a:ext>
            </a:extLst>
          </p:cNvPr>
          <p:cNvSpPr txBox="1"/>
          <p:nvPr/>
        </p:nvSpPr>
        <p:spPr>
          <a:xfrm>
            <a:off x="689113" y="3939564"/>
            <a:ext cx="9978887" cy="2246769"/>
          </a:xfrm>
          <a:prstGeom prst="rect">
            <a:avLst/>
          </a:prstGeom>
          <a:noFill/>
        </p:spPr>
        <p:txBody>
          <a:bodyPr wrap="square">
            <a:spAutoFit/>
          </a:bodyPr>
          <a:lstStyle/>
          <a:p>
            <a:pPr>
              <a:buFont typeface="Arial" panose="020B0604020202020204" pitchFamily="34" charset="0"/>
              <a:buChar char="•"/>
            </a:pPr>
            <a:r>
              <a:rPr lang="en-US" sz="2800" dirty="0">
                <a:solidFill>
                  <a:srgbClr val="24292E"/>
                </a:solidFill>
              </a:rPr>
              <a:t>Dashboard</a:t>
            </a:r>
          </a:p>
          <a:p>
            <a:pPr>
              <a:buFont typeface="Arial" panose="020B0604020202020204" pitchFamily="34" charset="0"/>
              <a:buChar char="•"/>
            </a:pPr>
            <a:r>
              <a:rPr lang="en-US" sz="2800" dirty="0">
                <a:solidFill>
                  <a:srgbClr val="24292E"/>
                </a:solidFill>
              </a:rPr>
              <a:t>Perform certain actions like insertion, deletion and </a:t>
            </a:r>
            <a:r>
              <a:rPr lang="en-US" sz="2800" dirty="0" err="1">
                <a:solidFill>
                  <a:srgbClr val="24292E"/>
                </a:solidFill>
              </a:rPr>
              <a:t>updation</a:t>
            </a:r>
            <a:r>
              <a:rPr lang="en-US" sz="2800" dirty="0">
                <a:solidFill>
                  <a:srgbClr val="24292E"/>
                </a:solidFill>
              </a:rPr>
              <a:t>.</a:t>
            </a:r>
          </a:p>
          <a:p>
            <a:pPr>
              <a:buFont typeface="Arial" panose="020B0604020202020204" pitchFamily="34" charset="0"/>
              <a:buChar char="•"/>
            </a:pPr>
            <a:r>
              <a:rPr lang="en-US" sz="2800" dirty="0">
                <a:solidFill>
                  <a:srgbClr val="24292E"/>
                </a:solidFill>
              </a:rPr>
              <a:t>Workout recommendations</a:t>
            </a:r>
          </a:p>
          <a:p>
            <a:pPr>
              <a:buFont typeface="Arial" panose="020B0604020202020204" pitchFamily="34" charset="0"/>
              <a:buChar char="•"/>
            </a:pPr>
            <a:r>
              <a:rPr lang="en-US" sz="2800" dirty="0">
                <a:solidFill>
                  <a:srgbClr val="24292E"/>
                </a:solidFill>
              </a:rPr>
              <a:t>Food recommendations</a:t>
            </a:r>
          </a:p>
          <a:p>
            <a:pPr>
              <a:buFont typeface="Arial" panose="020B0604020202020204" pitchFamily="34" charset="0"/>
              <a:buChar char="•"/>
            </a:pPr>
            <a:r>
              <a:rPr lang="en-US" sz="2800" dirty="0">
                <a:solidFill>
                  <a:srgbClr val="24292E"/>
                </a:solidFill>
              </a:rPr>
              <a:t>Workout tutorials</a:t>
            </a:r>
          </a:p>
        </p:txBody>
      </p:sp>
    </p:spTree>
    <p:extLst>
      <p:ext uri="{BB962C8B-B14F-4D97-AF65-F5344CB8AC3E}">
        <p14:creationId xmlns:p14="http://schemas.microsoft.com/office/powerpoint/2010/main" val="426891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613BC2-9568-402E-849A-A783A288D2C8}"/>
              </a:ext>
            </a:extLst>
          </p:cNvPr>
          <p:cNvSpPr txBox="1"/>
          <p:nvPr/>
        </p:nvSpPr>
        <p:spPr>
          <a:xfrm>
            <a:off x="940904" y="583095"/>
            <a:ext cx="7885043" cy="769441"/>
          </a:xfrm>
          <a:prstGeom prst="rect">
            <a:avLst/>
          </a:prstGeom>
          <a:noFill/>
        </p:spPr>
        <p:txBody>
          <a:bodyPr wrap="square">
            <a:spAutoFit/>
          </a:bodyPr>
          <a:lstStyle/>
          <a:p>
            <a:pPr algn="ctr"/>
            <a:r>
              <a:rPr lang="en-US" sz="4400" b="0" cap="none" spc="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Software  Requirements</a:t>
            </a:r>
          </a:p>
        </p:txBody>
      </p:sp>
      <p:sp>
        <p:nvSpPr>
          <p:cNvPr id="5" name="TextBox 4">
            <a:extLst>
              <a:ext uri="{FF2B5EF4-FFF2-40B4-BE49-F238E27FC236}">
                <a16:creationId xmlns:a16="http://schemas.microsoft.com/office/drawing/2014/main" id="{7148CB8E-7048-4BDC-B7C7-9983B068CA5B}"/>
              </a:ext>
            </a:extLst>
          </p:cNvPr>
          <p:cNvSpPr txBox="1"/>
          <p:nvPr/>
        </p:nvSpPr>
        <p:spPr>
          <a:xfrm>
            <a:off x="1245703" y="1615949"/>
            <a:ext cx="7885043" cy="2610843"/>
          </a:xfrm>
          <a:prstGeom prst="rect">
            <a:avLst/>
          </a:prstGeom>
          <a:noFill/>
        </p:spPr>
        <p:txBody>
          <a:bodyPr wrap="square">
            <a:spAutoFit/>
          </a:bodyPr>
          <a:lstStyle/>
          <a:p>
            <a:pPr>
              <a:lnSpc>
                <a:spcPct val="150000"/>
              </a:lnSpc>
            </a:pPr>
            <a:r>
              <a:rPr lang="en-US" sz="2800" b="1" dirty="0"/>
              <a:t>FRONTEND: </a:t>
            </a:r>
            <a:r>
              <a:rPr lang="en-US" sz="2800" dirty="0"/>
              <a:t>HTML, JS, jQuery.</a:t>
            </a:r>
          </a:p>
          <a:p>
            <a:pPr>
              <a:lnSpc>
                <a:spcPct val="150000"/>
              </a:lnSpc>
            </a:pPr>
            <a:r>
              <a:rPr lang="en-US" sz="2800" b="1" dirty="0"/>
              <a:t>STYLING: </a:t>
            </a:r>
            <a:r>
              <a:rPr lang="en-US" sz="2800" dirty="0"/>
              <a:t>CSS, Bootstrap.</a:t>
            </a:r>
            <a:endParaRPr lang="en-US" sz="2800" b="1" dirty="0"/>
          </a:p>
          <a:p>
            <a:pPr>
              <a:lnSpc>
                <a:spcPct val="150000"/>
              </a:lnSpc>
            </a:pPr>
            <a:r>
              <a:rPr lang="en-US" sz="2800" b="1" dirty="0"/>
              <a:t>BACKEND: </a:t>
            </a:r>
            <a:r>
              <a:rPr lang="en-US" sz="2800" dirty="0" err="1"/>
              <a:t>MySql</a:t>
            </a:r>
            <a:r>
              <a:rPr lang="en-US" sz="2800" dirty="0"/>
              <a:t> , Indexed DB.</a:t>
            </a:r>
            <a:endParaRPr lang="en-US" sz="2800" b="1" dirty="0"/>
          </a:p>
          <a:p>
            <a:pPr>
              <a:lnSpc>
                <a:spcPct val="150000"/>
              </a:lnSpc>
            </a:pPr>
            <a:r>
              <a:rPr lang="en-US" sz="2800" b="1" dirty="0"/>
              <a:t>Connecting frontend and backend : </a:t>
            </a:r>
            <a:r>
              <a:rPr lang="en-US" sz="2800" dirty="0"/>
              <a:t>PHP</a:t>
            </a:r>
            <a:endParaRPr lang="en-US" sz="2800" b="1" dirty="0"/>
          </a:p>
        </p:txBody>
      </p:sp>
    </p:spTree>
    <p:extLst>
      <p:ext uri="{BB962C8B-B14F-4D97-AF65-F5344CB8AC3E}">
        <p14:creationId xmlns:p14="http://schemas.microsoft.com/office/powerpoint/2010/main" val="276374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6D71B-67DF-4FBD-8D66-DAA8A6F05056}"/>
              </a:ext>
            </a:extLst>
          </p:cNvPr>
          <p:cNvSpPr txBox="1"/>
          <p:nvPr/>
        </p:nvSpPr>
        <p:spPr>
          <a:xfrm>
            <a:off x="901147" y="703229"/>
            <a:ext cx="10084905" cy="646331"/>
          </a:xfrm>
          <a:prstGeom prst="rect">
            <a:avLst/>
          </a:prstGeom>
          <a:noFill/>
        </p:spPr>
        <p:txBody>
          <a:bodyPr wrap="square">
            <a:spAutoFit/>
          </a:bodyPr>
          <a:lstStyle/>
          <a:p>
            <a:r>
              <a:rPr lang="en-US" sz="3600" b="1" dirty="0"/>
              <a:t>Indexed DB : </a:t>
            </a:r>
            <a:r>
              <a:rPr lang="en-US" sz="3600" dirty="0"/>
              <a:t>Used for storing performed exercises</a:t>
            </a:r>
            <a:endParaRPr lang="en-IN" sz="3600" b="1" dirty="0"/>
          </a:p>
        </p:txBody>
      </p:sp>
      <p:sp>
        <p:nvSpPr>
          <p:cNvPr id="5" name="TextBox 4">
            <a:extLst>
              <a:ext uri="{FF2B5EF4-FFF2-40B4-BE49-F238E27FC236}">
                <a16:creationId xmlns:a16="http://schemas.microsoft.com/office/drawing/2014/main" id="{A18673F2-FB32-46B0-A542-78C8CDD062C1}"/>
              </a:ext>
            </a:extLst>
          </p:cNvPr>
          <p:cNvSpPr txBox="1"/>
          <p:nvPr/>
        </p:nvSpPr>
        <p:spPr>
          <a:xfrm>
            <a:off x="1073427" y="2413895"/>
            <a:ext cx="7606748" cy="1318181"/>
          </a:xfrm>
          <a:prstGeom prst="rect">
            <a:avLst/>
          </a:prstGeom>
          <a:noFill/>
        </p:spPr>
        <p:txBody>
          <a:bodyPr wrap="square">
            <a:spAutoFit/>
          </a:bodyPr>
          <a:lstStyle/>
          <a:p>
            <a:pPr marL="514350" indent="-514350">
              <a:lnSpc>
                <a:spcPct val="150000"/>
              </a:lnSpc>
              <a:buAutoNum type="arabicParenR"/>
            </a:pPr>
            <a:r>
              <a:rPr lang="en-US" sz="2800" b="1" dirty="0"/>
              <a:t>Key : </a:t>
            </a:r>
            <a:r>
              <a:rPr lang="en-US" sz="2800" dirty="0"/>
              <a:t>id</a:t>
            </a:r>
          </a:p>
          <a:p>
            <a:pPr marL="514350" indent="-514350">
              <a:lnSpc>
                <a:spcPct val="150000"/>
              </a:lnSpc>
              <a:buAutoNum type="arabicParenR"/>
            </a:pPr>
            <a:r>
              <a:rPr lang="en-US" sz="2800" b="1" dirty="0"/>
              <a:t>Value : </a:t>
            </a:r>
            <a:r>
              <a:rPr lang="en-US" sz="2800" dirty="0"/>
              <a:t>metrics</a:t>
            </a:r>
            <a:endParaRPr lang="en-US" sz="2800" b="1" dirty="0"/>
          </a:p>
        </p:txBody>
      </p:sp>
      <p:sp>
        <p:nvSpPr>
          <p:cNvPr id="7" name="TextBox 6">
            <a:extLst>
              <a:ext uri="{FF2B5EF4-FFF2-40B4-BE49-F238E27FC236}">
                <a16:creationId xmlns:a16="http://schemas.microsoft.com/office/drawing/2014/main" id="{ACF0F18E-17E9-42C3-B9CD-F8D61F33FE75}"/>
              </a:ext>
            </a:extLst>
          </p:cNvPr>
          <p:cNvSpPr txBox="1"/>
          <p:nvPr/>
        </p:nvSpPr>
        <p:spPr>
          <a:xfrm>
            <a:off x="954157" y="1589340"/>
            <a:ext cx="8719929" cy="584775"/>
          </a:xfrm>
          <a:prstGeom prst="rect">
            <a:avLst/>
          </a:prstGeom>
          <a:noFill/>
        </p:spPr>
        <p:txBody>
          <a:bodyPr wrap="square">
            <a:spAutoFit/>
          </a:bodyPr>
          <a:lstStyle/>
          <a:p>
            <a:r>
              <a:rPr lang="en-US" sz="3200" dirty="0"/>
              <a:t>-&gt; Indexed DB stores data in key and value pairs.</a:t>
            </a:r>
            <a:endParaRPr lang="en-IN" sz="3200" dirty="0"/>
          </a:p>
        </p:txBody>
      </p:sp>
    </p:spTree>
    <p:extLst>
      <p:ext uri="{BB962C8B-B14F-4D97-AF65-F5344CB8AC3E}">
        <p14:creationId xmlns:p14="http://schemas.microsoft.com/office/powerpoint/2010/main" val="167034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E7249-CDCE-4899-B6AA-55284D19DD91}"/>
              </a:ext>
            </a:extLst>
          </p:cNvPr>
          <p:cNvSpPr txBox="1"/>
          <p:nvPr/>
        </p:nvSpPr>
        <p:spPr>
          <a:xfrm>
            <a:off x="1378227" y="516834"/>
            <a:ext cx="7659756" cy="646331"/>
          </a:xfrm>
          <a:prstGeom prst="rect">
            <a:avLst/>
          </a:prstGeom>
          <a:noFill/>
        </p:spPr>
        <p:txBody>
          <a:bodyPr wrap="square" rtlCol="0">
            <a:spAutoFit/>
          </a:bodyPr>
          <a:lstStyle/>
          <a:p>
            <a:r>
              <a:rPr lang="en-US" sz="3600" b="1" dirty="0" err="1"/>
              <a:t>MySql</a:t>
            </a:r>
            <a:r>
              <a:rPr lang="en-US" sz="3600" b="1" dirty="0"/>
              <a:t> : </a:t>
            </a:r>
            <a:r>
              <a:rPr lang="en-US" sz="3600" dirty="0"/>
              <a:t>Used for admin portal</a:t>
            </a:r>
            <a:r>
              <a:rPr lang="en-US" sz="3600" b="1" dirty="0"/>
              <a:t> </a:t>
            </a:r>
            <a:endParaRPr lang="en-IN" sz="3600" b="1" dirty="0"/>
          </a:p>
        </p:txBody>
      </p:sp>
      <p:sp>
        <p:nvSpPr>
          <p:cNvPr id="3" name="TextBox 2">
            <a:extLst>
              <a:ext uri="{FF2B5EF4-FFF2-40B4-BE49-F238E27FC236}">
                <a16:creationId xmlns:a16="http://schemas.microsoft.com/office/drawing/2014/main" id="{82873119-5ED5-4E28-8DAA-B40C11775C5C}"/>
              </a:ext>
            </a:extLst>
          </p:cNvPr>
          <p:cNvSpPr txBox="1"/>
          <p:nvPr/>
        </p:nvSpPr>
        <p:spPr>
          <a:xfrm>
            <a:off x="1192696" y="1378225"/>
            <a:ext cx="9303026" cy="5196166"/>
          </a:xfrm>
          <a:prstGeom prst="rect">
            <a:avLst/>
          </a:prstGeom>
          <a:noFill/>
        </p:spPr>
        <p:txBody>
          <a:bodyPr wrap="square" rtlCol="0">
            <a:spAutoFit/>
          </a:bodyPr>
          <a:lstStyle/>
          <a:p>
            <a:pPr marL="514350" indent="-514350">
              <a:lnSpc>
                <a:spcPct val="150000"/>
              </a:lnSpc>
              <a:buAutoNum type="arabicParenR"/>
            </a:pPr>
            <a:r>
              <a:rPr lang="en-IN" sz="2800" b="1" dirty="0" err="1"/>
              <a:t>Admintable</a:t>
            </a:r>
            <a:r>
              <a:rPr lang="en-IN" sz="2800" b="1" dirty="0"/>
              <a:t> : </a:t>
            </a:r>
            <a:r>
              <a:rPr lang="en-IN" sz="2800" dirty="0"/>
              <a:t>stores admin </a:t>
            </a:r>
            <a:r>
              <a:rPr lang="en-IN" sz="2800" dirty="0" err="1"/>
              <a:t>userid</a:t>
            </a:r>
            <a:r>
              <a:rPr lang="en-IN" sz="2800" dirty="0"/>
              <a:t> and password</a:t>
            </a:r>
          </a:p>
          <a:p>
            <a:pPr marL="514350" indent="-514350">
              <a:lnSpc>
                <a:spcPct val="150000"/>
              </a:lnSpc>
              <a:buAutoNum type="arabicParenR"/>
            </a:pPr>
            <a:r>
              <a:rPr lang="en-US" sz="2800" b="1" dirty="0" err="1"/>
              <a:t>Usersrc</a:t>
            </a:r>
            <a:r>
              <a:rPr lang="en-US" sz="2800" b="1" dirty="0"/>
              <a:t> : </a:t>
            </a:r>
            <a:r>
              <a:rPr lang="en-US" sz="2800" dirty="0"/>
              <a:t>stores user login details</a:t>
            </a:r>
          </a:p>
          <a:p>
            <a:pPr marL="514350" indent="-514350">
              <a:lnSpc>
                <a:spcPct val="150000"/>
              </a:lnSpc>
              <a:buAutoNum type="arabicParenR"/>
            </a:pPr>
            <a:r>
              <a:rPr lang="en-US" sz="2800" b="1" dirty="0" err="1"/>
              <a:t>Foodtable</a:t>
            </a:r>
            <a:r>
              <a:rPr lang="en-US" sz="2800" b="1" dirty="0"/>
              <a:t> : </a:t>
            </a:r>
            <a:r>
              <a:rPr lang="en-US" sz="2800" dirty="0"/>
              <a:t>stores food recommendations</a:t>
            </a:r>
          </a:p>
          <a:p>
            <a:pPr marL="514350" indent="-514350">
              <a:lnSpc>
                <a:spcPct val="150000"/>
              </a:lnSpc>
              <a:buAutoNum type="arabicParenR"/>
            </a:pPr>
            <a:r>
              <a:rPr lang="en-US" sz="2800" b="1" dirty="0" err="1"/>
              <a:t>Workoutstable</a:t>
            </a:r>
            <a:r>
              <a:rPr lang="en-US" sz="2800" b="1" dirty="0"/>
              <a:t> : </a:t>
            </a:r>
            <a:r>
              <a:rPr lang="en-US" sz="2800" dirty="0"/>
              <a:t>stores workout recommendations</a:t>
            </a:r>
          </a:p>
          <a:p>
            <a:pPr marL="514350" indent="-514350">
              <a:lnSpc>
                <a:spcPct val="150000"/>
              </a:lnSpc>
              <a:buAutoNum type="arabicParenR"/>
            </a:pPr>
            <a:r>
              <a:rPr lang="en-US" sz="2800" b="1" dirty="0"/>
              <a:t>Tutorials : </a:t>
            </a:r>
            <a:r>
              <a:rPr lang="en-US" sz="2800" dirty="0"/>
              <a:t>stores tutorial videos</a:t>
            </a:r>
          </a:p>
          <a:p>
            <a:pPr marL="514350" indent="-514350">
              <a:lnSpc>
                <a:spcPct val="150000"/>
              </a:lnSpc>
              <a:buFontTx/>
              <a:buAutoNum type="arabicParenR"/>
            </a:pPr>
            <a:r>
              <a:rPr lang="en-US" sz="2800" b="1" dirty="0" err="1"/>
              <a:t>Chatbot_hints</a:t>
            </a:r>
            <a:r>
              <a:rPr lang="en-US" sz="2800" b="1" dirty="0"/>
              <a:t> : </a:t>
            </a:r>
            <a:r>
              <a:rPr lang="en-US" sz="2800" dirty="0"/>
              <a:t>stores chatbot</a:t>
            </a:r>
            <a:r>
              <a:rPr lang="en-US" sz="2800" b="1" dirty="0"/>
              <a:t> </a:t>
            </a:r>
            <a:r>
              <a:rPr lang="en-US" sz="2800" dirty="0"/>
              <a:t>questions and answers</a:t>
            </a:r>
          </a:p>
          <a:p>
            <a:pPr marL="514350" indent="-514350">
              <a:lnSpc>
                <a:spcPct val="150000"/>
              </a:lnSpc>
              <a:buFontTx/>
              <a:buAutoNum type="arabicParenR"/>
            </a:pPr>
            <a:r>
              <a:rPr lang="en-US" sz="2800" b="1" dirty="0"/>
              <a:t>Feedback : </a:t>
            </a:r>
            <a:r>
              <a:rPr lang="en-US" sz="2800" dirty="0"/>
              <a:t>stores feedback of different users</a:t>
            </a:r>
          </a:p>
          <a:p>
            <a:pPr marL="514350" indent="-514350">
              <a:lnSpc>
                <a:spcPct val="150000"/>
              </a:lnSpc>
              <a:buFontTx/>
              <a:buAutoNum type="arabicParenR"/>
            </a:pPr>
            <a:r>
              <a:rPr lang="en-US" sz="2800" b="1" dirty="0"/>
              <a:t>Plans : </a:t>
            </a:r>
            <a:r>
              <a:rPr lang="en-US" sz="2800" dirty="0"/>
              <a:t>stores subscription plans details</a:t>
            </a:r>
            <a:endParaRPr lang="en-US" sz="2800" b="1" dirty="0"/>
          </a:p>
        </p:txBody>
      </p:sp>
    </p:spTree>
    <p:extLst>
      <p:ext uri="{BB962C8B-B14F-4D97-AF65-F5344CB8AC3E}">
        <p14:creationId xmlns:p14="http://schemas.microsoft.com/office/powerpoint/2010/main" val="29777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77998C-E511-4927-8391-69AD54E9ED34}"/>
              </a:ext>
            </a:extLst>
          </p:cNvPr>
          <p:cNvSpPr txBox="1"/>
          <p:nvPr/>
        </p:nvSpPr>
        <p:spPr>
          <a:xfrm>
            <a:off x="874643" y="940903"/>
            <a:ext cx="9674087" cy="4093428"/>
          </a:xfrm>
          <a:prstGeom prst="rect">
            <a:avLst/>
          </a:prstGeom>
          <a:noFill/>
        </p:spPr>
        <p:txBody>
          <a:bodyPr wrap="square" rtlCol="0">
            <a:spAutoFit/>
          </a:bodyPr>
          <a:lstStyle/>
          <a:p>
            <a:r>
              <a:rPr lang="en-US" sz="4000" b="1" dirty="0"/>
              <a:t>Important terms:</a:t>
            </a:r>
          </a:p>
          <a:p>
            <a:endParaRPr lang="en-US" sz="2400" b="1" dirty="0"/>
          </a:p>
          <a:p>
            <a:r>
              <a:rPr lang="en-US" sz="2400" b="1" dirty="0"/>
              <a:t>1)</a:t>
            </a:r>
            <a:r>
              <a:rPr lang="en-US" sz="2800" b="1" dirty="0"/>
              <a:t> Reps</a:t>
            </a:r>
            <a:r>
              <a:rPr lang="en-US" sz="2400" b="1" dirty="0"/>
              <a:t>: </a:t>
            </a:r>
            <a:r>
              <a:rPr lang="en-US" sz="2400" i="0" dirty="0">
                <a:solidFill>
                  <a:srgbClr val="202124"/>
                </a:solidFill>
                <a:effectLst/>
                <a:latin typeface="Arial" panose="020B0604020202020204" pitchFamily="34" charset="0"/>
                <a:cs typeface="Arial" panose="020B0604020202020204" pitchFamily="34" charset="0"/>
              </a:rPr>
              <a:t>Reps</a:t>
            </a:r>
            <a:r>
              <a:rPr lang="en-US" sz="2400" b="0" i="0" dirty="0">
                <a:solidFill>
                  <a:srgbClr val="202124"/>
                </a:solidFill>
                <a:effectLst/>
                <a:latin typeface="Arial" panose="020B0604020202020204" pitchFamily="34" charset="0"/>
                <a:cs typeface="Arial" panose="020B0604020202020204" pitchFamily="34" charset="0"/>
              </a:rPr>
              <a:t>, short for </a:t>
            </a:r>
            <a:r>
              <a:rPr lang="en-US" sz="2400" i="0" dirty="0">
                <a:solidFill>
                  <a:srgbClr val="202124"/>
                </a:solidFill>
                <a:effectLst/>
                <a:latin typeface="Arial" panose="020B0604020202020204" pitchFamily="34" charset="0"/>
                <a:cs typeface="Arial" panose="020B0604020202020204" pitchFamily="34" charset="0"/>
              </a:rPr>
              <a:t>repetitions</a:t>
            </a:r>
            <a:r>
              <a:rPr lang="en-US" sz="2400" b="0" i="0" dirty="0">
                <a:solidFill>
                  <a:srgbClr val="202124"/>
                </a:solidFill>
                <a:effectLst/>
                <a:latin typeface="Arial" panose="020B0604020202020204" pitchFamily="34" charset="0"/>
                <a:cs typeface="Arial" panose="020B0604020202020204" pitchFamily="34" charset="0"/>
              </a:rPr>
              <a:t>, are the action of one complete strength training exercise.</a:t>
            </a:r>
          </a:p>
          <a:p>
            <a:endParaRPr lang="en-US" sz="2400" b="1" dirty="0">
              <a:solidFill>
                <a:srgbClr val="202124"/>
              </a:solidFill>
              <a:latin typeface="Arial" panose="020B0604020202020204" pitchFamily="34" charset="0"/>
              <a:cs typeface="Arial" panose="020B0604020202020204" pitchFamily="34" charset="0"/>
            </a:endParaRPr>
          </a:p>
          <a:p>
            <a:r>
              <a:rPr lang="en-US" sz="2400" b="1" dirty="0">
                <a:solidFill>
                  <a:srgbClr val="202124"/>
                </a:solidFill>
                <a:latin typeface="Arial" panose="020B0604020202020204" pitchFamily="34" charset="0"/>
                <a:cs typeface="Arial" panose="020B0604020202020204" pitchFamily="34" charset="0"/>
              </a:rPr>
              <a:t>2) Sets: </a:t>
            </a:r>
            <a:r>
              <a:rPr lang="en-US" sz="2400" i="0" dirty="0">
                <a:solidFill>
                  <a:srgbClr val="202124"/>
                </a:solidFill>
                <a:effectLst/>
                <a:latin typeface="arial" panose="020B0604020202020204" pitchFamily="34" charset="0"/>
              </a:rPr>
              <a:t>Sets</a:t>
            </a:r>
            <a:r>
              <a:rPr lang="en-US" sz="2400" b="0" i="0" dirty="0">
                <a:solidFill>
                  <a:srgbClr val="202124"/>
                </a:solidFill>
                <a:effectLst/>
                <a:latin typeface="arial" panose="020B0604020202020204" pitchFamily="34" charset="0"/>
              </a:rPr>
              <a:t> are how many</a:t>
            </a:r>
            <a:r>
              <a:rPr lang="en-US" sz="2400" b="1" i="0" dirty="0">
                <a:solidFill>
                  <a:srgbClr val="202124"/>
                </a:solidFill>
                <a:effectLst/>
                <a:latin typeface="arial" panose="020B0604020202020204" pitchFamily="34" charset="0"/>
              </a:rPr>
              <a:t> </a:t>
            </a:r>
            <a:r>
              <a:rPr lang="en-US" sz="2400" i="0" dirty="0">
                <a:solidFill>
                  <a:srgbClr val="202124"/>
                </a:solidFill>
                <a:effectLst/>
                <a:latin typeface="arial" panose="020B0604020202020204" pitchFamily="34" charset="0"/>
              </a:rPr>
              <a:t>reps</a:t>
            </a:r>
            <a:r>
              <a:rPr lang="en-US" sz="2400" b="1" i="0" dirty="0">
                <a:solidFill>
                  <a:srgbClr val="202124"/>
                </a:solidFill>
                <a:effectLst/>
                <a:latin typeface="arial" panose="020B0604020202020204" pitchFamily="34" charset="0"/>
              </a:rPr>
              <a:t> </a:t>
            </a:r>
            <a:r>
              <a:rPr lang="en-US" sz="2400" b="0" i="0" dirty="0">
                <a:solidFill>
                  <a:srgbClr val="202124"/>
                </a:solidFill>
                <a:effectLst/>
                <a:latin typeface="arial" panose="020B0604020202020204" pitchFamily="34" charset="0"/>
              </a:rPr>
              <a:t>you do in a row between period of time. (nothing but the count of exercises)</a:t>
            </a:r>
          </a:p>
          <a:p>
            <a:endParaRPr lang="en-US" sz="2400" dirty="0">
              <a:solidFill>
                <a:srgbClr val="202124"/>
              </a:solidFill>
              <a:latin typeface="arial" panose="020B0604020202020204" pitchFamily="34" charset="0"/>
              <a:cs typeface="Arial" panose="020B0604020202020204" pitchFamily="34" charset="0"/>
            </a:endParaRPr>
          </a:p>
          <a:p>
            <a:r>
              <a:rPr lang="en-US" sz="2400" b="1" dirty="0">
                <a:solidFill>
                  <a:srgbClr val="202124"/>
                </a:solidFill>
                <a:latin typeface="arial" panose="020B0604020202020204" pitchFamily="34" charset="0"/>
                <a:cs typeface="Arial" panose="020B0604020202020204" pitchFamily="34" charset="0"/>
              </a:rPr>
              <a:t>3) Weight: </a:t>
            </a:r>
            <a:r>
              <a:rPr lang="en-US" sz="2400" dirty="0">
                <a:solidFill>
                  <a:srgbClr val="202124"/>
                </a:solidFill>
                <a:latin typeface="arial" panose="020B0604020202020204" pitchFamily="34" charset="0"/>
                <a:cs typeface="Arial" panose="020B0604020202020204" pitchFamily="34" charset="0"/>
              </a:rPr>
              <a:t>The weight you lift </a:t>
            </a:r>
          </a:p>
          <a:p>
            <a:endParaRPr lang="en-US" sz="2400" b="1" dirty="0">
              <a:solidFill>
                <a:srgbClr val="20212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498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11903</TotalTime>
  <Words>897</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 BLANCA</vt:lpstr>
      <vt:lpstr>Arial</vt:lpstr>
      <vt:lpstr>Arial</vt:lpstr>
      <vt:lpstr>Arial Black</vt:lpstr>
      <vt:lpstr>Calibri</vt:lpstr>
      <vt:lpstr>Calibri Light</vt:lpstr>
      <vt:lpstr>Times New Roman</vt:lpstr>
      <vt:lpstr>Office Theme</vt:lpstr>
      <vt:lpstr>STAY FIT</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AVL Likhita</dc:creator>
  <cp:lastModifiedBy>AVL Likhita</cp:lastModifiedBy>
  <cp:revision>127</cp:revision>
  <dcterms:created xsi:type="dcterms:W3CDTF">2020-12-01T10:59:39Z</dcterms:created>
  <dcterms:modified xsi:type="dcterms:W3CDTF">2020-12-21T09:59:16Z</dcterms:modified>
</cp:coreProperties>
</file>