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56" r:id="rId2"/>
    <p:sldId id="258" r:id="rId3"/>
    <p:sldId id="260" r:id="rId4"/>
    <p:sldId id="261" r:id="rId5"/>
    <p:sldId id="329" r:id="rId6"/>
    <p:sldId id="328" r:id="rId7"/>
    <p:sldId id="312" r:id="rId8"/>
    <p:sldId id="289" r:id="rId9"/>
    <p:sldId id="262" r:id="rId10"/>
    <p:sldId id="306" r:id="rId11"/>
    <p:sldId id="259" r:id="rId12"/>
    <p:sldId id="321" r:id="rId13"/>
    <p:sldId id="307" r:id="rId14"/>
    <p:sldId id="298" r:id="rId15"/>
    <p:sldId id="326" r:id="rId16"/>
    <p:sldId id="330" r:id="rId17"/>
    <p:sldId id="332" r:id="rId18"/>
    <p:sldId id="322" r:id="rId19"/>
    <p:sldId id="324" r:id="rId20"/>
    <p:sldId id="308" r:id="rId21"/>
    <p:sldId id="309" r:id="rId22"/>
    <p:sldId id="310" r:id="rId23"/>
    <p:sldId id="271" r:id="rId2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anier" initials="s" lastIdx="2" clrIdx="0">
    <p:extLst>
      <p:ext uri="{19B8F6BF-5375-455C-9EA6-DF929625EA0E}">
        <p15:presenceInfo xmlns:p15="http://schemas.microsoft.com/office/powerpoint/2012/main" userId="spani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1170" autoAdjust="0"/>
  </p:normalViewPr>
  <p:slideViewPr>
    <p:cSldViewPr snapToGrid="0">
      <p:cViewPr>
        <p:scale>
          <a:sx n="75" d="100"/>
          <a:sy n="75" d="100"/>
        </p:scale>
        <p:origin x="189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13T13:39:55.429" idx="1">
    <p:pos x="1176" y="1422"/>
    <p:text/>
    <p:extLst>
      <p:ext uri="{C676402C-5697-4E1C-873F-D02D1690AC5C}">
        <p15:threadingInfo xmlns:p15="http://schemas.microsoft.com/office/powerpoint/2012/main" timeZoneBias="-180"/>
      </p:ext>
    </p:extLst>
  </p:cm>
  <p:cm authorId="1" dt="2018-06-13T13:39:56.152" idx="2">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3979641-899E-485B-8655-A08719C9194A}" type="datetimeFigureOut">
              <a:rPr lang="he-IL" smtClean="0"/>
              <a:t>כ"ג/כסלו/תשע"ט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749AF331-3BBC-4253-B4DD-C7840296F486}" type="slidenum">
              <a:rPr lang="he-IL" smtClean="0"/>
              <a:t>‹#›</a:t>
            </a:fld>
            <a:endParaRPr lang="he-IL"/>
          </a:p>
        </p:txBody>
      </p:sp>
    </p:spTree>
    <p:extLst>
      <p:ext uri="{BB962C8B-B14F-4D97-AF65-F5344CB8AC3E}">
        <p14:creationId xmlns:p14="http://schemas.microsoft.com/office/powerpoint/2010/main" val="259854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297701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58605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13034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114632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122644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82752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42670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126960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114545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7926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8A51DD-13FC-4221-8561-D6EE0EAB5B89}" type="datetimeFigureOut">
              <a:rPr lang="he-IL" smtClean="0"/>
              <a:t>כ"ג/כסלו/תשע"ט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8977CDA-9649-41C0-935C-25871D2379BA}" type="slidenum">
              <a:rPr lang="he-IL" smtClean="0"/>
              <a:t>‹#›</a:t>
            </a:fld>
            <a:endParaRPr lang="he-IL"/>
          </a:p>
        </p:txBody>
      </p:sp>
    </p:spTree>
    <p:extLst>
      <p:ext uri="{BB962C8B-B14F-4D97-AF65-F5344CB8AC3E}">
        <p14:creationId xmlns:p14="http://schemas.microsoft.com/office/powerpoint/2010/main" val="247003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A51DD-13FC-4221-8561-D6EE0EAB5B89}" type="datetimeFigureOut">
              <a:rPr lang="he-IL" smtClean="0"/>
              <a:t>כ"ג/כסלו/תשע"ט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7CDA-9649-41C0-935C-25871D2379BA}" type="slidenum">
              <a:rPr lang="he-IL" smtClean="0"/>
              <a:t>‹#›</a:t>
            </a:fld>
            <a:endParaRPr lang="he-IL"/>
          </a:p>
        </p:txBody>
      </p:sp>
    </p:spTree>
    <p:extLst>
      <p:ext uri="{BB962C8B-B14F-4D97-AF65-F5344CB8AC3E}">
        <p14:creationId xmlns:p14="http://schemas.microsoft.com/office/powerpoint/2010/main" val="14228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פרוייקט גמר</a:t>
            </a:r>
            <a:endParaRPr lang="he-IL" dirty="0"/>
          </a:p>
        </p:txBody>
      </p:sp>
      <p:sp>
        <p:nvSpPr>
          <p:cNvPr id="3" name="Subtitle 2"/>
          <p:cNvSpPr>
            <a:spLocks noGrp="1"/>
          </p:cNvSpPr>
          <p:nvPr>
            <p:ph type="subTitle" idx="1"/>
          </p:nvPr>
        </p:nvSpPr>
        <p:spPr/>
        <p:txBody>
          <a:bodyPr/>
          <a:lstStyle/>
          <a:p>
            <a:r>
              <a:rPr lang="he-IL" dirty="0" smtClean="0"/>
              <a:t>לקראת תשע"ט</a:t>
            </a:r>
            <a:endParaRPr lang="en-US" dirty="0" smtClean="0"/>
          </a:p>
          <a:p>
            <a:endParaRPr lang="en-US" dirty="0"/>
          </a:p>
        </p:txBody>
      </p:sp>
    </p:spTree>
    <p:extLst>
      <p:ext uri="{BB962C8B-B14F-4D97-AF65-F5344CB8AC3E}">
        <p14:creationId xmlns:p14="http://schemas.microsoft.com/office/powerpoint/2010/main" val="372103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תחרות התעמלות אומנותית כמשל</a:t>
            </a:r>
            <a:endParaRPr lang="he-IL" dirty="0"/>
          </a:p>
        </p:txBody>
      </p:sp>
      <p:sp>
        <p:nvSpPr>
          <p:cNvPr id="3" name="Subtitle 2"/>
          <p:cNvSpPr>
            <a:spLocks noGrp="1"/>
          </p:cNvSpPr>
          <p:nvPr>
            <p:ph type="subTitle" idx="1"/>
          </p:nvPr>
        </p:nvSpPr>
        <p:spPr/>
        <p:txBody>
          <a:bodyPr/>
          <a:lstStyle/>
          <a:p>
            <a:endParaRPr lang="he-IL" dirty="0"/>
          </a:p>
        </p:txBody>
      </p:sp>
      <p:sp>
        <p:nvSpPr>
          <p:cNvPr id="4" name="Rectangle 3"/>
          <p:cNvSpPr/>
          <p:nvPr/>
        </p:nvSpPr>
        <p:spPr>
          <a:xfrm>
            <a:off x="3951374" y="6041323"/>
            <a:ext cx="4145815" cy="369332"/>
          </a:xfrm>
          <a:prstGeom prst="rect">
            <a:avLst/>
          </a:prstGeom>
        </p:spPr>
        <p:txBody>
          <a:bodyPr wrap="none">
            <a:spAutoFit/>
          </a:bodyPr>
          <a:lstStyle/>
          <a:p>
            <a:r>
              <a:rPr lang="he-IL" dirty="0"/>
              <a:t>https://www.aquadance.co.il/competition</a:t>
            </a:r>
          </a:p>
        </p:txBody>
      </p:sp>
    </p:spTree>
    <p:extLst>
      <p:ext uri="{BB962C8B-B14F-4D97-AF65-F5344CB8AC3E}">
        <p14:creationId xmlns:p14="http://schemas.microsoft.com/office/powerpoint/2010/main" val="122634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pic>
        <p:nvPicPr>
          <p:cNvPr id="3" name="Picture 2"/>
          <p:cNvPicPr>
            <a:picLocks noChangeAspect="1"/>
          </p:cNvPicPr>
          <p:nvPr/>
        </p:nvPicPr>
        <p:blipFill>
          <a:blip r:embed="rId2"/>
          <a:stretch>
            <a:fillRect/>
          </a:stretch>
        </p:blipFill>
        <p:spPr>
          <a:xfrm>
            <a:off x="2515393" y="133547"/>
            <a:ext cx="7161213" cy="6724453"/>
          </a:xfrm>
          <a:prstGeom prst="rect">
            <a:avLst/>
          </a:prstGeom>
        </p:spPr>
      </p:pic>
    </p:spTree>
    <p:extLst>
      <p:ext uri="{BB962C8B-B14F-4D97-AF65-F5344CB8AC3E}">
        <p14:creationId xmlns:p14="http://schemas.microsoft.com/office/powerpoint/2010/main" val="3236776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משל - בחינת הבגרות</a:t>
            </a:r>
            <a:endParaRPr lang="he-IL" dirty="0"/>
          </a:p>
        </p:txBody>
      </p:sp>
      <p:sp>
        <p:nvSpPr>
          <p:cNvPr id="3" name="Subtitle 2"/>
          <p:cNvSpPr>
            <a:spLocks noGrp="1"/>
          </p:cNvSpPr>
          <p:nvPr>
            <p:ph type="subTitle" idx="1"/>
          </p:nvPr>
        </p:nvSpPr>
        <p:spPr/>
        <p:txBody>
          <a:bodyPr/>
          <a:lstStyle/>
          <a:p>
            <a:r>
              <a:rPr lang="he-IL" dirty="0" smtClean="0"/>
              <a:t>ומשרד החינוך</a:t>
            </a:r>
            <a:endParaRPr lang="he-IL" dirty="0"/>
          </a:p>
        </p:txBody>
      </p:sp>
    </p:spTree>
    <p:extLst>
      <p:ext uri="{BB962C8B-B14F-4D97-AF65-F5344CB8AC3E}">
        <p14:creationId xmlns:p14="http://schemas.microsoft.com/office/powerpoint/2010/main" val="7134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סוגי הפרויקטים</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2063414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24522"/>
          </a:xfrm>
        </p:spPr>
        <p:txBody>
          <a:bodyPr/>
          <a:lstStyle/>
          <a:p>
            <a:pPr algn="ctr"/>
            <a:r>
              <a:rPr lang="he-IL" dirty="0" smtClean="0"/>
              <a:t>סוגי פרויקטים</a:t>
            </a:r>
            <a:endParaRPr lang="he-IL" dirty="0"/>
          </a:p>
        </p:txBody>
      </p:sp>
      <p:sp>
        <p:nvSpPr>
          <p:cNvPr id="3" name="Down Arrow 2"/>
          <p:cNvSpPr/>
          <p:nvPr/>
        </p:nvSpPr>
        <p:spPr>
          <a:xfrm rot="2237851">
            <a:off x="4160371" y="584638"/>
            <a:ext cx="519953" cy="1100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Title 1"/>
          <p:cNvSpPr txBox="1">
            <a:spLocks/>
          </p:cNvSpPr>
          <p:nvPr/>
        </p:nvSpPr>
        <p:spPr>
          <a:xfrm>
            <a:off x="963706" y="1665847"/>
            <a:ext cx="4495800" cy="8241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smtClean="0"/>
              <a:t>(1) מחקרי – מרצה במכללה</a:t>
            </a:r>
            <a:endParaRPr lang="he-IL" dirty="0"/>
          </a:p>
        </p:txBody>
      </p:sp>
      <p:sp>
        <p:nvSpPr>
          <p:cNvPr id="5" name="Down Arrow 4"/>
          <p:cNvSpPr/>
          <p:nvPr/>
        </p:nvSpPr>
        <p:spPr>
          <a:xfrm rot="19473294">
            <a:off x="7434950" y="555092"/>
            <a:ext cx="519953" cy="1172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itle 1"/>
          <p:cNvSpPr txBox="1">
            <a:spLocks/>
          </p:cNvSpPr>
          <p:nvPr/>
        </p:nvSpPr>
        <p:spPr>
          <a:xfrm>
            <a:off x="6462158" y="1634471"/>
            <a:ext cx="4495800" cy="88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smtClean="0"/>
              <a:t>מעשי\תעשייתי</a:t>
            </a:r>
            <a:endParaRPr lang="he-IL" dirty="0"/>
          </a:p>
        </p:txBody>
      </p:sp>
      <p:sp>
        <p:nvSpPr>
          <p:cNvPr id="7" name="Down Arrow 6"/>
          <p:cNvSpPr/>
          <p:nvPr/>
        </p:nvSpPr>
        <p:spPr>
          <a:xfrm rot="19473294">
            <a:off x="9801634" y="2437681"/>
            <a:ext cx="519953" cy="1172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itle 1"/>
          <p:cNvSpPr txBox="1">
            <a:spLocks/>
          </p:cNvSpPr>
          <p:nvPr/>
        </p:nvSpPr>
        <p:spPr>
          <a:xfrm>
            <a:off x="10401300" y="3686592"/>
            <a:ext cx="1790700" cy="8504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dirty="0" smtClean="0">
                <a:solidFill>
                  <a:srgbClr val="FF0000"/>
                </a:solidFill>
              </a:rPr>
              <a:t>(2) יוזמה</a:t>
            </a:r>
            <a:r>
              <a:rPr lang="he-IL" sz="2800" dirty="0" smtClean="0"/>
              <a:t> של</a:t>
            </a:r>
          </a:p>
          <a:p>
            <a:pPr algn="ctr"/>
            <a:r>
              <a:rPr lang="he-IL" sz="2800" dirty="0" smtClean="0"/>
              <a:t>מרצה במכללה</a:t>
            </a:r>
          </a:p>
        </p:txBody>
      </p:sp>
      <p:sp>
        <p:nvSpPr>
          <p:cNvPr id="9" name="Down Arrow 8"/>
          <p:cNvSpPr/>
          <p:nvPr/>
        </p:nvSpPr>
        <p:spPr>
          <a:xfrm>
            <a:off x="8645310" y="2437681"/>
            <a:ext cx="519953" cy="1172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Explosion 2 9"/>
          <p:cNvSpPr/>
          <p:nvPr/>
        </p:nvSpPr>
        <p:spPr>
          <a:xfrm>
            <a:off x="7983000" y="3534083"/>
            <a:ext cx="2205787" cy="1505948"/>
          </a:xfrm>
          <a:prstGeom prst="irregularSeal2">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he-IL" sz="2400" dirty="0" smtClean="0"/>
              <a:t>(3) חברה</a:t>
            </a:r>
            <a:endParaRPr lang="he-IL" sz="2400" dirty="0"/>
          </a:p>
        </p:txBody>
      </p:sp>
      <p:sp>
        <p:nvSpPr>
          <p:cNvPr id="11" name="Down Arrow 10"/>
          <p:cNvSpPr/>
          <p:nvPr/>
        </p:nvSpPr>
        <p:spPr>
          <a:xfrm rot="1763307">
            <a:off x="7393152" y="2385539"/>
            <a:ext cx="519953" cy="1172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itle 1"/>
          <p:cNvSpPr txBox="1">
            <a:spLocks/>
          </p:cNvSpPr>
          <p:nvPr/>
        </p:nvSpPr>
        <p:spPr>
          <a:xfrm>
            <a:off x="6129128" y="3686592"/>
            <a:ext cx="1813658" cy="72671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dirty="0" smtClean="0">
                <a:solidFill>
                  <a:srgbClr val="FF0000"/>
                </a:solidFill>
              </a:rPr>
              <a:t>(4) יוזמה</a:t>
            </a:r>
            <a:r>
              <a:rPr lang="he-IL" dirty="0" smtClean="0"/>
              <a:t> עצמית שלכם</a:t>
            </a:r>
            <a:endParaRPr lang="he-IL" dirty="0"/>
          </a:p>
        </p:txBody>
      </p:sp>
      <p:sp>
        <p:nvSpPr>
          <p:cNvPr id="15" name="TextBox 14"/>
          <p:cNvSpPr txBox="1"/>
          <p:nvPr/>
        </p:nvSpPr>
        <p:spPr>
          <a:xfrm>
            <a:off x="1" y="4318000"/>
            <a:ext cx="963706" cy="1754326"/>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dirty="0" smtClean="0"/>
              <a:t>בכל מקרה  </a:t>
            </a:r>
            <a:r>
              <a:rPr lang="he-IL" dirty="0" smtClean="0"/>
              <a:t>צריך מלווה מטעם המכללה</a:t>
            </a:r>
            <a:endParaRPr lang="he-IL" dirty="0"/>
          </a:p>
        </p:txBody>
      </p:sp>
      <p:sp>
        <p:nvSpPr>
          <p:cNvPr id="17" name="Title 1"/>
          <p:cNvSpPr txBox="1">
            <a:spLocks/>
          </p:cNvSpPr>
          <p:nvPr/>
        </p:nvSpPr>
        <p:spPr>
          <a:xfrm>
            <a:off x="6637128" y="5747335"/>
            <a:ext cx="1813658" cy="7267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dirty="0" smtClean="0">
                <a:solidFill>
                  <a:srgbClr val="FF0000"/>
                </a:solidFill>
              </a:rPr>
              <a:t>(3א) חברת</a:t>
            </a:r>
          </a:p>
          <a:p>
            <a:pPr algn="ctr"/>
            <a:r>
              <a:rPr lang="en-US" sz="2800" dirty="0"/>
              <a:t>High-tech</a:t>
            </a:r>
            <a:endParaRPr lang="he-IL" sz="2800" dirty="0"/>
          </a:p>
        </p:txBody>
      </p:sp>
      <p:sp>
        <p:nvSpPr>
          <p:cNvPr id="18" name="Title 1"/>
          <p:cNvSpPr txBox="1">
            <a:spLocks/>
          </p:cNvSpPr>
          <p:nvPr/>
        </p:nvSpPr>
        <p:spPr>
          <a:xfrm>
            <a:off x="8643728" y="5689421"/>
            <a:ext cx="2710072" cy="8827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dirty="0" smtClean="0">
                <a:solidFill>
                  <a:srgbClr val="FF0000"/>
                </a:solidFill>
              </a:rPr>
              <a:t>(3ב) חברת</a:t>
            </a:r>
          </a:p>
          <a:p>
            <a:pPr algn="ctr"/>
            <a:r>
              <a:rPr lang="en-US" sz="2800" dirty="0" smtClean="0"/>
              <a:t>Not-High-tech</a:t>
            </a:r>
            <a:endParaRPr lang="he-IL" sz="2800" dirty="0"/>
          </a:p>
        </p:txBody>
      </p:sp>
      <p:sp>
        <p:nvSpPr>
          <p:cNvPr id="19" name="Down Arrow 18"/>
          <p:cNvSpPr/>
          <p:nvPr/>
        </p:nvSpPr>
        <p:spPr>
          <a:xfrm rot="19473294">
            <a:off x="9264907" y="4927201"/>
            <a:ext cx="370006" cy="735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Down Arrow 19"/>
          <p:cNvSpPr/>
          <p:nvPr/>
        </p:nvSpPr>
        <p:spPr>
          <a:xfrm rot="2462821">
            <a:off x="7971733" y="4977156"/>
            <a:ext cx="291268" cy="729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3974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animBg="1"/>
      <p:bldP spid="11" grpId="0" animBg="1"/>
      <p:bldP spid="13" grpId="0"/>
      <p:bldP spid="15" grpId="0" animBg="1"/>
      <p:bldP spid="17" grpId="0"/>
      <p:bldP spid="18" grpId="0"/>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גם בפרויקטים מסוג 3 ו 4– צריך מרצה מלווה מטעם המכללה </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1400023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מה תפקיד המנחה ?</a:t>
            </a:r>
            <a:endParaRPr lang="he-IL" dirty="0"/>
          </a:p>
        </p:txBody>
      </p:sp>
      <p:sp>
        <p:nvSpPr>
          <p:cNvPr id="3" name="Content Placeholder 2"/>
          <p:cNvSpPr>
            <a:spLocks noGrp="1"/>
          </p:cNvSpPr>
          <p:nvPr>
            <p:ph idx="1"/>
          </p:nvPr>
        </p:nvSpPr>
        <p:spPr/>
        <p:txBody>
          <a:bodyPr/>
          <a:lstStyle/>
          <a:p>
            <a:pPr algn="r" rtl="1"/>
            <a:r>
              <a:rPr lang="he-IL" dirty="0" err="1" smtClean="0">
                <a:solidFill>
                  <a:srgbClr val="FF0000"/>
                </a:solidFill>
              </a:rPr>
              <a:t>פרוייקט</a:t>
            </a:r>
            <a:r>
              <a:rPr lang="he-IL" dirty="0" smtClean="0">
                <a:solidFill>
                  <a:srgbClr val="FF0000"/>
                </a:solidFill>
              </a:rPr>
              <a:t> תעשייתי -  </a:t>
            </a:r>
            <a:r>
              <a:rPr lang="he-IL" dirty="0" smtClean="0"/>
              <a:t>פגישה של חצי שעה פעם בשבועיים\שלושה – הכוללת הנחיה\המלצות</a:t>
            </a:r>
          </a:p>
          <a:p>
            <a:pPr lvl="1" algn="r" rtl="1"/>
            <a:r>
              <a:rPr lang="he-IL" dirty="0" smtClean="0"/>
              <a:t>שלא נלך לאיבוד</a:t>
            </a:r>
          </a:p>
          <a:p>
            <a:pPr algn="r" rtl="1"/>
            <a:r>
              <a:rPr lang="he-IL" dirty="0" smtClean="0"/>
              <a:t>לתת פידבק על הדוחות לפני ההגשה</a:t>
            </a:r>
          </a:p>
          <a:p>
            <a:pPr algn="r" rtl="1"/>
            <a:r>
              <a:rPr lang="he-IL" dirty="0" smtClean="0">
                <a:solidFill>
                  <a:srgbClr val="FF0000"/>
                </a:solidFill>
              </a:rPr>
              <a:t>פרויקט מחקרי  </a:t>
            </a:r>
            <a:r>
              <a:rPr lang="he-IL" dirty="0">
                <a:solidFill>
                  <a:srgbClr val="FF0000"/>
                </a:solidFill>
              </a:rPr>
              <a:t>- </a:t>
            </a:r>
            <a:r>
              <a:rPr lang="he-IL" dirty="0" smtClean="0"/>
              <a:t>פגישה </a:t>
            </a:r>
            <a:r>
              <a:rPr lang="he-IL" dirty="0"/>
              <a:t>של חצי שעה פעם </a:t>
            </a:r>
            <a:r>
              <a:rPr lang="he-IL" dirty="0" smtClean="0"/>
              <a:t>בשבוע\שבועיים</a:t>
            </a:r>
          </a:p>
          <a:p>
            <a:pPr algn="r" rtl="1"/>
            <a:endParaRPr lang="he-IL" dirty="0"/>
          </a:p>
        </p:txBody>
      </p:sp>
    </p:spTree>
    <p:extLst>
      <p:ext uri="{BB962C8B-B14F-4D97-AF65-F5344CB8AC3E}">
        <p14:creationId xmlns:p14="http://schemas.microsoft.com/office/powerpoint/2010/main" val="289678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he-IL" dirty="0"/>
          </a:p>
        </p:txBody>
      </p:sp>
      <p:sp>
        <p:nvSpPr>
          <p:cNvPr id="4" name="Rectangle 3"/>
          <p:cNvSpPr/>
          <p:nvPr/>
        </p:nvSpPr>
        <p:spPr>
          <a:xfrm>
            <a:off x="2794612" y="367938"/>
            <a:ext cx="6096000" cy="923330"/>
          </a:xfrm>
          <a:prstGeom prst="rect">
            <a:avLst/>
          </a:prstGeom>
        </p:spPr>
        <p:txBody>
          <a:bodyPr>
            <a:spAutoFit/>
          </a:bodyPr>
          <a:lstStyle/>
          <a:p>
            <a:pPr algn="ctr" rtl="1"/>
            <a:r>
              <a:rPr lang="he-IL" dirty="0" smtClean="0">
                <a:solidFill>
                  <a:srgbClr val="222222"/>
                </a:solidFill>
                <a:latin typeface="Arial" panose="020B0604020202020204" pitchFamily="34" charset="0"/>
              </a:rPr>
              <a:t>מה ההבדל בין </a:t>
            </a:r>
            <a:r>
              <a:rPr lang="he-IL" dirty="0">
                <a:solidFill>
                  <a:srgbClr val="222222"/>
                </a:solidFill>
                <a:latin typeface="Arial" panose="020B0604020202020204" pitchFamily="34" charset="0"/>
              </a:rPr>
              <a:t>מחקרי ליישומי, לפי מה כדאי לי לבחור</a:t>
            </a:r>
            <a:r>
              <a:rPr lang="he-IL" dirty="0" smtClean="0">
                <a:solidFill>
                  <a:srgbClr val="222222"/>
                </a:solidFill>
                <a:latin typeface="Arial" panose="020B0604020202020204" pitchFamily="34" charset="0"/>
              </a:rPr>
              <a:t>..</a:t>
            </a:r>
          </a:p>
          <a:p>
            <a:pPr algn="ctr" rtl="1"/>
            <a:endParaRPr lang="he-IL" dirty="0">
              <a:solidFill>
                <a:srgbClr val="222222"/>
              </a:solidFill>
              <a:latin typeface="Arial" panose="020B0604020202020204" pitchFamily="34" charset="0"/>
            </a:endParaRPr>
          </a:p>
          <a:p>
            <a:pPr algn="ctr" rtl="1"/>
            <a:r>
              <a:rPr lang="he-IL" dirty="0">
                <a:solidFill>
                  <a:srgbClr val="222222"/>
                </a:solidFill>
                <a:latin typeface="Arial" panose="020B0604020202020204" pitchFamily="34" charset="0"/>
              </a:rPr>
              <a:t>ולפי מה לבחור מנחה </a:t>
            </a:r>
            <a:r>
              <a:rPr lang="he-IL" dirty="0" smtClean="0">
                <a:solidFill>
                  <a:srgbClr val="222222"/>
                </a:solidFill>
                <a:latin typeface="Arial" panose="020B0604020202020204" pitchFamily="34" charset="0"/>
              </a:rPr>
              <a:t>לפרויקט ?</a:t>
            </a:r>
            <a:endParaRPr lang="he-IL"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3533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עוד דגשים חשובים</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241816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rtl="1"/>
            <a:r>
              <a:rPr lang="he-IL" dirty="0" smtClean="0"/>
              <a:t>בפרויקטים מסוג 2 ו 4</a:t>
            </a:r>
            <a:br>
              <a:rPr lang="he-IL" dirty="0" smtClean="0"/>
            </a:br>
            <a:r>
              <a:rPr lang="he-IL" dirty="0" smtClean="0"/>
              <a:t>ומסוג 3 אשר לא נעשים בחברות </a:t>
            </a:r>
            <a:r>
              <a:rPr lang="en-US" dirty="0" smtClean="0"/>
              <a:t>high-tech</a:t>
            </a:r>
            <a:r>
              <a:rPr lang="he-IL" dirty="0" smtClean="0"/>
              <a:t> </a:t>
            </a:r>
            <a:endParaRPr lang="he-IL" dirty="0"/>
          </a:p>
        </p:txBody>
      </p:sp>
      <p:sp>
        <p:nvSpPr>
          <p:cNvPr id="3" name="Content Placeholder 2"/>
          <p:cNvSpPr>
            <a:spLocks noGrp="1"/>
          </p:cNvSpPr>
          <p:nvPr>
            <p:ph idx="1"/>
          </p:nvPr>
        </p:nvSpPr>
        <p:spPr/>
        <p:txBody>
          <a:bodyPr>
            <a:normAutofit fontScale="92500" lnSpcReduction="10000"/>
          </a:bodyPr>
          <a:lstStyle/>
          <a:p>
            <a:pPr algn="r" rtl="1"/>
            <a:r>
              <a:rPr lang="he-IL" dirty="0" smtClean="0"/>
              <a:t>בפרויקט </a:t>
            </a:r>
            <a:r>
              <a:rPr lang="he-IL" dirty="0"/>
              <a:t>יזמות (מסוג 2 ו </a:t>
            </a:r>
            <a:r>
              <a:rPr lang="he-IL" dirty="0" smtClean="0"/>
              <a:t>4) </a:t>
            </a:r>
            <a:r>
              <a:rPr lang="he-IL" dirty="0"/>
              <a:t>ומסוג 3 שאינו </a:t>
            </a:r>
            <a:r>
              <a:rPr lang="he-IL" dirty="0" smtClean="0"/>
              <a:t>נעשה בחברת </a:t>
            </a:r>
            <a:r>
              <a:rPr lang="en-US" dirty="0" smtClean="0"/>
              <a:t>high-tech</a:t>
            </a:r>
            <a:r>
              <a:rPr lang="he-IL" dirty="0" smtClean="0"/>
              <a:t>, </a:t>
            </a:r>
            <a:r>
              <a:rPr lang="he-IL" dirty="0"/>
              <a:t>נדרש שמיד לאחר דוח </a:t>
            </a:r>
            <a:r>
              <a:rPr lang="he-IL" dirty="0" err="1" smtClean="0"/>
              <a:t>הבטא</a:t>
            </a:r>
            <a:r>
              <a:rPr lang="he-IL" dirty="0" smtClean="0"/>
              <a:t> </a:t>
            </a:r>
            <a:r>
              <a:rPr lang="he-IL" dirty="0"/>
              <a:t>(אמצע סמסטר </a:t>
            </a:r>
            <a:r>
              <a:rPr lang="he-IL" dirty="0" smtClean="0"/>
              <a:t>השני)</a:t>
            </a:r>
            <a:r>
              <a:rPr lang="en-US" dirty="0" smtClean="0"/>
              <a:t> </a:t>
            </a:r>
            <a:r>
              <a:rPr lang="he-IL" dirty="0" smtClean="0"/>
              <a:t>יהיו </a:t>
            </a:r>
            <a:r>
              <a:rPr lang="he-IL" dirty="0"/>
              <a:t>משתמשים שמתחילים להשתמש במערכת שפותחה</a:t>
            </a:r>
            <a:r>
              <a:rPr lang="he-IL" dirty="0" smtClean="0"/>
              <a:t>. </a:t>
            </a:r>
          </a:p>
          <a:p>
            <a:pPr algn="r" rtl="1"/>
            <a:r>
              <a:rPr lang="he-IL" b="1" u="sng" dirty="0" smtClean="0"/>
              <a:t>מינימום </a:t>
            </a:r>
            <a:r>
              <a:rPr lang="he-IL" b="1" u="sng" dirty="0"/>
              <a:t>5 משתמשים </a:t>
            </a:r>
            <a:r>
              <a:rPr lang="he-IL" dirty="0"/>
              <a:t>שאינם סטודנטים במכללה. בדוח הסיום של הפרויקט תידרשו לצרף משוב מאותם </a:t>
            </a:r>
            <a:r>
              <a:rPr lang="he-IL" dirty="0" smtClean="0"/>
              <a:t>משתמשים</a:t>
            </a:r>
          </a:p>
          <a:p>
            <a:pPr algn="r" rtl="1"/>
            <a:r>
              <a:rPr lang="he-IL" b="1" u="sng" dirty="0" smtClean="0"/>
              <a:t>וכן </a:t>
            </a:r>
            <a:r>
              <a:rPr lang="he-IL" b="1" u="sng" dirty="0"/>
              <a:t>להתייחס לתיקונים \ שינויי קוד ועיצוב שהוכנסו בעקבות פעילותם של המשתמשים החיצונים.</a:t>
            </a:r>
            <a:r>
              <a:rPr lang="he-IL" dirty="0"/>
              <a:t> </a:t>
            </a:r>
            <a:endParaRPr lang="he-IL" dirty="0" smtClean="0"/>
          </a:p>
          <a:p>
            <a:pPr algn="r" rtl="1"/>
            <a:r>
              <a:rPr lang="he-IL" dirty="0" smtClean="0"/>
              <a:t>כניסת </a:t>
            </a:r>
            <a:r>
              <a:rPr lang="he-IL" dirty="0"/>
              <a:t>משתמשים </a:t>
            </a:r>
            <a:r>
              <a:rPr lang="he-IL" dirty="0" smtClean="0"/>
              <a:t>אמתיים </a:t>
            </a:r>
            <a:r>
              <a:rPr lang="he-IL" dirty="0"/>
              <a:t>למערכת היא תנאי הכרחי להפנמה לעומק של אספקטים בהנדסת תכנה כגון תיכון, עיצוב </a:t>
            </a:r>
            <a:r>
              <a:rPr lang="en-US" dirty="0"/>
              <a:t>UX</a:t>
            </a:r>
            <a:r>
              <a:rPr lang="he-IL" dirty="0"/>
              <a:t>, ועיצוב </a:t>
            </a:r>
            <a:r>
              <a:rPr lang="en-US" dirty="0"/>
              <a:t>UI.</a:t>
            </a:r>
            <a:r>
              <a:rPr lang="he-IL" dirty="0"/>
              <a:t>. </a:t>
            </a:r>
            <a:endParaRPr lang="he-IL" dirty="0" smtClean="0"/>
          </a:p>
          <a:p>
            <a:pPr algn="r" rtl="1"/>
            <a:r>
              <a:rPr lang="he-IL" dirty="0" smtClean="0">
                <a:solidFill>
                  <a:srgbClr val="FF0000"/>
                </a:solidFill>
              </a:rPr>
              <a:t>פרויקט מעשי </a:t>
            </a:r>
            <a:r>
              <a:rPr lang="he-IL" dirty="0"/>
              <a:t>שלא יענה באופן משמעותי על סעיפים הללו, כולל שלב המשתמשים לא צפוי לקבל ציון גבוהה מ 75</a:t>
            </a:r>
            <a:r>
              <a:rPr lang="he-IL" dirty="0" smtClean="0"/>
              <a:t>.</a:t>
            </a:r>
            <a:endParaRPr lang="en-US" dirty="0"/>
          </a:p>
        </p:txBody>
      </p:sp>
    </p:spTree>
    <p:extLst>
      <p:ext uri="{BB962C8B-B14F-4D97-AF65-F5344CB8AC3E}">
        <p14:creationId xmlns:p14="http://schemas.microsoft.com/office/powerpoint/2010/main" val="5728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he-IL" dirty="0" smtClean="0"/>
              <a:t>כללי</a:t>
            </a:r>
            <a:endParaRPr lang="he-IL" dirty="0"/>
          </a:p>
        </p:txBody>
      </p:sp>
      <p:sp>
        <p:nvSpPr>
          <p:cNvPr id="3" name="Content Placeholder 2"/>
          <p:cNvSpPr>
            <a:spLocks noGrp="1"/>
          </p:cNvSpPr>
          <p:nvPr>
            <p:ph idx="1"/>
          </p:nvPr>
        </p:nvSpPr>
        <p:spPr>
          <a:xfrm>
            <a:off x="838200" y="1038224"/>
            <a:ext cx="10515600" cy="5451475"/>
          </a:xfrm>
        </p:spPr>
        <p:txBody>
          <a:bodyPr>
            <a:normAutofit fontScale="92500" lnSpcReduction="20000"/>
          </a:bodyPr>
          <a:lstStyle/>
          <a:p>
            <a:pPr algn="r" rtl="1"/>
            <a:r>
              <a:rPr lang="he-IL" dirty="0"/>
              <a:t>פרויקט הגמר הוא שלב משמעותי ביותר בהכשרת מהנדס\ת התוכנה לקראת מעבר לעבודה בתעשיית התוכנה או המשך לימודים גבוהים [‎1, ‎4] והוא מתבצע במהלך השנה האחרונה ללימודים במכללה. הפרויקט מאפשר לסטודנט להביא לידי ביטוי ב"שטח" את הידיעות והיכולות שרכש במהלך לימודיו, ללמוד ולהעמיק בנושאים חדשים ומתקדמים, לרכוש יכולת ראיה מערכתית והתמודדות עם נסיבות משתנות וכן לגלות יוזמה, עצמאות, אחריות, מקוריות ועוד.</a:t>
            </a:r>
            <a:endParaRPr lang="en-US" dirty="0"/>
          </a:p>
          <a:p>
            <a:pPr algn="r" rtl="1"/>
            <a:r>
              <a:rPr lang="he-IL" dirty="0"/>
              <a:t>הפרויקט הוא בדרך כלל בעל אופי יישומי </a:t>
            </a:r>
            <a:r>
              <a:rPr lang="he-IL" dirty="0">
                <a:solidFill>
                  <a:srgbClr val="FF0000"/>
                </a:solidFill>
              </a:rPr>
              <a:t>ומתבצע ב"תעשייה</a:t>
            </a:r>
            <a:r>
              <a:rPr lang="he-IL" dirty="0"/>
              <a:t>" עבור מפעל, חברה או ארגון שהם בעלי הצורך במוצר תוכנה חדש ובמקרים מיוחדים ביוזמת הסטודנט.  בנוסף, ישנו מסלול של פרויקט מחקרי המתבצע בתחומי המכללה.</a:t>
            </a:r>
            <a:endParaRPr lang="en-US" dirty="0"/>
          </a:p>
          <a:p>
            <a:pPr algn="r" rtl="1"/>
            <a:r>
              <a:rPr lang="he-IL" b="1" dirty="0"/>
              <a:t>הצלחה בפרויקט משמעותה אספקת מוצר או רכיב תוכנה איכותי בעל ערך ללקוח ופרסום דו"ח המתאר את הדרך בה התבצעה העבודה ההנדסית. </a:t>
            </a:r>
            <a:endParaRPr lang="he-IL" b="1" dirty="0" smtClean="0"/>
          </a:p>
          <a:p>
            <a:pPr algn="r" rtl="1"/>
            <a:r>
              <a:rPr lang="he-IL" b="1" dirty="0" smtClean="0"/>
              <a:t>בפרויקט </a:t>
            </a:r>
            <a:r>
              <a:rPr lang="he-IL" b="1" dirty="0">
                <a:solidFill>
                  <a:srgbClr val="FF0000"/>
                </a:solidFill>
              </a:rPr>
              <a:t>בעל אופי מחקרי </a:t>
            </a:r>
            <a:r>
              <a:rPr lang="he-IL" b="1" dirty="0"/>
              <a:t>הציפייה היא להכנת פרסום מאמר בכנס ו/או בכתב-עת מדעי. העבודה על הפרויקט היא הזדמנות לעמידה באתגר משמעותי בליווי ותמיכה אקדמיים. </a:t>
            </a:r>
            <a:endParaRPr lang="he-IL" b="1" dirty="0" smtClean="0"/>
          </a:p>
          <a:p>
            <a:pPr algn="r" rtl="1"/>
            <a:r>
              <a:rPr lang="he-IL" dirty="0" smtClean="0"/>
              <a:t>פרויקט </a:t>
            </a:r>
            <a:r>
              <a:rPr lang="he-IL" dirty="0"/>
              <a:t>מוצלח תורם רבות  לכרטיס ביקור מקצועי (פורטפוליו). בהמשך מסמך זה מפורטות הדרישות השונות מפרויקט הגמר.</a:t>
            </a:r>
            <a:endParaRPr lang="en-US" dirty="0"/>
          </a:p>
          <a:p>
            <a:pPr algn="r" rtl="1"/>
            <a:endParaRPr lang="en-US" sz="2200" dirty="0"/>
          </a:p>
          <a:p>
            <a:pPr algn="r"/>
            <a:endParaRPr lang="he-IL" dirty="0"/>
          </a:p>
        </p:txBody>
      </p:sp>
    </p:spTree>
    <p:extLst>
      <p:ext uri="{BB962C8B-B14F-4D97-AF65-F5344CB8AC3E}">
        <p14:creationId xmlns:p14="http://schemas.microsoft.com/office/powerpoint/2010/main" val="206679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מה חשוב לדעת שבוחרים פרויקט </a:t>
            </a:r>
            <a:r>
              <a:rPr lang="he-IL" dirty="0" smtClean="0">
                <a:solidFill>
                  <a:srgbClr val="FF0000"/>
                </a:solidFill>
              </a:rPr>
              <a:t>מעשי</a:t>
            </a:r>
            <a:endParaRPr lang="he-IL" dirty="0">
              <a:solidFill>
                <a:srgbClr val="FF0000"/>
              </a:solidFill>
            </a:endParaRPr>
          </a:p>
        </p:txBody>
      </p:sp>
      <p:sp>
        <p:nvSpPr>
          <p:cNvPr id="3" name="Subtitle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2814734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לחברות (לפעמים) יש אינטרס אחר</a:t>
            </a:r>
            <a:endParaRPr lang="he-IL" dirty="0"/>
          </a:p>
        </p:txBody>
      </p:sp>
      <p:sp>
        <p:nvSpPr>
          <p:cNvPr id="3" name="Content Placeholder 2"/>
          <p:cNvSpPr>
            <a:spLocks noGrp="1"/>
          </p:cNvSpPr>
          <p:nvPr>
            <p:ph idx="1"/>
          </p:nvPr>
        </p:nvSpPr>
        <p:spPr/>
        <p:txBody>
          <a:bodyPr/>
          <a:lstStyle/>
          <a:p>
            <a:pPr algn="r" rtl="1"/>
            <a:r>
              <a:rPr lang="he-IL" dirty="0" smtClean="0"/>
              <a:t>לוודא שיש בחברה את כל הנתונים. </a:t>
            </a:r>
          </a:p>
          <a:p>
            <a:pPr algn="r" rtl="1"/>
            <a:r>
              <a:rPr lang="he-IL" dirty="0" smtClean="0"/>
              <a:t>והחברה מבינה שיש למכללה גם דרישות אקדמיות שצריך לעמוד בהן</a:t>
            </a:r>
            <a:endParaRPr lang="he-IL" dirty="0"/>
          </a:p>
        </p:txBody>
      </p:sp>
      <p:pic>
        <p:nvPicPr>
          <p:cNvPr id="4" name="Picture 3"/>
          <p:cNvPicPr>
            <a:picLocks noChangeAspect="1"/>
          </p:cNvPicPr>
          <p:nvPr/>
        </p:nvPicPr>
        <p:blipFill>
          <a:blip r:embed="rId2"/>
          <a:stretch>
            <a:fillRect/>
          </a:stretch>
        </p:blipFill>
        <p:spPr>
          <a:xfrm>
            <a:off x="374836" y="3248819"/>
            <a:ext cx="11196310" cy="2239262"/>
          </a:xfrm>
          <a:prstGeom prst="rect">
            <a:avLst/>
          </a:prstGeom>
        </p:spPr>
      </p:pic>
      <p:sp>
        <p:nvSpPr>
          <p:cNvPr id="5" name="Oval 4"/>
          <p:cNvSpPr/>
          <p:nvPr/>
        </p:nvSpPr>
        <p:spPr>
          <a:xfrm>
            <a:off x="457200" y="4001294"/>
            <a:ext cx="7905750" cy="6564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01277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עוד דוגמא</a:t>
            </a:r>
            <a:endParaRPr lang="he-IL" dirty="0"/>
          </a:p>
        </p:txBody>
      </p:sp>
      <p:sp>
        <p:nvSpPr>
          <p:cNvPr id="3" name="Content Placeholder 2"/>
          <p:cNvSpPr>
            <a:spLocks noGrp="1"/>
          </p:cNvSpPr>
          <p:nvPr>
            <p:ph idx="1"/>
          </p:nvPr>
        </p:nvSpPr>
        <p:spPr/>
        <p:txBody>
          <a:bodyPr/>
          <a:lstStyle/>
          <a:p>
            <a:endParaRPr lang="he-IL"/>
          </a:p>
        </p:txBody>
      </p:sp>
      <p:pic>
        <p:nvPicPr>
          <p:cNvPr id="4" name="Picture 3"/>
          <p:cNvPicPr>
            <a:picLocks noChangeAspect="1"/>
          </p:cNvPicPr>
          <p:nvPr/>
        </p:nvPicPr>
        <p:blipFill>
          <a:blip r:embed="rId2"/>
          <a:stretch>
            <a:fillRect/>
          </a:stretch>
        </p:blipFill>
        <p:spPr>
          <a:xfrm>
            <a:off x="667310" y="2360866"/>
            <a:ext cx="11094384" cy="2552632"/>
          </a:xfrm>
          <a:prstGeom prst="rect">
            <a:avLst/>
          </a:prstGeom>
        </p:spPr>
      </p:pic>
      <p:sp>
        <p:nvSpPr>
          <p:cNvPr id="5" name="Oval 4"/>
          <p:cNvSpPr/>
          <p:nvPr/>
        </p:nvSpPr>
        <p:spPr>
          <a:xfrm>
            <a:off x="304800" y="2705894"/>
            <a:ext cx="11887200" cy="12946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25790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pic>
        <p:nvPicPr>
          <p:cNvPr id="3" name="Picture 2"/>
          <p:cNvPicPr>
            <a:picLocks noChangeAspect="1"/>
          </p:cNvPicPr>
          <p:nvPr/>
        </p:nvPicPr>
        <p:blipFill>
          <a:blip r:embed="rId2"/>
          <a:stretch>
            <a:fillRect/>
          </a:stretch>
        </p:blipFill>
        <p:spPr>
          <a:xfrm>
            <a:off x="2862262" y="257175"/>
            <a:ext cx="6467475" cy="6343650"/>
          </a:xfrm>
          <a:prstGeom prst="rect">
            <a:avLst/>
          </a:prstGeom>
        </p:spPr>
      </p:pic>
    </p:spTree>
    <p:extLst>
      <p:ext uri="{BB962C8B-B14F-4D97-AF65-F5344CB8AC3E}">
        <p14:creationId xmlns:p14="http://schemas.microsoft.com/office/powerpoint/2010/main" val="3704273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שלבים</a:t>
            </a:r>
            <a:endParaRPr lang="he-IL" dirty="0"/>
          </a:p>
        </p:txBody>
      </p:sp>
      <p:sp>
        <p:nvSpPr>
          <p:cNvPr id="3" name="Content Placeholder 2"/>
          <p:cNvSpPr>
            <a:spLocks noGrp="1"/>
          </p:cNvSpPr>
          <p:nvPr>
            <p:ph idx="1"/>
          </p:nvPr>
        </p:nvSpPr>
        <p:spPr/>
        <p:txBody>
          <a:bodyPr/>
          <a:lstStyle/>
          <a:p>
            <a:endParaRPr lang="he-IL"/>
          </a:p>
        </p:txBody>
      </p:sp>
      <p:pic>
        <p:nvPicPr>
          <p:cNvPr id="4" name="Picture 3"/>
          <p:cNvPicPr>
            <a:picLocks noChangeAspect="1"/>
          </p:cNvPicPr>
          <p:nvPr/>
        </p:nvPicPr>
        <p:blipFill>
          <a:blip r:embed="rId2"/>
          <a:stretch>
            <a:fillRect/>
          </a:stretch>
        </p:blipFill>
        <p:spPr>
          <a:xfrm>
            <a:off x="0" y="1690688"/>
            <a:ext cx="12284222" cy="1473200"/>
          </a:xfrm>
          <a:prstGeom prst="rect">
            <a:avLst/>
          </a:prstGeom>
        </p:spPr>
      </p:pic>
      <p:pic>
        <p:nvPicPr>
          <p:cNvPr id="5" name="Picture 4"/>
          <p:cNvPicPr>
            <a:picLocks noChangeAspect="1"/>
          </p:cNvPicPr>
          <p:nvPr/>
        </p:nvPicPr>
        <p:blipFill>
          <a:blip r:embed="rId3"/>
          <a:stretch>
            <a:fillRect/>
          </a:stretch>
        </p:blipFill>
        <p:spPr>
          <a:xfrm>
            <a:off x="120954" y="3175768"/>
            <a:ext cx="12192000" cy="1462140"/>
          </a:xfrm>
          <a:prstGeom prst="rect">
            <a:avLst/>
          </a:prstGeom>
        </p:spPr>
      </p:pic>
      <p:pic>
        <p:nvPicPr>
          <p:cNvPr id="6" name="Picture 5"/>
          <p:cNvPicPr>
            <a:picLocks noChangeAspect="1"/>
          </p:cNvPicPr>
          <p:nvPr/>
        </p:nvPicPr>
        <p:blipFill>
          <a:blip r:embed="rId4"/>
          <a:stretch>
            <a:fillRect/>
          </a:stretch>
        </p:blipFill>
        <p:spPr>
          <a:xfrm>
            <a:off x="74843" y="4631968"/>
            <a:ext cx="12284222" cy="1473200"/>
          </a:xfrm>
          <a:prstGeom prst="rect">
            <a:avLst/>
          </a:prstGeom>
        </p:spPr>
      </p:pic>
      <p:sp>
        <p:nvSpPr>
          <p:cNvPr id="7" name="Rectangle 6"/>
          <p:cNvSpPr/>
          <p:nvPr/>
        </p:nvSpPr>
        <p:spPr>
          <a:xfrm>
            <a:off x="8239125" y="1123950"/>
            <a:ext cx="1962150" cy="34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8239125" y="2100263"/>
            <a:ext cx="1962150" cy="34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8223250" y="2755295"/>
            <a:ext cx="1993900" cy="461665"/>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2400" dirty="0" smtClean="0"/>
              <a:t>7.10.2018</a:t>
            </a:r>
            <a:endParaRPr lang="he-IL" sz="2400" dirty="0"/>
          </a:p>
        </p:txBody>
      </p:sp>
      <p:sp>
        <p:nvSpPr>
          <p:cNvPr id="11" name="TextBox 10"/>
          <p:cNvSpPr txBox="1"/>
          <p:nvPr/>
        </p:nvSpPr>
        <p:spPr>
          <a:xfrm>
            <a:off x="8207375" y="3917593"/>
            <a:ext cx="1993900" cy="461665"/>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2400" dirty="0" smtClean="0"/>
              <a:t>20.12.2018</a:t>
            </a:r>
            <a:endParaRPr lang="he-IL" sz="2400" dirty="0"/>
          </a:p>
        </p:txBody>
      </p:sp>
    </p:spTree>
    <p:extLst>
      <p:ext uri="{BB962C8B-B14F-4D97-AF65-F5344CB8AC3E}">
        <p14:creationId xmlns:p14="http://schemas.microsoft.com/office/powerpoint/2010/main" val="12667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pic>
        <p:nvPicPr>
          <p:cNvPr id="4" name="Picture 3"/>
          <p:cNvPicPr>
            <a:picLocks noChangeAspect="1"/>
          </p:cNvPicPr>
          <p:nvPr/>
        </p:nvPicPr>
        <p:blipFill>
          <a:blip r:embed="rId2"/>
          <a:stretch>
            <a:fillRect/>
          </a:stretch>
        </p:blipFill>
        <p:spPr>
          <a:xfrm>
            <a:off x="0" y="3024188"/>
            <a:ext cx="12420048" cy="2635250"/>
          </a:xfrm>
          <a:prstGeom prst="rect">
            <a:avLst/>
          </a:prstGeom>
        </p:spPr>
      </p:pic>
      <p:pic>
        <p:nvPicPr>
          <p:cNvPr id="5" name="Picture 4"/>
          <p:cNvPicPr>
            <a:picLocks noChangeAspect="1"/>
          </p:cNvPicPr>
          <p:nvPr/>
        </p:nvPicPr>
        <p:blipFill>
          <a:blip r:embed="rId3"/>
          <a:stretch>
            <a:fillRect/>
          </a:stretch>
        </p:blipFill>
        <p:spPr>
          <a:xfrm>
            <a:off x="0" y="1120828"/>
            <a:ext cx="12281204" cy="1903360"/>
          </a:xfrm>
          <a:prstGeom prst="rect">
            <a:avLst/>
          </a:prstGeom>
        </p:spPr>
      </p:pic>
    </p:spTree>
    <p:extLst>
      <p:ext uri="{BB962C8B-B14F-4D97-AF65-F5344CB8AC3E}">
        <p14:creationId xmlns:p14="http://schemas.microsoft.com/office/powerpoint/2010/main" val="2016444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400 שעות</a:t>
            </a:r>
            <a:endParaRPr lang="he-IL" dirty="0"/>
          </a:p>
        </p:txBody>
      </p:sp>
      <p:sp>
        <p:nvSpPr>
          <p:cNvPr id="3" name="Subtitle 2"/>
          <p:cNvSpPr>
            <a:spLocks noGrp="1"/>
          </p:cNvSpPr>
          <p:nvPr>
            <p:ph type="subTitle" idx="1"/>
          </p:nvPr>
        </p:nvSpPr>
        <p:spPr/>
        <p:txBody>
          <a:bodyPr/>
          <a:lstStyle/>
          <a:p>
            <a:pPr rtl="1"/>
            <a:r>
              <a:rPr lang="he-IL" dirty="0" smtClean="0"/>
              <a:t>היקף שעות העבודה על </a:t>
            </a:r>
            <a:r>
              <a:rPr lang="he-IL" dirty="0" err="1" smtClean="0"/>
              <a:t>הפרוייקט</a:t>
            </a:r>
            <a:endParaRPr lang="he-IL" dirty="0"/>
          </a:p>
        </p:txBody>
      </p:sp>
    </p:spTree>
    <p:extLst>
      <p:ext uri="{BB962C8B-B14F-4D97-AF65-F5344CB8AC3E}">
        <p14:creationId xmlns:p14="http://schemas.microsoft.com/office/powerpoint/2010/main" val="468628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היום נדבר בעיקר על שלב </a:t>
            </a:r>
            <a:r>
              <a:rPr lang="he-IL" dirty="0" smtClean="0">
                <a:solidFill>
                  <a:srgbClr val="FF0000"/>
                </a:solidFill>
              </a:rPr>
              <a:t>ההצעה</a:t>
            </a:r>
            <a:endParaRPr lang="he-IL" dirty="0">
              <a:solidFill>
                <a:srgbClr val="FF0000"/>
              </a:solidFill>
            </a:endParaRPr>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1860035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1646238"/>
            <a:ext cx="11010900" cy="2387600"/>
          </a:xfrm>
        </p:spPr>
        <p:txBody>
          <a:bodyPr>
            <a:normAutofit fontScale="90000"/>
          </a:bodyPr>
          <a:lstStyle/>
          <a:p>
            <a:pPr rtl="1"/>
            <a:r>
              <a:rPr lang="he-IL" dirty="0" smtClean="0"/>
              <a:t>ציון ניתן על הדוחות שמוגשים בסוף  הסמסטרים</a:t>
            </a:r>
            <a:br>
              <a:rPr lang="he-IL" dirty="0" smtClean="0"/>
            </a:br>
            <a:r>
              <a:rPr lang="he-IL" dirty="0" smtClean="0"/>
              <a:t/>
            </a:r>
            <a:br>
              <a:rPr lang="he-IL" dirty="0" smtClean="0"/>
            </a:br>
            <a:r>
              <a:rPr lang="he-IL" dirty="0" smtClean="0"/>
              <a:t>הראשון -- דוח אלפא (20%).</a:t>
            </a:r>
            <a:br>
              <a:rPr lang="he-IL" dirty="0" smtClean="0"/>
            </a:br>
            <a:r>
              <a:rPr lang="he-IL" dirty="0" smtClean="0"/>
              <a:t>והשני -- דוח סופי והצגה (80%).</a:t>
            </a:r>
            <a:endParaRPr lang="he-IL" dirty="0"/>
          </a:p>
        </p:txBody>
      </p:sp>
    </p:spTree>
    <p:extLst>
      <p:ext uri="{BB962C8B-B14F-4D97-AF65-F5344CB8AC3E}">
        <p14:creationId xmlns:p14="http://schemas.microsoft.com/office/powerpoint/2010/main" val="3410630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איך נקבע הציון בכל סוף סמסטר?</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87437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pic>
        <p:nvPicPr>
          <p:cNvPr id="4" name="Picture 3"/>
          <p:cNvPicPr>
            <a:picLocks noChangeAspect="1"/>
          </p:cNvPicPr>
          <p:nvPr/>
        </p:nvPicPr>
        <p:blipFill>
          <a:blip r:embed="rId2"/>
          <a:stretch>
            <a:fillRect/>
          </a:stretch>
        </p:blipFill>
        <p:spPr>
          <a:xfrm>
            <a:off x="80706" y="0"/>
            <a:ext cx="12030587" cy="4905375"/>
          </a:xfrm>
          <a:prstGeom prst="rect">
            <a:avLst/>
          </a:prstGeom>
        </p:spPr>
      </p:pic>
      <p:pic>
        <p:nvPicPr>
          <p:cNvPr id="5" name="Picture 4"/>
          <p:cNvPicPr>
            <a:picLocks noChangeAspect="1"/>
          </p:cNvPicPr>
          <p:nvPr/>
        </p:nvPicPr>
        <p:blipFill>
          <a:blip r:embed="rId3"/>
          <a:stretch>
            <a:fillRect/>
          </a:stretch>
        </p:blipFill>
        <p:spPr>
          <a:xfrm>
            <a:off x="1071561" y="5040312"/>
            <a:ext cx="10048875" cy="1276350"/>
          </a:xfrm>
          <a:prstGeom prst="rect">
            <a:avLst/>
          </a:prstGeom>
        </p:spPr>
      </p:pic>
      <p:sp>
        <p:nvSpPr>
          <p:cNvPr id="6" name="Rectangle 5"/>
          <p:cNvSpPr/>
          <p:nvPr/>
        </p:nvSpPr>
        <p:spPr>
          <a:xfrm>
            <a:off x="4023090" y="6311900"/>
            <a:ext cx="1347933" cy="369332"/>
          </a:xfrm>
          <a:prstGeom prst="rect">
            <a:avLst/>
          </a:prstGeom>
        </p:spPr>
        <p:txBody>
          <a:bodyPr wrap="none">
            <a:spAutoFit/>
          </a:bodyPr>
          <a:lstStyle/>
          <a:p>
            <a:r>
              <a:rPr lang="en-US" dirty="0" smtClean="0"/>
              <a:t>Code review</a:t>
            </a:r>
            <a:endParaRPr lang="he-IL" dirty="0"/>
          </a:p>
        </p:txBody>
      </p:sp>
    </p:spTree>
    <p:extLst>
      <p:ext uri="{BB962C8B-B14F-4D97-AF65-F5344CB8AC3E}">
        <p14:creationId xmlns:p14="http://schemas.microsoft.com/office/powerpoint/2010/main" val="668020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10136</TotalTime>
  <Words>483</Words>
  <Application>Microsoft Office PowerPoint</Application>
  <PresentationFormat>Widescreen</PresentationFormat>
  <Paragraphs>55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פרוייקט גמר</vt:lpstr>
      <vt:lpstr>כללי</vt:lpstr>
      <vt:lpstr>שלבים</vt:lpstr>
      <vt:lpstr>PowerPoint Presentation</vt:lpstr>
      <vt:lpstr>400 שעות</vt:lpstr>
      <vt:lpstr>היום נדבר בעיקר על שלב ההצעה</vt:lpstr>
      <vt:lpstr>ציון ניתן על הדוחות שמוגשים בסוף  הסמסטרים  הראשון -- דוח אלפא (20%). והשני -- דוח סופי והצגה (80%).</vt:lpstr>
      <vt:lpstr>איך נקבע הציון בכל סוף סמסטר?</vt:lpstr>
      <vt:lpstr>PowerPoint Presentation</vt:lpstr>
      <vt:lpstr>תחרות התעמלות אומנותית כמשל</vt:lpstr>
      <vt:lpstr>PowerPoint Presentation</vt:lpstr>
      <vt:lpstr>משל - בחינת הבגרות</vt:lpstr>
      <vt:lpstr>סוגי הפרויקטים</vt:lpstr>
      <vt:lpstr>סוגי פרויקטים</vt:lpstr>
      <vt:lpstr>גם בפרויקטים מסוג 3 ו 4– צריך מרצה מלווה מטעם המכללה </vt:lpstr>
      <vt:lpstr>מה תפקיד המנחה ?</vt:lpstr>
      <vt:lpstr>PowerPoint Presentation</vt:lpstr>
      <vt:lpstr>עוד דגשים חשובים</vt:lpstr>
      <vt:lpstr>בפרויקטים מסוג 2 ו 4 ומסוג 3 אשר לא נעשים בחברות high-tech </vt:lpstr>
      <vt:lpstr>מה חשוב לדעת שבוחרים פרויקט מעשי</vt:lpstr>
      <vt:lpstr>לחברות (לפעמים) יש אינטרס אחר</vt:lpstr>
      <vt:lpstr>עוד דוגמא</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גמר</dc:title>
  <dc:creator>spanier</dc:creator>
  <cp:lastModifiedBy>shpanier</cp:lastModifiedBy>
  <cp:revision>141</cp:revision>
  <dcterms:created xsi:type="dcterms:W3CDTF">2017-10-24T20:01:04Z</dcterms:created>
  <dcterms:modified xsi:type="dcterms:W3CDTF">2018-12-01T07:28:01Z</dcterms:modified>
</cp:coreProperties>
</file>