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09ab37c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09ab37c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09ab37c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409ab37c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09ab37c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409ab37c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2e4e9dc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2e4e9dc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2e4e9dcd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2e4e9dcd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e4e9dcd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2e4e9dcd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09ab466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409ab466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09ab46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09ab46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09ab46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409ab46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09ab466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409ab466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09ab37c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09ab37c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9ab466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09ab466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409ab466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409ab466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2dafb48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2dafb48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409ab466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409ab466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e04553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4e04553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409ab466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409ab466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4c5f7cf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4c5f7c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4e04553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4e04553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4e04553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4e04553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4e04553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4e04553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09ab37c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09ab37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409ab37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409ab37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409ab37c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409ab37c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81cd0f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81cd0f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81cd0ff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81cd0ff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81cd0ff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81cd0ff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81cd0ff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81cd0ff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81cd0ff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81cd0ff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81cd0ff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81cd0ff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2e2f1b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2e2f1b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2e4e9dcd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2e4e9dc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09ab37c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09ab37c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4108b6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4108b6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4108b60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4108b60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4108b60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4108b60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4108b60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4108b60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4108b60d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4108b60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4108b60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4108b60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4108b60d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4108b60d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2e4e9dcd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2e4e9dcd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4108b60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4108b60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2e4e9dcd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2e4e9dcd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09ab37c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09ab37c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4108b60d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4108b60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494398d8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494398d8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494398d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494398d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494398d8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494398d8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2e4e9dc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2e4e9dc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4e5b446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4e5b446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09ab37c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09ab37c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09ab37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409ab37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09ab37c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409ab37c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09ab37c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409ab37c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Relationship Id="rId4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9.png"/><Relationship Id="rId4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1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54285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PLP - Programação Orientada a Objetos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25630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Alexander, </a:t>
            </a:r>
            <a:r>
              <a:rPr lang="pt-BR"/>
              <a:t>Gabriel San Martin, Helder Schramm, Jackson e Fabrizio Honda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13" y="736000"/>
            <a:ext cx="2372566" cy="39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197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38" y="847150"/>
            <a:ext cx="4060478" cy="39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641" y="1389250"/>
            <a:ext cx="4374422" cy="228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37" y="605975"/>
            <a:ext cx="2756313" cy="39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 Pattern em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950" y="847150"/>
            <a:ext cx="5682089" cy="39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 Pattern em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113" y="847150"/>
            <a:ext cx="2619764" cy="39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 Pattern em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538" y="847150"/>
            <a:ext cx="3506936" cy="39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Ruby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Overview da Linguagem Ruby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Ruby é uma linguagem dinâmica, multiparadigma, open source com foco na simplicidade e produtividade. A linguagem foi desenvolvida em 1995, ganhando aceitação ao longo dos anos.Tem uma sintaxe de leitura elegante e fácil escrita. Seu criador, Yukihiro “Matz” Matsumoto, uniu partes das suas linguagens favoritas (Perl, Smalltalk, Eiffel, Ada e Lisp) para formar uma nova linguagem que equilibra a programação funcional com a programação imperativa. Ele disse com frequência que está “tentando tornar o Ruby natural, não simples”, de uma forma que reflita a vida.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e Objeto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Em Ruby, tudo é um objeto. Cada parcela de informação e código podem receber as suas próprias propriedades e ações. A Programação orientada a objetos denomina as propriedades como variáveis de instância e as ações como métodos.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Em muitas linguagens, números e outros tipos primitivos não são objetos. O Ruby segue a influência da linguagem Smalltalk em atribuir métodos e variáveis de instância a todos os seus tipos. Esta abordagem facilita a utilização do Ruby, uma vez que as regras que se aplicam aos objetos aplicam-se a tudo em Ruby.</a:t>
            </a:r>
            <a:endParaRPr sz="1600"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588046"/>
            <a:ext cx="4078300" cy="127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650" y="3199011"/>
            <a:ext cx="39909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construtor é o método chamado assim que uma nova instância do objeto for criada.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000" y="3431375"/>
            <a:ext cx="4219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200"/>
            <a:ext cx="28670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C#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Ruby, a herança é única: uma classe pode herdar de apenas uma outra classe, não de várias ao mesmo tempo.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075" y="1123950"/>
            <a:ext cx="27432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75" y="3205975"/>
            <a:ext cx="40957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Dois objetos são completamente independentes entre si, mas eventualmente estão relacionados.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Pode ser considerado relação de muitos para muitos.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Exemplo: um professor pode ter vários alunos, e um aluno pode ter vários professores.</a:t>
            </a:r>
            <a:endParaRPr sz="1500"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0" l="3660" r="3660" t="0"/>
          <a:stretch/>
        </p:blipFill>
        <p:spPr>
          <a:xfrm>
            <a:off x="5104225" y="771525"/>
            <a:ext cx="30384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2061" l="0" r="0" t="2070"/>
          <a:stretch/>
        </p:blipFill>
        <p:spPr>
          <a:xfrm>
            <a:off x="1390650" y="1229875"/>
            <a:ext cx="6362701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825" y="3404100"/>
            <a:ext cx="31908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Pode ser considerado uma relação de um para muitos. Um objeto é proprietário de outro mas não há dependência.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13" y="2759050"/>
            <a:ext cx="34194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975" y="1229875"/>
            <a:ext cx="31527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75" y="1604963"/>
            <a:ext cx="32004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957388"/>
            <a:ext cx="31718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como a Herança, Composição também é uma forma de reaproveitamento de código.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Possui um acoplamento grande, onde uma classe não pode existir sem a outra. 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38" y="649500"/>
            <a:ext cx="351472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800" y="3917200"/>
            <a:ext cx="4267200" cy="65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785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 em Ruby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4069075" y="267625"/>
            <a:ext cx="4260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Observer é um padrão de projeto comportamental que permite que um objeto notifique outros objetos sobre alterações em seu estado.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" y="1764025"/>
            <a:ext cx="74961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 em Ruby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39624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9875"/>
            <a:ext cx="43053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050" y="409988"/>
            <a:ext cx="68008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038" y="1808438"/>
            <a:ext cx="55149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 em Ruby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88" y="1214438"/>
            <a:ext cx="29241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813" y="1229863"/>
            <a:ext cx="35337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Overview da Linguagem C#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linguagem multiparadigma e fortemente tipada criada pela Microsoft como parte da plataforma .NET;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Apesar de sua sintaxe de orientação a objetos ser totalmente inspirada no C++, o seu antecessor, ela também sofreu influências de outras linguagens como Object Pascal e Java;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criada no ano de 2000 por Anders Hejlsberg</a:t>
            </a:r>
            <a:r>
              <a:rPr lang="pt-BR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/>
              <a:t>com o intuito de facilitar a migração de desenvolvedores entre os projetos internos da Microsoft.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Python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Overview da Linguagem Python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Python  é uma linguagem de programação de propósito geral de alto nível, interpretada de script, imperativa, funcional, de tipagem dinâmica e forte.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Criada por Guido van Rossum em 1991, com a filosofia de enfatizar a importância do esforço do programador sobre o esforço computacional.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Devido às suas características, ela é utilizada, principalmente, para processamento de textos, dados científicos e criação de CGIs para páginas dinâmicas para a web.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e Objeto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Python é uma linguagem de programação orientada à objetos, o que significa que ela possui recursos que dão suporte à programação orientada à objetos (POO).</a:t>
            </a:r>
            <a:endParaRPr sz="1600"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975" y="1017800"/>
            <a:ext cx="4412426" cy="3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Python normalmente é usado o método __init__ para definir os valores dos atributos.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200" y="2070813"/>
            <a:ext cx="4372650" cy="10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Herança determina que uma classe (filha) pode herdar atributos e métodos de uma outra classe (pai), evitando repetição no código.</a:t>
            </a:r>
            <a:endParaRPr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25" y="898350"/>
            <a:ext cx="4267201" cy="379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classes Arco e Lanca têm um relacionamento de associação com a classe Personagem, pois usam o atributo “item” da classe Personagem.</a:t>
            </a:r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50" y="923050"/>
            <a:ext cx="4192903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classe Item forma uma relação de agregação com a classe CarrinhoDeCompras. Como um objeto Item é dependente de CarrinhoDeCompras, no caso de destruição de Item, CarrinhoDeCompras continuará a existir, pois é independente de Item.</a:t>
            </a:r>
            <a:endParaRPr/>
          </a:p>
        </p:txBody>
      </p:sp>
      <p:pic>
        <p:nvPicPr>
          <p:cNvPr id="326" name="Google Shape;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325" y="119875"/>
            <a:ext cx="4267201" cy="342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325" y="3540600"/>
            <a:ext cx="4267199" cy="96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333" name="Google Shape;333;p4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334" name="Google Shape;3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50" y="144575"/>
            <a:ext cx="4267199" cy="3672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050" y="3816925"/>
            <a:ext cx="4267200" cy="9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 em Python</a:t>
            </a:r>
            <a:endParaRPr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0" y="1017800"/>
            <a:ext cx="3632887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825" y="1017800"/>
            <a:ext cx="479442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 em Python</a:t>
            </a:r>
            <a:endParaRPr/>
          </a:p>
        </p:txBody>
      </p:sp>
      <p:pic>
        <p:nvPicPr>
          <p:cNvPr id="348" name="Google Shape;3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" y="1017800"/>
            <a:ext cx="5524451" cy="33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823" y="2449323"/>
            <a:ext cx="3386426" cy="1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e Objeto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5" y="1017800"/>
            <a:ext cx="3638484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759" y="1368525"/>
            <a:ext cx="4601415" cy="240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Java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Overview da Linguagem Java</a:t>
            </a:r>
            <a:endParaRPr/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Java é uma linguagem de programação orientada a objetos desenvolvida na década de 90 por uma equipe de programadores chefiada por James Gosling, na empresa Sun Microsystems.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Diferente das linguagens de programação modernas, que são compiladas para código nativo, a linguagem Java é compilada para um bytecode que é interpretado por uma máquina virtual (Java Virtual Machine, mais conhecida pela sua abreviação JVM).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James e sua equipe</a:t>
            </a:r>
            <a:r>
              <a:rPr lang="pt-BR">
                <a:solidFill>
                  <a:srgbClr val="000000"/>
                </a:solidFill>
              </a:rPr>
              <a:t> acreditavam que, eventualmente, haveria uma convergência dos computadores com os equipamentos e eletrodomésticos frequentemente usados pelas pessoas no seu dia-a-dia.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Overview sobre Orientação a Objetos - OO</a:t>
            </a:r>
            <a:endParaRPr/>
          </a:p>
        </p:txBody>
      </p:sp>
      <p:sp>
        <p:nvSpPr>
          <p:cNvPr id="366" name="Google Shape;366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termo Programação Orientada a Objetos (POO) foi criado por Alan Kay, autor da linguagem de programação Smalltalk. Entretanto, antes disso, algumas das ideias da POO já eram aplicadas, sendo que a primeira linguagem a realmente utilizar estas ideias foi a linguagem Simula 67, criada por Ole-Johan Dahl e Kristen Nygaard em 1967.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OO é um paradigma de análise, projeto e programação de sistemas de software baseado na composição e interação entre diversas unidades de software chamadas de objetos.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</a:t>
            </a:r>
            <a:r>
              <a:rPr lang="pt-BR">
                <a:solidFill>
                  <a:srgbClr val="000000"/>
                </a:solidFill>
              </a:rPr>
              <a:t> orientação a objetos visa um pensamento o mais próximo possível da vida real. Ao programar orientado a objetos não teremos apenas funções que são chamadas uma seguida da outra, mas sim objetos que possuem estado e comportamento.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e objetos em Java</a:t>
            </a:r>
            <a:endParaRPr/>
          </a:p>
        </p:txBody>
      </p:sp>
      <p:sp>
        <p:nvSpPr>
          <p:cNvPr id="372" name="Google Shape;372;p55"/>
          <p:cNvSpPr txBox="1"/>
          <p:nvPr>
            <p:ph idx="1" type="body"/>
          </p:nvPr>
        </p:nvSpPr>
        <p:spPr>
          <a:xfrm>
            <a:off x="311700" y="1229875"/>
            <a:ext cx="465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As classes de programação são projetos de um objeto, aonde têm características e comportamentos, ou seja, permite armazenar propriedades e métodos dentro dela. Para construir uma classe é preciso utilizar o pilar da abstração. Uma classe geralmente representa um substantivo, por exemplo: uma pessoa, um lugar, algo que seja “abstrato”.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325" y="410000"/>
            <a:ext cx="287925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e objetos em Java</a:t>
            </a:r>
            <a:endParaRPr/>
          </a:p>
        </p:txBody>
      </p:sp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525" y="941600"/>
            <a:ext cx="477612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 em Java</a:t>
            </a:r>
            <a:endParaRPr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311700" y="1229875"/>
            <a:ext cx="402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O construtor de um objeto é um método especial, pois inicializa seus atributos toda vez que é instanciado (inicializado).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pt-BR" sz="1700">
                <a:solidFill>
                  <a:srgbClr val="000000"/>
                </a:solidFill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386" name="Google Shape;3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300"/>
            <a:ext cx="4268662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r>
              <a:rPr lang="pt-BR"/>
              <a:t> em Java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311700" y="1229875"/>
            <a:ext cx="402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00">
                <a:solidFill>
                  <a:srgbClr val="000000"/>
                </a:solidFill>
              </a:rPr>
              <a:t>A herança é um princípio da POO que permite a criação de novas classes a partir de outras previamente criadas.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00">
                <a:solidFill>
                  <a:srgbClr val="000000"/>
                </a:solidFill>
              </a:rPr>
              <a:t>Essas novas classes são chamadas de subclasses, ou classes derivadas; e as classes já existentes, que deram origem às subclasses, são chamadas de superclasses, ou classes base.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00">
                <a:solidFill>
                  <a:srgbClr val="000000"/>
                </a:solidFill>
              </a:rPr>
              <a:t>Uma subclasse herda métodos e atributos de sua superclasse; apesar disso, pode escrevê-los novamente para uma forma mais específica de representar o comportamento do método herdado.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75" y="410000"/>
            <a:ext cx="353675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 em Java</a:t>
            </a:r>
            <a:endParaRPr/>
          </a:p>
        </p:txBody>
      </p:sp>
      <p:pic>
        <p:nvPicPr>
          <p:cNvPr id="399" name="Google Shape;3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66409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94275"/>
            <a:ext cx="66198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r>
              <a:rPr lang="pt-BR"/>
              <a:t> em Java</a:t>
            </a:r>
            <a:endParaRPr/>
          </a:p>
        </p:txBody>
      </p:sp>
      <p:sp>
        <p:nvSpPr>
          <p:cNvPr id="406" name="Google Shape;406;p60"/>
          <p:cNvSpPr txBox="1"/>
          <p:nvPr>
            <p:ph idx="1" type="body"/>
          </p:nvPr>
        </p:nvSpPr>
        <p:spPr>
          <a:xfrm>
            <a:off x="392275" y="1017800"/>
            <a:ext cx="4026000" cy="21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00">
                <a:solidFill>
                  <a:srgbClr val="000000"/>
                </a:solidFill>
              </a:rPr>
              <a:t>Associação ocorre quando uma classe possui atributos do tipo de outra classe.</a:t>
            </a:r>
            <a:endParaRPr sz="1700">
              <a:solidFill>
                <a:srgbClr val="000000"/>
              </a:solidFill>
            </a:endParaRPr>
          </a:p>
          <a:p>
            <a:pPr indent="-32035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00">
                <a:solidFill>
                  <a:srgbClr val="000000"/>
                </a:solidFill>
              </a:rPr>
              <a:t>Uma associação representa que duas classes possuem uma ligação (link), por exemplo, elas "conhecem uma a outra", "estão conectadas com", "para cada X existe um Y" e assim por diante.</a:t>
            </a:r>
            <a:endParaRPr sz="1700">
              <a:solidFill>
                <a:srgbClr val="000000"/>
              </a:solidFill>
            </a:endParaRPr>
          </a:p>
          <a:p>
            <a:pPr indent="-32035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00">
                <a:solidFill>
                  <a:srgbClr val="000000"/>
                </a:solidFill>
              </a:rPr>
              <a:t>Classes e associações são muito poderosas quando modeladas em sistemas complexos.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407" name="Google Shape;4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13" y="3008100"/>
            <a:ext cx="39719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938" y="1170200"/>
            <a:ext cx="3825662" cy="328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311700" y="8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 em Java</a:t>
            </a:r>
            <a:endParaRPr/>
          </a:p>
        </p:txBody>
      </p:sp>
      <p:pic>
        <p:nvPicPr>
          <p:cNvPr id="414" name="Google Shape;4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5" y="539900"/>
            <a:ext cx="5199425" cy="32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63" y="3559925"/>
            <a:ext cx="70580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3130" r="3130" t="0"/>
          <a:stretch/>
        </p:blipFill>
        <p:spPr>
          <a:xfrm>
            <a:off x="341825" y="1017800"/>
            <a:ext cx="3638484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759" y="1368525"/>
            <a:ext cx="4601415" cy="240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e composição em Java</a:t>
            </a:r>
            <a:endParaRPr/>
          </a:p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311700" y="1229875"/>
            <a:ext cx="4026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00">
                <a:solidFill>
                  <a:srgbClr val="000000"/>
                </a:solidFill>
              </a:rPr>
              <a:t>A </a:t>
            </a:r>
            <a:r>
              <a:rPr b="1" lang="pt-BR" sz="1700">
                <a:solidFill>
                  <a:srgbClr val="000000"/>
                </a:solidFill>
              </a:rPr>
              <a:t>agregação</a:t>
            </a:r>
            <a:r>
              <a:rPr lang="pt-BR" sz="1700">
                <a:solidFill>
                  <a:srgbClr val="000000"/>
                </a:solidFill>
              </a:rPr>
              <a:t> ocorre quando uma classe usa outras classes em suas operações. As classes utilizadas participam da classe principal, mas a classe principal não contém estas classes utilizadas como sendo partes suas.</a:t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t-BR" sz="1700">
                <a:solidFill>
                  <a:srgbClr val="000000"/>
                </a:solidFill>
              </a:rPr>
              <a:t>Já a </a:t>
            </a:r>
            <a:r>
              <a:rPr b="1" lang="pt-BR" sz="1700">
                <a:solidFill>
                  <a:srgbClr val="000000"/>
                </a:solidFill>
              </a:rPr>
              <a:t>composição</a:t>
            </a:r>
            <a:r>
              <a:rPr lang="pt-BR" sz="1700">
                <a:solidFill>
                  <a:srgbClr val="000000"/>
                </a:solidFill>
              </a:rPr>
              <a:t> assim como a anterior é um conjunto onde há uma classe representando o todo e classes satélites funcionando como partes. A diferença é que quando o objeto todo deixar de existir , os objetos partes também o farão.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422" name="Google Shape;4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725" y="1913000"/>
            <a:ext cx="34290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e composição em Java</a:t>
            </a:r>
            <a:endParaRPr/>
          </a:p>
        </p:txBody>
      </p:sp>
      <p:pic>
        <p:nvPicPr>
          <p:cNvPr id="428" name="Google Shape;42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00" y="1017800"/>
            <a:ext cx="7740191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e composição em Java</a:t>
            </a:r>
            <a:endParaRPr/>
          </a:p>
        </p:txBody>
      </p:sp>
      <p:pic>
        <p:nvPicPr>
          <p:cNvPr id="434" name="Google Shape;43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600" y="1017800"/>
            <a:ext cx="6894806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e composição em Java</a:t>
            </a:r>
            <a:endParaRPr/>
          </a:p>
        </p:txBody>
      </p:sp>
      <p:pic>
        <p:nvPicPr>
          <p:cNvPr id="440" name="Google Shape;44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0" y="1017800"/>
            <a:ext cx="779399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 e composição em Java</a:t>
            </a:r>
            <a:endParaRPr/>
          </a:p>
        </p:txBody>
      </p:sp>
      <p:pic>
        <p:nvPicPr>
          <p:cNvPr id="446" name="Google Shape;44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25" y="1131150"/>
            <a:ext cx="4368075" cy="346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200"/>
            <a:ext cx="4419600" cy="2155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7"/>
          <p:cNvSpPr txBox="1"/>
          <p:nvPr>
            <p:ph type="title"/>
          </p:nvPr>
        </p:nvSpPr>
        <p:spPr>
          <a:xfrm>
            <a:off x="311700" y="111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Observer</a:t>
            </a:r>
            <a:r>
              <a:rPr lang="pt-BR"/>
              <a:t> em Java</a:t>
            </a:r>
            <a:endParaRPr/>
          </a:p>
        </p:txBody>
      </p:sp>
      <p:pic>
        <p:nvPicPr>
          <p:cNvPr id="453" name="Google Shape;45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50" y="635225"/>
            <a:ext cx="3372364" cy="41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839" y="635225"/>
            <a:ext cx="4680086" cy="33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846" y="4018446"/>
            <a:ext cx="4680075" cy="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613" y="1139700"/>
            <a:ext cx="471487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13" y="1009675"/>
            <a:ext cx="3812624" cy="374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1076" r="1066" t="0"/>
          <a:stretch/>
        </p:blipFill>
        <p:spPr>
          <a:xfrm>
            <a:off x="341825" y="1017800"/>
            <a:ext cx="3638484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759" y="1368525"/>
            <a:ext cx="4601415" cy="240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488" y="655450"/>
            <a:ext cx="2995024" cy="39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239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Associação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50" y="847150"/>
            <a:ext cx="4991538" cy="39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988" y="1647125"/>
            <a:ext cx="3535962" cy="184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