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7" r:id="rId1"/>
  </p:sldMasterIdLst>
  <p:notesMasterIdLst>
    <p:notesMasterId r:id="rId42"/>
  </p:notesMasterIdLst>
  <p:sldIdLst>
    <p:sldId id="256" r:id="rId2"/>
    <p:sldId id="257" r:id="rId3"/>
    <p:sldId id="276" r:id="rId4"/>
    <p:sldId id="258" r:id="rId5"/>
    <p:sldId id="259" r:id="rId6"/>
    <p:sldId id="277" r:id="rId7"/>
    <p:sldId id="260" r:id="rId8"/>
    <p:sldId id="261" r:id="rId9"/>
    <p:sldId id="262" r:id="rId10"/>
    <p:sldId id="263" r:id="rId11"/>
    <p:sldId id="278" r:id="rId12"/>
    <p:sldId id="264" r:id="rId13"/>
    <p:sldId id="267" r:id="rId14"/>
    <p:sldId id="266" r:id="rId15"/>
    <p:sldId id="265" r:id="rId16"/>
    <p:sldId id="269" r:id="rId17"/>
    <p:sldId id="279" r:id="rId18"/>
    <p:sldId id="271" r:id="rId19"/>
    <p:sldId id="273" r:id="rId20"/>
    <p:sldId id="280" r:id="rId21"/>
    <p:sldId id="281" r:id="rId22"/>
    <p:sldId id="284" r:id="rId23"/>
    <p:sldId id="288" r:id="rId24"/>
    <p:sldId id="289" r:id="rId25"/>
    <p:sldId id="290" r:id="rId26"/>
    <p:sldId id="272" r:id="rId27"/>
    <p:sldId id="274" r:id="rId28"/>
    <p:sldId id="275" r:id="rId29"/>
    <p:sldId id="283" r:id="rId30"/>
    <p:sldId id="285" r:id="rId31"/>
    <p:sldId id="286" r:id="rId32"/>
    <p:sldId id="270" r:id="rId33"/>
    <p:sldId id="294" r:id="rId34"/>
    <p:sldId id="295" r:id="rId35"/>
    <p:sldId id="296" r:id="rId36"/>
    <p:sldId id="297" r:id="rId37"/>
    <p:sldId id="299" r:id="rId38"/>
    <p:sldId id="291" r:id="rId39"/>
    <p:sldId id="298" r:id="rId40"/>
    <p:sldId id="282" r:id="rId4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660"/>
  </p:normalViewPr>
  <p:slideViewPr>
    <p:cSldViewPr snapToGrid="0">
      <p:cViewPr>
        <p:scale>
          <a:sx n="75" d="100"/>
          <a:sy n="75" d="100"/>
        </p:scale>
        <p:origin x="111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3233C-8372-4E24-A4C5-D8DE996B7A53}" type="datetimeFigureOut">
              <a:rPr lang="fr-FR" smtClean="0"/>
              <a:t>05/03/2025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18842-C100-465D-AAEC-541A07ACB8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20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270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2ABE7-469E-AC2B-E53E-BE567FBC4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BA8FF07-3D8D-91F1-40EC-09F1D22749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BFB1A38-593E-9CAA-CB36-8DCEED8372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195B4F8-A8C4-4AA6-47DC-11A8F45AD6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7609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C60EB-BC63-464C-B3E2-F4D022B5C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9693BED-C6DB-5BFE-3B05-7B837EC97A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C86DB72-6737-56E5-517A-7A8308053C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46AFC7-DFDC-BFCB-4F41-88D4D6672B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204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38353-A5C0-5594-7754-9E78984F3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BCB0AAB-A632-F233-B47D-27C67F5F4C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7C7B43B-1342-D93A-C110-44F40F767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236DB1-D77F-8A47-590E-ACF8F1B1A3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628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3BC64-B6E2-A5A3-8594-7082945AF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712F093-3952-4BEE-F0D5-C6E56F13D6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32624F2-C166-AE07-FCE9-101544672A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3CDB13-C613-1795-9BA7-8735DCD04D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1028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27DA2-62E8-A3D4-CA9A-E180C34A4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2D69AB0-BA15-133E-6F82-C0D591B76B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0CF4597-EDDF-A4E1-6016-0AA45F951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0C0DC5-81CD-0A4F-273B-90AC9EB7AE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948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B2AB1-622B-CE7A-CB55-BD54097CF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D17440E-5C10-09B8-A01C-61C59F523D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51E28BD-D7E9-F697-AF34-C952D9AC3D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943ECE-AAF0-9C89-ACC1-1E8C172B0B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844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66598-A03B-0FB3-9BF1-F4CD7839E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46FC165-47BE-AF9C-579D-6A4701DA94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5E65E44-C8A0-8A5E-5379-F7A47FEF5A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8C32C5-F631-CE88-457C-98FCAF1791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526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53F7B-ACFC-CBFD-653E-B4DD9824E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4699740-2551-8A44-A9D9-A6FCCB3748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A08D801-2E7B-A16D-FFD6-09A66B6330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A5B2BC-6829-C501-DB6A-CAED817717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054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36AE4-ED52-D6CC-2AF2-22E043EF0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C6F7151-994F-EAA5-B2DC-1642D7AFC8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C4A885A-B193-156A-8772-9E3EBE426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DE7796-E6D9-8FD0-78E4-89984E9D58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53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5F92A-FD70-4848-CE76-C8FA41C84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126460D-7A1D-864E-D4B4-A991F0C6CA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D1C398D-69FB-7533-8388-06DB31E3D7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FDE3E4-9D14-F7B8-18AF-20C1115816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14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7DE67-68CE-09A2-5F32-AC5AC22F9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020143E-2DE7-C53F-A068-54552709D1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AEF1115-B419-0AB9-1062-89267D8F9A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C0D1D3-9B7D-A251-F04B-46EE377630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3522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EC4BE-395F-3DB4-5936-57D36AC5B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206098F-3076-A125-C5A0-80874F4590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79CBE56-AEFB-C634-B19F-8ACB907809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89F738-2C93-2230-7A18-B9791DCDBA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122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82F16-B122-0B2A-29D4-2CFCFF521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1A605EF-06B0-E043-85BC-04A0B2BFFB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DA18DB7-91F0-D1E6-AAB6-90BB33080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A8C045-4BF6-F988-4048-8C931B9A3A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2323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72D4F-3218-B195-97F6-1C1551A3C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208E6A2-FC8F-97CA-E502-A058D20046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EEA7AE1-E800-8661-828A-813B02148E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7A599F-C186-97CC-1182-B06F743FEF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2529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98F3B-B5C5-8ED0-2995-96E51085D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34B9DD3-9591-B52E-573F-8006883AED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EE65220-4BD3-629B-10E8-0F7483FB04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B503DB-B8EB-A60C-9B17-A0B3ED6FA3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8697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24154-1983-00CF-C6F8-90CFB11FD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7904AAC-C72D-5803-5F20-7691476FAB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BBEC01C-FD2C-DA79-37E0-0A63ECFE5D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0C9A43-999F-2F5F-1C28-CC60896EA4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3456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D2BF9-CC8C-F46C-E818-EDD820371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D933F6F-5D58-442D-4EE1-9C46837511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D94D9A9-8640-97A3-9FD6-BC844A16EC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1F0A92-18D6-070E-E25C-32383ED8B0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2073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8F31A-5579-62EA-71C4-F95EC2DC7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D5BB4B8-DADA-1985-8758-EF4EF7652D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C4A7C59-5735-A264-1FEC-591524AF54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D5BC66A-DD74-30FA-2029-A813E00BE6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9078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BB4FA-EE6C-0B76-1566-C28AEEE07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738F8B5-EEA4-6748-4A96-71DF4F1A8E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379E6E8-37AB-8FE6-2299-5B3E2E222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5B16FF-5035-FF76-843A-2BBB475E38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493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BAC82-0A3C-61DF-7440-FF59555A6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05794AC-A0CB-7E88-D683-87C061B9BE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1BDA56A-DD76-2D2E-7754-59BE848B2A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2B2171-E113-3648-F436-252DD9AB86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1382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82823-6C8F-51C5-98F4-AB61A2968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9B3E0C0-B8AF-F284-FD77-B065CCEAE5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68BDE60-F8A8-1F63-8FBA-572075A6E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14BA5B-8AB2-D4E8-1923-6413EAA9C9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2787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3F976-693D-5971-1DD3-69F79E678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FEC3C1B-530D-43C8-2AD7-9B66E0152B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21F5855-0C4A-EFEC-2E6D-975CDBAEB6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A867A1A-A5EA-ECC4-C8E8-C6BF716378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11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F1C75-7D69-72C0-8873-6D986692C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1DA3502-351C-EA6D-2A62-F0D461C79E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7E44838-367A-C53C-901B-62AEAD9577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350EA2-F2E2-4DD0-B62D-D7AB480496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360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D56D5-55AB-5F25-54A8-4DEF40E65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29CC434-3DF5-C554-3845-2AEDB027FC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F7A6E6A-F706-C4D7-55FF-A3571EECB0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205AFE-965D-4415-ADC7-393D32A6D3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372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5ABB1-38B0-09DA-07BF-8D97B370C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FA0F7D7-2B20-8109-0909-C678BA9D4B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0C55E22-DF74-DE69-A231-0BF10AA8A0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EFB1AF-7F2A-7F2E-BBDD-7332DF567B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248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ACC7F-A786-82F6-0575-3417438BA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D873DE2-93E5-AD01-9FAB-8F1D9AF278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E24A879-31FE-084D-5C81-52F67F12B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2114E2-C26C-9D0E-C033-75B6F6D9A8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18842-C100-465D-AAEC-541A07ACB8F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90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02FCD7-C214-5B92-4452-BE147481B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9B26308-236D-1AC9-87AF-3FAA05FAE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EF7EDA-0B87-3F7F-C4A1-3B2FEE51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B4418-1E71-4C4E-BBEB-ADD10516714D}" type="datetime1">
              <a:rPr lang="fr-FR" smtClean="0"/>
              <a:t>05/03/2025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3A8093-154D-A073-57EF-510AAA9E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Gaspard LEFORT - Assignment number 1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D64DA4-6264-C640-8D31-DC47B52E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92BC-41AE-4C1D-B1DB-9A3E677225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915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6B5BF1-8AED-65AB-A6E1-29724AC4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E52D5EF-D8C0-B7F2-4443-69B01C303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D8279B-CE76-8494-4CAF-E731A3C9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1506C-9CF9-4F2E-B4E6-CF69836C7643}" type="datetime1">
              <a:rPr lang="fr-FR" smtClean="0"/>
              <a:t>05/03/2025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F92DF8-B049-DB18-2211-6535FBB46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Gaspard LEFORT - Assignment number 1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9EFF21-A134-2DA0-5D28-AD6DB5F65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92BC-41AE-4C1D-B1DB-9A3E677225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7523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0D9A1A5-FFD5-708B-8868-F2146BFAE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DCB04E-69FA-5319-8961-40660B23C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20709B-D206-ADB5-E2CD-1352ACCB0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6428C-FE5C-4E08-A0F6-4F60698816C5}" type="datetime1">
              <a:rPr lang="fr-FR" smtClean="0"/>
              <a:t>05/03/2025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78CB62-F435-7C32-0D8F-C952C849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Gaspard LEFORT - Assignment number 1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88F3BC-B3BC-ACBD-DC19-637AA611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92BC-41AE-4C1D-B1DB-9A3E677225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825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74C731-4B1E-309D-4E30-B97D51F90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4ABF37-CB3D-29CA-74A9-EA79E360F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331BBF-7E86-8271-2B50-ADED8541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8A84-98AF-4AB2-B146-C3196BD75E1B}" type="datetime1">
              <a:rPr lang="fr-FR" smtClean="0"/>
              <a:t>05/03/2025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C15F35-DF39-7BF0-E1E3-449447CA6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Gaspard LEFORT - Assignment number 1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785550-0F36-DBD2-0EAF-B9330FFE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92BC-41AE-4C1D-B1DB-9A3E677225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57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3B6243-6D0D-A76A-F75C-429999E44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EFD8D9-BC01-9729-1D66-99B32BE5E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967E30-6910-A348-9D0F-795A4D27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ABD41-0479-4BD0-8063-7FB6B8C72DFC}" type="datetime1">
              <a:rPr lang="fr-FR" smtClean="0"/>
              <a:t>05/03/2025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F3C40B-D1EE-8BEA-29C8-AAA8D8D0B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Gaspard LEFORT - Assignment number 1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FBE1FA-6913-E28C-E42D-1169CF2EA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92BC-41AE-4C1D-B1DB-9A3E677225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79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8D4810-58E5-427E-4DD7-D0D944281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9D3A14-89F7-B542-D3BF-600A56C48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3D6362-6318-8712-1D18-1C9A1DFD0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6B10E4C-7258-9C15-7C14-829FB72C4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322E-D09D-415D-A4D7-529319D1DE6F}" type="datetime1">
              <a:rPr lang="fr-FR" smtClean="0"/>
              <a:t>05/03/2025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35E17F4-18D5-EFA9-8CCC-1FA533FB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Gaspard LEFORT - Assignment number 1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6CBFE3-54C5-DD38-166D-1A3F0F47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92BC-41AE-4C1D-B1DB-9A3E677225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1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3865AD-A932-0134-4B7D-39A0D924C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D67C0D-4797-1AD6-6F23-9D22789B3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A47411-8ACB-925D-17B5-FF2D268AD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587490C-DF45-F571-B91D-1CB6C84EE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32A6A23-EDA6-F6F2-C279-70892CFDC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273DB73-DCDE-AE1E-D060-071B589A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6A648-954F-449C-9B0A-A7D87F1CE79E}" type="datetime1">
              <a:rPr lang="fr-FR" smtClean="0"/>
              <a:t>05/03/2025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21CF4B6-C565-0F94-4A00-1F8F628D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Gaspard LEFORT - Assignment number 1</a:t>
            </a:r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92DFC6F-8927-5772-0C47-0E0B7618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92BC-41AE-4C1D-B1DB-9A3E677225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26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603D18-20D3-3A3D-F818-7DABBFD37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C9D2E68-627D-D4D2-8B60-42A30CC5F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DC72-5730-4BA7-8935-4D14DE0FB2E9}" type="datetime1">
              <a:rPr lang="fr-FR" smtClean="0"/>
              <a:t>05/03/2025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3FDD090-A3CB-A486-F3B7-9B14D0AB5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Gaspard LEFORT - Assignment number 1</a:t>
            </a: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3E6F619-DF72-2680-190D-25C6AEB2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92BC-41AE-4C1D-B1DB-9A3E677225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5980459-98CE-8E09-0ABD-CFB81072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D0ECC-3214-4F42-9A14-834F1DF03374}" type="datetime1">
              <a:rPr lang="fr-FR" smtClean="0"/>
              <a:t>05/03/2025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C8FDC2E-C7D1-B441-8C5C-5836EA35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Gaspard LEFORT - Assignment number 1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8A0CD8-E004-C27E-24D7-362BEB37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92BC-41AE-4C1D-B1DB-9A3E677225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29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51F98F-08D6-131E-D0AB-9CECB2BED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71802B-A271-1FA1-4B3C-1A61D120B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6F8D775-A96E-75C3-418F-5A53F70761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BDC3BF-F071-AF30-351C-D73155EFD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0C6CD-428F-42BF-AFA3-4124C3604A78}" type="datetime1">
              <a:rPr lang="fr-FR" smtClean="0"/>
              <a:t>05/03/2025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041BDF-C96F-4741-2822-DCFC6E435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Gaspard LEFORT - Assignment number 1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9CB6FC-8BEF-3225-1430-A9203928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92BC-41AE-4C1D-B1DB-9A3E677225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478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23FAFE-2F47-96A6-8FCA-AB5D0C58A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012333B-8F76-F678-E8CF-D910292BE9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30A11A-17FB-D02E-EEF1-326514A15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57BF3A-069F-FF5F-5C7D-46547AD98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269B-14E1-474B-84D9-54A407F516A3}" type="datetime1">
              <a:rPr lang="fr-FR" smtClean="0"/>
              <a:t>05/03/2025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0341E1-842C-09D7-8CBA-04FE810E2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0D3F0A-9176-83F0-8D6B-B05914D0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C92BC-41AE-4C1D-B1DB-9A3E677225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36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2C988D7-7010-DFAF-F684-6C8D5CB5E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F1637E-AF03-3EF0-CA2E-6E92F18D8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E57F7B-DE08-A336-0BF8-8E430FD3D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8E557-383D-4245-A7B2-75BD084893E8}" type="datetime1">
              <a:rPr lang="fr-FR" smtClean="0"/>
              <a:t>05/03/2025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AC57DF-A738-CD68-678F-9C6A10BAC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Gaspard LEFORT - Assignment number 1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2CC169-BF06-EB36-0566-66379BEB6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C92BC-41AE-4C1D-B1DB-9A3E677225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004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127640-F061-15BF-EB2B-6D732C192B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sz="1800" b="0" i="0" u="none" strike="noStrike" baseline="0" noProof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br>
              <a:rPr lang="en-US" sz="1800" b="0" i="0" u="none" strike="noStrike" baseline="0" noProof="0" dirty="0">
                <a:latin typeface="Arial" panose="020B0604020202020204" pitchFamily="34" charset="0"/>
              </a:rPr>
            </a:br>
            <a:r>
              <a:rPr lang="en-US" sz="1800" b="0" i="0" u="none" strike="noStrike" baseline="0" noProof="0" dirty="0">
                <a:latin typeface="Arial" panose="020B0604020202020204" pitchFamily="34" charset="0"/>
              </a:rPr>
              <a:t> </a:t>
            </a:r>
            <a:r>
              <a:rPr lang="en-US" sz="8000" b="1" i="0" u="none" strike="noStrike" baseline="0" noProof="0" dirty="0">
                <a:latin typeface="Arial" panose="020B0604020202020204" pitchFamily="34" charset="0"/>
              </a:rPr>
              <a:t>Assignment:</a:t>
            </a:r>
            <a:endParaRPr lang="en-US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8C1562-1592-716F-D2A1-4A54D8255A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i="0" u="none" strike="noStrike" baseline="0" noProof="0" dirty="0">
                <a:latin typeface="Arial" panose="020B0604020202020204" pitchFamily="34" charset="0"/>
              </a:rPr>
              <a:t>EEG-Based Stress Recognition Using Neural Networks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2914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4C219-175A-4F69-8F32-0AE97D326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4A805-96B9-9F61-B060-8D69DCED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2. Data exploration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C4EE4D-C465-56D3-C304-1048B2E0A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38600" cy="4351338"/>
          </a:xfrm>
        </p:spPr>
        <p:txBody>
          <a:bodyPr>
            <a:normAutofit/>
          </a:bodyPr>
          <a:lstStyle/>
          <a:p>
            <a:r>
              <a:rPr lang="en-US" noProof="0" dirty="0"/>
              <a:t>Power repartition on the tasks for each band</a:t>
            </a:r>
          </a:p>
          <a:p>
            <a:endParaRPr lang="en-US" noProof="0" dirty="0"/>
          </a:p>
          <a:p>
            <a:r>
              <a:rPr lang="en-US" noProof="0" dirty="0"/>
              <a:t>Beta (β)	12–30 Hz</a:t>
            </a:r>
          </a:p>
          <a:p>
            <a:r>
              <a:rPr lang="en-US" noProof="0" dirty="0"/>
              <a:t>Alpha (α)	8–12 Hz</a:t>
            </a:r>
          </a:p>
          <a:p>
            <a:r>
              <a:rPr lang="en-US" noProof="0" dirty="0"/>
              <a:t>Theta (θ)	4–8 Hz</a:t>
            </a:r>
          </a:p>
          <a:p>
            <a:r>
              <a:rPr lang="en-US" noProof="0" dirty="0"/>
              <a:t>Delta (δ)	0.5–4 Hz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7C0BF0B3-D041-2D50-BCD6-2A09FAC5E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10</a:t>
            </a:fld>
            <a:endParaRPr lang="en-US" noProof="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85D6174-2D34-D031-C2B7-620C9F57B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659" y="101600"/>
            <a:ext cx="6681825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36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E37A1D-819C-538E-0A07-E4FABB55E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039302"/>
          </a:xfrm>
        </p:spPr>
        <p:txBody>
          <a:bodyPr/>
          <a:lstStyle/>
          <a:p>
            <a:pPr algn="ctr"/>
            <a:r>
              <a:rPr lang="en-US" noProof="0" dirty="0"/>
              <a:t>Cleaning data process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E221F8-4821-FF94-CFEE-874F66421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499408-F964-D633-F134-D0783231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75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93E93-0C80-5DB6-CEF4-A7A6B736E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76FA2C-A4B0-CE02-9B2B-86B0BBD4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3. Cleaning data processes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D0083D-9C5B-A598-DAC8-23EC25706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4796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noProof="0" dirty="0" err="1"/>
              <a:t>Wavelet_denoising</a:t>
            </a:r>
            <a:r>
              <a:rPr lang="en-US" b="1" noProof="0" dirty="0"/>
              <a:t>()</a:t>
            </a:r>
          </a:p>
          <a:p>
            <a:r>
              <a:rPr lang="en-US" noProof="0" dirty="0"/>
              <a:t>Purpose: Remove noise from EEG by thresholding high-frequency components while preserving signal features.</a:t>
            </a:r>
          </a:p>
          <a:p>
            <a:r>
              <a:rPr lang="en-US" noProof="0" dirty="0"/>
              <a:t>How it works: </a:t>
            </a:r>
          </a:p>
          <a:p>
            <a:pPr lvl="1"/>
            <a:r>
              <a:rPr lang="en-US" noProof="0" dirty="0"/>
              <a:t>Decomposes the signal into levels of approximation (low frequencies) and detail (high frequencies) coefficients using a chosen wavelet (e.g., Daubechies 4).</a:t>
            </a:r>
          </a:p>
          <a:p>
            <a:pPr lvl="1"/>
            <a:r>
              <a:rPr lang="en-US" noProof="0" dirty="0"/>
              <a:t>Noise Estimation: Estimates noise based on the median absolute deviation of the smallest (noisiest) coefficients.</a:t>
            </a:r>
          </a:p>
          <a:p>
            <a:pPr lvl="1"/>
            <a:r>
              <a:rPr lang="en-US" noProof="0" dirty="0"/>
              <a:t>Adaptive Thresholding: Applies soft thresholding to suppress coefficients below the threshold, which mainly represent noise.</a:t>
            </a:r>
          </a:p>
          <a:p>
            <a:pPr lvl="1"/>
            <a:r>
              <a:rPr lang="en-US" noProof="0" dirty="0"/>
              <a:t>Reconstruction: Rebuilds the signal from the </a:t>
            </a:r>
            <a:r>
              <a:rPr lang="en-US" noProof="0" dirty="0" err="1"/>
              <a:t>thresholded</a:t>
            </a:r>
            <a:r>
              <a:rPr lang="en-US" noProof="0" dirty="0"/>
              <a:t> coefficients.</a:t>
            </a:r>
          </a:p>
          <a:p>
            <a:r>
              <a:rPr lang="en-US" noProof="0" dirty="0"/>
              <a:t>Why use it? To target transient artifacts like muscle movements or electrical noise that appear in specific frequency bands.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EF45F090-7736-2E8D-5D73-71F056D5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5331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29720-B058-9F41-A4D2-1EFF5D201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98DD09-B648-B5E3-3FB0-98A64B701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3. Cleaning data processes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F0D501-B47F-00CF-4926-844B10A8B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532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noProof="0" dirty="0" err="1"/>
              <a:t>SKLFast_ICA</a:t>
            </a:r>
            <a:r>
              <a:rPr lang="en-US" b="1" noProof="0" dirty="0"/>
              <a:t>()</a:t>
            </a:r>
          </a:p>
          <a:p>
            <a:r>
              <a:rPr lang="en-US" noProof="0" dirty="0"/>
              <a:t>Purpose: A standalone ICA-based cleaning algorithm focusing on strong artifact rejection.</a:t>
            </a:r>
          </a:p>
          <a:p>
            <a:r>
              <a:rPr lang="en-US" noProof="0" dirty="0"/>
              <a:t>How it works:</a:t>
            </a:r>
          </a:p>
          <a:p>
            <a:pPr lvl="1"/>
            <a:r>
              <a:rPr lang="en-US" noProof="0" dirty="0"/>
              <a:t>Bandpass Filtering: Prepares the data by filtering before ICA.</a:t>
            </a:r>
          </a:p>
          <a:p>
            <a:pPr lvl="1"/>
            <a:r>
              <a:rPr lang="en-US" noProof="0" dirty="0" err="1"/>
              <a:t>FastICA</a:t>
            </a:r>
            <a:r>
              <a:rPr lang="en-US" noProof="0" dirty="0"/>
              <a:t>: Decomposes the EEG into independent components.</a:t>
            </a:r>
          </a:p>
          <a:p>
            <a:pPr lvl="1"/>
            <a:r>
              <a:rPr lang="en-US" noProof="0" dirty="0"/>
              <a:t>Artifact Detection: Detects components with unusually large amplitudes, assuming they represent artifacts. Uses a threshold lambda times the median absolute deviation to flag components.</a:t>
            </a:r>
          </a:p>
          <a:p>
            <a:pPr lvl="1"/>
            <a:r>
              <a:rPr lang="en-US" noProof="0" dirty="0"/>
              <a:t>Artifact Removal: Zeros out the detected artifact components.</a:t>
            </a:r>
          </a:p>
          <a:p>
            <a:pPr lvl="1"/>
            <a:r>
              <a:rPr lang="en-US" noProof="0" dirty="0"/>
              <a:t>Reconstruction: Applies the inverse ICA to rebuild the cleaned EEG signal without the artifacts.</a:t>
            </a:r>
          </a:p>
          <a:p>
            <a:r>
              <a:rPr lang="en-US" noProof="0" dirty="0"/>
              <a:t>Why use it? To directly identify and suppress components with large, artifact-like activity using a simple, amplitude-based rule.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122CCD-98B3-371F-904B-ECD0CEF3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2198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39E98-A27D-1336-FE3C-45CDE55B0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1BF75A-E44B-DB4F-52FA-E6BD1B74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3. Cleaning data processes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7E6C7D-8EA6-AD5F-FAC8-76BEFE073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6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noProof="0" dirty="0" err="1"/>
              <a:t>matlab_like_cleaning</a:t>
            </a:r>
            <a:r>
              <a:rPr lang="en-US" b="1" noProof="0" dirty="0"/>
              <a:t>()</a:t>
            </a:r>
          </a:p>
          <a:p>
            <a:r>
              <a:rPr lang="en-US" noProof="0" dirty="0"/>
              <a:t>Purpose: Reproduce the original MATLAB algorithm using Python methods.</a:t>
            </a:r>
          </a:p>
          <a:p>
            <a:r>
              <a:rPr lang="en-US" noProof="0" dirty="0"/>
              <a:t>How it works:</a:t>
            </a:r>
          </a:p>
          <a:p>
            <a:pPr lvl="1"/>
            <a:r>
              <a:rPr lang="en-US" noProof="0" dirty="0" err="1"/>
              <a:t>Savitzky</a:t>
            </a:r>
            <a:r>
              <a:rPr lang="en-US" noProof="0" dirty="0"/>
              <a:t>-Golay Filtering: Applies a polynomial smoothing filter to estimate and subtract slow trends (like drifts or baseline wander).</a:t>
            </a:r>
          </a:p>
          <a:p>
            <a:pPr lvl="1"/>
            <a:r>
              <a:rPr lang="en-US" noProof="0" dirty="0"/>
              <a:t>Wavelet Thresholding: Decomposes the detrended signal into wavelet levels. Uses a fixed threshold (based on the standard deviation of certain detail coefficients) to suppress artifacts. Applies hard clipping to limit extreme values.</a:t>
            </a:r>
          </a:p>
          <a:p>
            <a:pPr lvl="1"/>
            <a:r>
              <a:rPr lang="en-US" noProof="0" dirty="0"/>
              <a:t>Reconstruction: Reconstructs the cleaned signal from the </a:t>
            </a:r>
            <a:r>
              <a:rPr lang="en-US" noProof="0" dirty="0" err="1"/>
              <a:t>thresholded</a:t>
            </a:r>
            <a:r>
              <a:rPr lang="en-US" noProof="0" dirty="0"/>
              <a:t> coefficients</a:t>
            </a:r>
          </a:p>
          <a:p>
            <a:r>
              <a:rPr lang="en-US" noProof="0" dirty="0"/>
              <a:t>Why use it? It's a simpler, heuristic-based method that works decently for suppressing strong artifacts without requiring complex spatial decomposition like ICA.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03D6D1-6595-6604-8B53-CC58D8FE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8710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AE019-7C48-9AA7-66E2-4AC6CC2AC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2824C1-9132-16D5-C51F-B6B25D33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3. Cleaning data processes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F002AB-3B6C-FBCC-680E-44855586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4476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noProof="0" dirty="0" err="1"/>
              <a:t>modern_cleaning</a:t>
            </a:r>
            <a:r>
              <a:rPr lang="en-US" b="1" noProof="0" dirty="0"/>
              <a:t>()</a:t>
            </a:r>
          </a:p>
          <a:p>
            <a:pPr marL="0" indent="0">
              <a:buNone/>
            </a:pPr>
            <a:r>
              <a:rPr lang="en-US" noProof="0" dirty="0"/>
              <a:t>Purpose: Combine multiple advanced methods into a full cleaning pipeline.</a:t>
            </a:r>
          </a:p>
          <a:p>
            <a:r>
              <a:rPr lang="en-US" noProof="0" dirty="0"/>
              <a:t>How it works:</a:t>
            </a:r>
          </a:p>
          <a:p>
            <a:pPr lvl="1"/>
            <a:r>
              <a:rPr lang="en-US" noProof="0" dirty="0"/>
              <a:t>Bandpass Filtering (1-40 Hz): Remove slow drifts and high-frequency noise.</a:t>
            </a:r>
          </a:p>
          <a:p>
            <a:pPr lvl="1"/>
            <a:r>
              <a:rPr lang="en-US" noProof="0" dirty="0"/>
              <a:t>ICA (Independent Component Analysis): Decomposes multi-channel EEG into independent components. Allows for manual or automatic rejection of components associated with artifacts (e.g., eye blinks, muscle noise).</a:t>
            </a:r>
          </a:p>
          <a:p>
            <a:pPr lvl="1"/>
            <a:r>
              <a:rPr lang="en-US" noProof="0" dirty="0"/>
              <a:t>In this case, automatic rejection is commented out, but manual exclusion is possible after visualization.</a:t>
            </a:r>
          </a:p>
          <a:p>
            <a:pPr lvl="1"/>
            <a:r>
              <a:rPr lang="en-US" noProof="0" dirty="0"/>
              <a:t>Wavelet Denoising (on each channel): Further removes fine-scale noise after ICA, handling remaining high-frequency noise.</a:t>
            </a:r>
          </a:p>
          <a:p>
            <a:r>
              <a:rPr lang="en-US" noProof="0" dirty="0"/>
              <a:t>Why use it? To combine the strength of spatial decomposition (ICA) and temporal denoising (wavelets) for a robust cleaning.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F00DB5-B012-F178-28ED-76B69F85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5479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B7019-3722-2B50-5CE6-25032CC49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66DE6E-B3A4-D57D-7BDC-0E32A5F5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3. Cleaning data processes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A2E6FD-C21D-E885-5E9A-1EB298DE8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16</a:t>
            </a:fld>
            <a:endParaRPr lang="en-US" noProof="0" dirty="0"/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6E830242-8C38-3040-B4CE-5FB726138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436891"/>
              </p:ext>
            </p:extLst>
          </p:nvPr>
        </p:nvGraphicFramePr>
        <p:xfrm>
          <a:off x="1137920" y="1587501"/>
          <a:ext cx="10088880" cy="4368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2220">
                  <a:extLst>
                    <a:ext uri="{9D8B030D-6E8A-4147-A177-3AD203B41FA5}">
                      <a16:colId xmlns:a16="http://schemas.microsoft.com/office/drawing/2014/main" val="230767341"/>
                    </a:ext>
                  </a:extLst>
                </a:gridCol>
                <a:gridCol w="2522220">
                  <a:extLst>
                    <a:ext uri="{9D8B030D-6E8A-4147-A177-3AD203B41FA5}">
                      <a16:colId xmlns:a16="http://schemas.microsoft.com/office/drawing/2014/main" val="3634406698"/>
                    </a:ext>
                  </a:extLst>
                </a:gridCol>
                <a:gridCol w="2522220">
                  <a:extLst>
                    <a:ext uri="{9D8B030D-6E8A-4147-A177-3AD203B41FA5}">
                      <a16:colId xmlns:a16="http://schemas.microsoft.com/office/drawing/2014/main" val="2467790783"/>
                    </a:ext>
                  </a:extLst>
                </a:gridCol>
                <a:gridCol w="2522220">
                  <a:extLst>
                    <a:ext uri="{9D8B030D-6E8A-4147-A177-3AD203B41FA5}">
                      <a16:colId xmlns:a16="http://schemas.microsoft.com/office/drawing/2014/main" val="2089432342"/>
                    </a:ext>
                  </a:extLst>
                </a:gridCol>
              </a:tblGrid>
              <a:tr h="349644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Focus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Weakness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022418"/>
                  </a:ext>
                </a:extLst>
              </a:tr>
              <a:tr h="603493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err="1"/>
                        <a:t>wavelet_denoising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Temporal noise (per channel)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Great for high-frequency 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May not handle spatial artifacts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643684"/>
                  </a:ext>
                </a:extLst>
              </a:tr>
              <a:tr h="1120774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err="1"/>
                        <a:t>SKLFast_ICA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Strong artifact removal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Automatic ICA-based artifact rejection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May remove too much or too little depending on lambda chosen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72838"/>
                  </a:ext>
                </a:extLst>
              </a:tr>
              <a:tr h="1120774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err="1"/>
                        <a:t>modern_cleaning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Full 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Combines ICA + wavelets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Needs manual tuning for 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964184"/>
                  </a:ext>
                </a:extLst>
              </a:tr>
              <a:tr h="1120774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err="1"/>
                        <a:t>matlab_like_cleaning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Trend + noise removal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Simple and interpretable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Less adaptive, fixed thresholds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091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569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8D546-9F10-0E7E-6C14-FA3F343F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86902"/>
          </a:xfrm>
        </p:spPr>
        <p:txBody>
          <a:bodyPr>
            <a:normAutofit/>
          </a:bodyPr>
          <a:lstStyle/>
          <a:p>
            <a:pPr algn="ctr"/>
            <a:r>
              <a:rPr lang="en-US" noProof="0" dirty="0"/>
              <a:t>Stress recognition models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B61C89-2533-0F17-B5F3-C0FA4EB684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57430E-E09C-CD6D-FC3A-941FECBD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7901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B128C-BE23-FB2C-D847-0653AFED1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D80B69-93F6-B198-503D-2D1A82EEB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4. Stress recognition models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612244-C102-B6A9-FC2B-5E0EB41EE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4476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noProof="0" dirty="0"/>
              <a:t>1) </a:t>
            </a:r>
            <a:r>
              <a:rPr lang="en-US" b="1" noProof="0" dirty="0" err="1"/>
              <a:t>SimpleNN</a:t>
            </a:r>
            <a:r>
              <a:rPr lang="en-US" noProof="0" dirty="0"/>
              <a:t> </a:t>
            </a:r>
          </a:p>
          <a:p>
            <a:r>
              <a:rPr lang="en-US" noProof="0" dirty="0"/>
              <a:t>A basic fully connected feedforward network for EEG classification.</a:t>
            </a:r>
          </a:p>
          <a:p>
            <a:r>
              <a:rPr lang="en-US" noProof="0" dirty="0"/>
              <a:t>Architecture:</a:t>
            </a:r>
          </a:p>
          <a:p>
            <a:pPr lvl="1"/>
            <a:r>
              <a:rPr lang="en-US" noProof="0" dirty="0"/>
              <a:t>Input: Flattened EEG data (</a:t>
            </a:r>
            <a:r>
              <a:rPr lang="en-US" noProof="0" dirty="0" err="1"/>
              <a:t>num_channels</a:t>
            </a:r>
            <a:r>
              <a:rPr lang="en-US" noProof="0" dirty="0"/>
              <a:t> × </a:t>
            </a:r>
            <a:r>
              <a:rPr lang="en-US" noProof="0" dirty="0" err="1"/>
              <a:t>num_timepoints</a:t>
            </a:r>
            <a:r>
              <a:rPr lang="en-US" noProof="0" dirty="0"/>
              <a:t>).</a:t>
            </a:r>
          </a:p>
          <a:p>
            <a:pPr lvl="1"/>
            <a:r>
              <a:rPr lang="en-US" noProof="0" dirty="0"/>
              <a:t>Layers:</a:t>
            </a:r>
          </a:p>
          <a:p>
            <a:pPr lvl="2"/>
            <a:r>
              <a:rPr lang="en-US" noProof="0" dirty="0"/>
              <a:t>fc1: Fully connected layer (input → 128 neurons).</a:t>
            </a:r>
          </a:p>
          <a:p>
            <a:pPr lvl="2"/>
            <a:r>
              <a:rPr lang="en-US" noProof="0" dirty="0"/>
              <a:t>fc2: Fully connected layer (128 → 64 neurons).</a:t>
            </a:r>
          </a:p>
          <a:p>
            <a:pPr lvl="2"/>
            <a:r>
              <a:rPr lang="en-US" noProof="0" dirty="0"/>
              <a:t>fc3: Output layer (64 → </a:t>
            </a:r>
            <a:r>
              <a:rPr lang="en-US" noProof="0" dirty="0" err="1"/>
              <a:t>num_classes</a:t>
            </a:r>
            <a:r>
              <a:rPr lang="en-US" noProof="0" dirty="0"/>
              <a:t> neurons).</a:t>
            </a:r>
          </a:p>
          <a:p>
            <a:pPr lvl="1"/>
            <a:r>
              <a:rPr lang="en-US" noProof="0" dirty="0"/>
              <a:t>Activations: </a:t>
            </a:r>
            <a:r>
              <a:rPr lang="en-US" sz="2100" noProof="0" dirty="0" err="1"/>
              <a:t>ReLU</a:t>
            </a:r>
            <a:r>
              <a:rPr lang="en-US" sz="2100" noProof="0" dirty="0"/>
              <a:t> after fc1 and fc2.</a:t>
            </a:r>
          </a:p>
          <a:p>
            <a:pPr lvl="1"/>
            <a:r>
              <a:rPr lang="en-US" noProof="0" dirty="0"/>
              <a:t>Output: Raw logits for classification.</a:t>
            </a:r>
          </a:p>
          <a:p>
            <a:r>
              <a:rPr lang="en-US" noProof="0" dirty="0"/>
              <a:t>Purpose: A simple baseline model, quick to train, but limited in capturing spatial-temporal features of EEG signals.</a:t>
            </a:r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B2F0418F-0742-EC2B-753B-538513D3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0519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29130-ABA3-00FE-75AC-5EE4A1F52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E62E0F-50DA-B18F-23E0-E05FD9258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4. Stress recognition models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A7C7D6-E51A-B11E-170B-D74A86C14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44760" cy="46672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noProof="0" dirty="0"/>
              <a:t>2) EEG_CNN</a:t>
            </a:r>
          </a:p>
          <a:p>
            <a:r>
              <a:rPr lang="en-US" noProof="0" dirty="0"/>
              <a:t>A 1D Convolutional Neural Network (CNN) designed to extract features across time for each EEG channel.</a:t>
            </a:r>
          </a:p>
          <a:p>
            <a:r>
              <a:rPr lang="en-US" noProof="0" dirty="0"/>
              <a:t>Architecture:</a:t>
            </a:r>
          </a:p>
          <a:p>
            <a:pPr lvl="1"/>
            <a:r>
              <a:rPr lang="en-US" noProof="0" dirty="0"/>
              <a:t>Convolutions:</a:t>
            </a:r>
          </a:p>
          <a:p>
            <a:pPr lvl="2"/>
            <a:r>
              <a:rPr lang="en-US" noProof="0" dirty="0"/>
              <a:t>conv1: 64 filters, kernel size 7.</a:t>
            </a:r>
          </a:p>
          <a:p>
            <a:pPr lvl="2"/>
            <a:r>
              <a:rPr lang="en-US" noProof="0" dirty="0"/>
              <a:t>conv2: 128 filters, kernel size 5.</a:t>
            </a:r>
          </a:p>
          <a:p>
            <a:pPr lvl="2"/>
            <a:r>
              <a:rPr lang="en-US" noProof="0" dirty="0"/>
              <a:t>conv3: 256 filters, kernel size 3.</a:t>
            </a:r>
          </a:p>
          <a:p>
            <a:pPr lvl="1"/>
            <a:r>
              <a:rPr lang="en-US" noProof="0" dirty="0"/>
              <a:t>Batch Normalization after each convolution.</a:t>
            </a:r>
          </a:p>
          <a:p>
            <a:pPr lvl="1"/>
            <a:r>
              <a:rPr lang="en-US" noProof="0" dirty="0" err="1"/>
              <a:t>MaxPooling</a:t>
            </a:r>
            <a:r>
              <a:rPr lang="en-US" noProof="0" dirty="0"/>
              <a:t> to reduce dimensionality (pool size 2).</a:t>
            </a:r>
          </a:p>
          <a:p>
            <a:pPr lvl="1"/>
            <a:r>
              <a:rPr lang="en-US" noProof="0" dirty="0"/>
              <a:t>Fully connected:</a:t>
            </a:r>
          </a:p>
          <a:p>
            <a:pPr lvl="2"/>
            <a:r>
              <a:rPr lang="en-US" noProof="0" dirty="0"/>
              <a:t>fc1: 128 neurons.</a:t>
            </a:r>
          </a:p>
          <a:p>
            <a:pPr lvl="2"/>
            <a:r>
              <a:rPr lang="en-US" noProof="0" dirty="0"/>
              <a:t>fc2: Output layer (</a:t>
            </a:r>
            <a:r>
              <a:rPr lang="en-US" noProof="0" dirty="0" err="1"/>
              <a:t>num_classes</a:t>
            </a:r>
            <a:r>
              <a:rPr lang="en-US" noProof="0" dirty="0"/>
              <a:t> neurons).</a:t>
            </a:r>
          </a:p>
          <a:p>
            <a:pPr lvl="1"/>
            <a:r>
              <a:rPr lang="en-US" noProof="0" dirty="0"/>
              <a:t>Activations: </a:t>
            </a:r>
            <a:r>
              <a:rPr lang="en-US" sz="2000" noProof="0" dirty="0" err="1"/>
              <a:t>ReLU</a:t>
            </a:r>
            <a:r>
              <a:rPr lang="en-US" sz="2000" noProof="0" dirty="0"/>
              <a:t>.</a:t>
            </a:r>
          </a:p>
          <a:p>
            <a:pPr lvl="1"/>
            <a:r>
              <a:rPr lang="en-US" noProof="0" dirty="0"/>
              <a:t>Output: Raw logits.</a:t>
            </a:r>
          </a:p>
          <a:p>
            <a:r>
              <a:rPr lang="en-US" noProof="0" dirty="0" err="1"/>
              <a:t>Purpose:Captures</a:t>
            </a:r>
            <a:r>
              <a:rPr lang="en-US" noProof="0" dirty="0"/>
              <a:t> temporal patterns and local dependencies in the EEG signal, channel-wise.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6AB7BF-9488-D6C5-1C8C-329D1539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851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811A58-FE8B-2BB5-3B26-5DBCA414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Summary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9A4348-EACE-25F9-391D-E73EE41E0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noProof="0" dirty="0"/>
              <a:t>Dataset presentation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noProof="0" dirty="0"/>
              <a:t>Data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noProof="0" dirty="0"/>
              <a:t>Cleaning data processes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noProof="0" dirty="0"/>
              <a:t>Stress Recognition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noProof="0" dirty="0"/>
              <a:t>Evaluation and results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noProof="0" dirty="0"/>
              <a:t>Model optimization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noProof="0" dirty="0"/>
              <a:t>Conclusion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AA35B4D-8503-D4C0-2BF7-EC427689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7086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E802CB-9268-9233-9056-AB059CDD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noProof="0" dirty="0"/>
              <a:t>Evaluation and results analysis</a:t>
            </a:r>
            <a:br>
              <a:rPr lang="en-US" sz="6000" noProof="0" dirty="0"/>
            </a:br>
            <a:endParaRPr lang="en-US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A63DE4-2CB2-8321-C413-2FBED9796B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A14133-41C4-8E5B-E9C4-AB273484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4728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9AD1D-DD9E-D2D1-266C-248016F89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D82582-DE56-9506-0AB0-6C7A30383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316"/>
            <a:ext cx="10515600" cy="1325563"/>
          </a:xfrm>
        </p:spPr>
        <p:txBody>
          <a:bodyPr/>
          <a:lstStyle/>
          <a:p>
            <a:r>
              <a:rPr lang="en-US" noProof="0" dirty="0"/>
              <a:t>5. </a:t>
            </a:r>
            <a:r>
              <a:rPr lang="en-US" sz="4400" noProof="0" dirty="0"/>
              <a:t>Evaluation and results analysis</a:t>
            </a:r>
            <a:endParaRPr lang="en-US" noProof="0" dirty="0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D0569A76-3EA4-EEB8-15F4-6FD62495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21</a:t>
            </a:fld>
            <a:endParaRPr lang="en-US" noProof="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D0EF5F7-C12B-A394-F507-04EDAB810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15" y="1756728"/>
            <a:ext cx="5276850" cy="43338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81781EC-F783-2D79-A72A-B6C9DF9A8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775" y="1691879"/>
            <a:ext cx="5276850" cy="433387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B80B80F-B789-DB2D-34F7-FBA3F13AD353}"/>
              </a:ext>
            </a:extLst>
          </p:cNvPr>
          <p:cNvSpPr txBox="1"/>
          <p:nvPr/>
        </p:nvSpPr>
        <p:spPr>
          <a:xfrm>
            <a:off x="1310640" y="5934670"/>
            <a:ext cx="357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 err="1"/>
              <a:t>SimpleNN</a:t>
            </a:r>
            <a:endParaRPr lang="en-US" noProof="0" dirty="0"/>
          </a:p>
          <a:p>
            <a:pPr algn="ctr"/>
            <a:r>
              <a:rPr lang="en-US" noProof="0" dirty="0"/>
              <a:t>Weighted F1-score: 0.4814</a:t>
            </a:r>
          </a:p>
          <a:p>
            <a:pPr algn="ctr"/>
            <a:r>
              <a:rPr lang="en-US" noProof="0" dirty="0"/>
              <a:t>Accuracy: 47.22%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50E4793-8499-2CB1-787F-B7FD791EBB2D}"/>
              </a:ext>
            </a:extLst>
          </p:cNvPr>
          <p:cNvSpPr txBox="1"/>
          <p:nvPr/>
        </p:nvSpPr>
        <p:spPr>
          <a:xfrm>
            <a:off x="7305042" y="5934670"/>
            <a:ext cx="357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EEG_CNN</a:t>
            </a:r>
          </a:p>
          <a:p>
            <a:pPr algn="ctr"/>
            <a:r>
              <a:rPr lang="en-US" noProof="0" dirty="0"/>
              <a:t>Weighted F1-score: 0.5379</a:t>
            </a:r>
          </a:p>
          <a:p>
            <a:pPr algn="ctr"/>
            <a:r>
              <a:rPr lang="en-US" noProof="0" dirty="0"/>
              <a:t>Accuracy: 56.94%</a:t>
            </a:r>
          </a:p>
        </p:txBody>
      </p:sp>
    </p:spTree>
    <p:extLst>
      <p:ext uri="{BB962C8B-B14F-4D97-AF65-F5344CB8AC3E}">
        <p14:creationId xmlns:p14="http://schemas.microsoft.com/office/powerpoint/2010/main" val="23941028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B9000-3603-6D6B-D3E3-D0ECA2490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C3D15D-9E52-876F-ECA4-6C61B5C82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316"/>
            <a:ext cx="10515600" cy="1325563"/>
          </a:xfrm>
        </p:spPr>
        <p:txBody>
          <a:bodyPr/>
          <a:lstStyle/>
          <a:p>
            <a:r>
              <a:rPr lang="en-US" noProof="0" dirty="0"/>
              <a:t>5. </a:t>
            </a:r>
            <a:r>
              <a:rPr lang="en-US" sz="4400" noProof="0" dirty="0"/>
              <a:t>Evaluation and results analysis</a:t>
            </a:r>
            <a:endParaRPr lang="en-US" noProof="0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76713378-490E-D91E-C273-7A7D5B82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22</a:t>
            </a:fld>
            <a:endParaRPr lang="en-US" noProof="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853BA9-D7E8-7408-77EA-BD79B5C395A7}"/>
              </a:ext>
            </a:extLst>
          </p:cNvPr>
          <p:cNvSpPr txBox="1"/>
          <p:nvPr/>
        </p:nvSpPr>
        <p:spPr>
          <a:xfrm>
            <a:off x="1310640" y="5934670"/>
            <a:ext cx="357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 err="1"/>
              <a:t>SimpleNN</a:t>
            </a:r>
            <a:endParaRPr lang="en-US" noProof="0" dirty="0"/>
          </a:p>
          <a:p>
            <a:pPr algn="ctr"/>
            <a:r>
              <a:rPr lang="en-US" noProof="0" dirty="0"/>
              <a:t>Weighted F1-score: 0.4814</a:t>
            </a:r>
          </a:p>
          <a:p>
            <a:pPr algn="ctr"/>
            <a:r>
              <a:rPr lang="en-US" noProof="0" dirty="0"/>
              <a:t>Accuracy: 47.22%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F62BEFB-ACEA-50F1-13CD-21BDAC5C3927}"/>
              </a:ext>
            </a:extLst>
          </p:cNvPr>
          <p:cNvSpPr txBox="1"/>
          <p:nvPr/>
        </p:nvSpPr>
        <p:spPr>
          <a:xfrm>
            <a:off x="7305042" y="5934670"/>
            <a:ext cx="357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EEG_CNN</a:t>
            </a:r>
          </a:p>
          <a:p>
            <a:pPr algn="ctr"/>
            <a:r>
              <a:rPr lang="en-US" noProof="0" dirty="0"/>
              <a:t>Weighted F1-score: 0.5379</a:t>
            </a:r>
          </a:p>
          <a:p>
            <a:pPr algn="ctr"/>
            <a:r>
              <a:rPr lang="en-US" noProof="0" dirty="0"/>
              <a:t>Accuracy: 56.94%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984373-8374-C6E4-0158-F27B91CCF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71" y="1569959"/>
            <a:ext cx="5438775" cy="43338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C59C3D7-0AD1-FBF0-117A-4F888B4D6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22703"/>
            <a:ext cx="54387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40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C02D24-20E4-F771-598C-FDC83CF2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5. </a:t>
            </a:r>
            <a:r>
              <a:rPr lang="en-US" sz="4400" noProof="0" dirty="0"/>
              <a:t>Evaluation and results analysis</a:t>
            </a:r>
            <a:endParaRPr lang="en-US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7ABA9B-ED2F-B270-E156-B7AB1C568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err="1"/>
              <a:t>SimpleNN</a:t>
            </a:r>
            <a:r>
              <a:rPr lang="en-US" noProof="0" dirty="0"/>
              <a:t> and EEG_CNN give nearly aleatory Confusion Matrixes (after </a:t>
            </a:r>
            <a:r>
              <a:rPr lang="en-US" noProof="0" dirty="0" err="1"/>
              <a:t>Softmax</a:t>
            </a:r>
            <a:r>
              <a:rPr lang="en-US" noProof="0" dirty="0"/>
              <a:t> to compare well), but not anti-diagonal ones. They overfit on train set</a:t>
            </a:r>
          </a:p>
          <a:p>
            <a:r>
              <a:rPr lang="en-US" noProof="0" dirty="0"/>
              <a:t>Regarding Confusion Matrixes, </a:t>
            </a:r>
            <a:r>
              <a:rPr lang="en-US" noProof="0" dirty="0" err="1"/>
              <a:t>SimpleNN</a:t>
            </a:r>
            <a:r>
              <a:rPr lang="en-US" noProof="0" dirty="0"/>
              <a:t> seems to be the more accurate model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6CF20E-732F-13F6-E672-7DD5EC5AE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591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78641-CB49-35D3-ACF3-06E07F269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36EACE-D7C9-0923-4D98-7335BC6D8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5. </a:t>
            </a:r>
            <a:r>
              <a:rPr lang="en-US" sz="4400" noProof="0" dirty="0"/>
              <a:t>Evaluation and results analysis</a:t>
            </a:r>
            <a:endParaRPr lang="en-US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5944B0-2414-C367-FC2A-87B234D69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Main problem is the overfitting on the training set</a:t>
            </a:r>
          </a:p>
          <a:p>
            <a:r>
              <a:rPr lang="en-US" noProof="0" dirty="0"/>
              <a:t>Solutions :</a:t>
            </a:r>
          </a:p>
          <a:p>
            <a:pPr lvl="1"/>
            <a:r>
              <a:rPr lang="en-US" noProof="0" dirty="0"/>
              <a:t>Regularization : add dropout and </a:t>
            </a:r>
            <a:r>
              <a:rPr lang="en-US" noProof="0" dirty="0" err="1"/>
              <a:t>batchnorm</a:t>
            </a:r>
            <a:r>
              <a:rPr lang="en-US" noProof="0" dirty="0"/>
              <a:t> sub-layers in convolution layers.</a:t>
            </a:r>
          </a:p>
          <a:p>
            <a:pPr lvl="2"/>
            <a:r>
              <a:rPr lang="en-US" noProof="0" dirty="0"/>
              <a:t>Likewise SimpleNN2 and EEG_CNN2</a:t>
            </a:r>
          </a:p>
          <a:p>
            <a:pPr lvl="1"/>
            <a:r>
              <a:rPr lang="en-US" noProof="0" dirty="0"/>
              <a:t>Over-sampling</a:t>
            </a:r>
          </a:p>
          <a:p>
            <a:pPr lvl="1"/>
            <a:r>
              <a:rPr lang="en-US" noProof="0" dirty="0"/>
              <a:t>Under-sampling</a:t>
            </a:r>
          </a:p>
          <a:p>
            <a:pPr lvl="1"/>
            <a:r>
              <a:rPr lang="en-US" noProof="0" dirty="0"/>
              <a:t>Weighted loss function</a:t>
            </a:r>
          </a:p>
          <a:p>
            <a:pPr lvl="1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6915004-88F1-4E50-7422-487A2C64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5535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D0450-347C-FAB9-07D4-62396EE77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10B4A-36A4-9DEA-8FD2-76EAE4CD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noProof="0" dirty="0"/>
              <a:t>Model optimization</a:t>
            </a:r>
            <a:br>
              <a:rPr lang="en-US" sz="6000" noProof="0" dirty="0"/>
            </a:br>
            <a:endParaRPr lang="en-US" sz="6000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EC6404-23D8-983C-BD0C-004A424316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784FE6-EFBC-A61E-EE34-094B6B97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1611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98292-E904-B924-1E17-9F179C9A0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F82BFC-80C3-B88A-1D1E-D2B62255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6. </a:t>
            </a:r>
            <a:r>
              <a:rPr lang="en-US" sz="4400" noProof="0" dirty="0"/>
              <a:t>Model optimization : Regularization</a:t>
            </a:r>
            <a:endParaRPr lang="en-US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1B2003-5B74-0685-4976-05DBBC640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4476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noProof="0" dirty="0"/>
              <a:t>1) SimpleNN2</a:t>
            </a:r>
          </a:p>
          <a:p>
            <a:r>
              <a:rPr lang="en-US" noProof="0" dirty="0"/>
              <a:t>An improved version of </a:t>
            </a:r>
            <a:r>
              <a:rPr lang="en-US" noProof="0" dirty="0" err="1"/>
              <a:t>SimpleNN</a:t>
            </a:r>
            <a:r>
              <a:rPr lang="en-US" noProof="0" dirty="0"/>
              <a:t> with:</a:t>
            </a:r>
          </a:p>
          <a:p>
            <a:pPr lvl="1"/>
            <a:r>
              <a:rPr lang="en-US" noProof="0" dirty="0"/>
              <a:t>Batch Normalization.</a:t>
            </a:r>
          </a:p>
          <a:p>
            <a:pPr lvl="1"/>
            <a:r>
              <a:rPr lang="en-US" noProof="0" dirty="0"/>
              <a:t>Dropout for regularization.</a:t>
            </a:r>
          </a:p>
          <a:p>
            <a:pPr lvl="1"/>
            <a:r>
              <a:rPr lang="en-US" noProof="0" dirty="0"/>
              <a:t>Smaller layers for faster computation.</a:t>
            </a:r>
          </a:p>
          <a:p>
            <a:r>
              <a:rPr lang="en-US" noProof="0" dirty="0"/>
              <a:t>Architecture:</a:t>
            </a:r>
          </a:p>
          <a:p>
            <a:pPr lvl="1"/>
            <a:r>
              <a:rPr lang="en-US" noProof="0" dirty="0"/>
              <a:t>fc1: 64 neurons + </a:t>
            </a:r>
            <a:r>
              <a:rPr lang="en-US" noProof="0" dirty="0" err="1"/>
              <a:t>BatchNorm</a:t>
            </a:r>
            <a:r>
              <a:rPr lang="en-US" noProof="0" dirty="0"/>
              <a:t> + Dropout(0.4).</a:t>
            </a:r>
          </a:p>
          <a:p>
            <a:pPr lvl="1"/>
            <a:r>
              <a:rPr lang="en-US" noProof="0" dirty="0"/>
              <a:t>fc2: 32 neurons + </a:t>
            </a:r>
            <a:r>
              <a:rPr lang="en-US" noProof="0" dirty="0" err="1"/>
              <a:t>BatchNorm</a:t>
            </a:r>
            <a:r>
              <a:rPr lang="en-US" noProof="0" dirty="0"/>
              <a:t> + Dropout(0.4).</a:t>
            </a:r>
          </a:p>
          <a:p>
            <a:pPr lvl="1"/>
            <a:r>
              <a:rPr lang="en-US" noProof="0" dirty="0"/>
              <a:t>fc3: Output layer (</a:t>
            </a:r>
            <a:r>
              <a:rPr lang="en-US" noProof="0" dirty="0" err="1"/>
              <a:t>num_classes</a:t>
            </a:r>
            <a:r>
              <a:rPr lang="en-US" noProof="0" dirty="0"/>
              <a:t> neurons).</a:t>
            </a:r>
          </a:p>
          <a:p>
            <a:pPr lvl="1"/>
            <a:r>
              <a:rPr lang="en-US" noProof="0" dirty="0" err="1"/>
              <a:t>ReLU</a:t>
            </a:r>
            <a:r>
              <a:rPr lang="en-US" noProof="0" dirty="0"/>
              <a:t> activations.</a:t>
            </a:r>
          </a:p>
          <a:p>
            <a:r>
              <a:rPr lang="en-US" noProof="0" dirty="0" err="1"/>
              <a:t>Purpose:Same</a:t>
            </a:r>
            <a:r>
              <a:rPr lang="en-US" noProof="0" dirty="0"/>
              <a:t> as </a:t>
            </a:r>
            <a:r>
              <a:rPr lang="en-US" noProof="0" dirty="0" err="1"/>
              <a:t>SimpleNN</a:t>
            </a:r>
            <a:r>
              <a:rPr lang="en-US" noProof="0" dirty="0"/>
              <a:t>, but with added regularization to reduce overfitting.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295DE3-D6F9-D050-1B8E-0A7C9642A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9042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35E83-78FE-AD6B-521D-97784B7F4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88723-DA88-3395-30DA-7B742A93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6. </a:t>
            </a:r>
            <a:r>
              <a:rPr lang="en-US" sz="4400" noProof="0" dirty="0"/>
              <a:t>Model optimization : Regularization</a:t>
            </a:r>
            <a:endParaRPr lang="en-US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8A3089-CA46-57D8-890F-5D4B45F92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4476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noProof="0" dirty="0"/>
              <a:t>2) EEG_CNN2</a:t>
            </a:r>
          </a:p>
          <a:p>
            <a:r>
              <a:rPr lang="en-US" noProof="0" dirty="0"/>
              <a:t>A lighter CNN variant with:</a:t>
            </a:r>
          </a:p>
          <a:p>
            <a:pPr lvl="1"/>
            <a:r>
              <a:rPr lang="en-US" noProof="0" dirty="0"/>
              <a:t>Fewer filters: 32 and 64.</a:t>
            </a:r>
          </a:p>
          <a:p>
            <a:pPr lvl="1"/>
            <a:r>
              <a:rPr lang="en-US" noProof="0" dirty="0"/>
              <a:t>Two convolutional layers instead of three.</a:t>
            </a:r>
          </a:p>
          <a:p>
            <a:pPr lvl="1"/>
            <a:r>
              <a:rPr lang="en-US" noProof="0" dirty="0"/>
              <a:t>More Dropout for regularization.</a:t>
            </a:r>
          </a:p>
          <a:p>
            <a:r>
              <a:rPr lang="en-US" noProof="0" dirty="0"/>
              <a:t>Architecture:</a:t>
            </a:r>
          </a:p>
          <a:p>
            <a:pPr lvl="1"/>
            <a:r>
              <a:rPr lang="en-US" noProof="0" dirty="0"/>
              <a:t>conv1: 32 filters.</a:t>
            </a:r>
          </a:p>
          <a:p>
            <a:pPr lvl="1"/>
            <a:r>
              <a:rPr lang="en-US" noProof="0" dirty="0"/>
              <a:t>conv2: 64 filters.</a:t>
            </a:r>
          </a:p>
          <a:p>
            <a:pPr lvl="1"/>
            <a:r>
              <a:rPr lang="en-US" noProof="0" dirty="0"/>
              <a:t>Dropout after conv layers.</a:t>
            </a:r>
          </a:p>
          <a:p>
            <a:pPr lvl="1"/>
            <a:r>
              <a:rPr lang="en-US" noProof="0" dirty="0"/>
              <a:t>fc1: 64 neurons + Dropout(0.4).</a:t>
            </a:r>
          </a:p>
          <a:p>
            <a:pPr lvl="1"/>
            <a:r>
              <a:rPr lang="en-US" noProof="0" dirty="0"/>
              <a:t>fc2: Output layer (</a:t>
            </a:r>
            <a:r>
              <a:rPr lang="en-US" noProof="0" dirty="0" err="1"/>
              <a:t>num_classes</a:t>
            </a:r>
            <a:r>
              <a:rPr lang="en-US" noProof="0" dirty="0"/>
              <a:t> neurons).</a:t>
            </a:r>
          </a:p>
          <a:p>
            <a:r>
              <a:rPr lang="en-US" noProof="0" dirty="0"/>
              <a:t>Purpose: Faster, more regularized CNN with reduced risk of overfitting on smaller datasets.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6C8BE3-1C4C-0763-7DC5-1E54FA142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2733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473B8-ADA3-7983-EB5A-6738A6C1A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35D9B4-4663-071F-645A-2B550C34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6. </a:t>
            </a:r>
            <a:r>
              <a:rPr lang="en-US" sz="4400" noProof="0" dirty="0"/>
              <a:t>Model optimization : Regularization</a:t>
            </a:r>
            <a:endParaRPr lang="en-US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343919-F1D9-5A29-92BB-DF749771C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4476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noProof="0" dirty="0"/>
              <a:t>3) EEG_CNN_GRU</a:t>
            </a:r>
          </a:p>
          <a:p>
            <a:r>
              <a:rPr lang="en-US" noProof="0" dirty="0"/>
              <a:t>A hybrid model combining CNN and GRU (Gated Recurrent Unit): CNN extracts spatial and local features.</a:t>
            </a:r>
          </a:p>
          <a:p>
            <a:r>
              <a:rPr lang="en-US" noProof="0" dirty="0"/>
              <a:t>GRU captures sequential temporal dependencies.</a:t>
            </a:r>
          </a:p>
          <a:p>
            <a:r>
              <a:rPr lang="en-US" noProof="0" dirty="0"/>
              <a:t>Architecture: </a:t>
            </a:r>
          </a:p>
          <a:p>
            <a:pPr lvl="1"/>
            <a:r>
              <a:rPr lang="en-US" noProof="0" dirty="0"/>
              <a:t>CNN part:</a:t>
            </a:r>
          </a:p>
          <a:p>
            <a:pPr lvl="2"/>
            <a:r>
              <a:rPr lang="en-US" noProof="0" dirty="0"/>
              <a:t>conv1: 64 filters.</a:t>
            </a:r>
          </a:p>
          <a:p>
            <a:pPr lvl="2"/>
            <a:r>
              <a:rPr lang="en-US" noProof="0" dirty="0" err="1"/>
              <a:t>MaxPooling</a:t>
            </a:r>
            <a:r>
              <a:rPr lang="en-US" noProof="0" dirty="0"/>
              <a:t>(2), Dropout(0.3).</a:t>
            </a:r>
          </a:p>
          <a:p>
            <a:pPr lvl="1"/>
            <a:r>
              <a:rPr lang="en-US" noProof="0" dirty="0"/>
              <a:t>GRU part:</a:t>
            </a:r>
          </a:p>
          <a:p>
            <a:pPr lvl="1"/>
            <a:r>
              <a:rPr lang="en-US" noProof="0" dirty="0"/>
              <a:t>64 hidden units, processing sequences of feature vectors.</a:t>
            </a:r>
          </a:p>
          <a:p>
            <a:pPr lvl="1"/>
            <a:r>
              <a:rPr lang="en-US" noProof="0" dirty="0"/>
              <a:t>Fully connected:</a:t>
            </a:r>
          </a:p>
          <a:p>
            <a:pPr lvl="2"/>
            <a:r>
              <a:rPr lang="en-US" noProof="0" dirty="0"/>
              <a:t>fc1: 32 neurons + Dropout(0.4).</a:t>
            </a:r>
          </a:p>
          <a:p>
            <a:pPr lvl="2"/>
            <a:r>
              <a:rPr lang="en-US" noProof="0" dirty="0"/>
              <a:t>fc2: Output layer (</a:t>
            </a:r>
            <a:r>
              <a:rPr lang="en-US" noProof="0" dirty="0" err="1"/>
              <a:t>num_classes</a:t>
            </a:r>
            <a:r>
              <a:rPr lang="en-US" noProof="0" dirty="0"/>
              <a:t> neurons).</a:t>
            </a:r>
          </a:p>
          <a:p>
            <a:r>
              <a:rPr lang="en-US" noProof="0" dirty="0"/>
              <a:t>Purpose: Perfect for EEG where you want to capture both Local time-based patterns (CNN) and global sequential trends (GRU).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286865B-C732-A8AD-D219-F19A35A5A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1806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EFC26-B838-772B-8365-778780748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09D701-E1C6-2C71-441F-6BC587A2E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316"/>
            <a:ext cx="10515600" cy="1325563"/>
          </a:xfrm>
        </p:spPr>
        <p:txBody>
          <a:bodyPr/>
          <a:lstStyle/>
          <a:p>
            <a:r>
              <a:rPr lang="en-US" noProof="0" dirty="0"/>
              <a:t>6. </a:t>
            </a:r>
            <a:r>
              <a:rPr lang="en-US" sz="4400" noProof="0" dirty="0"/>
              <a:t>Model optimization : Regularization</a:t>
            </a:r>
            <a:endParaRPr lang="en-US" noProof="0" dirty="0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D51BDBB2-09AD-50E1-A851-3B54AE15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29</a:t>
            </a:fld>
            <a:endParaRPr lang="en-US" noProof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3C276AB-3C3B-2D3C-5B26-A7965FDA4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75" y="1658302"/>
            <a:ext cx="5276850" cy="43338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D514AAD-CB2B-00E3-1006-CD702D190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775" y="1705570"/>
            <a:ext cx="5276850" cy="433387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97756B8F-562D-FECF-10D5-75FC4B7F431F}"/>
              </a:ext>
            </a:extLst>
          </p:cNvPr>
          <p:cNvSpPr txBox="1"/>
          <p:nvPr/>
        </p:nvSpPr>
        <p:spPr>
          <a:xfrm>
            <a:off x="1310640" y="5949593"/>
            <a:ext cx="357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SimpleNN2</a:t>
            </a:r>
          </a:p>
          <a:p>
            <a:pPr algn="ctr"/>
            <a:r>
              <a:rPr lang="en-US" noProof="0" dirty="0"/>
              <a:t>Weighted F1-score: 0.5643</a:t>
            </a:r>
          </a:p>
          <a:p>
            <a:pPr algn="ctr"/>
            <a:r>
              <a:rPr lang="en-US" noProof="0" dirty="0"/>
              <a:t>Accuracy: 66.67%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18B2D98-EA01-2E87-751E-86A854FC1500}"/>
              </a:ext>
            </a:extLst>
          </p:cNvPr>
          <p:cNvSpPr txBox="1"/>
          <p:nvPr/>
        </p:nvSpPr>
        <p:spPr>
          <a:xfrm>
            <a:off x="7305040" y="5934670"/>
            <a:ext cx="357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EEG_CNN2</a:t>
            </a:r>
          </a:p>
          <a:p>
            <a:pPr algn="ctr"/>
            <a:r>
              <a:rPr lang="en-US" noProof="0" dirty="0"/>
              <a:t>Weighted F1-score: 0.4993</a:t>
            </a:r>
          </a:p>
          <a:p>
            <a:pPr algn="ctr"/>
            <a:r>
              <a:rPr lang="en-US" noProof="0" dirty="0"/>
              <a:t>Accuracy: 58.33</a:t>
            </a:r>
          </a:p>
        </p:txBody>
      </p:sp>
    </p:spTree>
    <p:extLst>
      <p:ext uri="{BB962C8B-B14F-4D97-AF65-F5344CB8AC3E}">
        <p14:creationId xmlns:p14="http://schemas.microsoft.com/office/powerpoint/2010/main" val="84542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A19D36-309F-0E26-FD9B-DD9348088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noProof="0" dirty="0"/>
              <a:t>Dataset presentation</a:t>
            </a:r>
            <a:br>
              <a:rPr lang="en-US" sz="6000" noProof="0" dirty="0"/>
            </a:br>
            <a:endParaRPr lang="en-US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0ADF3B-9C74-4D8A-DC4B-5AA8E6CBAD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9810395-9D92-9A36-BBA7-47C16258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1458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75D37-1D8A-8442-57FC-0AAE74DBD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51F96A-1E50-499E-4536-3E4C0B04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316"/>
            <a:ext cx="10515600" cy="1325563"/>
          </a:xfrm>
        </p:spPr>
        <p:txBody>
          <a:bodyPr/>
          <a:lstStyle/>
          <a:p>
            <a:r>
              <a:rPr lang="en-US" noProof="0" dirty="0"/>
              <a:t>6. </a:t>
            </a:r>
            <a:r>
              <a:rPr lang="en-US" sz="4400" noProof="0" dirty="0"/>
              <a:t>Model optimization : Regularization</a:t>
            </a:r>
            <a:endParaRPr lang="en-US" noProof="0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7454BAD0-B80B-A34B-3DD0-F6C924A9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30</a:t>
            </a:fld>
            <a:endParaRPr lang="en-US" noProof="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B7601D1-102A-152C-930A-65B511AFEC1B}"/>
              </a:ext>
            </a:extLst>
          </p:cNvPr>
          <p:cNvSpPr txBox="1"/>
          <p:nvPr/>
        </p:nvSpPr>
        <p:spPr>
          <a:xfrm>
            <a:off x="1310640" y="5949593"/>
            <a:ext cx="357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SimpleNN2</a:t>
            </a:r>
          </a:p>
          <a:p>
            <a:pPr algn="ctr"/>
            <a:r>
              <a:rPr lang="en-US" noProof="0" dirty="0"/>
              <a:t>Weighted F1-score: 0.5643</a:t>
            </a:r>
          </a:p>
          <a:p>
            <a:pPr algn="ctr"/>
            <a:r>
              <a:rPr lang="en-US" noProof="0" dirty="0"/>
              <a:t>Accuracy: 66.67%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9FBB901-2084-EC03-7060-28B626952CF5}"/>
              </a:ext>
            </a:extLst>
          </p:cNvPr>
          <p:cNvSpPr txBox="1"/>
          <p:nvPr/>
        </p:nvSpPr>
        <p:spPr>
          <a:xfrm>
            <a:off x="7305040" y="5934670"/>
            <a:ext cx="357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EEG_CNN2</a:t>
            </a:r>
          </a:p>
          <a:p>
            <a:pPr algn="ctr"/>
            <a:r>
              <a:rPr lang="en-US" noProof="0" dirty="0"/>
              <a:t>Weighted F1-score: 0.4993</a:t>
            </a:r>
          </a:p>
          <a:p>
            <a:pPr algn="ctr"/>
            <a:r>
              <a:rPr lang="en-US" noProof="0" dirty="0"/>
              <a:t>Accuracy: 58.33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0793872-8E23-E1F0-B4A6-DEDDA1C93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76" y="1691879"/>
            <a:ext cx="5353050" cy="43338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8880729D-EBE4-A6C0-6F52-4A2D80150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50" y="1691878"/>
            <a:ext cx="53530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69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0B6BB-8EA0-D574-9D2D-843EDACBC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D59FE676-FAB1-95D7-AB41-32197532A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6678" y="1569185"/>
            <a:ext cx="5276850" cy="433387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5801641-A90B-B4D4-96C8-A079EA2D1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316"/>
            <a:ext cx="10515600" cy="1325563"/>
          </a:xfrm>
        </p:spPr>
        <p:txBody>
          <a:bodyPr/>
          <a:lstStyle/>
          <a:p>
            <a:r>
              <a:rPr lang="en-US" noProof="0" dirty="0"/>
              <a:t>6. </a:t>
            </a:r>
            <a:r>
              <a:rPr lang="en-US" sz="4400" noProof="0" dirty="0"/>
              <a:t>Model optimization : Regularization</a:t>
            </a:r>
            <a:endParaRPr lang="en-US" noProof="0" dirty="0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D7D19CAC-C146-F867-4127-096D1EEA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31</a:t>
            </a:fld>
            <a:endParaRPr lang="en-US" noProof="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C2A6DF5-0404-9BB4-5C1B-87E5C8816DD9}"/>
              </a:ext>
            </a:extLst>
          </p:cNvPr>
          <p:cNvSpPr txBox="1"/>
          <p:nvPr/>
        </p:nvSpPr>
        <p:spPr>
          <a:xfrm>
            <a:off x="1300480" y="5780365"/>
            <a:ext cx="9591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 err="1"/>
              <a:t>HybridCNN</a:t>
            </a:r>
            <a:r>
              <a:rPr lang="en-US" noProof="0" dirty="0"/>
              <a:t> + GRU</a:t>
            </a:r>
          </a:p>
          <a:p>
            <a:pPr algn="ctr"/>
            <a:r>
              <a:rPr lang="en-US" noProof="0" dirty="0"/>
              <a:t>Weighted F1-score: 0.4783</a:t>
            </a:r>
          </a:p>
          <a:p>
            <a:pPr algn="ctr"/>
            <a:r>
              <a:rPr lang="en-US" noProof="0" dirty="0"/>
              <a:t>Accuracy: 61.11%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9C67575-B6FC-967E-35CF-ADA7BF609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74" y="1446490"/>
            <a:ext cx="53530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00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BE6AA-246A-46A1-7BC6-3E3FC8216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4C21CE-7CE5-D918-0CC2-B700F691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6. </a:t>
            </a:r>
            <a:r>
              <a:rPr lang="en-US" sz="4400" noProof="0" dirty="0"/>
              <a:t>Model optimization : Regularization</a:t>
            </a:r>
            <a:endParaRPr lang="en-US" noProof="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0BC47E-36AD-18A8-652B-93904E0F5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32</a:t>
            </a:fld>
            <a:endParaRPr lang="en-US" noProof="0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FE279FF-3758-36B0-3D1F-154C7A134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037910"/>
              </p:ext>
            </p:extLst>
          </p:nvPr>
        </p:nvGraphicFramePr>
        <p:xfrm>
          <a:off x="1544320" y="1959186"/>
          <a:ext cx="9103359" cy="398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453">
                  <a:extLst>
                    <a:ext uri="{9D8B030D-6E8A-4147-A177-3AD203B41FA5}">
                      <a16:colId xmlns:a16="http://schemas.microsoft.com/office/drawing/2014/main" val="3863286385"/>
                    </a:ext>
                  </a:extLst>
                </a:gridCol>
                <a:gridCol w="3034453">
                  <a:extLst>
                    <a:ext uri="{9D8B030D-6E8A-4147-A177-3AD203B41FA5}">
                      <a16:colId xmlns:a16="http://schemas.microsoft.com/office/drawing/2014/main" val="1683138683"/>
                    </a:ext>
                  </a:extLst>
                </a:gridCol>
                <a:gridCol w="3034453">
                  <a:extLst>
                    <a:ext uri="{9D8B030D-6E8A-4147-A177-3AD203B41FA5}">
                      <a16:colId xmlns:a16="http://schemas.microsoft.com/office/drawing/2014/main" val="4282208081"/>
                    </a:ext>
                  </a:extLst>
                </a:gridCol>
              </a:tblGrid>
              <a:tr h="444450">
                <a:tc>
                  <a:txBody>
                    <a:bodyPr/>
                    <a:lstStyle/>
                    <a:p>
                      <a:r>
                        <a:rPr lang="en-US" noProof="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When to use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468048"/>
                  </a:ext>
                </a:extLst>
              </a:tr>
              <a:tr h="444450">
                <a:tc>
                  <a:txBody>
                    <a:bodyPr/>
                    <a:lstStyle/>
                    <a:p>
                      <a:r>
                        <a:rPr lang="en-US" noProof="0" dirty="0" err="1"/>
                        <a:t>SimpleNN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Fast, simple 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Quick tests, small </a:t>
                      </a:r>
                      <a:r>
                        <a:rPr lang="en-US" noProof="0" dirty="0" err="1"/>
                        <a:t>satasets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494767"/>
                  </a:ext>
                </a:extLst>
              </a:tr>
              <a:tr h="773879">
                <a:tc>
                  <a:txBody>
                    <a:bodyPr/>
                    <a:lstStyle/>
                    <a:p>
                      <a:r>
                        <a:rPr lang="en-US" noProof="0" dirty="0"/>
                        <a:t>EEG_CNN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Good temporal feature extraction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Medium datasets, stronger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456089"/>
                  </a:ext>
                </a:extLst>
              </a:tr>
              <a:tr h="773879">
                <a:tc>
                  <a:txBody>
                    <a:bodyPr/>
                    <a:lstStyle/>
                    <a:p>
                      <a:r>
                        <a:rPr lang="en-US" noProof="0" dirty="0"/>
                        <a:t>SimpleNN2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Regularized, lightweight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Likewise </a:t>
                      </a:r>
                      <a:r>
                        <a:rPr lang="en-US" noProof="0" dirty="0" err="1"/>
                        <a:t>SimpleNN</a:t>
                      </a:r>
                      <a:r>
                        <a:rPr lang="en-US" noProof="0" dirty="0"/>
                        <a:t> but with regularization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073883"/>
                  </a:ext>
                </a:extLst>
              </a:tr>
              <a:tr h="773879">
                <a:tc>
                  <a:txBody>
                    <a:bodyPr/>
                    <a:lstStyle/>
                    <a:p>
                      <a:r>
                        <a:rPr lang="en-US" noProof="0" dirty="0"/>
                        <a:t>EEG_CNN2	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Faster, more regularized 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Likewise EEG_CNN, overfitting risk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24703"/>
                  </a:ext>
                </a:extLst>
              </a:tr>
              <a:tr h="773879">
                <a:tc>
                  <a:txBody>
                    <a:bodyPr/>
                    <a:lstStyle/>
                    <a:p>
                      <a:r>
                        <a:rPr lang="en-US" noProof="0" dirty="0"/>
                        <a:t>EEG_CNN_GRU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Combines spatial + temporal learning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Complex tasks, longer EEG sequences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8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2881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5F95E-D9C6-B90A-C83A-121E17FAB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D0803F-A89E-BB51-33A3-4A54C70C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316"/>
            <a:ext cx="10515600" cy="1325563"/>
          </a:xfrm>
        </p:spPr>
        <p:txBody>
          <a:bodyPr/>
          <a:lstStyle/>
          <a:p>
            <a:r>
              <a:rPr lang="en-US" noProof="0" dirty="0"/>
              <a:t>6. </a:t>
            </a:r>
            <a:r>
              <a:rPr lang="en-US" sz="4400" noProof="0" dirty="0"/>
              <a:t>Model optimization : Over-Sampling</a:t>
            </a:r>
            <a:endParaRPr lang="en-US" noProof="0" dirty="0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22A3A7EF-FA68-8B47-4014-B964C5422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33</a:t>
            </a:fld>
            <a:endParaRPr lang="en-US" noProof="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27811DD-9429-00DB-45FC-CD577048AF44}"/>
              </a:ext>
            </a:extLst>
          </p:cNvPr>
          <p:cNvSpPr txBox="1"/>
          <p:nvPr/>
        </p:nvSpPr>
        <p:spPr>
          <a:xfrm>
            <a:off x="1310640" y="5908953"/>
            <a:ext cx="357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 err="1"/>
              <a:t>SimpleNN</a:t>
            </a:r>
            <a:r>
              <a:rPr lang="en-US" noProof="0" dirty="0"/>
              <a:t> w. Over-Sampling</a:t>
            </a:r>
          </a:p>
          <a:p>
            <a:pPr algn="ctr"/>
            <a:r>
              <a:rPr lang="en-US" noProof="0" dirty="0"/>
              <a:t>Weighted F1-score: 0.4417</a:t>
            </a:r>
          </a:p>
          <a:p>
            <a:pPr algn="ctr"/>
            <a:r>
              <a:rPr lang="en-US" noProof="0" dirty="0"/>
              <a:t>Accuracy: 44.44%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845FE24-220E-73BF-ED5C-11D0FA4D7332}"/>
              </a:ext>
            </a:extLst>
          </p:cNvPr>
          <p:cNvSpPr txBox="1"/>
          <p:nvPr/>
        </p:nvSpPr>
        <p:spPr>
          <a:xfrm>
            <a:off x="7305040" y="5873710"/>
            <a:ext cx="357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EEG_CNN w. Over-Sampling</a:t>
            </a:r>
          </a:p>
          <a:p>
            <a:pPr algn="ctr"/>
            <a:r>
              <a:rPr lang="en-US" noProof="0" dirty="0"/>
              <a:t>Weighted F1-score: 0.4483</a:t>
            </a:r>
          </a:p>
          <a:p>
            <a:pPr algn="ctr"/>
            <a:r>
              <a:rPr lang="en-US" noProof="0" dirty="0"/>
              <a:t>Accuracy: 48.61%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3C282A1E-D85E-5D86-87D5-6BB0CB9B1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1460103"/>
            <a:ext cx="5276850" cy="4333875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684C44B9-54D9-4521-BF9F-02B8849E3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775" y="1460102"/>
            <a:ext cx="52768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09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A045B-665A-E2A0-760E-AC9089792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3D3BBC-9B19-8B04-FEA5-41CC82CB7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316"/>
            <a:ext cx="10515600" cy="1325563"/>
          </a:xfrm>
        </p:spPr>
        <p:txBody>
          <a:bodyPr>
            <a:normAutofit/>
          </a:bodyPr>
          <a:lstStyle/>
          <a:p>
            <a:r>
              <a:rPr lang="en-US" noProof="0" dirty="0"/>
              <a:t>6. </a:t>
            </a:r>
            <a:r>
              <a:rPr lang="en-US" sz="4400" noProof="0" dirty="0"/>
              <a:t>Model optimization : Under-Sampling</a:t>
            </a:r>
            <a:endParaRPr lang="en-US" noProof="0" dirty="0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442A89C7-CE89-9F83-447A-D1C93F5C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34</a:t>
            </a:fld>
            <a:endParaRPr lang="en-US" noProof="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EF7F1B-103F-1362-F65F-4F51ED7200D1}"/>
              </a:ext>
            </a:extLst>
          </p:cNvPr>
          <p:cNvSpPr txBox="1"/>
          <p:nvPr/>
        </p:nvSpPr>
        <p:spPr>
          <a:xfrm>
            <a:off x="1310640" y="5888633"/>
            <a:ext cx="357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 err="1"/>
              <a:t>SimpleNN</a:t>
            </a:r>
            <a:r>
              <a:rPr lang="en-US" noProof="0" dirty="0"/>
              <a:t> w. Under-Sampling</a:t>
            </a:r>
          </a:p>
          <a:p>
            <a:pPr algn="ctr"/>
            <a:r>
              <a:rPr lang="en-US" noProof="0" dirty="0"/>
              <a:t>Weighted F1-score: 0.2330</a:t>
            </a:r>
          </a:p>
          <a:p>
            <a:pPr algn="ctr"/>
            <a:r>
              <a:rPr lang="en-US" noProof="0" dirty="0"/>
              <a:t>Accuracy: 25.00%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D4A51E8-E43E-8381-A913-47CF6DF37A23}"/>
              </a:ext>
            </a:extLst>
          </p:cNvPr>
          <p:cNvSpPr txBox="1"/>
          <p:nvPr/>
        </p:nvSpPr>
        <p:spPr>
          <a:xfrm>
            <a:off x="7305040" y="5863550"/>
            <a:ext cx="3576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EEG_CNN w. Under-Sampling</a:t>
            </a:r>
          </a:p>
          <a:p>
            <a:pPr algn="ctr"/>
            <a:r>
              <a:rPr lang="en-US" noProof="0" dirty="0"/>
              <a:t>Weighted F1-score: 0.4329</a:t>
            </a:r>
          </a:p>
          <a:p>
            <a:pPr algn="ctr"/>
            <a:r>
              <a:rPr lang="en-US" noProof="0" dirty="0"/>
              <a:t>Accuracy: 41.67%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9BD7AA2-C0CE-B560-2EF9-69F5DF8EC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1404302"/>
            <a:ext cx="5276850" cy="43338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4E6A646-D5C3-FA84-4D80-748F43A81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792" y="1364377"/>
            <a:ext cx="53625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752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B4083-EF37-2687-7723-B36899104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35596B-38FD-2743-F499-A9DD5673C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316"/>
            <a:ext cx="10515600" cy="1325563"/>
          </a:xfrm>
        </p:spPr>
        <p:txBody>
          <a:bodyPr>
            <a:normAutofit/>
          </a:bodyPr>
          <a:lstStyle/>
          <a:p>
            <a:r>
              <a:rPr lang="en-US" noProof="0" dirty="0"/>
              <a:t>6. </a:t>
            </a:r>
            <a:r>
              <a:rPr lang="en-US" sz="4400" noProof="0" dirty="0"/>
              <a:t>Model optimization : Under/Over-Sampling</a:t>
            </a:r>
            <a:endParaRPr lang="en-US" noProof="0" dirty="0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895FACD-0234-43A3-4945-3D798B71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35</a:t>
            </a:fld>
            <a:endParaRPr lang="en-US" noProof="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DF37B26-8904-28E8-8AA9-AC4905D59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697" y="1530883"/>
            <a:ext cx="3323910" cy="26486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9BBEBA9-173A-8EE0-36AD-E9D49B3D8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305" y="1530883"/>
            <a:ext cx="3323910" cy="26486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ED8C936-E22D-5B0F-55A9-FEB067B29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7571" y="4018537"/>
            <a:ext cx="3323908" cy="264864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4B5AB72-863C-E56D-57A7-AF16337747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2305" y="4018536"/>
            <a:ext cx="3323910" cy="264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254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0EDD5-94FB-B453-A33D-2BA4DE64E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D92912-FBD1-0472-0C68-FD1201F61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316"/>
            <a:ext cx="10515600" cy="1325563"/>
          </a:xfrm>
        </p:spPr>
        <p:txBody>
          <a:bodyPr>
            <a:normAutofit/>
          </a:bodyPr>
          <a:lstStyle/>
          <a:p>
            <a:r>
              <a:rPr lang="en-US" noProof="0" dirty="0"/>
              <a:t>6. </a:t>
            </a:r>
            <a:r>
              <a:rPr lang="en-US" sz="4400" noProof="0" dirty="0"/>
              <a:t>Model optimization : Weighted Loss F.</a:t>
            </a:r>
            <a:endParaRPr lang="en-US" noProof="0" dirty="0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D700A46-6507-F2C5-DF68-1CDF20A5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36</a:t>
            </a:fld>
            <a:endParaRPr lang="en-US" noProof="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B8C0FB0-1FA3-5DF8-4E68-8281C96DFDF4}"/>
              </a:ext>
            </a:extLst>
          </p:cNvPr>
          <p:cNvSpPr txBox="1"/>
          <p:nvPr/>
        </p:nvSpPr>
        <p:spPr>
          <a:xfrm>
            <a:off x="1310640" y="5888633"/>
            <a:ext cx="383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 err="1"/>
              <a:t>SimpleNN</a:t>
            </a:r>
            <a:r>
              <a:rPr lang="en-US" noProof="0" dirty="0"/>
              <a:t> w. Weighted Loss Function</a:t>
            </a:r>
          </a:p>
          <a:p>
            <a:pPr algn="ctr"/>
            <a:r>
              <a:rPr lang="en-US" noProof="0" dirty="0"/>
              <a:t>Weighted F1-score: 0.2968</a:t>
            </a:r>
          </a:p>
          <a:p>
            <a:pPr algn="ctr"/>
            <a:r>
              <a:rPr lang="en-US" noProof="0" dirty="0"/>
              <a:t>Accuracy: 26.39%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1A6A7F3-7809-46BF-1E88-09B49588D411}"/>
              </a:ext>
            </a:extLst>
          </p:cNvPr>
          <p:cNvSpPr txBox="1"/>
          <p:nvPr/>
        </p:nvSpPr>
        <p:spPr>
          <a:xfrm>
            <a:off x="7305042" y="5884505"/>
            <a:ext cx="3931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EEG_CNN w. Weighted Loss Function</a:t>
            </a:r>
          </a:p>
          <a:p>
            <a:pPr algn="ctr"/>
            <a:r>
              <a:rPr lang="en-US" noProof="0" dirty="0"/>
              <a:t>Weighted F1-score: 0.5002</a:t>
            </a:r>
          </a:p>
          <a:p>
            <a:pPr algn="ctr"/>
            <a:r>
              <a:rPr lang="en-US" noProof="0" dirty="0"/>
              <a:t>Accuracy: 55.56%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82CDC90-A294-E4B2-5E54-CEF828ACC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75" y="1420257"/>
            <a:ext cx="5276850" cy="433387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87A3D18-E3D8-01C9-04DE-C52C07E92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777" y="1420256"/>
            <a:ext cx="52768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649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FB5A6-90DA-0190-664F-96FD627C0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94A00F-7C68-1D1B-D905-48F23C04A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316"/>
            <a:ext cx="10515600" cy="1325563"/>
          </a:xfrm>
        </p:spPr>
        <p:txBody>
          <a:bodyPr>
            <a:normAutofit/>
          </a:bodyPr>
          <a:lstStyle/>
          <a:p>
            <a:r>
              <a:rPr lang="en-US" noProof="0" dirty="0"/>
              <a:t>6. </a:t>
            </a:r>
            <a:r>
              <a:rPr lang="en-US" sz="4400" noProof="0" dirty="0"/>
              <a:t>Model optimization : Weighted Loss F.</a:t>
            </a:r>
            <a:endParaRPr lang="en-US" noProof="0" dirty="0"/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736D94F3-14B1-A097-6A5A-CA4D8853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37</a:t>
            </a:fld>
            <a:endParaRPr lang="en-US" noProof="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84E7935-A5A2-54C1-675F-04DA7F75795F}"/>
              </a:ext>
            </a:extLst>
          </p:cNvPr>
          <p:cNvSpPr txBox="1"/>
          <p:nvPr/>
        </p:nvSpPr>
        <p:spPr>
          <a:xfrm>
            <a:off x="1310640" y="5888633"/>
            <a:ext cx="383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 err="1"/>
              <a:t>SimpleNN</a:t>
            </a:r>
            <a:r>
              <a:rPr lang="en-US" noProof="0" dirty="0"/>
              <a:t> w. Weighted Loss Function</a:t>
            </a:r>
          </a:p>
          <a:p>
            <a:pPr algn="ctr"/>
            <a:r>
              <a:rPr lang="en-US" noProof="0" dirty="0"/>
              <a:t>Weighted F1-score: 0.2968</a:t>
            </a:r>
          </a:p>
          <a:p>
            <a:pPr algn="ctr"/>
            <a:r>
              <a:rPr lang="en-US" noProof="0" dirty="0"/>
              <a:t>Accuracy: 26.39%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DF60007-A28D-D6D6-A9DC-0F925EEE0D2C}"/>
              </a:ext>
            </a:extLst>
          </p:cNvPr>
          <p:cNvSpPr txBox="1"/>
          <p:nvPr/>
        </p:nvSpPr>
        <p:spPr>
          <a:xfrm>
            <a:off x="7305042" y="5884505"/>
            <a:ext cx="3931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EEG_CNN w. Weighted Loss Function</a:t>
            </a:r>
          </a:p>
          <a:p>
            <a:pPr algn="ctr"/>
            <a:r>
              <a:rPr lang="en-US" noProof="0" dirty="0"/>
              <a:t>Weighted F1-score: 0.5002</a:t>
            </a:r>
          </a:p>
          <a:p>
            <a:pPr algn="ctr"/>
            <a:r>
              <a:rPr lang="en-US" noProof="0" dirty="0"/>
              <a:t>Accuracy: 55.56%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448E82B-EC8B-CBC2-9D7D-A28986464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92" y="1465262"/>
            <a:ext cx="5438775" cy="43338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80E3072-2A0E-300C-5AD7-579A03F99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335" y="1464270"/>
            <a:ext cx="54387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80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2E2AC-6B67-7C51-09E2-478EB51E7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C73007-C3FC-7558-04BF-CE3E51D65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noProof="0" dirty="0"/>
              <a:t>Conclusion</a:t>
            </a:r>
            <a:br>
              <a:rPr lang="en-US" sz="6000" noProof="0" dirty="0"/>
            </a:br>
            <a:endParaRPr lang="en-US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660C43-DDAF-B8A5-D2CD-50DFA56DE0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21443B1-46AE-8D16-EAE6-302F27E7B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11229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FAA16-EBAC-3C20-704D-1F99249F7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57141-D876-F226-3AFC-D12BA3583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5. </a:t>
            </a:r>
            <a:r>
              <a:rPr lang="en-US" sz="4400" noProof="0" dirty="0"/>
              <a:t>Evaluation and results analysis</a:t>
            </a:r>
            <a:endParaRPr lang="en-US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72CBE7-FE8B-AA53-ABA2-7DB6FF830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err="1"/>
              <a:t>SimpleNN</a:t>
            </a:r>
            <a:r>
              <a:rPr lang="en-US" noProof="0" dirty="0"/>
              <a:t> and EEG_CNN give nearly aleatory Confusion Matrixes (after </a:t>
            </a:r>
            <a:r>
              <a:rPr lang="en-US" noProof="0" dirty="0" err="1"/>
              <a:t>Softmax</a:t>
            </a:r>
            <a:r>
              <a:rPr lang="en-US" noProof="0" dirty="0"/>
              <a:t> to compare well), but not anti-diagonal ones. They overfit on train set</a:t>
            </a:r>
          </a:p>
          <a:p>
            <a:r>
              <a:rPr lang="en-US" noProof="0" dirty="0"/>
              <a:t>SimpleNN2 and EEG_CNN give better accuracy scores (not weighted), buy the confusion matrixes </a:t>
            </a:r>
            <a:r>
              <a:rPr lang="en-US" noProof="0" dirty="0" err="1"/>
              <a:t>obtaines</a:t>
            </a:r>
            <a:r>
              <a:rPr lang="en-US" noProof="0" dirty="0"/>
              <a:t> are not diagonal at all.</a:t>
            </a:r>
          </a:p>
          <a:p>
            <a:r>
              <a:rPr lang="en-US" noProof="0" dirty="0"/>
              <a:t>Hybrid CNN+GRU gives the worst confusion matrix too, but I don’t know how it works exactly, so I can optimize it.</a:t>
            </a:r>
          </a:p>
          <a:p>
            <a:r>
              <a:rPr lang="en-US" noProof="0" dirty="0"/>
              <a:t>Under-Sampling before using the CNN seems to be the most efficient model.</a:t>
            </a:r>
          </a:p>
          <a:p>
            <a:endParaRPr lang="en-US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1E1D9D4-AFC3-4650-AC7D-43A71276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578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A9C347-BFCD-6499-54CE-886457E7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1. Dataset presentation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B25320-4E3B-CB96-4F38-91F477E74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/>
              <a:t>EEG data :</a:t>
            </a:r>
          </a:p>
          <a:p>
            <a:pPr lvl="1"/>
            <a:r>
              <a:rPr lang="en-US" noProof="0" dirty="0"/>
              <a:t>40 subjects</a:t>
            </a:r>
          </a:p>
          <a:p>
            <a:pPr lvl="1"/>
            <a:r>
              <a:rPr lang="en-US" noProof="0" dirty="0"/>
              <a:t>Recorded during 3 </a:t>
            </a:r>
            <a:r>
              <a:rPr lang="en-US" noProof="0" dirty="0" err="1"/>
              <a:t>differents</a:t>
            </a:r>
            <a:r>
              <a:rPr lang="en-US" noProof="0" dirty="0"/>
              <a:t> tasks and during relax state</a:t>
            </a:r>
          </a:p>
          <a:p>
            <a:pPr lvl="1"/>
            <a:r>
              <a:rPr lang="en-US" noProof="0" dirty="0"/>
              <a:t>3 trials for each task for each subject (duration of a task trial : 25s)</a:t>
            </a:r>
          </a:p>
          <a:p>
            <a:pPr lvl="1"/>
            <a:r>
              <a:rPr lang="en-US" noProof="0" dirty="0"/>
              <a:t>32 electrodes on the subject’s head -&gt; 32 EEG of 3200 time points for each record</a:t>
            </a:r>
          </a:p>
          <a:p>
            <a:pPr lvl="1"/>
            <a:endParaRPr lang="en-US" noProof="0" dirty="0"/>
          </a:p>
          <a:p>
            <a:r>
              <a:rPr lang="en-US" noProof="0" dirty="0"/>
              <a:t>Each task has a :</a:t>
            </a:r>
          </a:p>
          <a:p>
            <a:pPr lvl="1"/>
            <a:r>
              <a:rPr lang="en-US" noProof="0" dirty="0"/>
              <a:t>Raw version</a:t>
            </a:r>
          </a:p>
          <a:p>
            <a:pPr lvl="1"/>
            <a:r>
              <a:rPr lang="en-US" noProof="0" dirty="0"/>
              <a:t>Filtered version</a:t>
            </a:r>
          </a:p>
          <a:p>
            <a:pPr marL="457200" lvl="1" indent="0">
              <a:buNone/>
            </a:pPr>
            <a:r>
              <a:rPr lang="en-US" noProof="0" dirty="0"/>
              <a:t>(with given </a:t>
            </a:r>
            <a:r>
              <a:rPr lang="en-US" noProof="0" dirty="0" err="1"/>
              <a:t>Matlab</a:t>
            </a:r>
            <a:r>
              <a:rPr lang="en-US" noProof="0" dirty="0"/>
              <a:t> code)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0345DFA-D416-47ED-0D34-4F5236CD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4</a:t>
            </a:fld>
            <a:endParaRPr lang="en-US" noProof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DAA184-68A4-C388-D321-347BDDE87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350" y="4243767"/>
            <a:ext cx="3334215" cy="124794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AF4F971-D421-65D7-A98A-4A78599D2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2165" y="4296162"/>
            <a:ext cx="3324689" cy="114316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9EF8568-B7DF-271A-C680-62ADA156C9AA}"/>
              </a:ext>
            </a:extLst>
          </p:cNvPr>
          <p:cNvSpPr txBox="1"/>
          <p:nvPr/>
        </p:nvSpPr>
        <p:spPr>
          <a:xfrm>
            <a:off x="5830530" y="5491716"/>
            <a:ext cx="5860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0" dirty="0"/>
              <a:t>Subject 1, during arithmetic  task trial 1, </a:t>
            </a:r>
            <a:r>
              <a:rPr lang="en-US" sz="1200" noProof="0" dirty="0" err="1"/>
              <a:t>Cz</a:t>
            </a:r>
            <a:r>
              <a:rPr lang="en-US" sz="1200" noProof="0" dirty="0"/>
              <a:t> electrode raw (left) and filtered (right)</a:t>
            </a:r>
          </a:p>
        </p:txBody>
      </p:sp>
    </p:spTree>
    <p:extLst>
      <p:ext uri="{BB962C8B-B14F-4D97-AF65-F5344CB8AC3E}">
        <p14:creationId xmlns:p14="http://schemas.microsoft.com/office/powerpoint/2010/main" val="33308580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1777BB-DB04-0102-9897-1BCD3FC25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noProof="0" dirty="0"/>
              <a:t>Conclusion</a:t>
            </a:r>
            <a:endParaRPr lang="en-US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72CB54-59F8-9FE5-8EFE-A9F0BDD5A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noProof="0" dirty="0"/>
              <a:t>Pros :</a:t>
            </a:r>
          </a:p>
          <a:p>
            <a:pPr lvl="1"/>
            <a:r>
              <a:rPr lang="en-US" noProof="0" dirty="0"/>
              <a:t>Working filtering algorithms</a:t>
            </a:r>
          </a:p>
          <a:p>
            <a:pPr lvl="1"/>
            <a:r>
              <a:rPr lang="en-US" noProof="0"/>
              <a:t>Working under-sampling and over-sampling </a:t>
            </a:r>
            <a:r>
              <a:rPr lang="en-US" noProof="0" dirty="0"/>
              <a:t>algorithms</a:t>
            </a:r>
          </a:p>
          <a:p>
            <a:pPr lvl="1"/>
            <a:r>
              <a:rPr lang="en-US" noProof="0" dirty="0"/>
              <a:t>Working </a:t>
            </a:r>
            <a:r>
              <a:rPr lang="en-US" noProof="0" dirty="0" err="1"/>
              <a:t>load_dataset</a:t>
            </a:r>
            <a:r>
              <a:rPr lang="en-US" noProof="0" dirty="0"/>
              <a:t> and </a:t>
            </a:r>
            <a:r>
              <a:rPr lang="en-US" noProof="0" dirty="0" err="1"/>
              <a:t>load_labels</a:t>
            </a:r>
            <a:r>
              <a:rPr lang="en-US" noProof="0" dirty="0"/>
              <a:t> functions</a:t>
            </a:r>
          </a:p>
          <a:p>
            <a:endParaRPr lang="en-US" noProof="0" dirty="0"/>
          </a:p>
          <a:p>
            <a:r>
              <a:rPr lang="en-US" noProof="0" dirty="0"/>
              <a:t>Cons : </a:t>
            </a:r>
          </a:p>
          <a:p>
            <a:pPr lvl="1"/>
            <a:r>
              <a:rPr lang="en-US" noProof="0" dirty="0"/>
              <a:t>Bad results due to:</a:t>
            </a:r>
          </a:p>
          <a:p>
            <a:pPr lvl="2"/>
            <a:r>
              <a:rPr lang="en-US" noProof="0" dirty="0"/>
              <a:t>Too small dataset : 480 32-channels EEGs</a:t>
            </a:r>
          </a:p>
          <a:p>
            <a:pPr lvl="2"/>
            <a:r>
              <a:rPr lang="en-US" noProof="0" dirty="0"/>
              <a:t>Bad distribution in the dataset : nearly Gaussian, not enough data on little and high stress levels</a:t>
            </a:r>
          </a:p>
          <a:p>
            <a:pPr lvl="2"/>
            <a:r>
              <a:rPr lang="en-US" noProof="0" dirty="0"/>
              <a:t>Really subjective labels (feeling of the subject)</a:t>
            </a:r>
          </a:p>
          <a:p>
            <a:pPr lvl="1"/>
            <a:r>
              <a:rPr lang="en-US" noProof="0" dirty="0"/>
              <a:t>No idea if the Neural Networks could perform well on another dataset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078F59-26B4-28CD-0F78-1A9E3527C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39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A97D8-F51D-AED4-8785-4226CB3F8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59171C54-D612-313C-C7C3-EE780D324A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9" t="10396" r="7158" b="3004"/>
          <a:stretch/>
        </p:blipFill>
        <p:spPr>
          <a:xfrm>
            <a:off x="6831708" y="949250"/>
            <a:ext cx="4522092" cy="335543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D183041-FFB0-CC48-7931-48970644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1. Dataset presentation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10F863-1E0B-D909-6D96-2030B9940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/>
              <a:t>Polar coordinates of the electrodes :</a:t>
            </a:r>
          </a:p>
          <a:p>
            <a:pPr lvl="1"/>
            <a:endParaRPr lang="en-US" noProof="0" dirty="0"/>
          </a:p>
          <a:p>
            <a:pPr lvl="1"/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Subject’s feelings about their stress :</a:t>
            </a:r>
          </a:p>
          <a:p>
            <a:pPr lvl="1"/>
            <a:r>
              <a:rPr lang="en-US" noProof="0" dirty="0"/>
              <a:t>On a 1-10 scale</a:t>
            </a:r>
          </a:p>
          <a:p>
            <a:pPr lvl="1"/>
            <a:r>
              <a:rPr lang="en-US" noProof="0" dirty="0"/>
              <a:t>For each trial and each task</a:t>
            </a:r>
          </a:p>
          <a:p>
            <a:pPr marL="457200" lvl="1" indent="0">
              <a:buNone/>
            </a:pPr>
            <a:r>
              <a:rPr lang="en-US" noProof="0" dirty="0"/>
              <a:t>(not relax stress because no stress)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524D9AE5-A0E3-328F-DC63-8F812B05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F5854A8-8D92-62F8-1E73-284BD79FDA74}"/>
              </a:ext>
            </a:extLst>
          </p:cNvPr>
          <p:cNvSpPr txBox="1"/>
          <p:nvPr/>
        </p:nvSpPr>
        <p:spPr>
          <a:xfrm>
            <a:off x="7012651" y="4217261"/>
            <a:ext cx="4218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0" dirty="0"/>
              <a:t>Subject’s head, top view, nose on the top of the picture, with electrodes in place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9431D1E-85CC-C44A-6190-46A0E374B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499" y="2372925"/>
            <a:ext cx="3467584" cy="182905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54F8476-954E-D806-B316-C90CD55FB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1390" y="4773642"/>
            <a:ext cx="4109301" cy="127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12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0217FF-3B1F-2E11-17C0-2AD1FDCB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795462"/>
          </a:xfrm>
        </p:spPr>
        <p:txBody>
          <a:bodyPr/>
          <a:lstStyle/>
          <a:p>
            <a:pPr algn="ctr"/>
            <a:r>
              <a:rPr lang="en-US" noProof="0" dirty="0"/>
              <a:t>Data exploration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7F0ED0-4DF4-42C6-33BB-1CEA726A6D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CF2B59-13D6-31A3-BC1F-C85878E3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7012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33C20-1301-74AC-A5F7-83562AC80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030D43-1A6E-E564-661D-1FDDF1BF1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2. Data exploration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94018F-F54A-45F4-EDCA-EDE308A75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7560" cy="4351338"/>
          </a:xfrm>
        </p:spPr>
        <p:txBody>
          <a:bodyPr>
            <a:normAutofit/>
          </a:bodyPr>
          <a:lstStyle/>
          <a:p>
            <a:r>
              <a:rPr lang="en-US" noProof="0" dirty="0"/>
              <a:t>Fourier transform on each channel with peak frequency detection (on filtered data):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F4199094-C08B-CB75-2FA2-4D8B97144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7</a:t>
            </a:fld>
            <a:endParaRPr lang="en-US" noProof="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B7FB280-E7C2-83E9-B274-A65A72E13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548" y="1209367"/>
            <a:ext cx="6128024" cy="485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0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00C32-EC12-1F97-DB87-70403574F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5788B9-E1ED-9400-999F-278AA555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2. Data exploration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7366BA-F429-7662-C632-69E2AE137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4200" cy="4351338"/>
          </a:xfrm>
        </p:spPr>
        <p:txBody>
          <a:bodyPr>
            <a:normAutofit/>
          </a:bodyPr>
          <a:lstStyle/>
          <a:p>
            <a:r>
              <a:rPr lang="en-US" noProof="0" dirty="0"/>
              <a:t>Topographic map of the mean of the power of the EEG : </a:t>
            </a:r>
          </a:p>
          <a:p>
            <a:r>
              <a:rPr lang="en-US" noProof="0" dirty="0"/>
              <a:t>Third trial of each task for subject 17 (on filtered data)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3ADA88D-E5AF-CB41-1F1A-05279C9F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8</a:t>
            </a:fld>
            <a:endParaRPr lang="en-US" noProof="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073E577-59EA-7E9D-60A6-E81931E35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199" y="230346"/>
            <a:ext cx="6773093" cy="639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62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B08C3-39C0-F94B-E13E-59A4FE6D3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B5B69B-9E10-3FD2-64F3-01EE9C18B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2. Data exploration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59B773-68B4-A1AF-ECC2-359A3A799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4200" cy="4351338"/>
          </a:xfrm>
        </p:spPr>
        <p:txBody>
          <a:bodyPr>
            <a:normAutofit/>
          </a:bodyPr>
          <a:lstStyle/>
          <a:p>
            <a:r>
              <a:rPr lang="en-US" noProof="0" dirty="0"/>
              <a:t>Power repartition on the bands for each task</a:t>
            </a:r>
          </a:p>
          <a:p>
            <a:endParaRPr lang="en-US" noProof="0" dirty="0"/>
          </a:p>
          <a:p>
            <a:r>
              <a:rPr lang="en-US" noProof="0" dirty="0"/>
              <a:t>Beta (β)	12–30 Hz</a:t>
            </a:r>
          </a:p>
          <a:p>
            <a:r>
              <a:rPr lang="en-US" noProof="0" dirty="0"/>
              <a:t>Alpha (α)	8–12 Hz</a:t>
            </a:r>
          </a:p>
          <a:p>
            <a:r>
              <a:rPr lang="en-US" noProof="0" dirty="0"/>
              <a:t>Theta (θ)	4–8 Hz</a:t>
            </a:r>
          </a:p>
          <a:p>
            <a:r>
              <a:rPr lang="en-US" noProof="0" dirty="0"/>
              <a:t>Delta (δ)	0.5–4 Hz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96CAB1C6-93FB-43BF-CF3A-25E07D02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D27C92BC-41AE-4C1D-B1DB-9A3E67722572}" type="slidenum">
              <a:rPr lang="en-US" noProof="0" smtClean="0"/>
              <a:t>9</a:t>
            </a:fld>
            <a:endParaRPr lang="en-US" noProof="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561F529-25FD-BD2D-FBD5-B45760447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400" y="238760"/>
            <a:ext cx="6374003" cy="638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751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</TotalTime>
  <Words>2070</Words>
  <Application>Microsoft Office PowerPoint</Application>
  <PresentationFormat>Grand écran</PresentationFormat>
  <Paragraphs>358</Paragraphs>
  <Slides>40</Slides>
  <Notes>27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Thème Office</vt:lpstr>
      <vt:lpstr>   Assignment:</vt:lpstr>
      <vt:lpstr>Summary</vt:lpstr>
      <vt:lpstr>Dataset presentation </vt:lpstr>
      <vt:lpstr>1. Dataset presentation</vt:lpstr>
      <vt:lpstr>1. Dataset presentation</vt:lpstr>
      <vt:lpstr>Data exploration</vt:lpstr>
      <vt:lpstr>2. Data exploration</vt:lpstr>
      <vt:lpstr>2. Data exploration</vt:lpstr>
      <vt:lpstr>2. Data exploration</vt:lpstr>
      <vt:lpstr>2. Data exploration</vt:lpstr>
      <vt:lpstr>Cleaning data process</vt:lpstr>
      <vt:lpstr>3. Cleaning data processes</vt:lpstr>
      <vt:lpstr>3. Cleaning data processes</vt:lpstr>
      <vt:lpstr>3. Cleaning data processes</vt:lpstr>
      <vt:lpstr>3. Cleaning data processes</vt:lpstr>
      <vt:lpstr>3. Cleaning data processes</vt:lpstr>
      <vt:lpstr>Stress recognition models</vt:lpstr>
      <vt:lpstr>4. Stress recognition models</vt:lpstr>
      <vt:lpstr>4. Stress recognition models</vt:lpstr>
      <vt:lpstr>Evaluation and results analysis </vt:lpstr>
      <vt:lpstr>5. Evaluation and results analysis</vt:lpstr>
      <vt:lpstr>5. Evaluation and results analysis</vt:lpstr>
      <vt:lpstr>5. Evaluation and results analysis</vt:lpstr>
      <vt:lpstr>5. Evaluation and results analysis</vt:lpstr>
      <vt:lpstr>Model optimization </vt:lpstr>
      <vt:lpstr>6. Model optimization : Regularization</vt:lpstr>
      <vt:lpstr>6. Model optimization : Regularization</vt:lpstr>
      <vt:lpstr>6. Model optimization : Regularization</vt:lpstr>
      <vt:lpstr>6. Model optimization : Regularization</vt:lpstr>
      <vt:lpstr>6. Model optimization : Regularization</vt:lpstr>
      <vt:lpstr>6. Model optimization : Regularization</vt:lpstr>
      <vt:lpstr>6. Model optimization : Regularization</vt:lpstr>
      <vt:lpstr>6. Model optimization : Over-Sampling</vt:lpstr>
      <vt:lpstr>6. Model optimization : Under-Sampling</vt:lpstr>
      <vt:lpstr>6. Model optimization : Under/Over-Sampling</vt:lpstr>
      <vt:lpstr>6. Model optimization : Weighted Loss F.</vt:lpstr>
      <vt:lpstr>6. Model optimization : Weighted Loss F.</vt:lpstr>
      <vt:lpstr>Conclusion </vt:lpstr>
      <vt:lpstr>5. Evaluation and results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Gaspard Lefort</dc:creator>
  <cp:lastModifiedBy>Gaspard Lefort</cp:lastModifiedBy>
  <cp:revision>12</cp:revision>
  <dcterms:created xsi:type="dcterms:W3CDTF">2025-03-05T05:01:57Z</dcterms:created>
  <dcterms:modified xsi:type="dcterms:W3CDTF">2025-03-05T12:08:28Z</dcterms:modified>
</cp:coreProperties>
</file>