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2"/>
  </p:notesMasterIdLst>
  <p:sldIdLst>
    <p:sldId id="257" r:id="rId2"/>
    <p:sldId id="258" r:id="rId3"/>
    <p:sldId id="259" r:id="rId4"/>
    <p:sldId id="260" r:id="rId5"/>
    <p:sldId id="261" r:id="rId6"/>
    <p:sldId id="262" r:id="rId7"/>
    <p:sldId id="263" r:id="rId8"/>
    <p:sldId id="268" r:id="rId9"/>
    <p:sldId id="269" r:id="rId10"/>
    <p:sldId id="298" r:id="rId11"/>
    <p:sldId id="270" r:id="rId12"/>
    <p:sldId id="271" r:id="rId13"/>
    <p:sldId id="264" r:id="rId14"/>
    <p:sldId id="272" r:id="rId15"/>
    <p:sldId id="273" r:id="rId16"/>
    <p:sldId id="274" r:id="rId17"/>
    <p:sldId id="275" r:id="rId18"/>
    <p:sldId id="276" r:id="rId19"/>
    <p:sldId id="265" r:id="rId20"/>
    <p:sldId id="277" r:id="rId21"/>
    <p:sldId id="278" r:id="rId22"/>
    <p:sldId id="279" r:id="rId23"/>
    <p:sldId id="280" r:id="rId24"/>
    <p:sldId id="281" r:id="rId25"/>
    <p:sldId id="266" r:id="rId26"/>
    <p:sldId id="282" r:id="rId27"/>
    <p:sldId id="283" r:id="rId28"/>
    <p:sldId id="284" r:id="rId29"/>
    <p:sldId id="285" r:id="rId30"/>
    <p:sldId id="286" r:id="rId31"/>
    <p:sldId id="287" r:id="rId32"/>
    <p:sldId id="288" r:id="rId33"/>
    <p:sldId id="267" r:id="rId34"/>
    <p:sldId id="289" r:id="rId35"/>
    <p:sldId id="290" r:id="rId36"/>
    <p:sldId id="291" r:id="rId37"/>
    <p:sldId id="292" r:id="rId38"/>
    <p:sldId id="293" r:id="rId39"/>
    <p:sldId id="296" r:id="rId40"/>
    <p:sldId id="297"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4660"/>
  </p:normalViewPr>
  <p:slideViewPr>
    <p:cSldViewPr snapToGrid="0">
      <p:cViewPr varScale="1">
        <p:scale>
          <a:sx n="102" d="100"/>
          <a:sy n="102"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1B010-58DC-46D5-B5F8-DFFFED6D02C8}" type="datetimeFigureOut">
              <a:rPr lang="es-ES" smtClean="0"/>
              <a:t>17/02/2025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A7587-D748-4B54-A2B8-6E043C119B23}" type="slidenum">
              <a:rPr lang="es-ES" smtClean="0"/>
              <a:t>‹Nº›</a:t>
            </a:fld>
            <a:endParaRPr lang="es-ES"/>
          </a:p>
        </p:txBody>
      </p:sp>
    </p:spTree>
    <p:extLst>
      <p:ext uri="{BB962C8B-B14F-4D97-AF65-F5344CB8AC3E}">
        <p14:creationId xmlns:p14="http://schemas.microsoft.com/office/powerpoint/2010/main" val="176271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EA7587-D748-4B54-A2B8-6E043C119B23}" type="slidenum">
              <a:rPr lang="es-ES" smtClean="0"/>
              <a:t>1</a:t>
            </a:fld>
            <a:endParaRPr lang="es-ES"/>
          </a:p>
        </p:txBody>
      </p:sp>
    </p:spTree>
    <p:extLst>
      <p:ext uri="{BB962C8B-B14F-4D97-AF65-F5344CB8AC3E}">
        <p14:creationId xmlns:p14="http://schemas.microsoft.com/office/powerpoint/2010/main" val="10360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EA7587-D748-4B54-A2B8-6E043C119B23}" type="slidenum">
              <a:rPr lang="es-ES" smtClean="0"/>
              <a:t>9</a:t>
            </a:fld>
            <a:endParaRPr lang="es-ES"/>
          </a:p>
        </p:txBody>
      </p:sp>
    </p:spTree>
    <p:extLst>
      <p:ext uri="{BB962C8B-B14F-4D97-AF65-F5344CB8AC3E}">
        <p14:creationId xmlns:p14="http://schemas.microsoft.com/office/powerpoint/2010/main" val="82270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2/17/2025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51120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2/17/2025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54486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2/17/2025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78885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2/17/2025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12480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2/17/2025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31207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2/17/2025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18170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2/17/2025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94015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2/17/2025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09631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2/17/2025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74489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2/17/2025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56354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2/17/2025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408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2/17/2025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‹Nº›</a:t>
            </a:fld>
            <a:endParaRPr lang="en-US"/>
          </a:p>
        </p:txBody>
      </p:sp>
    </p:spTree>
    <p:extLst>
      <p:ext uri="{BB962C8B-B14F-4D97-AF65-F5344CB8AC3E}">
        <p14:creationId xmlns:p14="http://schemas.microsoft.com/office/powerpoint/2010/main" val="78254726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image" Target="../media/image12.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7.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5127191-3232-CEB3-C084-04227E20EA49}"/>
              </a:ext>
            </a:extLst>
          </p:cNvPr>
          <p:cNvSpPr/>
          <p:nvPr/>
        </p:nvSpPr>
        <p:spPr>
          <a:xfrm>
            <a:off x="0" y="0"/>
            <a:ext cx="6095980"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B3748729-50C7-8599-6D3C-E12C17D6E64E}"/>
              </a:ext>
            </a:extLst>
          </p:cNvPr>
          <p:cNvSpPr txBox="1"/>
          <p:nvPr/>
        </p:nvSpPr>
        <p:spPr>
          <a:xfrm>
            <a:off x="6681216" y="1271016"/>
            <a:ext cx="6095980" cy="2800767"/>
          </a:xfrm>
          <a:prstGeom prst="rect">
            <a:avLst/>
          </a:prstGeom>
          <a:noFill/>
        </p:spPr>
        <p:txBody>
          <a:bodyPr wrap="square" rtlCol="0">
            <a:spAutoFit/>
          </a:bodyPr>
          <a:lstStyle/>
          <a:p>
            <a:r>
              <a:rPr lang="es-ES" sz="4400" dirty="0" err="1">
                <a:solidFill>
                  <a:schemeClr val="bg2">
                    <a:lumMod val="10000"/>
                  </a:schemeClr>
                </a:solidFill>
                <a:effectLst/>
                <a:latin typeface="Adobe Devanagari" panose="02040503050201020203" pitchFamily="18" charset="0"/>
                <a:ea typeface="ADLaM Display" panose="020F0502020204030204" pitchFamily="2" charset="0"/>
                <a:cs typeface="Adobe Devanagari" panose="02040503050201020203" pitchFamily="18" charset="0"/>
              </a:rPr>
              <a:t>Further</a:t>
            </a:r>
            <a:r>
              <a:rPr lang="es-ES" sz="4400" dirty="0">
                <a:solidFill>
                  <a:schemeClr val="bg2">
                    <a:lumMod val="10000"/>
                  </a:schemeClr>
                </a:solidFill>
                <a:effectLst/>
                <a:latin typeface="Adobe Devanagari" panose="02040503050201020203" pitchFamily="18" charset="0"/>
                <a:ea typeface="ADLaM Display" panose="020F0502020204030204" pitchFamily="2" charset="0"/>
                <a:cs typeface="Adobe Devanagari" panose="02040503050201020203" pitchFamily="18" charset="0"/>
              </a:rPr>
              <a:t> </a:t>
            </a:r>
            <a:r>
              <a:rPr lang="es-ES" sz="4400" dirty="0" err="1">
                <a:solidFill>
                  <a:schemeClr val="bg2">
                    <a:lumMod val="10000"/>
                  </a:schemeClr>
                </a:solidFill>
                <a:effectLst/>
                <a:latin typeface="Adobe Devanagari" panose="02040503050201020203" pitchFamily="18" charset="0"/>
                <a:ea typeface="ADLaM Display" panose="020F0502020204030204" pitchFamily="2" charset="0"/>
                <a:cs typeface="Adobe Devanagari" panose="02040503050201020203" pitchFamily="18" charset="0"/>
              </a:rPr>
              <a:t>Advancements</a:t>
            </a:r>
            <a:r>
              <a:rPr lang="es-ES" sz="4400" dirty="0">
                <a:solidFill>
                  <a:schemeClr val="bg2">
                    <a:lumMod val="10000"/>
                  </a:schemeClr>
                </a:solidFill>
                <a:effectLst/>
                <a:latin typeface="Adobe Devanagari" panose="02040503050201020203" pitchFamily="18" charset="0"/>
                <a:ea typeface="ADLaM Display" panose="020F0502020204030204" pitchFamily="2" charset="0"/>
                <a:cs typeface="Adobe Devanagari" panose="02040503050201020203" pitchFamily="18" charset="0"/>
              </a:rPr>
              <a:t> </a:t>
            </a:r>
          </a:p>
          <a:p>
            <a:r>
              <a:rPr lang="es-ES" sz="4400" dirty="0">
                <a:solidFill>
                  <a:schemeClr val="bg2">
                    <a:lumMod val="10000"/>
                  </a:schemeClr>
                </a:solidFill>
                <a:effectLst/>
                <a:latin typeface="Adobe Devanagari" panose="02040503050201020203" pitchFamily="18" charset="0"/>
                <a:ea typeface="ADLaM Display" panose="020F0502020204030204" pitchFamily="2" charset="0"/>
                <a:cs typeface="Adobe Devanagari" panose="02040503050201020203" pitchFamily="18" charset="0"/>
              </a:rPr>
              <a:t>and </a:t>
            </a:r>
            <a:r>
              <a:rPr lang="es-ES" sz="4400" dirty="0" err="1">
                <a:solidFill>
                  <a:schemeClr val="bg2">
                    <a:lumMod val="10000"/>
                  </a:schemeClr>
                </a:solidFill>
                <a:effectLst/>
                <a:latin typeface="Adobe Devanagari" panose="02040503050201020203" pitchFamily="18" charset="0"/>
                <a:ea typeface="ADLaM Display" panose="020F0502020204030204" pitchFamily="2" charset="0"/>
                <a:cs typeface="Adobe Devanagari" panose="02040503050201020203" pitchFamily="18" charset="0"/>
              </a:rPr>
              <a:t>Developments</a:t>
            </a:r>
            <a:r>
              <a:rPr lang="es-ES" sz="4400" dirty="0">
                <a:solidFill>
                  <a:schemeClr val="bg2">
                    <a:lumMod val="10000"/>
                  </a:schemeClr>
                </a:solidFill>
                <a:effectLst/>
                <a:latin typeface="Adobe Devanagari" panose="02040503050201020203" pitchFamily="18" charset="0"/>
                <a:ea typeface="ADLaM Display" panose="020F0502020204030204" pitchFamily="2" charset="0"/>
                <a:cs typeface="Adobe Devanagari" panose="02040503050201020203" pitchFamily="18" charset="0"/>
              </a:rPr>
              <a:t> </a:t>
            </a:r>
          </a:p>
          <a:p>
            <a:r>
              <a:rPr lang="en-US" sz="4400" dirty="0">
                <a:solidFill>
                  <a:schemeClr val="bg2">
                    <a:lumMod val="10000"/>
                  </a:schemeClr>
                </a:solidFill>
                <a:effectLst/>
                <a:latin typeface="Adobe Devanagari" panose="02040503050201020203" pitchFamily="18" charset="0"/>
                <a:ea typeface="ADLaM Display" panose="020F0502020204030204" pitchFamily="2" charset="0"/>
                <a:cs typeface="Adobe Devanagari" panose="02040503050201020203" pitchFamily="18" charset="0"/>
              </a:rPr>
              <a:t>in Game Theory, </a:t>
            </a:r>
          </a:p>
          <a:p>
            <a:r>
              <a:rPr lang="en-US" sz="4400" dirty="0">
                <a:solidFill>
                  <a:schemeClr val="bg2">
                    <a:lumMod val="10000"/>
                  </a:schemeClr>
                </a:solidFill>
                <a:effectLst/>
                <a:latin typeface="Adobe Devanagari" panose="02040503050201020203" pitchFamily="18" charset="0"/>
                <a:ea typeface="ADLaM Display" panose="020F0502020204030204" pitchFamily="2" charset="0"/>
                <a:cs typeface="Adobe Devanagari" panose="02040503050201020203" pitchFamily="18" charset="0"/>
              </a:rPr>
              <a:t>Complexity and Control</a:t>
            </a:r>
            <a:endParaRPr lang="es-ES" sz="4400" dirty="0">
              <a:solidFill>
                <a:schemeClr val="bg2">
                  <a:lumMod val="10000"/>
                </a:schemeClr>
              </a:solidFill>
              <a:latin typeface="Adobe Devanagari" panose="02040503050201020203" pitchFamily="18" charset="0"/>
              <a:ea typeface="ADLaM Display" panose="020F0502020204030204" pitchFamily="2" charset="0"/>
              <a:cs typeface="Adobe Devanagari" panose="02040503050201020203" pitchFamily="18" charset="0"/>
            </a:endParaRPr>
          </a:p>
        </p:txBody>
      </p:sp>
      <p:sp>
        <p:nvSpPr>
          <p:cNvPr id="6" name="CuadroTexto 5">
            <a:extLst>
              <a:ext uri="{FF2B5EF4-FFF2-40B4-BE49-F238E27FC236}">
                <a16:creationId xmlns:a16="http://schemas.microsoft.com/office/drawing/2014/main" id="{1115F3DB-6A7A-DADC-D795-8726BC1AC44E}"/>
              </a:ext>
            </a:extLst>
          </p:cNvPr>
          <p:cNvSpPr txBox="1"/>
          <p:nvPr/>
        </p:nvSpPr>
        <p:spPr>
          <a:xfrm>
            <a:off x="6784848" y="4197096"/>
            <a:ext cx="4727448" cy="923330"/>
          </a:xfrm>
          <a:prstGeom prst="rect">
            <a:avLst/>
          </a:prstGeom>
          <a:noFill/>
        </p:spPr>
        <p:txBody>
          <a:bodyPr wrap="square" rtlCol="0">
            <a:spAutoFit/>
          </a:bodyPr>
          <a:lstStyle/>
          <a:p>
            <a:pPr algn="r"/>
            <a:r>
              <a:rPr lang="es-ES" u="sng" dirty="0">
                <a:solidFill>
                  <a:schemeClr val="bg2">
                    <a:lumMod val="50000"/>
                  </a:schemeClr>
                </a:solidFill>
                <a:latin typeface="Adobe Devanagari" panose="02040503050201020203" pitchFamily="18" charset="0"/>
                <a:cs typeface="Adobe Devanagari" panose="02040503050201020203" pitchFamily="18" charset="0"/>
              </a:rPr>
              <a:t>Tesis doctoral realizada por</a:t>
            </a:r>
            <a:r>
              <a:rPr lang="es-ES" dirty="0">
                <a:solidFill>
                  <a:schemeClr val="bg2">
                    <a:lumMod val="50000"/>
                  </a:schemeClr>
                </a:solidFill>
                <a:latin typeface="Adobe Devanagari" panose="02040503050201020203" pitchFamily="18" charset="0"/>
                <a:cs typeface="Adobe Devanagari" panose="02040503050201020203" pitchFamily="18" charset="0"/>
              </a:rPr>
              <a:t> </a:t>
            </a:r>
            <a:r>
              <a:rPr lang="es-ES" dirty="0">
                <a:solidFill>
                  <a:schemeClr val="bg2">
                    <a:lumMod val="25000"/>
                  </a:schemeClr>
                </a:solidFill>
                <a:latin typeface="Adobe Devanagari" panose="02040503050201020203" pitchFamily="18" charset="0"/>
                <a:cs typeface="Adobe Devanagari" panose="02040503050201020203" pitchFamily="18" charset="0"/>
              </a:rPr>
              <a:t>Gaspar Alfaro García.</a:t>
            </a:r>
          </a:p>
          <a:p>
            <a:pPr algn="r"/>
            <a:r>
              <a:rPr lang="es-ES" u="sng" dirty="0">
                <a:solidFill>
                  <a:schemeClr val="bg2">
                    <a:lumMod val="50000"/>
                  </a:schemeClr>
                </a:solidFill>
                <a:latin typeface="Adobe Devanagari" panose="02040503050201020203" pitchFamily="18" charset="0"/>
                <a:cs typeface="Adobe Devanagari" panose="02040503050201020203" pitchFamily="18" charset="0"/>
              </a:rPr>
              <a:t>Co-dirigida por</a:t>
            </a:r>
            <a:r>
              <a:rPr lang="es-ES" dirty="0">
                <a:latin typeface="Adobe Devanagari" panose="02040503050201020203" pitchFamily="18" charset="0"/>
                <a:cs typeface="Adobe Devanagari" panose="02040503050201020203" pitchFamily="18" charset="0"/>
              </a:rPr>
              <a:t> </a:t>
            </a:r>
            <a:r>
              <a:rPr lang="es-ES" dirty="0">
                <a:solidFill>
                  <a:schemeClr val="bg2">
                    <a:lumMod val="25000"/>
                  </a:schemeClr>
                </a:solidFill>
                <a:latin typeface="Adobe Devanagari" panose="02040503050201020203" pitchFamily="18" charset="0"/>
                <a:cs typeface="Adobe Devanagari" panose="02040503050201020203" pitchFamily="18" charset="0"/>
              </a:rPr>
              <a:t>Miguel Ángel Fernández Sanjuán y</a:t>
            </a:r>
          </a:p>
          <a:p>
            <a:pPr algn="r"/>
            <a:r>
              <a:rPr lang="es-ES" dirty="0">
                <a:solidFill>
                  <a:schemeClr val="bg2">
                    <a:lumMod val="25000"/>
                  </a:schemeClr>
                </a:solidFill>
                <a:latin typeface="Adobe Devanagari" panose="02040503050201020203" pitchFamily="18" charset="0"/>
                <a:cs typeface="Adobe Devanagari" panose="02040503050201020203" pitchFamily="18" charset="0"/>
              </a:rPr>
              <a:t>	          Rubén Capeáns Rivas.</a:t>
            </a:r>
          </a:p>
        </p:txBody>
      </p:sp>
      <p:pic>
        <p:nvPicPr>
          <p:cNvPr id="7" name="Imagen 6" descr="Dibujo en blanco y negro&#10;&#10;Descripción generada automáticamente con confianza media">
            <a:extLst>
              <a:ext uri="{FF2B5EF4-FFF2-40B4-BE49-F238E27FC236}">
                <a16:creationId xmlns:a16="http://schemas.microsoft.com/office/drawing/2014/main" id="{6EBF8777-F184-ED9A-071E-EB2A565EC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78" y="4197096"/>
            <a:ext cx="4953275" cy="2786217"/>
          </a:xfrm>
          <a:prstGeom prst="rect">
            <a:avLst/>
          </a:prstGeom>
        </p:spPr>
      </p:pic>
      <p:pic>
        <p:nvPicPr>
          <p:cNvPr id="8" name="Imagen 7" descr="Interfaz de usuario gráfica, Texto, Aplicación, Correo electrónico&#10;&#10;Descripción generada automáticamente">
            <a:extLst>
              <a:ext uri="{FF2B5EF4-FFF2-40B4-BE49-F238E27FC236}">
                <a16:creationId xmlns:a16="http://schemas.microsoft.com/office/drawing/2014/main" id="{569A05B7-ED09-3EE4-7C9A-32AF03ED3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38" y="137429"/>
            <a:ext cx="5983362" cy="1268862"/>
          </a:xfrm>
          <a:prstGeom prst="rect">
            <a:avLst/>
          </a:prstGeom>
        </p:spPr>
      </p:pic>
    </p:spTree>
    <p:extLst>
      <p:ext uri="{BB962C8B-B14F-4D97-AF65-F5344CB8AC3E}">
        <p14:creationId xmlns:p14="http://schemas.microsoft.com/office/powerpoint/2010/main" val="2131548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C89D2-0332-90F7-4B50-7CF2E04B171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53DEFD5-505A-B707-8BE5-26C93AD74A0E}"/>
              </a:ext>
            </a:extLst>
          </p:cNvPr>
          <p:cNvSpPr txBox="1"/>
          <p:nvPr/>
        </p:nvSpPr>
        <p:spPr>
          <a:xfrm>
            <a:off x="3511296" y="173736"/>
            <a:ext cx="7830312"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Juego de los bienes públicos</a:t>
            </a:r>
          </a:p>
        </p:txBody>
      </p:sp>
      <p:sp>
        <p:nvSpPr>
          <p:cNvPr id="4" name="Rectángulo 3">
            <a:extLst>
              <a:ext uri="{FF2B5EF4-FFF2-40B4-BE49-F238E27FC236}">
                <a16:creationId xmlns:a16="http://schemas.microsoft.com/office/drawing/2014/main" id="{69534720-3E13-2A39-2F14-33493A3AF932}"/>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Elipse 4">
            <a:extLst>
              <a:ext uri="{FF2B5EF4-FFF2-40B4-BE49-F238E27FC236}">
                <a16:creationId xmlns:a16="http://schemas.microsoft.com/office/drawing/2014/main" id="{B74E7A57-7F12-AAB1-FB4C-5CA7C777D70E}"/>
              </a:ext>
            </a:extLst>
          </p:cNvPr>
          <p:cNvSpPr/>
          <p:nvPr/>
        </p:nvSpPr>
        <p:spPr>
          <a:xfrm>
            <a:off x="4715612" y="1811359"/>
            <a:ext cx="527125" cy="52712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id="{165B5986-7028-77DA-986C-F3E33E745884}"/>
              </a:ext>
            </a:extLst>
          </p:cNvPr>
          <p:cNvSpPr/>
          <p:nvPr/>
        </p:nvSpPr>
        <p:spPr>
          <a:xfrm>
            <a:off x="4715613" y="2374750"/>
            <a:ext cx="527125" cy="52712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E4444DCB-E043-BFDB-6A8D-60517C7EE417}"/>
              </a:ext>
            </a:extLst>
          </p:cNvPr>
          <p:cNvSpPr/>
          <p:nvPr/>
        </p:nvSpPr>
        <p:spPr>
          <a:xfrm>
            <a:off x="4715612" y="2638312"/>
            <a:ext cx="527124" cy="263563"/>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E3D73D5F-1582-DE22-14B2-A1A5F41407F1}"/>
              </a:ext>
            </a:extLst>
          </p:cNvPr>
          <p:cNvSpPr/>
          <p:nvPr/>
        </p:nvSpPr>
        <p:spPr>
          <a:xfrm>
            <a:off x="8617052" y="2865609"/>
            <a:ext cx="527125" cy="527125"/>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357F921D-31F8-C1FD-1270-A306A6DDCD56}"/>
              </a:ext>
            </a:extLst>
          </p:cNvPr>
          <p:cNvSpPr/>
          <p:nvPr/>
        </p:nvSpPr>
        <p:spPr>
          <a:xfrm>
            <a:off x="8617053" y="3429000"/>
            <a:ext cx="527125" cy="527125"/>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83C10550-F292-6C70-DDF4-D1E97B1C090C}"/>
              </a:ext>
            </a:extLst>
          </p:cNvPr>
          <p:cNvSpPr/>
          <p:nvPr/>
        </p:nvSpPr>
        <p:spPr>
          <a:xfrm>
            <a:off x="8617052" y="3692562"/>
            <a:ext cx="527124" cy="263563"/>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18FE486-B7D4-1BB7-A8C2-7F0BE6EE2D9C}"/>
              </a:ext>
            </a:extLst>
          </p:cNvPr>
          <p:cNvSpPr/>
          <p:nvPr/>
        </p:nvSpPr>
        <p:spPr>
          <a:xfrm>
            <a:off x="5721096" y="2435889"/>
            <a:ext cx="2005584" cy="2005584"/>
          </a:xfrm>
          <a:prstGeom prst="ellipse">
            <a:avLst/>
          </a:prstGeom>
          <a:solidFill>
            <a:schemeClr val="bg2">
              <a:lumMod val="75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1588969B-99C1-3736-F9DF-73D0F37D070A}"/>
              </a:ext>
            </a:extLst>
          </p:cNvPr>
          <p:cNvSpPr txBox="1"/>
          <p:nvPr/>
        </p:nvSpPr>
        <p:spPr>
          <a:xfrm>
            <a:off x="6202680" y="2770093"/>
            <a:ext cx="1042416" cy="707886"/>
          </a:xfrm>
          <a:prstGeom prst="rect">
            <a:avLst/>
          </a:prstGeom>
          <a:noFill/>
          <a:ln>
            <a:noFill/>
          </a:ln>
        </p:spPr>
        <p:txBody>
          <a:bodyPr wrap="square" rtlCol="0">
            <a:spAutoFit/>
          </a:bodyPr>
          <a:lstStyle/>
          <a:p>
            <a:pPr algn="ctr"/>
            <a:r>
              <a:rPr lang="es-ES" sz="2000" dirty="0">
                <a:solidFill>
                  <a:schemeClr val="bg2">
                    <a:lumMod val="10000"/>
                  </a:schemeClr>
                </a:solidFill>
                <a:latin typeface="Adobe Devanagari" panose="02040503050201020203" pitchFamily="18" charset="0"/>
                <a:cs typeface="Adobe Devanagari" panose="02040503050201020203" pitchFamily="18" charset="0"/>
              </a:rPr>
              <a:t>Bien Público</a:t>
            </a:r>
          </a:p>
        </p:txBody>
      </p:sp>
      <p:sp>
        <p:nvSpPr>
          <p:cNvPr id="20" name="Flecha: curvada hacia abajo 19">
            <a:extLst>
              <a:ext uri="{FF2B5EF4-FFF2-40B4-BE49-F238E27FC236}">
                <a16:creationId xmlns:a16="http://schemas.microsoft.com/office/drawing/2014/main" id="{0096348A-200B-5C0D-0340-DAA9AC58B284}"/>
              </a:ext>
            </a:extLst>
          </p:cNvPr>
          <p:cNvSpPr/>
          <p:nvPr/>
        </p:nvSpPr>
        <p:spPr>
          <a:xfrm rot="2075034">
            <a:off x="5522976" y="1993392"/>
            <a:ext cx="725244" cy="343557"/>
          </a:xfrm>
          <a:prstGeom prst="curvedDown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3" name="Elipse 22">
            <a:extLst>
              <a:ext uri="{FF2B5EF4-FFF2-40B4-BE49-F238E27FC236}">
                <a16:creationId xmlns:a16="http://schemas.microsoft.com/office/drawing/2014/main" id="{D763134C-556D-5007-62A1-02EF5BE5F13D}"/>
              </a:ext>
            </a:extLst>
          </p:cNvPr>
          <p:cNvSpPr/>
          <p:nvPr/>
        </p:nvSpPr>
        <p:spPr>
          <a:xfrm>
            <a:off x="4253410" y="2137199"/>
            <a:ext cx="369332" cy="36933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Elipse 23">
            <a:extLst>
              <a:ext uri="{FF2B5EF4-FFF2-40B4-BE49-F238E27FC236}">
                <a16:creationId xmlns:a16="http://schemas.microsoft.com/office/drawing/2014/main" id="{98264201-D3DA-E77A-EB63-9088905FC49B}"/>
              </a:ext>
            </a:extLst>
          </p:cNvPr>
          <p:cNvSpPr/>
          <p:nvPr/>
        </p:nvSpPr>
        <p:spPr>
          <a:xfrm>
            <a:off x="4253412" y="2532542"/>
            <a:ext cx="369332" cy="36933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id="{5FEA3395-B7F3-C902-1475-424CD8BAFB8D}"/>
              </a:ext>
            </a:extLst>
          </p:cNvPr>
          <p:cNvSpPr/>
          <p:nvPr/>
        </p:nvSpPr>
        <p:spPr>
          <a:xfrm>
            <a:off x="4253410" y="2717208"/>
            <a:ext cx="369331" cy="18466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3E9F8FA8-8F8C-7D31-AFAA-88B21B1C62CC}"/>
              </a:ext>
            </a:extLst>
          </p:cNvPr>
          <p:cNvSpPr/>
          <p:nvPr/>
        </p:nvSpPr>
        <p:spPr>
          <a:xfrm>
            <a:off x="3991665" y="2542443"/>
            <a:ext cx="174765" cy="17476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5A73C962-0395-7029-8863-914740FF3FD0}"/>
              </a:ext>
            </a:extLst>
          </p:cNvPr>
          <p:cNvSpPr/>
          <p:nvPr/>
        </p:nvSpPr>
        <p:spPr>
          <a:xfrm>
            <a:off x="3991668" y="2733826"/>
            <a:ext cx="174765" cy="17476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22094223-E9F7-295A-2776-6FA211F1BBAB}"/>
              </a:ext>
            </a:extLst>
          </p:cNvPr>
          <p:cNvSpPr/>
          <p:nvPr/>
        </p:nvSpPr>
        <p:spPr>
          <a:xfrm>
            <a:off x="3991665" y="2821208"/>
            <a:ext cx="174766" cy="87383"/>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23EDBB0A-7F01-A37C-5C3C-D109B2927D9C}"/>
              </a:ext>
            </a:extLst>
          </p:cNvPr>
          <p:cNvSpPr/>
          <p:nvPr/>
        </p:nvSpPr>
        <p:spPr>
          <a:xfrm>
            <a:off x="5769671" y="4664046"/>
            <a:ext cx="527125" cy="527125"/>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solidFill>
            </a:endParaRPr>
          </a:p>
        </p:txBody>
      </p:sp>
      <p:sp>
        <p:nvSpPr>
          <p:cNvPr id="30" name="Elipse 29">
            <a:extLst>
              <a:ext uri="{FF2B5EF4-FFF2-40B4-BE49-F238E27FC236}">
                <a16:creationId xmlns:a16="http://schemas.microsoft.com/office/drawing/2014/main" id="{35DC6B9D-6227-83E0-5E51-D2BB47806E26}"/>
              </a:ext>
            </a:extLst>
          </p:cNvPr>
          <p:cNvSpPr/>
          <p:nvPr/>
        </p:nvSpPr>
        <p:spPr>
          <a:xfrm>
            <a:off x="5769672" y="5227437"/>
            <a:ext cx="527125" cy="527125"/>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solidFill>
            </a:endParaRPr>
          </a:p>
        </p:txBody>
      </p:sp>
      <p:sp>
        <p:nvSpPr>
          <p:cNvPr id="31" name="Rectángulo 30">
            <a:extLst>
              <a:ext uri="{FF2B5EF4-FFF2-40B4-BE49-F238E27FC236}">
                <a16:creationId xmlns:a16="http://schemas.microsoft.com/office/drawing/2014/main" id="{7B6F15AC-9EF1-FC91-4526-6FCB367D4607}"/>
              </a:ext>
            </a:extLst>
          </p:cNvPr>
          <p:cNvSpPr/>
          <p:nvPr/>
        </p:nvSpPr>
        <p:spPr>
          <a:xfrm>
            <a:off x="5769671" y="5490999"/>
            <a:ext cx="527124" cy="26356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1"/>
              </a:solidFill>
            </a:endParaRPr>
          </a:p>
        </p:txBody>
      </p:sp>
      <p:sp>
        <p:nvSpPr>
          <p:cNvPr id="32" name="Elipse 31">
            <a:extLst>
              <a:ext uri="{FF2B5EF4-FFF2-40B4-BE49-F238E27FC236}">
                <a16:creationId xmlns:a16="http://schemas.microsoft.com/office/drawing/2014/main" id="{68688161-5C70-514E-E7DC-813334782E7E}"/>
              </a:ext>
            </a:extLst>
          </p:cNvPr>
          <p:cNvSpPr/>
          <p:nvPr/>
        </p:nvSpPr>
        <p:spPr>
          <a:xfrm>
            <a:off x="5307474" y="4989887"/>
            <a:ext cx="369332" cy="369332"/>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solidFill>
            </a:endParaRPr>
          </a:p>
        </p:txBody>
      </p:sp>
      <p:sp>
        <p:nvSpPr>
          <p:cNvPr id="33" name="Elipse 32">
            <a:extLst>
              <a:ext uri="{FF2B5EF4-FFF2-40B4-BE49-F238E27FC236}">
                <a16:creationId xmlns:a16="http://schemas.microsoft.com/office/drawing/2014/main" id="{53CFEF57-C88B-B4B9-BD8C-910B51E9D228}"/>
              </a:ext>
            </a:extLst>
          </p:cNvPr>
          <p:cNvSpPr/>
          <p:nvPr/>
        </p:nvSpPr>
        <p:spPr>
          <a:xfrm>
            <a:off x="5307476" y="5385230"/>
            <a:ext cx="369332" cy="369332"/>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solidFill>
            </a:endParaRPr>
          </a:p>
        </p:txBody>
      </p:sp>
      <p:sp>
        <p:nvSpPr>
          <p:cNvPr id="34" name="Rectángulo 33">
            <a:extLst>
              <a:ext uri="{FF2B5EF4-FFF2-40B4-BE49-F238E27FC236}">
                <a16:creationId xmlns:a16="http://schemas.microsoft.com/office/drawing/2014/main" id="{A533BA74-AD03-8054-9439-12E5BFD88807}"/>
              </a:ext>
            </a:extLst>
          </p:cNvPr>
          <p:cNvSpPr/>
          <p:nvPr/>
        </p:nvSpPr>
        <p:spPr>
          <a:xfrm>
            <a:off x="5307474" y="5569896"/>
            <a:ext cx="369331" cy="18466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1"/>
              </a:solidFill>
            </a:endParaRPr>
          </a:p>
        </p:txBody>
      </p:sp>
      <p:sp>
        <p:nvSpPr>
          <p:cNvPr id="35" name="Elipse 34">
            <a:extLst>
              <a:ext uri="{FF2B5EF4-FFF2-40B4-BE49-F238E27FC236}">
                <a16:creationId xmlns:a16="http://schemas.microsoft.com/office/drawing/2014/main" id="{BE048285-D87B-AF1C-33BD-20DBA114BF78}"/>
              </a:ext>
            </a:extLst>
          </p:cNvPr>
          <p:cNvSpPr/>
          <p:nvPr/>
        </p:nvSpPr>
        <p:spPr>
          <a:xfrm>
            <a:off x="9254919" y="3185291"/>
            <a:ext cx="369332" cy="369332"/>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solidFill>
            </a:endParaRPr>
          </a:p>
        </p:txBody>
      </p:sp>
      <p:sp>
        <p:nvSpPr>
          <p:cNvPr id="36" name="Elipse 35">
            <a:extLst>
              <a:ext uri="{FF2B5EF4-FFF2-40B4-BE49-F238E27FC236}">
                <a16:creationId xmlns:a16="http://schemas.microsoft.com/office/drawing/2014/main" id="{8AA21B53-78C7-E12B-897E-7BF1FA191B89}"/>
              </a:ext>
            </a:extLst>
          </p:cNvPr>
          <p:cNvSpPr/>
          <p:nvPr/>
        </p:nvSpPr>
        <p:spPr>
          <a:xfrm>
            <a:off x="9254921" y="3580634"/>
            <a:ext cx="369332" cy="369332"/>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solidFill>
            </a:endParaRPr>
          </a:p>
        </p:txBody>
      </p:sp>
      <p:sp>
        <p:nvSpPr>
          <p:cNvPr id="37" name="Rectángulo 36">
            <a:extLst>
              <a:ext uri="{FF2B5EF4-FFF2-40B4-BE49-F238E27FC236}">
                <a16:creationId xmlns:a16="http://schemas.microsoft.com/office/drawing/2014/main" id="{ABB26971-5660-5234-D133-DCBCF298FD8D}"/>
              </a:ext>
            </a:extLst>
          </p:cNvPr>
          <p:cNvSpPr/>
          <p:nvPr/>
        </p:nvSpPr>
        <p:spPr>
          <a:xfrm>
            <a:off x="9254919" y="3765300"/>
            <a:ext cx="369331" cy="184666"/>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1"/>
              </a:solidFill>
            </a:endParaRPr>
          </a:p>
        </p:txBody>
      </p:sp>
      <p:sp>
        <p:nvSpPr>
          <p:cNvPr id="38" name="Flecha: curvada hacia abajo 37">
            <a:extLst>
              <a:ext uri="{FF2B5EF4-FFF2-40B4-BE49-F238E27FC236}">
                <a16:creationId xmlns:a16="http://schemas.microsoft.com/office/drawing/2014/main" id="{67763CCC-E2D8-EDD8-3591-813BAD261ACB}"/>
              </a:ext>
            </a:extLst>
          </p:cNvPr>
          <p:cNvSpPr/>
          <p:nvPr/>
        </p:nvSpPr>
        <p:spPr>
          <a:xfrm rot="8445293" flipH="1">
            <a:off x="6350087" y="4905486"/>
            <a:ext cx="830074" cy="343557"/>
          </a:xfrm>
          <a:prstGeom prst="curvedDown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2" name="Flecha: curvada hacia abajo 41">
            <a:extLst>
              <a:ext uri="{FF2B5EF4-FFF2-40B4-BE49-F238E27FC236}">
                <a16:creationId xmlns:a16="http://schemas.microsoft.com/office/drawing/2014/main" id="{1B0084D7-97DA-0598-570F-B6A8C613E9ED}"/>
              </a:ext>
            </a:extLst>
          </p:cNvPr>
          <p:cNvSpPr/>
          <p:nvPr/>
        </p:nvSpPr>
        <p:spPr>
          <a:xfrm rot="9327942" flipH="1">
            <a:off x="6673917" y="5266526"/>
            <a:ext cx="2655552" cy="350776"/>
          </a:xfrm>
          <a:prstGeom prst="curvedDownArrow">
            <a:avLst>
              <a:gd name="adj1" fmla="val 28660"/>
              <a:gd name="adj2" fmla="val 50000"/>
              <a:gd name="adj3" fmla="val 1572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mc:AlternateContent xmlns:mc="http://schemas.openxmlformats.org/markup-compatibility/2006">
        <mc:Choice xmlns:a14="http://schemas.microsoft.com/office/drawing/2010/main" Requires="a14">
          <p:sp>
            <p:nvSpPr>
              <p:cNvPr id="43" name="CuadroTexto 42">
                <a:extLst>
                  <a:ext uri="{FF2B5EF4-FFF2-40B4-BE49-F238E27FC236}">
                    <a16:creationId xmlns:a16="http://schemas.microsoft.com/office/drawing/2014/main" id="{1A12D714-8998-8120-C206-81022116D112}"/>
                  </a:ext>
                </a:extLst>
              </p:cNvPr>
              <p:cNvSpPr txBox="1"/>
              <p:nvPr/>
            </p:nvSpPr>
            <p:spPr>
              <a:xfrm>
                <a:off x="8522208" y="5614236"/>
                <a:ext cx="2819400" cy="400110"/>
              </a:xfrm>
              <a:prstGeom prst="rect">
                <a:avLst/>
              </a:prstGeom>
              <a:noFill/>
            </p:spPr>
            <p:txBody>
              <a:bodyPr wrap="square" rtlCol="0">
                <a:spAutoFit/>
              </a:bodyPr>
              <a:lstStyle/>
              <a:p>
                <a:pPr/>
                <a14:m>
                  <m:oMath xmlns:m="http://schemas.openxmlformats.org/officeDocument/2006/math">
                    <m:r>
                      <a:rPr lang="es-ES" b="0" i="1" smtClean="0">
                        <a:solidFill>
                          <a:schemeClr val="bg2">
                            <a:lumMod val="10000"/>
                          </a:schemeClr>
                        </a:solidFill>
                        <a:latin typeface="Cambria Math" panose="02040503050406030204" pitchFamily="18" charset="0"/>
                      </a:rPr>
                      <m:t>−</m:t>
                    </m:r>
                  </m:oMath>
                </a14:m>
                <a:r>
                  <a:rPr lang="es-ES" dirty="0">
                    <a:solidFill>
                      <a:schemeClr val="accent6"/>
                    </a:solidFill>
                  </a:rPr>
                  <a:t> </a:t>
                </a:r>
                <a:r>
                  <a:rPr lang="el-GR" dirty="0">
                    <a:solidFill>
                      <a:schemeClr val="bg2">
                        <a:lumMod val="10000"/>
                      </a:schemeClr>
                    </a:solidFill>
                    <a:latin typeface="Times New Roman" panose="02020603050405020304" pitchFamily="18" charset="0"/>
                    <a:cs typeface="Adobe Devanagari" panose="02040503050201020203" pitchFamily="18" charset="0"/>
                  </a:rPr>
                  <a:t>β</a:t>
                </a:r>
                <a:r>
                  <a:rPr lang="es-ES" dirty="0">
                    <a:solidFill>
                      <a:schemeClr val="bg2">
                        <a:lumMod val="10000"/>
                      </a:schemeClr>
                    </a:solidFill>
                    <a:latin typeface="Times New Roman" panose="02020603050405020304" pitchFamily="18" charset="0"/>
                    <a:cs typeface="Times New Roman" panose="02020603050405020304" pitchFamily="18" charset="0"/>
                  </a:rPr>
                  <a:t>    </a:t>
                </a:r>
                <a:r>
                  <a:rPr lang="es-ES" sz="2000" dirty="0">
                    <a:solidFill>
                      <a:schemeClr val="bg2">
                        <a:lumMod val="10000"/>
                      </a:schemeClr>
                    </a:solidFill>
                    <a:latin typeface="Adobe Devanagari" panose="02040503050201020203" pitchFamily="18" charset="0"/>
                    <a:cs typeface="Adobe Devanagari" panose="02040503050201020203" pitchFamily="18" charset="0"/>
                  </a:rPr>
                  <a:t>Pool </a:t>
                </a:r>
                <a:r>
                  <a:rPr lang="es-ES" sz="2000" dirty="0" err="1">
                    <a:solidFill>
                      <a:schemeClr val="bg2">
                        <a:lumMod val="10000"/>
                      </a:schemeClr>
                    </a:solidFill>
                    <a:latin typeface="Adobe Devanagari" panose="02040503050201020203" pitchFamily="18" charset="0"/>
                    <a:cs typeface="Adobe Devanagari" panose="02040503050201020203" pitchFamily="18" charset="0"/>
                  </a:rPr>
                  <a:t>Punishment</a:t>
                </a:r>
                <a:endParaRPr lang="es-ES" dirty="0">
                  <a:solidFill>
                    <a:schemeClr val="bg2">
                      <a:lumMod val="10000"/>
                    </a:schemeClr>
                  </a:solidFill>
                  <a:latin typeface="Adobe Devanagari" panose="02040503050201020203" pitchFamily="18" charset="0"/>
                  <a:cs typeface="Adobe Devanagari" panose="02040503050201020203" pitchFamily="18" charset="0"/>
                </a:endParaRPr>
              </a:p>
            </p:txBody>
          </p:sp>
        </mc:Choice>
        <mc:Fallback>
          <p:sp>
            <p:nvSpPr>
              <p:cNvPr id="43" name="CuadroTexto 42">
                <a:extLst>
                  <a:ext uri="{FF2B5EF4-FFF2-40B4-BE49-F238E27FC236}">
                    <a16:creationId xmlns:a16="http://schemas.microsoft.com/office/drawing/2014/main" id="{1A12D714-8998-8120-C206-81022116D112}"/>
                  </a:ext>
                </a:extLst>
              </p:cNvPr>
              <p:cNvSpPr txBox="1">
                <a:spLocks noRot="1" noChangeAspect="1" noMove="1" noResize="1" noEditPoints="1" noAdjustHandles="1" noChangeArrowheads="1" noChangeShapeType="1" noTextEdit="1"/>
              </p:cNvSpPr>
              <p:nvPr/>
            </p:nvSpPr>
            <p:spPr>
              <a:xfrm>
                <a:off x="8522208" y="5614236"/>
                <a:ext cx="2819400" cy="400110"/>
              </a:xfrm>
              <a:prstGeom prst="rect">
                <a:avLst/>
              </a:prstGeom>
              <a:blipFill>
                <a:blip r:embed="rId2"/>
                <a:stretch>
                  <a:fillRect t="-13636" b="-27273"/>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BE3DA543-3ABC-BF2D-8A08-0CEC5361CBBE}"/>
                  </a:ext>
                </a:extLst>
              </p:cNvPr>
              <p:cNvSpPr txBox="1"/>
              <p:nvPr/>
            </p:nvSpPr>
            <p:spPr>
              <a:xfrm>
                <a:off x="5675286" y="1480817"/>
                <a:ext cx="79209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b="0" i="1" smtClean="0">
                          <a:solidFill>
                            <a:schemeClr val="accent1"/>
                          </a:solidFill>
                          <a:latin typeface="Cambria Math" panose="02040503050406030204" pitchFamily="18" charset="0"/>
                        </a:rPr>
                        <m:t>+</m:t>
                      </m:r>
                      <m:r>
                        <a:rPr lang="es-ES" b="0" i="1" smtClean="0">
                          <a:solidFill>
                            <a:schemeClr val="accent1"/>
                          </a:solidFill>
                          <a:latin typeface="Cambria Math" panose="02040503050406030204" pitchFamily="18" charset="0"/>
                        </a:rPr>
                        <m:t>1</m:t>
                      </m:r>
                    </m:oMath>
                  </m:oMathPara>
                </a14:m>
                <a:endParaRPr lang="es-ES" dirty="0">
                  <a:solidFill>
                    <a:schemeClr val="accent1"/>
                  </a:solidFill>
                </a:endParaRPr>
              </a:p>
            </p:txBody>
          </p:sp>
        </mc:Choice>
        <mc:Fallback>
          <p:sp>
            <p:nvSpPr>
              <p:cNvPr id="3" name="CuadroTexto 2">
                <a:extLst>
                  <a:ext uri="{FF2B5EF4-FFF2-40B4-BE49-F238E27FC236}">
                    <a16:creationId xmlns:a16="http://schemas.microsoft.com/office/drawing/2014/main" id="{BE3DA543-3ABC-BF2D-8A08-0CEC5361CBBE}"/>
                  </a:ext>
                </a:extLst>
              </p:cNvPr>
              <p:cNvSpPr txBox="1">
                <a:spLocks noRot="1" noChangeAspect="1" noMove="1" noResize="1" noEditPoints="1" noAdjustHandles="1" noChangeArrowheads="1" noChangeShapeType="1" noTextEdit="1"/>
              </p:cNvSpPr>
              <p:nvPr/>
            </p:nvSpPr>
            <p:spPr>
              <a:xfrm>
                <a:off x="5675286" y="1480817"/>
                <a:ext cx="792098" cy="369332"/>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6B8C650D-7812-B7D8-0B8C-38281E4E7561}"/>
                  </a:ext>
                </a:extLst>
              </p:cNvPr>
              <p:cNvSpPr txBox="1"/>
              <p:nvPr/>
            </p:nvSpPr>
            <p:spPr>
              <a:xfrm>
                <a:off x="6849047" y="5034902"/>
                <a:ext cx="79209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b="0" i="1" smtClean="0">
                          <a:solidFill>
                            <a:schemeClr val="accent6"/>
                          </a:solidFill>
                          <a:latin typeface="Cambria Math" panose="02040503050406030204" pitchFamily="18" charset="0"/>
                        </a:rPr>
                        <m:t>+</m:t>
                      </m:r>
                      <m:r>
                        <a:rPr lang="es-ES" b="0" i="1" smtClean="0">
                          <a:solidFill>
                            <a:schemeClr val="accent6"/>
                          </a:solidFill>
                          <a:latin typeface="Cambria Math" panose="02040503050406030204" pitchFamily="18" charset="0"/>
                        </a:rPr>
                        <m:t>1</m:t>
                      </m:r>
                    </m:oMath>
                  </m:oMathPara>
                </a14:m>
                <a:endParaRPr lang="es-ES" dirty="0">
                  <a:solidFill>
                    <a:schemeClr val="accent6"/>
                  </a:solidFill>
                </a:endParaRPr>
              </a:p>
            </p:txBody>
          </p:sp>
        </mc:Choice>
        <mc:Fallback>
          <p:sp>
            <p:nvSpPr>
              <p:cNvPr id="8" name="CuadroTexto 7">
                <a:extLst>
                  <a:ext uri="{FF2B5EF4-FFF2-40B4-BE49-F238E27FC236}">
                    <a16:creationId xmlns:a16="http://schemas.microsoft.com/office/drawing/2014/main" id="{6B8C650D-7812-B7D8-0B8C-38281E4E7561}"/>
                  </a:ext>
                </a:extLst>
              </p:cNvPr>
              <p:cNvSpPr txBox="1">
                <a:spLocks noRot="1" noChangeAspect="1" noMove="1" noResize="1" noEditPoints="1" noAdjustHandles="1" noChangeArrowheads="1" noChangeShapeType="1" noTextEdit="1"/>
              </p:cNvSpPr>
              <p:nvPr/>
            </p:nvSpPr>
            <p:spPr>
              <a:xfrm>
                <a:off x="6849047" y="5034902"/>
                <a:ext cx="792098" cy="36933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B52F0D91-F8EB-C9D6-BC5F-CD9B2960A5EE}"/>
                  </a:ext>
                </a:extLst>
              </p:cNvPr>
              <p:cNvSpPr txBox="1"/>
              <p:nvPr/>
            </p:nvSpPr>
            <p:spPr>
              <a:xfrm>
                <a:off x="6096000" y="3484593"/>
                <a:ext cx="1673075" cy="400559"/>
              </a:xfrm>
              <a:prstGeom prst="rect">
                <a:avLst/>
              </a:prstGeom>
              <a:noFill/>
            </p:spPr>
            <p:txBody>
              <a:bodyPr wrap="square">
                <a:spAutoFit/>
              </a:bodyPr>
              <a:lstStyle/>
              <a:p>
                <a:pPr algn="ctr"/>
                <a14:m>
                  <m:oMath xmlns:m="http://schemas.openxmlformats.org/officeDocument/2006/math">
                    <m:sSub>
                      <m:sSubPr>
                        <m:ctrlPr>
                          <a:rPr lang="es-ES" i="1" smtClean="0">
                            <a:solidFill>
                              <a:schemeClr val="bg2">
                                <a:lumMod val="10000"/>
                              </a:schemeClr>
                            </a:solidFill>
                            <a:latin typeface="Cambria Math" panose="02040503050406030204" pitchFamily="18" charset="0"/>
                          </a:rPr>
                        </m:ctrlPr>
                      </m:sSubPr>
                      <m:e>
                        <m:r>
                          <a:rPr lang="es-ES" b="0" i="1" smtClean="0">
                            <a:solidFill>
                              <a:schemeClr val="bg2">
                                <a:lumMod val="10000"/>
                              </a:schemeClr>
                            </a:solidFill>
                            <a:latin typeface="Cambria Math" panose="02040503050406030204" pitchFamily="18" charset="0"/>
                          </a:rPr>
                          <m:t>(</m:t>
                        </m:r>
                        <m:sSup>
                          <m:sSupPr>
                            <m:ctrlPr>
                              <a:rPr lang="es-ES" i="1" smtClean="0">
                                <a:solidFill>
                                  <a:schemeClr val="accent1">
                                    <a:lumMod val="60000"/>
                                    <a:lumOff val="40000"/>
                                  </a:schemeClr>
                                </a:solidFill>
                                <a:latin typeface="Cambria Math" panose="02040503050406030204" pitchFamily="18" charset="0"/>
                              </a:rPr>
                            </m:ctrlPr>
                          </m:sSupPr>
                          <m:e>
                            <m:r>
                              <a:rPr lang="es-ES" i="1">
                                <a:solidFill>
                                  <a:schemeClr val="accent1">
                                    <a:lumMod val="60000"/>
                                    <a:lumOff val="40000"/>
                                  </a:schemeClr>
                                </a:solidFill>
                                <a:latin typeface="Cambria Math" panose="02040503050406030204" pitchFamily="18" charset="0"/>
                              </a:rPr>
                              <m:t>𝑁</m:t>
                            </m:r>
                          </m:e>
                          <m:sup>
                            <m:r>
                              <a:rPr lang="es-ES" i="1">
                                <a:solidFill>
                                  <a:schemeClr val="accent1">
                                    <a:lumMod val="60000"/>
                                    <a:lumOff val="40000"/>
                                  </a:schemeClr>
                                </a:solidFill>
                                <a:latin typeface="Cambria Math" panose="02040503050406030204" pitchFamily="18" charset="0"/>
                              </a:rPr>
                              <m:t>𝑔</m:t>
                            </m:r>
                          </m:sup>
                        </m:sSup>
                      </m:e>
                      <m:sub>
                        <m:r>
                          <a:rPr lang="es-ES" i="1" smtClean="0">
                            <a:solidFill>
                              <a:schemeClr val="accent1">
                                <a:lumMod val="60000"/>
                                <a:lumOff val="40000"/>
                              </a:schemeClr>
                            </a:solidFill>
                            <a:latin typeface="Cambria Math" panose="02040503050406030204" pitchFamily="18" charset="0"/>
                          </a:rPr>
                          <m:t>𝐶</m:t>
                        </m:r>
                      </m:sub>
                    </m:sSub>
                    <m:r>
                      <a:rPr lang="es-ES" b="0" i="1" smtClean="0">
                        <a:solidFill>
                          <a:schemeClr val="bg2">
                            <a:lumMod val="10000"/>
                          </a:schemeClr>
                        </a:solidFill>
                        <a:latin typeface="Cambria Math" panose="02040503050406030204" pitchFamily="18" charset="0"/>
                      </a:rPr>
                      <m:t>+</m:t>
                    </m:r>
                  </m:oMath>
                </a14:m>
                <a:r>
                  <a:rPr lang="es-ES" dirty="0">
                    <a:solidFill>
                      <a:schemeClr val="bg2">
                        <a:lumMod val="10000"/>
                      </a:schemeClr>
                    </a:solidFill>
                  </a:rPr>
                  <a:t> </a:t>
                </a:r>
                <a14:m>
                  <m:oMath xmlns:m="http://schemas.openxmlformats.org/officeDocument/2006/math">
                    <m:sSub>
                      <m:sSubPr>
                        <m:ctrlPr>
                          <a:rPr lang="es-ES" i="1" smtClean="0">
                            <a:solidFill>
                              <a:schemeClr val="accent6"/>
                            </a:solidFill>
                            <a:latin typeface="Cambria Math" panose="02040503050406030204" pitchFamily="18" charset="0"/>
                          </a:rPr>
                        </m:ctrlPr>
                      </m:sSubPr>
                      <m:e>
                        <m:sSup>
                          <m:sSupPr>
                            <m:ctrlPr>
                              <a:rPr lang="es-ES" i="1">
                                <a:solidFill>
                                  <a:schemeClr val="accent6"/>
                                </a:solidFill>
                                <a:latin typeface="Cambria Math" panose="02040503050406030204" pitchFamily="18" charset="0"/>
                              </a:rPr>
                            </m:ctrlPr>
                          </m:sSupPr>
                          <m:e>
                            <m:r>
                              <a:rPr lang="es-ES" i="1">
                                <a:solidFill>
                                  <a:schemeClr val="accent6"/>
                                </a:solidFill>
                                <a:latin typeface="Cambria Math" panose="02040503050406030204" pitchFamily="18" charset="0"/>
                              </a:rPr>
                              <m:t>𝑁</m:t>
                            </m:r>
                          </m:e>
                          <m:sup>
                            <m:r>
                              <a:rPr lang="es-ES" i="1">
                                <a:solidFill>
                                  <a:schemeClr val="accent6"/>
                                </a:solidFill>
                                <a:latin typeface="Cambria Math" panose="02040503050406030204" pitchFamily="18" charset="0"/>
                              </a:rPr>
                              <m:t>𝑔</m:t>
                            </m:r>
                          </m:sup>
                        </m:sSup>
                      </m:e>
                      <m:sub>
                        <m:r>
                          <a:rPr lang="es-ES" b="0" i="1" smtClean="0">
                            <a:solidFill>
                              <a:schemeClr val="accent6"/>
                            </a:solidFill>
                            <a:latin typeface="Cambria Math" panose="02040503050406030204" pitchFamily="18" charset="0"/>
                          </a:rPr>
                          <m:t>𝑃</m:t>
                        </m:r>
                      </m:sub>
                    </m:sSub>
                    <m:r>
                      <a:rPr lang="es-ES" b="0" i="1" smtClean="0">
                        <a:solidFill>
                          <a:schemeClr val="bg2">
                            <a:lumMod val="10000"/>
                          </a:schemeClr>
                        </a:solidFill>
                        <a:latin typeface="Cambria Math" panose="02040503050406030204" pitchFamily="18" charset="0"/>
                      </a:rPr>
                      <m:t>)</m:t>
                    </m:r>
                  </m:oMath>
                </a14:m>
                <a:endParaRPr lang="es-ES" dirty="0">
                  <a:solidFill>
                    <a:schemeClr val="accent5">
                      <a:lumMod val="50000"/>
                    </a:schemeClr>
                  </a:solidFill>
                </a:endParaRPr>
              </a:p>
            </p:txBody>
          </p:sp>
        </mc:Choice>
        <mc:Fallback>
          <p:sp>
            <p:nvSpPr>
              <p:cNvPr id="9" name="CuadroTexto 8">
                <a:extLst>
                  <a:ext uri="{FF2B5EF4-FFF2-40B4-BE49-F238E27FC236}">
                    <a16:creationId xmlns:a16="http://schemas.microsoft.com/office/drawing/2014/main" id="{B52F0D91-F8EB-C9D6-BC5F-CD9B2960A5EE}"/>
                  </a:ext>
                </a:extLst>
              </p:cNvPr>
              <p:cNvSpPr txBox="1">
                <a:spLocks noRot="1" noChangeAspect="1" noMove="1" noResize="1" noEditPoints="1" noAdjustHandles="1" noChangeArrowheads="1" noChangeShapeType="1" noTextEdit="1"/>
              </p:cNvSpPr>
              <p:nvPr/>
            </p:nvSpPr>
            <p:spPr>
              <a:xfrm>
                <a:off x="6096000" y="3484593"/>
                <a:ext cx="1673075" cy="400559"/>
              </a:xfrm>
              <a:prstGeom prst="rect">
                <a:avLst/>
              </a:prstGeom>
              <a:blipFill>
                <a:blip r:embed="rId5"/>
                <a:stretch>
                  <a:fillRect b="-6154"/>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02F57465-F952-FC4C-A309-39E8D0099A12}"/>
                  </a:ext>
                </a:extLst>
              </p:cNvPr>
              <p:cNvSpPr txBox="1"/>
              <p:nvPr/>
            </p:nvSpPr>
            <p:spPr>
              <a:xfrm>
                <a:off x="5749196" y="3489427"/>
                <a:ext cx="733425" cy="369332"/>
              </a:xfrm>
              <a:prstGeom prst="rect">
                <a:avLst/>
              </a:prstGeom>
              <a:noFill/>
            </p:spPr>
            <p:txBody>
              <a:bodyPr wrap="square">
                <a:spAutoFit/>
              </a:bodyPr>
              <a:lstStyle/>
              <a:p>
                <a:pPr algn="ctr"/>
                <a14:m>
                  <m:oMath xmlns:m="http://schemas.openxmlformats.org/officeDocument/2006/math">
                    <m:r>
                      <a:rPr lang="es-ES" b="0" i="1" smtClean="0">
                        <a:solidFill>
                          <a:schemeClr val="bg2">
                            <a:lumMod val="10000"/>
                          </a:schemeClr>
                        </a:solidFill>
                        <a:latin typeface="Cambria Math" panose="02040503050406030204" pitchFamily="18" charset="0"/>
                      </a:rPr>
                      <m:t>𝑟</m:t>
                    </m:r>
                    <m:r>
                      <a:rPr lang="es-ES" b="0" i="1" smtClean="0">
                        <a:solidFill>
                          <a:schemeClr val="bg2">
                            <a:lumMod val="10000"/>
                          </a:schemeClr>
                        </a:solidFill>
                        <a:latin typeface="Cambria Math" panose="02040503050406030204" pitchFamily="18" charset="0"/>
                        <a:ea typeface="Cambria Math" panose="02040503050406030204" pitchFamily="18" charset="0"/>
                      </a:rPr>
                      <m:t>×</m:t>
                    </m:r>
                  </m:oMath>
                </a14:m>
                <a:r>
                  <a:rPr lang="es-ES" dirty="0">
                    <a:solidFill>
                      <a:schemeClr val="bg2">
                        <a:lumMod val="10000"/>
                      </a:schemeClr>
                    </a:solidFill>
                  </a:rPr>
                  <a:t> </a:t>
                </a:r>
                <a:endParaRPr lang="es-ES" dirty="0"/>
              </a:p>
            </p:txBody>
          </p:sp>
        </mc:Choice>
        <mc:Fallback>
          <p:sp>
            <p:nvSpPr>
              <p:cNvPr id="13" name="CuadroTexto 12">
                <a:extLst>
                  <a:ext uri="{FF2B5EF4-FFF2-40B4-BE49-F238E27FC236}">
                    <a16:creationId xmlns:a16="http://schemas.microsoft.com/office/drawing/2014/main" id="{02F57465-F952-FC4C-A309-39E8D0099A12}"/>
                  </a:ext>
                </a:extLst>
              </p:cNvPr>
              <p:cNvSpPr txBox="1">
                <a:spLocks noRot="1" noChangeAspect="1" noMove="1" noResize="1" noEditPoints="1" noAdjustHandles="1" noChangeArrowheads="1" noChangeShapeType="1" noTextEdit="1"/>
              </p:cNvSpPr>
              <p:nvPr/>
            </p:nvSpPr>
            <p:spPr>
              <a:xfrm>
                <a:off x="5749196" y="3489427"/>
                <a:ext cx="733425" cy="369332"/>
              </a:xfrm>
              <a:prstGeom prst="rect">
                <a:avLst/>
              </a:prstGeom>
              <a:blipFill>
                <a:blip r:embed="rId6"/>
                <a:stretch>
                  <a:fillRect/>
                </a:stretch>
              </a:blipFill>
            </p:spPr>
            <p:txBody>
              <a:bodyPr/>
              <a:lstStyle/>
              <a:p>
                <a:r>
                  <a:rPr lang="es-ES">
                    <a:noFill/>
                  </a:rPr>
                  <a:t> </a:t>
                </a:r>
              </a:p>
            </p:txBody>
          </p:sp>
        </mc:Fallback>
      </mc:AlternateContent>
      <p:sp>
        <p:nvSpPr>
          <p:cNvPr id="14" name="Flecha: curvada hacia abajo 13">
            <a:extLst>
              <a:ext uri="{FF2B5EF4-FFF2-40B4-BE49-F238E27FC236}">
                <a16:creationId xmlns:a16="http://schemas.microsoft.com/office/drawing/2014/main" id="{CB2C18B5-BE94-2E7C-36C0-A20C1AD5A15E}"/>
              </a:ext>
            </a:extLst>
          </p:cNvPr>
          <p:cNvSpPr/>
          <p:nvPr/>
        </p:nvSpPr>
        <p:spPr>
          <a:xfrm rot="1826593" flipH="1" flipV="1">
            <a:off x="4825386" y="3612923"/>
            <a:ext cx="735200" cy="317072"/>
          </a:xfrm>
          <a:prstGeom prst="curvedDownArrow">
            <a:avLst>
              <a:gd name="adj1" fmla="val 25000"/>
              <a:gd name="adj2" fmla="val 50000"/>
              <a:gd name="adj3" fmla="val 31735"/>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134D7424-EAFC-271C-D02E-66ACBB1B1A7F}"/>
                  </a:ext>
                </a:extLst>
              </p:cNvPr>
              <p:cNvSpPr txBox="1"/>
              <p:nvPr/>
            </p:nvSpPr>
            <p:spPr>
              <a:xfrm>
                <a:off x="4170019" y="4112288"/>
                <a:ext cx="1321407" cy="64248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b="0" i="1" smtClean="0">
                          <a:solidFill>
                            <a:schemeClr val="bg2">
                              <a:lumMod val="10000"/>
                            </a:schemeClr>
                          </a:solidFill>
                          <a:latin typeface="Cambria Math" panose="02040503050406030204" pitchFamily="18" charset="0"/>
                        </a:rPr>
                        <m:t>+</m:t>
                      </m:r>
                      <m:f>
                        <m:fPr>
                          <m:ctrlPr>
                            <a:rPr lang="es-ES" b="0" i="1" smtClean="0">
                              <a:solidFill>
                                <a:schemeClr val="bg2">
                                  <a:lumMod val="10000"/>
                                </a:schemeClr>
                              </a:solidFill>
                              <a:latin typeface="Cambria Math" panose="02040503050406030204" pitchFamily="18" charset="0"/>
                            </a:rPr>
                          </m:ctrlPr>
                        </m:fPr>
                        <m:num>
                          <m:r>
                            <a:rPr lang="es-ES" b="0" i="1" smtClean="0">
                              <a:solidFill>
                                <a:schemeClr val="bg2">
                                  <a:lumMod val="10000"/>
                                </a:schemeClr>
                              </a:solidFill>
                              <a:latin typeface="Cambria Math" panose="02040503050406030204" pitchFamily="18" charset="0"/>
                            </a:rPr>
                            <m:t>𝑟</m:t>
                          </m:r>
                          <m:r>
                            <a:rPr lang="es-ES" b="0" i="1" smtClean="0">
                              <a:solidFill>
                                <a:schemeClr val="bg2">
                                  <a:lumMod val="10000"/>
                                </a:schemeClr>
                              </a:solidFill>
                              <a:latin typeface="Cambria Math" panose="02040503050406030204" pitchFamily="18" charset="0"/>
                              <a:ea typeface="Cambria Math" panose="02040503050406030204" pitchFamily="18" charset="0"/>
                            </a:rPr>
                            <m:t>×</m:t>
                          </m:r>
                          <m:sSub>
                            <m:sSubPr>
                              <m:ctrlPr>
                                <a:rPr lang="es-ES" i="1">
                                  <a:solidFill>
                                    <a:schemeClr val="bg2">
                                      <a:lumMod val="10000"/>
                                    </a:schemeClr>
                                  </a:solidFill>
                                  <a:latin typeface="Cambria Math" panose="02040503050406030204" pitchFamily="18" charset="0"/>
                                </a:rPr>
                              </m:ctrlPr>
                            </m:sSubPr>
                            <m:e>
                              <m:r>
                                <a:rPr lang="es-ES" i="1" smtClean="0">
                                  <a:solidFill>
                                    <a:schemeClr val="bg2">
                                      <a:lumMod val="10000"/>
                                    </a:schemeClr>
                                  </a:solidFill>
                                  <a:latin typeface="Cambria Math" panose="02040503050406030204" pitchFamily="18" charset="0"/>
                                </a:rPr>
                                <m:t>(</m:t>
                              </m:r>
                              <m:sSup>
                                <m:sSupPr>
                                  <m:ctrlPr>
                                    <a:rPr lang="es-ES" i="1" smtClean="0">
                                      <a:solidFill>
                                        <a:schemeClr val="accent1">
                                          <a:lumMod val="60000"/>
                                          <a:lumOff val="40000"/>
                                        </a:schemeClr>
                                      </a:solidFill>
                                      <a:latin typeface="Cambria Math" panose="02040503050406030204" pitchFamily="18" charset="0"/>
                                    </a:rPr>
                                  </m:ctrlPr>
                                </m:sSupPr>
                                <m:e>
                                  <m:r>
                                    <a:rPr lang="es-ES" i="1">
                                      <a:solidFill>
                                        <a:schemeClr val="accent1">
                                          <a:lumMod val="60000"/>
                                          <a:lumOff val="40000"/>
                                        </a:schemeClr>
                                      </a:solidFill>
                                      <a:latin typeface="Cambria Math" panose="02040503050406030204" pitchFamily="18" charset="0"/>
                                    </a:rPr>
                                    <m:t>𝑁</m:t>
                                  </m:r>
                                </m:e>
                                <m:sup>
                                  <m:r>
                                    <a:rPr lang="es-ES" i="1">
                                      <a:solidFill>
                                        <a:schemeClr val="accent1">
                                          <a:lumMod val="60000"/>
                                          <a:lumOff val="40000"/>
                                        </a:schemeClr>
                                      </a:solidFill>
                                      <a:latin typeface="Cambria Math" panose="02040503050406030204" pitchFamily="18" charset="0"/>
                                    </a:rPr>
                                    <m:t>𝑔</m:t>
                                  </m:r>
                                </m:sup>
                              </m:sSup>
                            </m:e>
                            <m:sub>
                              <m:r>
                                <a:rPr lang="es-ES" i="1" smtClean="0">
                                  <a:solidFill>
                                    <a:schemeClr val="accent1">
                                      <a:lumMod val="60000"/>
                                      <a:lumOff val="40000"/>
                                    </a:schemeClr>
                                  </a:solidFill>
                                  <a:latin typeface="Cambria Math" panose="02040503050406030204" pitchFamily="18" charset="0"/>
                                </a:rPr>
                                <m:t>𝐶</m:t>
                              </m:r>
                            </m:sub>
                          </m:sSub>
                          <m:r>
                            <a:rPr lang="es-ES" i="1">
                              <a:solidFill>
                                <a:schemeClr val="bg2">
                                  <a:lumMod val="10000"/>
                                </a:schemeClr>
                              </a:solidFill>
                              <a:latin typeface="Cambria Math" panose="02040503050406030204" pitchFamily="18" charset="0"/>
                            </a:rPr>
                            <m:t>+</m:t>
                          </m:r>
                          <m:r>
                            <m:rPr>
                              <m:nor/>
                            </m:rPr>
                            <a:rPr lang="es-ES" dirty="0">
                              <a:solidFill>
                                <a:schemeClr val="bg2">
                                  <a:lumMod val="10000"/>
                                </a:schemeClr>
                              </a:solidFill>
                            </a:rPr>
                            <m:t> </m:t>
                          </m:r>
                          <m:sSub>
                            <m:sSubPr>
                              <m:ctrlPr>
                                <a:rPr lang="es-ES" i="1" smtClean="0">
                                  <a:solidFill>
                                    <a:schemeClr val="accent6"/>
                                  </a:solidFill>
                                  <a:latin typeface="Cambria Math" panose="02040503050406030204" pitchFamily="18" charset="0"/>
                                </a:rPr>
                              </m:ctrlPr>
                            </m:sSubPr>
                            <m:e>
                              <m:sSup>
                                <m:sSupPr>
                                  <m:ctrlPr>
                                    <a:rPr lang="es-ES" i="1">
                                      <a:solidFill>
                                        <a:schemeClr val="accent6"/>
                                      </a:solidFill>
                                      <a:latin typeface="Cambria Math" panose="02040503050406030204" pitchFamily="18" charset="0"/>
                                    </a:rPr>
                                  </m:ctrlPr>
                                </m:sSupPr>
                                <m:e>
                                  <m:r>
                                    <a:rPr lang="es-ES" i="1">
                                      <a:solidFill>
                                        <a:schemeClr val="accent6"/>
                                      </a:solidFill>
                                      <a:latin typeface="Cambria Math" panose="02040503050406030204" pitchFamily="18" charset="0"/>
                                    </a:rPr>
                                    <m:t>𝑁</m:t>
                                  </m:r>
                                </m:e>
                                <m:sup>
                                  <m:r>
                                    <a:rPr lang="es-ES" i="1">
                                      <a:solidFill>
                                        <a:schemeClr val="accent6"/>
                                      </a:solidFill>
                                      <a:latin typeface="Cambria Math" panose="02040503050406030204" pitchFamily="18" charset="0"/>
                                    </a:rPr>
                                    <m:t>𝑔</m:t>
                                  </m:r>
                                </m:sup>
                              </m:sSup>
                            </m:e>
                            <m:sub>
                              <m:r>
                                <a:rPr lang="es-ES" i="1">
                                  <a:solidFill>
                                    <a:schemeClr val="accent6"/>
                                  </a:solidFill>
                                  <a:latin typeface="Cambria Math" panose="02040503050406030204" pitchFamily="18" charset="0"/>
                                </a:rPr>
                                <m:t>𝑃</m:t>
                              </m:r>
                            </m:sub>
                          </m:sSub>
                          <m:r>
                            <a:rPr lang="es-ES" b="0" i="1" smtClean="0">
                              <a:solidFill>
                                <a:schemeClr val="bg2">
                                  <a:lumMod val="10000"/>
                                </a:schemeClr>
                              </a:solidFill>
                              <a:latin typeface="Cambria Math" panose="02040503050406030204" pitchFamily="18" charset="0"/>
                            </a:rPr>
                            <m:t>)</m:t>
                          </m:r>
                        </m:num>
                        <m:den>
                          <m:r>
                            <a:rPr lang="es-ES" b="0" i="1" smtClean="0">
                              <a:solidFill>
                                <a:schemeClr val="bg2">
                                  <a:lumMod val="10000"/>
                                </a:schemeClr>
                              </a:solidFill>
                              <a:latin typeface="Cambria Math" panose="02040503050406030204" pitchFamily="18" charset="0"/>
                            </a:rPr>
                            <m:t>𝐺</m:t>
                          </m:r>
                        </m:den>
                      </m:f>
                    </m:oMath>
                  </m:oMathPara>
                </a14:m>
                <a:endParaRPr lang="es-ES" dirty="0">
                  <a:solidFill>
                    <a:schemeClr val="accent1"/>
                  </a:solidFill>
                </a:endParaRPr>
              </a:p>
            </p:txBody>
          </p:sp>
        </mc:Choice>
        <mc:Fallback>
          <p:sp>
            <p:nvSpPr>
              <p:cNvPr id="15" name="CuadroTexto 14">
                <a:extLst>
                  <a:ext uri="{FF2B5EF4-FFF2-40B4-BE49-F238E27FC236}">
                    <a16:creationId xmlns:a16="http://schemas.microsoft.com/office/drawing/2014/main" id="{134D7424-EAFC-271C-D02E-66ACBB1B1A7F}"/>
                  </a:ext>
                </a:extLst>
              </p:cNvPr>
              <p:cNvSpPr txBox="1">
                <a:spLocks noRot="1" noChangeAspect="1" noMove="1" noResize="1" noEditPoints="1" noAdjustHandles="1" noChangeArrowheads="1" noChangeShapeType="1" noTextEdit="1"/>
              </p:cNvSpPr>
              <p:nvPr/>
            </p:nvSpPr>
            <p:spPr>
              <a:xfrm>
                <a:off x="4170019" y="4112288"/>
                <a:ext cx="1321407" cy="642484"/>
              </a:xfrm>
              <a:prstGeom prst="rect">
                <a:avLst/>
              </a:prstGeom>
              <a:blipFill>
                <a:blip r:embed="rId7"/>
                <a:stretch>
                  <a:fillRect r="-46544"/>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54B87944-D307-77B5-4BAA-B4DE43E7AB12}"/>
                  </a:ext>
                </a:extLst>
              </p:cNvPr>
              <p:cNvSpPr txBox="1"/>
              <p:nvPr/>
            </p:nvSpPr>
            <p:spPr>
              <a:xfrm>
                <a:off x="2779276" y="6132402"/>
                <a:ext cx="3170804" cy="369332"/>
              </a:xfrm>
              <a:prstGeom prst="rect">
                <a:avLst/>
              </a:prstGeom>
              <a:noFill/>
            </p:spPr>
            <p:txBody>
              <a:bodyPr wrap="none" lIns="0" tIns="0" rIns="0" bIns="0" rtlCol="0">
                <a:spAutoFit/>
              </a:bodyPr>
              <a:lstStyle/>
              <a:p>
                <a14:m>
                  <m:oMath xmlns:m="http://schemas.openxmlformats.org/officeDocument/2006/math">
                    <m:r>
                      <a:rPr lang="es-ES" sz="2400" b="0" i="1" smtClean="0">
                        <a:solidFill>
                          <a:schemeClr val="bg2">
                            <a:lumMod val="10000"/>
                          </a:schemeClr>
                        </a:solidFill>
                        <a:latin typeface="Cambria Math" panose="02040503050406030204" pitchFamily="18" charset="0"/>
                      </a:rPr>
                      <m:t>𝐺</m:t>
                    </m:r>
                    <m:r>
                      <a:rPr lang="es-ES" sz="2400" b="0" i="1" smtClean="0">
                        <a:solidFill>
                          <a:schemeClr val="bg2">
                            <a:lumMod val="10000"/>
                          </a:schemeClr>
                        </a:solidFill>
                        <a:latin typeface="Cambria Math" panose="02040503050406030204" pitchFamily="18" charset="0"/>
                      </a:rPr>
                      <m:t>=</m:t>
                    </m:r>
                    <m:sSub>
                      <m:sSubPr>
                        <m:ctrlPr>
                          <a:rPr lang="es-ES" sz="2400" b="0" i="1" smtClean="0">
                            <a:solidFill>
                              <a:schemeClr val="bg2">
                                <a:lumMod val="10000"/>
                              </a:schemeClr>
                            </a:solidFill>
                            <a:latin typeface="Cambria Math" panose="02040503050406030204" pitchFamily="18" charset="0"/>
                          </a:rPr>
                        </m:ctrlPr>
                      </m:sSubPr>
                      <m:e>
                        <m:sSup>
                          <m:sSupPr>
                            <m:ctrlPr>
                              <a:rPr lang="es-ES" sz="2400" i="1">
                                <a:solidFill>
                                  <a:schemeClr val="bg2">
                                    <a:lumMod val="10000"/>
                                  </a:schemeClr>
                                </a:solidFill>
                                <a:latin typeface="Cambria Math" panose="02040503050406030204" pitchFamily="18" charset="0"/>
                              </a:rPr>
                            </m:ctrlPr>
                          </m:sSupPr>
                          <m:e>
                            <m:r>
                              <a:rPr lang="es-ES" sz="2400" i="1">
                                <a:solidFill>
                                  <a:schemeClr val="bg2">
                                    <a:lumMod val="10000"/>
                                  </a:schemeClr>
                                </a:solidFill>
                                <a:latin typeface="Cambria Math" panose="02040503050406030204" pitchFamily="18" charset="0"/>
                              </a:rPr>
                              <m:t>𝑁</m:t>
                            </m:r>
                          </m:e>
                          <m:sup>
                            <m:r>
                              <a:rPr lang="es-ES" sz="2400" i="1">
                                <a:solidFill>
                                  <a:schemeClr val="bg2">
                                    <a:lumMod val="10000"/>
                                  </a:schemeClr>
                                </a:solidFill>
                                <a:latin typeface="Cambria Math" panose="02040503050406030204" pitchFamily="18" charset="0"/>
                              </a:rPr>
                              <m:t>𝑔</m:t>
                            </m:r>
                          </m:sup>
                        </m:sSup>
                      </m:e>
                      <m:sub>
                        <m:r>
                          <a:rPr lang="es-ES" sz="2400" b="0" i="1" smtClean="0">
                            <a:solidFill>
                              <a:schemeClr val="bg2">
                                <a:lumMod val="10000"/>
                              </a:schemeClr>
                            </a:solidFill>
                            <a:latin typeface="Cambria Math" panose="02040503050406030204" pitchFamily="18" charset="0"/>
                          </a:rPr>
                          <m:t>𝐶</m:t>
                        </m:r>
                      </m:sub>
                    </m:sSub>
                    <m:r>
                      <a:rPr lang="es-ES" sz="2400" b="0" i="1" smtClean="0">
                        <a:solidFill>
                          <a:schemeClr val="bg2">
                            <a:lumMod val="10000"/>
                          </a:schemeClr>
                        </a:solidFill>
                        <a:latin typeface="Cambria Math" panose="02040503050406030204" pitchFamily="18" charset="0"/>
                      </a:rPr>
                      <m:t>+</m:t>
                    </m:r>
                    <m:sSub>
                      <m:sSubPr>
                        <m:ctrlPr>
                          <a:rPr lang="es-ES" sz="2400" i="1">
                            <a:solidFill>
                              <a:schemeClr val="bg2">
                                <a:lumMod val="10000"/>
                              </a:schemeClr>
                            </a:solidFill>
                            <a:latin typeface="Cambria Math" panose="02040503050406030204" pitchFamily="18" charset="0"/>
                          </a:rPr>
                        </m:ctrlPr>
                      </m:sSubPr>
                      <m:e>
                        <m:sSup>
                          <m:sSupPr>
                            <m:ctrlPr>
                              <a:rPr lang="es-ES" sz="2400" i="1">
                                <a:solidFill>
                                  <a:schemeClr val="bg2">
                                    <a:lumMod val="10000"/>
                                  </a:schemeClr>
                                </a:solidFill>
                                <a:latin typeface="Cambria Math" panose="02040503050406030204" pitchFamily="18" charset="0"/>
                              </a:rPr>
                            </m:ctrlPr>
                          </m:sSupPr>
                          <m:e>
                            <m:r>
                              <a:rPr lang="es-ES" sz="2400" i="1">
                                <a:solidFill>
                                  <a:schemeClr val="bg2">
                                    <a:lumMod val="10000"/>
                                  </a:schemeClr>
                                </a:solidFill>
                                <a:latin typeface="Cambria Math" panose="02040503050406030204" pitchFamily="18" charset="0"/>
                              </a:rPr>
                              <m:t>𝑁</m:t>
                            </m:r>
                          </m:e>
                          <m:sup>
                            <m:r>
                              <a:rPr lang="es-ES" sz="2400" i="1">
                                <a:solidFill>
                                  <a:schemeClr val="bg2">
                                    <a:lumMod val="10000"/>
                                  </a:schemeClr>
                                </a:solidFill>
                                <a:latin typeface="Cambria Math" panose="02040503050406030204" pitchFamily="18" charset="0"/>
                              </a:rPr>
                              <m:t>𝑔</m:t>
                            </m:r>
                          </m:sup>
                        </m:sSup>
                      </m:e>
                      <m:sub>
                        <m:r>
                          <a:rPr lang="es-ES" sz="2400" b="0" i="1" smtClean="0">
                            <a:solidFill>
                              <a:schemeClr val="bg2">
                                <a:lumMod val="10000"/>
                              </a:schemeClr>
                            </a:solidFill>
                            <a:latin typeface="Cambria Math" panose="02040503050406030204" pitchFamily="18" charset="0"/>
                          </a:rPr>
                          <m:t>𝐷</m:t>
                        </m:r>
                      </m:sub>
                    </m:sSub>
                  </m:oMath>
                </a14:m>
                <a:r>
                  <a:rPr lang="es-ES" sz="2400" dirty="0">
                    <a:solidFill>
                      <a:schemeClr val="bg2">
                        <a:lumMod val="10000"/>
                      </a:schemeClr>
                    </a:solidFill>
                  </a:rPr>
                  <a:t> + </a:t>
                </a:r>
                <a14:m>
                  <m:oMath xmlns:m="http://schemas.openxmlformats.org/officeDocument/2006/math">
                    <m:sSub>
                      <m:sSubPr>
                        <m:ctrlPr>
                          <a:rPr lang="es-ES" sz="2400" i="1">
                            <a:solidFill>
                              <a:schemeClr val="bg2">
                                <a:lumMod val="10000"/>
                              </a:schemeClr>
                            </a:solidFill>
                            <a:latin typeface="Cambria Math" panose="02040503050406030204" pitchFamily="18" charset="0"/>
                          </a:rPr>
                        </m:ctrlPr>
                      </m:sSubPr>
                      <m:e>
                        <m:sSup>
                          <m:sSupPr>
                            <m:ctrlPr>
                              <a:rPr lang="es-ES" sz="2400" i="1">
                                <a:solidFill>
                                  <a:schemeClr val="bg2">
                                    <a:lumMod val="10000"/>
                                  </a:schemeClr>
                                </a:solidFill>
                                <a:latin typeface="Cambria Math" panose="02040503050406030204" pitchFamily="18" charset="0"/>
                              </a:rPr>
                            </m:ctrlPr>
                          </m:sSupPr>
                          <m:e>
                            <m:r>
                              <a:rPr lang="es-ES" sz="2400" i="1">
                                <a:solidFill>
                                  <a:schemeClr val="bg2">
                                    <a:lumMod val="10000"/>
                                  </a:schemeClr>
                                </a:solidFill>
                                <a:latin typeface="Cambria Math" panose="02040503050406030204" pitchFamily="18" charset="0"/>
                              </a:rPr>
                              <m:t>𝑁</m:t>
                            </m:r>
                          </m:e>
                          <m:sup>
                            <m:r>
                              <a:rPr lang="es-ES" sz="2400" i="1">
                                <a:solidFill>
                                  <a:schemeClr val="bg2">
                                    <a:lumMod val="10000"/>
                                  </a:schemeClr>
                                </a:solidFill>
                                <a:latin typeface="Cambria Math" panose="02040503050406030204" pitchFamily="18" charset="0"/>
                              </a:rPr>
                              <m:t>𝑔</m:t>
                            </m:r>
                          </m:sup>
                        </m:sSup>
                      </m:e>
                      <m:sub>
                        <m:r>
                          <a:rPr lang="es-ES" sz="2400" b="0" i="1" smtClean="0">
                            <a:solidFill>
                              <a:schemeClr val="bg2">
                                <a:lumMod val="10000"/>
                              </a:schemeClr>
                            </a:solidFill>
                            <a:latin typeface="Cambria Math" panose="02040503050406030204" pitchFamily="18" charset="0"/>
                          </a:rPr>
                          <m:t>𝑃</m:t>
                        </m:r>
                      </m:sub>
                    </m:sSub>
                  </m:oMath>
                </a14:m>
                <a:r>
                  <a:rPr lang="es-ES" sz="2400" dirty="0">
                    <a:solidFill>
                      <a:schemeClr val="bg2">
                        <a:lumMod val="10000"/>
                      </a:schemeClr>
                    </a:solidFill>
                  </a:rPr>
                  <a:t> </a:t>
                </a:r>
              </a:p>
            </p:txBody>
          </p:sp>
        </mc:Choice>
        <mc:Fallback>
          <p:sp>
            <p:nvSpPr>
              <p:cNvPr id="18" name="CuadroTexto 17">
                <a:extLst>
                  <a:ext uri="{FF2B5EF4-FFF2-40B4-BE49-F238E27FC236}">
                    <a16:creationId xmlns:a16="http://schemas.microsoft.com/office/drawing/2014/main" id="{54B87944-D307-77B5-4BAA-B4DE43E7AB12}"/>
                  </a:ext>
                </a:extLst>
              </p:cNvPr>
              <p:cNvSpPr txBox="1">
                <a:spLocks noRot="1" noChangeAspect="1" noMove="1" noResize="1" noEditPoints="1" noAdjustHandles="1" noChangeArrowheads="1" noChangeShapeType="1" noTextEdit="1"/>
              </p:cNvSpPr>
              <p:nvPr/>
            </p:nvSpPr>
            <p:spPr>
              <a:xfrm>
                <a:off x="2779276" y="6132402"/>
                <a:ext cx="3170804" cy="369332"/>
              </a:xfrm>
              <a:prstGeom prst="rect">
                <a:avLst/>
              </a:prstGeom>
              <a:blipFill>
                <a:blip r:embed="rId8"/>
                <a:stretch>
                  <a:fillRect l="-3462" t="-26230" b="-47541"/>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44" name="CuadroTexto 43">
                <a:extLst>
                  <a:ext uri="{FF2B5EF4-FFF2-40B4-BE49-F238E27FC236}">
                    <a16:creationId xmlns:a16="http://schemas.microsoft.com/office/drawing/2014/main" id="{17A862A6-F4DC-B287-52EC-3EBED75526D1}"/>
                  </a:ext>
                </a:extLst>
              </p:cNvPr>
              <p:cNvSpPr txBox="1"/>
              <p:nvPr/>
            </p:nvSpPr>
            <p:spPr>
              <a:xfrm>
                <a:off x="8141384" y="1824200"/>
                <a:ext cx="2005584" cy="9194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a:solidFill>
                            <a:schemeClr val="bg2">
                              <a:lumMod val="10000"/>
                            </a:schemeClr>
                          </a:solidFill>
                          <a:latin typeface="Cambria Math" panose="02040503050406030204" pitchFamily="18" charset="0"/>
                        </a:rPr>
                        <m:t>+</m:t>
                      </m:r>
                      <m:f>
                        <m:fPr>
                          <m:ctrlPr>
                            <a:rPr lang="es-ES" i="1">
                              <a:solidFill>
                                <a:schemeClr val="bg2">
                                  <a:lumMod val="10000"/>
                                </a:schemeClr>
                              </a:solidFill>
                              <a:latin typeface="Cambria Math" panose="02040503050406030204" pitchFamily="18" charset="0"/>
                            </a:rPr>
                          </m:ctrlPr>
                        </m:fPr>
                        <m:num>
                          <m:r>
                            <a:rPr lang="es-ES" i="1">
                              <a:solidFill>
                                <a:schemeClr val="bg2">
                                  <a:lumMod val="10000"/>
                                </a:schemeClr>
                              </a:solidFill>
                              <a:latin typeface="Cambria Math" panose="02040503050406030204" pitchFamily="18" charset="0"/>
                            </a:rPr>
                            <m:t>𝑟</m:t>
                          </m:r>
                          <m:r>
                            <a:rPr lang="es-ES" i="1">
                              <a:solidFill>
                                <a:schemeClr val="bg2">
                                  <a:lumMod val="10000"/>
                                </a:schemeClr>
                              </a:solidFill>
                              <a:latin typeface="Cambria Math" panose="02040503050406030204" pitchFamily="18" charset="0"/>
                              <a:ea typeface="Cambria Math" panose="02040503050406030204" pitchFamily="18" charset="0"/>
                            </a:rPr>
                            <m:t>×</m:t>
                          </m:r>
                          <m:sSub>
                            <m:sSubPr>
                              <m:ctrlPr>
                                <a:rPr lang="es-ES" i="1">
                                  <a:solidFill>
                                    <a:schemeClr val="bg2">
                                      <a:lumMod val="10000"/>
                                    </a:schemeClr>
                                  </a:solidFill>
                                  <a:latin typeface="Cambria Math" panose="02040503050406030204" pitchFamily="18" charset="0"/>
                                </a:rPr>
                              </m:ctrlPr>
                            </m:sSubPr>
                            <m:e>
                              <m:r>
                                <a:rPr lang="es-ES" i="1">
                                  <a:solidFill>
                                    <a:schemeClr val="bg2">
                                      <a:lumMod val="10000"/>
                                    </a:schemeClr>
                                  </a:solidFill>
                                  <a:latin typeface="Cambria Math" panose="02040503050406030204" pitchFamily="18" charset="0"/>
                                </a:rPr>
                                <m:t>(</m:t>
                              </m:r>
                              <m:sSup>
                                <m:sSupPr>
                                  <m:ctrlPr>
                                    <a:rPr lang="es-ES" i="1">
                                      <a:solidFill>
                                        <a:schemeClr val="accent1">
                                          <a:lumMod val="60000"/>
                                          <a:lumOff val="40000"/>
                                        </a:schemeClr>
                                      </a:solidFill>
                                      <a:latin typeface="Cambria Math" panose="02040503050406030204" pitchFamily="18" charset="0"/>
                                    </a:rPr>
                                  </m:ctrlPr>
                                </m:sSupPr>
                                <m:e>
                                  <m:r>
                                    <a:rPr lang="es-ES" i="1">
                                      <a:solidFill>
                                        <a:schemeClr val="accent1">
                                          <a:lumMod val="60000"/>
                                          <a:lumOff val="40000"/>
                                        </a:schemeClr>
                                      </a:solidFill>
                                      <a:latin typeface="Cambria Math" panose="02040503050406030204" pitchFamily="18" charset="0"/>
                                    </a:rPr>
                                    <m:t>𝑁</m:t>
                                  </m:r>
                                </m:e>
                                <m:sup>
                                  <m:r>
                                    <a:rPr lang="es-ES" i="1">
                                      <a:solidFill>
                                        <a:schemeClr val="accent1">
                                          <a:lumMod val="60000"/>
                                          <a:lumOff val="40000"/>
                                        </a:schemeClr>
                                      </a:solidFill>
                                      <a:latin typeface="Cambria Math" panose="02040503050406030204" pitchFamily="18" charset="0"/>
                                    </a:rPr>
                                    <m:t>𝑔</m:t>
                                  </m:r>
                                </m:sup>
                              </m:sSup>
                            </m:e>
                            <m:sub>
                              <m:r>
                                <a:rPr lang="es-ES" i="1">
                                  <a:solidFill>
                                    <a:schemeClr val="accent1">
                                      <a:lumMod val="60000"/>
                                      <a:lumOff val="40000"/>
                                    </a:schemeClr>
                                  </a:solidFill>
                                  <a:latin typeface="Cambria Math" panose="02040503050406030204" pitchFamily="18" charset="0"/>
                                </a:rPr>
                                <m:t>𝐶</m:t>
                              </m:r>
                            </m:sub>
                          </m:sSub>
                          <m:r>
                            <a:rPr lang="es-ES" i="1">
                              <a:solidFill>
                                <a:schemeClr val="bg2">
                                  <a:lumMod val="10000"/>
                                </a:schemeClr>
                              </a:solidFill>
                              <a:latin typeface="Cambria Math" panose="02040503050406030204" pitchFamily="18" charset="0"/>
                            </a:rPr>
                            <m:t>+</m:t>
                          </m:r>
                          <m:r>
                            <m:rPr>
                              <m:nor/>
                            </m:rPr>
                            <a:rPr lang="es-ES" dirty="0">
                              <a:solidFill>
                                <a:schemeClr val="bg2">
                                  <a:lumMod val="10000"/>
                                </a:schemeClr>
                              </a:solidFill>
                            </a:rPr>
                            <m:t> </m:t>
                          </m:r>
                          <m:sSub>
                            <m:sSubPr>
                              <m:ctrlPr>
                                <a:rPr lang="es-ES" i="1">
                                  <a:solidFill>
                                    <a:schemeClr val="accent6"/>
                                  </a:solidFill>
                                  <a:latin typeface="Cambria Math" panose="02040503050406030204" pitchFamily="18" charset="0"/>
                                </a:rPr>
                              </m:ctrlPr>
                            </m:sSubPr>
                            <m:e>
                              <m:sSup>
                                <m:sSupPr>
                                  <m:ctrlPr>
                                    <a:rPr lang="es-ES" i="1">
                                      <a:solidFill>
                                        <a:schemeClr val="accent6"/>
                                      </a:solidFill>
                                      <a:latin typeface="Cambria Math" panose="02040503050406030204" pitchFamily="18" charset="0"/>
                                    </a:rPr>
                                  </m:ctrlPr>
                                </m:sSupPr>
                                <m:e>
                                  <m:r>
                                    <a:rPr lang="es-ES" i="1">
                                      <a:solidFill>
                                        <a:schemeClr val="accent6"/>
                                      </a:solidFill>
                                      <a:latin typeface="Cambria Math" panose="02040503050406030204" pitchFamily="18" charset="0"/>
                                    </a:rPr>
                                    <m:t>𝑁</m:t>
                                  </m:r>
                                </m:e>
                                <m:sup>
                                  <m:r>
                                    <a:rPr lang="es-ES" i="1">
                                      <a:solidFill>
                                        <a:schemeClr val="accent6"/>
                                      </a:solidFill>
                                      <a:latin typeface="Cambria Math" panose="02040503050406030204" pitchFamily="18" charset="0"/>
                                    </a:rPr>
                                    <m:t>𝑔</m:t>
                                  </m:r>
                                </m:sup>
                              </m:sSup>
                            </m:e>
                            <m:sub>
                              <m:r>
                                <a:rPr lang="es-ES" i="1">
                                  <a:solidFill>
                                    <a:schemeClr val="accent6"/>
                                  </a:solidFill>
                                  <a:latin typeface="Cambria Math" panose="02040503050406030204" pitchFamily="18" charset="0"/>
                                </a:rPr>
                                <m:t>𝑃</m:t>
                              </m:r>
                            </m:sub>
                          </m:sSub>
                          <m:r>
                            <a:rPr lang="es-ES" i="1">
                              <a:solidFill>
                                <a:schemeClr val="bg2">
                                  <a:lumMod val="10000"/>
                                </a:schemeClr>
                              </a:solidFill>
                              <a:latin typeface="Cambria Math" panose="02040503050406030204" pitchFamily="18" charset="0"/>
                            </a:rPr>
                            <m:t>)</m:t>
                          </m:r>
                        </m:num>
                        <m:den>
                          <m:r>
                            <a:rPr lang="es-ES" i="1">
                              <a:solidFill>
                                <a:schemeClr val="bg2">
                                  <a:lumMod val="10000"/>
                                </a:schemeClr>
                              </a:solidFill>
                              <a:latin typeface="Cambria Math" panose="02040503050406030204" pitchFamily="18" charset="0"/>
                            </a:rPr>
                            <m:t>𝐺</m:t>
                          </m:r>
                        </m:den>
                      </m:f>
                    </m:oMath>
                  </m:oMathPara>
                </a14:m>
                <a:endParaRPr lang="es-ES" dirty="0">
                  <a:solidFill>
                    <a:schemeClr val="accent1"/>
                  </a:solidFill>
                </a:endParaRPr>
              </a:p>
              <a:p>
                <a:endParaRPr lang="es-ES" dirty="0">
                  <a:solidFill>
                    <a:schemeClr val="accent1"/>
                  </a:solidFill>
                </a:endParaRPr>
              </a:p>
            </p:txBody>
          </p:sp>
        </mc:Choice>
        <mc:Fallback>
          <p:sp>
            <p:nvSpPr>
              <p:cNvPr id="44" name="CuadroTexto 43">
                <a:extLst>
                  <a:ext uri="{FF2B5EF4-FFF2-40B4-BE49-F238E27FC236}">
                    <a16:creationId xmlns:a16="http://schemas.microsoft.com/office/drawing/2014/main" id="{17A862A6-F4DC-B287-52EC-3EBED75526D1}"/>
                  </a:ext>
                </a:extLst>
              </p:cNvPr>
              <p:cNvSpPr txBox="1">
                <a:spLocks noRot="1" noChangeAspect="1" noMove="1" noResize="1" noEditPoints="1" noAdjustHandles="1" noChangeArrowheads="1" noChangeShapeType="1" noTextEdit="1"/>
              </p:cNvSpPr>
              <p:nvPr/>
            </p:nvSpPr>
            <p:spPr>
              <a:xfrm>
                <a:off x="8141384" y="1824200"/>
                <a:ext cx="2005584" cy="919482"/>
              </a:xfrm>
              <a:prstGeom prst="rect">
                <a:avLst/>
              </a:prstGeom>
              <a:blipFill>
                <a:blip r:embed="rId9"/>
                <a:stretch>
                  <a:fillRect/>
                </a:stretch>
              </a:blipFill>
            </p:spPr>
            <p:txBody>
              <a:bodyPr/>
              <a:lstStyle/>
              <a:p>
                <a:r>
                  <a:rPr lang="es-ES">
                    <a:noFill/>
                  </a:rPr>
                  <a:t> </a:t>
                </a:r>
              </a:p>
            </p:txBody>
          </p:sp>
        </mc:Fallback>
      </mc:AlternateContent>
      <p:sp>
        <p:nvSpPr>
          <p:cNvPr id="45" name="Flecha: curvada hacia abajo 44">
            <a:extLst>
              <a:ext uri="{FF2B5EF4-FFF2-40B4-BE49-F238E27FC236}">
                <a16:creationId xmlns:a16="http://schemas.microsoft.com/office/drawing/2014/main" id="{DBB89A42-D2A6-F5B7-70AF-E4689C528B1E}"/>
              </a:ext>
            </a:extLst>
          </p:cNvPr>
          <p:cNvSpPr/>
          <p:nvPr/>
        </p:nvSpPr>
        <p:spPr>
          <a:xfrm rot="13027147" flipH="1" flipV="1">
            <a:off x="7747709" y="2380449"/>
            <a:ext cx="736796" cy="317072"/>
          </a:xfrm>
          <a:prstGeom prst="curvedDownArrow">
            <a:avLst>
              <a:gd name="adj1" fmla="val 25000"/>
              <a:gd name="adj2" fmla="val 50000"/>
              <a:gd name="adj3" fmla="val 31735"/>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mc:AlternateContent xmlns:mc="http://schemas.openxmlformats.org/markup-compatibility/2006">
        <mc:Choice xmlns:a14="http://schemas.microsoft.com/office/drawing/2010/main" Requires="a14">
          <p:sp>
            <p:nvSpPr>
              <p:cNvPr id="46" name="CuadroTexto 45">
                <a:extLst>
                  <a:ext uri="{FF2B5EF4-FFF2-40B4-BE49-F238E27FC236}">
                    <a16:creationId xmlns:a16="http://schemas.microsoft.com/office/drawing/2014/main" id="{D5C70F85-8848-F697-382F-0B5A15FC2E3B}"/>
                  </a:ext>
                </a:extLst>
              </p:cNvPr>
              <p:cNvSpPr txBox="1"/>
              <p:nvPr/>
            </p:nvSpPr>
            <p:spPr>
              <a:xfrm>
                <a:off x="4359178" y="2938141"/>
                <a:ext cx="52712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ES" i="1" smtClean="0">
                              <a:solidFill>
                                <a:schemeClr val="accent1">
                                  <a:lumMod val="60000"/>
                                  <a:lumOff val="40000"/>
                                </a:schemeClr>
                              </a:solidFill>
                              <a:latin typeface="Cambria Math" panose="02040503050406030204" pitchFamily="18" charset="0"/>
                            </a:rPr>
                          </m:ctrlPr>
                        </m:sSubPr>
                        <m:e>
                          <m:sSup>
                            <m:sSupPr>
                              <m:ctrlPr>
                                <a:rPr lang="es-ES" i="1">
                                  <a:solidFill>
                                    <a:schemeClr val="accent1">
                                      <a:lumMod val="60000"/>
                                      <a:lumOff val="40000"/>
                                    </a:schemeClr>
                                  </a:solidFill>
                                  <a:latin typeface="Cambria Math" panose="02040503050406030204" pitchFamily="18" charset="0"/>
                                </a:rPr>
                              </m:ctrlPr>
                            </m:sSupPr>
                            <m:e>
                              <m:r>
                                <a:rPr lang="es-ES" i="1">
                                  <a:solidFill>
                                    <a:schemeClr val="accent1">
                                      <a:lumMod val="60000"/>
                                      <a:lumOff val="40000"/>
                                    </a:schemeClr>
                                  </a:solidFill>
                                  <a:latin typeface="Cambria Math" panose="02040503050406030204" pitchFamily="18" charset="0"/>
                                </a:rPr>
                                <m:t>𝑁</m:t>
                              </m:r>
                            </m:e>
                            <m:sup>
                              <m:r>
                                <a:rPr lang="es-ES" i="1">
                                  <a:solidFill>
                                    <a:schemeClr val="accent1">
                                      <a:lumMod val="60000"/>
                                      <a:lumOff val="40000"/>
                                    </a:schemeClr>
                                  </a:solidFill>
                                  <a:latin typeface="Cambria Math" panose="02040503050406030204" pitchFamily="18" charset="0"/>
                                </a:rPr>
                                <m:t>𝑔</m:t>
                              </m:r>
                            </m:sup>
                          </m:sSup>
                        </m:e>
                        <m:sub>
                          <m:r>
                            <a:rPr lang="es-ES" b="0" i="1" smtClean="0">
                              <a:solidFill>
                                <a:schemeClr val="accent1">
                                  <a:lumMod val="60000"/>
                                  <a:lumOff val="40000"/>
                                </a:schemeClr>
                              </a:solidFill>
                              <a:latin typeface="Cambria Math" panose="02040503050406030204" pitchFamily="18" charset="0"/>
                            </a:rPr>
                            <m:t>𝐶</m:t>
                          </m:r>
                        </m:sub>
                      </m:sSub>
                    </m:oMath>
                  </m:oMathPara>
                </a14:m>
                <a:endParaRPr lang="es-ES" dirty="0">
                  <a:solidFill>
                    <a:schemeClr val="accent1">
                      <a:lumMod val="60000"/>
                      <a:lumOff val="40000"/>
                    </a:schemeClr>
                  </a:solidFill>
                </a:endParaRPr>
              </a:p>
            </p:txBody>
          </p:sp>
        </mc:Choice>
        <mc:Fallback>
          <p:sp>
            <p:nvSpPr>
              <p:cNvPr id="46" name="CuadroTexto 45">
                <a:extLst>
                  <a:ext uri="{FF2B5EF4-FFF2-40B4-BE49-F238E27FC236}">
                    <a16:creationId xmlns:a16="http://schemas.microsoft.com/office/drawing/2014/main" id="{D5C70F85-8848-F697-382F-0B5A15FC2E3B}"/>
                  </a:ext>
                </a:extLst>
              </p:cNvPr>
              <p:cNvSpPr txBox="1">
                <a:spLocks noRot="1" noChangeAspect="1" noMove="1" noResize="1" noEditPoints="1" noAdjustHandles="1" noChangeArrowheads="1" noChangeShapeType="1" noTextEdit="1"/>
              </p:cNvSpPr>
              <p:nvPr/>
            </p:nvSpPr>
            <p:spPr>
              <a:xfrm>
                <a:off x="4359178" y="2938141"/>
                <a:ext cx="527125" cy="369332"/>
              </a:xfrm>
              <a:prstGeom prst="rect">
                <a:avLst/>
              </a:prstGeom>
              <a:blipFill>
                <a:blip r:embed="rId10"/>
                <a:stretch>
                  <a:fillRect r="-459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47" name="CuadroTexto 46">
                <a:extLst>
                  <a:ext uri="{FF2B5EF4-FFF2-40B4-BE49-F238E27FC236}">
                    <a16:creationId xmlns:a16="http://schemas.microsoft.com/office/drawing/2014/main" id="{E57023F0-94B2-5DFF-270E-E3843B0C3335}"/>
                  </a:ext>
                </a:extLst>
              </p:cNvPr>
              <p:cNvSpPr txBox="1"/>
              <p:nvPr/>
            </p:nvSpPr>
            <p:spPr>
              <a:xfrm>
                <a:off x="8881805" y="3992391"/>
                <a:ext cx="52712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ES" i="1" smtClean="0">
                              <a:solidFill>
                                <a:schemeClr val="accent5">
                                  <a:lumMod val="50000"/>
                                </a:schemeClr>
                              </a:solidFill>
                              <a:latin typeface="Cambria Math" panose="02040503050406030204" pitchFamily="18" charset="0"/>
                            </a:rPr>
                          </m:ctrlPr>
                        </m:sSubPr>
                        <m:e>
                          <m:sSup>
                            <m:sSupPr>
                              <m:ctrlPr>
                                <a:rPr lang="es-ES" i="1">
                                  <a:solidFill>
                                    <a:schemeClr val="accent5">
                                      <a:lumMod val="50000"/>
                                    </a:schemeClr>
                                  </a:solidFill>
                                  <a:latin typeface="Cambria Math" panose="02040503050406030204" pitchFamily="18" charset="0"/>
                                </a:rPr>
                              </m:ctrlPr>
                            </m:sSupPr>
                            <m:e>
                              <m:r>
                                <a:rPr lang="es-ES" i="1">
                                  <a:solidFill>
                                    <a:schemeClr val="accent5">
                                      <a:lumMod val="50000"/>
                                    </a:schemeClr>
                                  </a:solidFill>
                                  <a:latin typeface="Cambria Math" panose="02040503050406030204" pitchFamily="18" charset="0"/>
                                </a:rPr>
                                <m:t>𝑁</m:t>
                              </m:r>
                            </m:e>
                            <m:sup>
                              <m:r>
                                <a:rPr lang="es-ES" i="1">
                                  <a:solidFill>
                                    <a:schemeClr val="accent5">
                                      <a:lumMod val="50000"/>
                                    </a:schemeClr>
                                  </a:solidFill>
                                  <a:latin typeface="Cambria Math" panose="02040503050406030204" pitchFamily="18" charset="0"/>
                                </a:rPr>
                                <m:t>𝑔</m:t>
                              </m:r>
                            </m:sup>
                          </m:sSup>
                        </m:e>
                        <m:sub>
                          <m:r>
                            <a:rPr lang="es-ES" b="0" i="1" smtClean="0">
                              <a:solidFill>
                                <a:schemeClr val="accent5">
                                  <a:lumMod val="50000"/>
                                </a:schemeClr>
                              </a:solidFill>
                              <a:latin typeface="Cambria Math" panose="02040503050406030204" pitchFamily="18" charset="0"/>
                            </a:rPr>
                            <m:t>𝐷</m:t>
                          </m:r>
                        </m:sub>
                      </m:sSub>
                    </m:oMath>
                  </m:oMathPara>
                </a14:m>
                <a:endParaRPr lang="es-ES" dirty="0"/>
              </a:p>
            </p:txBody>
          </p:sp>
        </mc:Choice>
        <mc:Fallback>
          <p:sp>
            <p:nvSpPr>
              <p:cNvPr id="47" name="CuadroTexto 46">
                <a:extLst>
                  <a:ext uri="{FF2B5EF4-FFF2-40B4-BE49-F238E27FC236}">
                    <a16:creationId xmlns:a16="http://schemas.microsoft.com/office/drawing/2014/main" id="{E57023F0-94B2-5DFF-270E-E3843B0C3335}"/>
                  </a:ext>
                </a:extLst>
              </p:cNvPr>
              <p:cNvSpPr txBox="1">
                <a:spLocks noRot="1" noChangeAspect="1" noMove="1" noResize="1" noEditPoints="1" noAdjustHandles="1" noChangeArrowheads="1" noChangeShapeType="1" noTextEdit="1"/>
              </p:cNvSpPr>
              <p:nvPr/>
            </p:nvSpPr>
            <p:spPr>
              <a:xfrm>
                <a:off x="8881805" y="3992391"/>
                <a:ext cx="527125" cy="369332"/>
              </a:xfrm>
              <a:prstGeom prst="rect">
                <a:avLst/>
              </a:prstGeom>
              <a:blipFill>
                <a:blip r:embed="rId11"/>
                <a:stretch>
                  <a:fillRect r="-814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48" name="CuadroTexto 47">
                <a:extLst>
                  <a:ext uri="{FF2B5EF4-FFF2-40B4-BE49-F238E27FC236}">
                    <a16:creationId xmlns:a16="http://schemas.microsoft.com/office/drawing/2014/main" id="{97DD3504-D5C2-3C16-1027-62F131567DE0}"/>
                  </a:ext>
                </a:extLst>
              </p:cNvPr>
              <p:cNvSpPr txBox="1"/>
              <p:nvPr/>
            </p:nvSpPr>
            <p:spPr>
              <a:xfrm>
                <a:off x="5509515" y="5790828"/>
                <a:ext cx="52712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ES" i="1" smtClean="0">
                              <a:solidFill>
                                <a:schemeClr val="accent6"/>
                              </a:solidFill>
                              <a:latin typeface="Cambria Math" panose="02040503050406030204" pitchFamily="18" charset="0"/>
                            </a:rPr>
                          </m:ctrlPr>
                        </m:sSubPr>
                        <m:e>
                          <m:sSup>
                            <m:sSupPr>
                              <m:ctrlPr>
                                <a:rPr lang="es-ES" i="1">
                                  <a:solidFill>
                                    <a:schemeClr val="accent6"/>
                                  </a:solidFill>
                                  <a:latin typeface="Cambria Math" panose="02040503050406030204" pitchFamily="18" charset="0"/>
                                </a:rPr>
                              </m:ctrlPr>
                            </m:sSupPr>
                            <m:e>
                              <m:r>
                                <a:rPr lang="es-ES" i="1">
                                  <a:solidFill>
                                    <a:schemeClr val="accent6"/>
                                  </a:solidFill>
                                  <a:latin typeface="Cambria Math" panose="02040503050406030204" pitchFamily="18" charset="0"/>
                                </a:rPr>
                                <m:t>𝑁</m:t>
                              </m:r>
                            </m:e>
                            <m:sup>
                              <m:r>
                                <a:rPr lang="es-ES" i="1">
                                  <a:solidFill>
                                    <a:schemeClr val="accent6"/>
                                  </a:solidFill>
                                  <a:latin typeface="Cambria Math" panose="02040503050406030204" pitchFamily="18" charset="0"/>
                                </a:rPr>
                                <m:t>𝑔</m:t>
                              </m:r>
                            </m:sup>
                          </m:sSup>
                        </m:e>
                        <m:sub>
                          <m:r>
                            <a:rPr lang="es-ES" b="0" i="1" smtClean="0">
                              <a:solidFill>
                                <a:schemeClr val="accent6"/>
                              </a:solidFill>
                              <a:latin typeface="Cambria Math" panose="02040503050406030204" pitchFamily="18" charset="0"/>
                            </a:rPr>
                            <m:t>𝑃</m:t>
                          </m:r>
                        </m:sub>
                      </m:sSub>
                    </m:oMath>
                  </m:oMathPara>
                </a14:m>
                <a:endParaRPr lang="es-ES" dirty="0"/>
              </a:p>
            </p:txBody>
          </p:sp>
        </mc:Choice>
        <mc:Fallback>
          <p:sp>
            <p:nvSpPr>
              <p:cNvPr id="48" name="CuadroTexto 47">
                <a:extLst>
                  <a:ext uri="{FF2B5EF4-FFF2-40B4-BE49-F238E27FC236}">
                    <a16:creationId xmlns:a16="http://schemas.microsoft.com/office/drawing/2014/main" id="{97DD3504-D5C2-3C16-1027-62F131567DE0}"/>
                  </a:ext>
                </a:extLst>
              </p:cNvPr>
              <p:cNvSpPr txBox="1">
                <a:spLocks noRot="1" noChangeAspect="1" noMove="1" noResize="1" noEditPoints="1" noAdjustHandles="1" noChangeArrowheads="1" noChangeShapeType="1" noTextEdit="1"/>
              </p:cNvSpPr>
              <p:nvPr/>
            </p:nvSpPr>
            <p:spPr>
              <a:xfrm>
                <a:off x="5509515" y="5790828"/>
                <a:ext cx="527125" cy="369332"/>
              </a:xfrm>
              <a:prstGeom prst="rect">
                <a:avLst/>
              </a:prstGeom>
              <a:blipFill>
                <a:blip r:embed="rId12"/>
                <a:stretch>
                  <a:fillRect r="-5814"/>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50" name="CuadroTexto 49">
                <a:extLst>
                  <a:ext uri="{FF2B5EF4-FFF2-40B4-BE49-F238E27FC236}">
                    <a16:creationId xmlns:a16="http://schemas.microsoft.com/office/drawing/2014/main" id="{53C0CF0B-61D9-6A2D-10BB-D2EE376D076C}"/>
                  </a:ext>
                </a:extLst>
              </p:cNvPr>
              <p:cNvSpPr txBox="1"/>
              <p:nvPr/>
            </p:nvSpPr>
            <p:spPr>
              <a:xfrm>
                <a:off x="8522208" y="5989876"/>
                <a:ext cx="5592412" cy="396519"/>
              </a:xfrm>
              <a:prstGeom prst="rect">
                <a:avLst/>
              </a:prstGeom>
              <a:noFill/>
            </p:spPr>
            <p:txBody>
              <a:bodyPr wrap="square">
                <a:spAutoFit/>
              </a:bodyPr>
              <a:lstStyle/>
              <a:p>
                <a:pPr/>
                <a14:m>
                  <m:oMath xmlns:m="http://schemas.openxmlformats.org/officeDocument/2006/math">
                    <m:r>
                      <a:rPr lang="es-ES" b="0" i="1" smtClean="0">
                        <a:solidFill>
                          <a:schemeClr val="bg2">
                            <a:lumMod val="10000"/>
                          </a:schemeClr>
                        </a:solidFill>
                        <a:latin typeface="Cambria Math" panose="02040503050406030204" pitchFamily="18" charset="0"/>
                        <a:cs typeface="Times New Roman" panose="02020603050405020304" pitchFamily="18" charset="0"/>
                      </a:rPr>
                      <m:t>−</m:t>
                    </m:r>
                    <m:sSub>
                      <m:sSubPr>
                        <m:ctrlPr>
                          <a:rPr lang="es-ES" i="1" smtClean="0">
                            <a:solidFill>
                              <a:schemeClr val="accent6"/>
                            </a:solidFill>
                            <a:latin typeface="Cambria Math" panose="02040503050406030204" pitchFamily="18" charset="0"/>
                          </a:rPr>
                        </m:ctrlPr>
                      </m:sSubPr>
                      <m:e>
                        <m:sSup>
                          <m:sSupPr>
                            <m:ctrlPr>
                              <a:rPr lang="es-ES" i="1">
                                <a:solidFill>
                                  <a:schemeClr val="accent6"/>
                                </a:solidFill>
                                <a:latin typeface="Cambria Math" panose="02040503050406030204" pitchFamily="18" charset="0"/>
                              </a:rPr>
                            </m:ctrlPr>
                          </m:sSupPr>
                          <m:e>
                            <m:r>
                              <m:rPr>
                                <m:nor/>
                              </m:rPr>
                              <a:rPr lang="es-ES" b="0" i="0" smtClean="0">
                                <a:solidFill>
                                  <a:schemeClr val="accent6"/>
                                </a:solidFill>
                                <a:latin typeface="Cambria Math" panose="02040503050406030204" pitchFamily="18" charset="0"/>
                              </a:rPr>
                              <m:t> </m:t>
                            </m:r>
                            <m:r>
                              <m:rPr>
                                <m:nor/>
                              </m:rPr>
                              <a:rPr lang="el-GR" dirty="0" smtClean="0">
                                <a:solidFill>
                                  <a:schemeClr val="bg2">
                                    <a:lumMod val="10000"/>
                                  </a:schemeClr>
                                </a:solidFill>
                                <a:latin typeface="Times New Roman" panose="02020603050405020304" pitchFamily="18" charset="0"/>
                                <a:cs typeface="Adobe Devanagari" panose="02040503050201020203" pitchFamily="18" charset="0"/>
                              </a:rPr>
                              <m:t>β</m:t>
                            </m:r>
                            <m:r>
                              <a:rPr lang="el-GR" i="1" smtClean="0">
                                <a:solidFill>
                                  <a:schemeClr val="bg2">
                                    <a:lumMod val="10000"/>
                                  </a:schemeClr>
                                </a:solidFill>
                                <a:latin typeface="Cambria Math" panose="02040503050406030204" pitchFamily="18" charset="0"/>
                                <a:ea typeface="Cambria Math" panose="02040503050406030204" pitchFamily="18" charset="0"/>
                              </a:rPr>
                              <m:t>×</m:t>
                            </m:r>
                            <m:r>
                              <a:rPr lang="es-ES" i="1">
                                <a:solidFill>
                                  <a:schemeClr val="accent6"/>
                                </a:solidFill>
                                <a:latin typeface="Cambria Math" panose="02040503050406030204" pitchFamily="18" charset="0"/>
                              </a:rPr>
                              <m:t>𝑁</m:t>
                            </m:r>
                          </m:e>
                          <m:sup>
                            <m:r>
                              <a:rPr lang="es-ES" i="1">
                                <a:solidFill>
                                  <a:schemeClr val="accent6"/>
                                </a:solidFill>
                                <a:latin typeface="Cambria Math" panose="02040503050406030204" pitchFamily="18" charset="0"/>
                              </a:rPr>
                              <m:t>𝑔</m:t>
                            </m:r>
                          </m:sup>
                        </m:sSup>
                      </m:e>
                      <m:sub>
                        <m:r>
                          <a:rPr lang="es-ES" i="1">
                            <a:solidFill>
                              <a:schemeClr val="accent6"/>
                            </a:solidFill>
                            <a:latin typeface="Cambria Math" panose="02040503050406030204" pitchFamily="18" charset="0"/>
                          </a:rPr>
                          <m:t>𝑃</m:t>
                        </m:r>
                      </m:sub>
                    </m:sSub>
                  </m:oMath>
                </a14:m>
                <a:r>
                  <a:rPr lang="es-ES" dirty="0">
                    <a:solidFill>
                      <a:schemeClr val="accent6"/>
                    </a:solidFill>
                    <a:latin typeface="Adobe Devanagari" panose="02040503050201020203" pitchFamily="18" charset="0"/>
                    <a:cs typeface="Adobe Devanagari" panose="02040503050201020203" pitchFamily="18" charset="0"/>
                  </a:rPr>
                  <a:t> </a:t>
                </a:r>
                <a14:m>
                  <m:oMath xmlns:m="http://schemas.openxmlformats.org/officeDocument/2006/math">
                    <m:r>
                      <m:rPr>
                        <m:nor/>
                      </m:rPr>
                      <a:rPr lang="es-ES" sz="2000" dirty="0">
                        <a:solidFill>
                          <a:schemeClr val="bg2">
                            <a:lumMod val="10000"/>
                          </a:schemeClr>
                        </a:solidFill>
                        <a:latin typeface="Adobe Devanagari" panose="02040503050201020203" pitchFamily="18" charset="0"/>
                        <a:cs typeface="Adobe Devanagari" panose="02040503050201020203" pitchFamily="18" charset="0"/>
                      </a:rPr>
                      <m:t>Peer</m:t>
                    </m:r>
                    <m:r>
                      <m:rPr>
                        <m:nor/>
                      </m:rPr>
                      <a:rPr lang="es-ES" sz="2000" dirty="0">
                        <a:solidFill>
                          <a:schemeClr val="bg2">
                            <a:lumMod val="10000"/>
                          </a:schemeClr>
                        </a:solidFill>
                        <a:latin typeface="Adobe Devanagari" panose="02040503050201020203" pitchFamily="18" charset="0"/>
                        <a:cs typeface="Adobe Devanagari" panose="02040503050201020203" pitchFamily="18" charset="0"/>
                      </a:rPr>
                      <m:t> </m:t>
                    </m:r>
                    <m:r>
                      <m:rPr>
                        <m:nor/>
                      </m:rPr>
                      <a:rPr lang="es-ES" sz="2000" dirty="0">
                        <a:solidFill>
                          <a:schemeClr val="bg2">
                            <a:lumMod val="10000"/>
                          </a:schemeClr>
                        </a:solidFill>
                        <a:latin typeface="Adobe Devanagari" panose="02040503050201020203" pitchFamily="18" charset="0"/>
                        <a:cs typeface="Adobe Devanagari" panose="02040503050201020203" pitchFamily="18" charset="0"/>
                      </a:rPr>
                      <m:t>Punishment</m:t>
                    </m:r>
                    <m:r>
                      <m:rPr>
                        <m:nor/>
                      </m:rPr>
                      <a:rPr lang="es-ES" sz="2000" dirty="0">
                        <a:solidFill>
                          <a:schemeClr val="bg2">
                            <a:lumMod val="10000"/>
                          </a:schemeClr>
                        </a:solidFill>
                        <a:latin typeface="Adobe Devanagari" panose="02040503050201020203" pitchFamily="18" charset="0"/>
                        <a:cs typeface="Adobe Devanagari" panose="02040503050201020203" pitchFamily="18" charset="0"/>
                      </a:rPr>
                      <m:t> </m:t>
                    </m:r>
                  </m:oMath>
                </a14:m>
                <a:endParaRPr lang="es-ES" dirty="0">
                  <a:solidFill>
                    <a:schemeClr val="accent6"/>
                  </a:solidFill>
                  <a:latin typeface="Adobe Devanagari" panose="02040503050201020203" pitchFamily="18" charset="0"/>
                  <a:cs typeface="Adobe Devanagari" panose="02040503050201020203" pitchFamily="18" charset="0"/>
                </a:endParaRPr>
              </a:p>
            </p:txBody>
          </p:sp>
        </mc:Choice>
        <mc:Fallback>
          <p:sp>
            <p:nvSpPr>
              <p:cNvPr id="50" name="CuadroTexto 49">
                <a:extLst>
                  <a:ext uri="{FF2B5EF4-FFF2-40B4-BE49-F238E27FC236}">
                    <a16:creationId xmlns:a16="http://schemas.microsoft.com/office/drawing/2014/main" id="{53C0CF0B-61D9-6A2D-10BB-D2EE376D076C}"/>
                  </a:ext>
                </a:extLst>
              </p:cNvPr>
              <p:cNvSpPr txBox="1">
                <a:spLocks noRot="1" noChangeAspect="1" noMove="1" noResize="1" noEditPoints="1" noAdjustHandles="1" noChangeArrowheads="1" noChangeShapeType="1" noTextEdit="1"/>
              </p:cNvSpPr>
              <p:nvPr/>
            </p:nvSpPr>
            <p:spPr>
              <a:xfrm>
                <a:off x="8522208" y="5989876"/>
                <a:ext cx="5592412" cy="396519"/>
              </a:xfrm>
              <a:prstGeom prst="rect">
                <a:avLst/>
              </a:prstGeom>
              <a:blipFill>
                <a:blip r:embed="rId13"/>
                <a:stretch>
                  <a:fillRect b="-307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51" name="CuadroTexto 50">
                <a:extLst>
                  <a:ext uri="{FF2B5EF4-FFF2-40B4-BE49-F238E27FC236}">
                    <a16:creationId xmlns:a16="http://schemas.microsoft.com/office/drawing/2014/main" id="{2DEE40CE-0898-D762-F366-AD1FB59E1A79}"/>
                  </a:ext>
                </a:extLst>
              </p:cNvPr>
              <p:cNvSpPr txBox="1"/>
              <p:nvPr/>
            </p:nvSpPr>
            <p:spPr>
              <a:xfrm>
                <a:off x="1942711" y="4882721"/>
                <a:ext cx="2819400" cy="400110"/>
              </a:xfrm>
              <a:prstGeom prst="rect">
                <a:avLst/>
              </a:prstGeom>
              <a:noFill/>
            </p:spPr>
            <p:txBody>
              <a:bodyPr wrap="square" rtlCol="0">
                <a:spAutoFit/>
              </a:bodyPr>
              <a:lstStyle/>
              <a:p>
                <a:pPr algn="r"/>
                <a:r>
                  <a:rPr lang="es-ES" sz="2000" dirty="0">
                    <a:solidFill>
                      <a:schemeClr val="bg2">
                        <a:lumMod val="10000"/>
                      </a:schemeClr>
                    </a:solidFill>
                    <a:latin typeface="Adobe Devanagari" panose="02040503050201020203" pitchFamily="18" charset="0"/>
                    <a:cs typeface="Adobe Devanagari" panose="02040503050201020203" pitchFamily="18" charset="0"/>
                  </a:rPr>
                  <a:t>Pool </a:t>
                </a:r>
                <a:r>
                  <a:rPr lang="es-ES" sz="2000" dirty="0" err="1">
                    <a:solidFill>
                      <a:schemeClr val="bg2">
                        <a:lumMod val="10000"/>
                      </a:schemeClr>
                    </a:solidFill>
                    <a:latin typeface="Adobe Devanagari" panose="02040503050201020203" pitchFamily="18" charset="0"/>
                    <a:cs typeface="Adobe Devanagari" panose="02040503050201020203" pitchFamily="18" charset="0"/>
                  </a:rPr>
                  <a:t>Punishment</a:t>
                </a:r>
                <a:r>
                  <a:rPr lang="es-ES" sz="2000" dirty="0">
                    <a:solidFill>
                      <a:schemeClr val="bg2">
                        <a:lumMod val="10000"/>
                      </a:schemeClr>
                    </a:solidFill>
                    <a:latin typeface="Adobe Devanagari" panose="02040503050201020203" pitchFamily="18" charset="0"/>
                    <a:cs typeface="Adobe Devanagari" panose="02040503050201020203" pitchFamily="18" charset="0"/>
                  </a:rPr>
                  <a:t>   </a:t>
                </a:r>
                <a14:m>
                  <m:oMath xmlns:m="http://schemas.openxmlformats.org/officeDocument/2006/math">
                    <m:r>
                      <a:rPr lang="es-ES" b="0" i="1" smtClean="0">
                        <a:solidFill>
                          <a:schemeClr val="bg2">
                            <a:lumMod val="10000"/>
                          </a:schemeClr>
                        </a:solidFill>
                        <a:latin typeface="Cambria Math" panose="02040503050406030204" pitchFamily="18" charset="0"/>
                      </a:rPr>
                      <m:t>−</m:t>
                    </m:r>
                  </m:oMath>
                </a14:m>
                <a:r>
                  <a:rPr lang="el-GR" dirty="0">
                    <a:solidFill>
                      <a:schemeClr val="bg2">
                        <a:lumMod val="10000"/>
                      </a:schemeClr>
                    </a:solidFill>
                    <a:latin typeface="Times New Roman" panose="02020603050405020304" pitchFamily="18" charset="0"/>
                    <a:cs typeface="Adobe Devanagari" panose="02040503050201020203" pitchFamily="18" charset="0"/>
                  </a:rPr>
                  <a:t> γ</a:t>
                </a:r>
                <a:endParaRPr lang="es-ES" dirty="0">
                  <a:solidFill>
                    <a:schemeClr val="bg2">
                      <a:lumMod val="10000"/>
                    </a:schemeClr>
                  </a:solidFill>
                  <a:latin typeface="Adobe Devanagari" panose="02040503050201020203" pitchFamily="18" charset="0"/>
                  <a:cs typeface="Adobe Devanagari" panose="02040503050201020203" pitchFamily="18" charset="0"/>
                </a:endParaRPr>
              </a:p>
            </p:txBody>
          </p:sp>
        </mc:Choice>
        <mc:Fallback>
          <p:sp>
            <p:nvSpPr>
              <p:cNvPr id="51" name="CuadroTexto 50">
                <a:extLst>
                  <a:ext uri="{FF2B5EF4-FFF2-40B4-BE49-F238E27FC236}">
                    <a16:creationId xmlns:a16="http://schemas.microsoft.com/office/drawing/2014/main" id="{2DEE40CE-0898-D762-F366-AD1FB59E1A79}"/>
                  </a:ext>
                </a:extLst>
              </p:cNvPr>
              <p:cNvSpPr txBox="1">
                <a:spLocks noRot="1" noChangeAspect="1" noMove="1" noResize="1" noEditPoints="1" noAdjustHandles="1" noChangeArrowheads="1" noChangeShapeType="1" noTextEdit="1"/>
              </p:cNvSpPr>
              <p:nvPr/>
            </p:nvSpPr>
            <p:spPr>
              <a:xfrm>
                <a:off x="1942711" y="4882721"/>
                <a:ext cx="2819400" cy="400110"/>
              </a:xfrm>
              <a:prstGeom prst="rect">
                <a:avLst/>
              </a:prstGeom>
              <a:blipFill>
                <a:blip r:embed="rId14"/>
                <a:stretch>
                  <a:fillRect t="-13636" r="-1732" b="-27273"/>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52" name="CuadroTexto 51">
                <a:extLst>
                  <a:ext uri="{FF2B5EF4-FFF2-40B4-BE49-F238E27FC236}">
                    <a16:creationId xmlns:a16="http://schemas.microsoft.com/office/drawing/2014/main" id="{4AF9455E-0F01-36EE-6678-A1E70AC4A211}"/>
                  </a:ext>
                </a:extLst>
              </p:cNvPr>
              <p:cNvSpPr txBox="1"/>
              <p:nvPr/>
            </p:nvSpPr>
            <p:spPr>
              <a:xfrm>
                <a:off x="1663536" y="5304810"/>
                <a:ext cx="3450966" cy="426271"/>
              </a:xfrm>
              <a:prstGeom prst="rect">
                <a:avLst/>
              </a:prstGeom>
              <a:noFill/>
            </p:spPr>
            <p:txBody>
              <a:bodyPr wrap="square">
                <a:spAutoFit/>
              </a:bodyPr>
              <a:lstStyle/>
              <a:p>
                <a:pPr algn="r"/>
                <a14:m>
                  <m:oMathPara xmlns:m="http://schemas.openxmlformats.org/officeDocument/2006/math">
                    <m:oMathParaPr>
                      <m:jc m:val="right"/>
                    </m:oMathParaPr>
                    <m:oMath xmlns:m="http://schemas.openxmlformats.org/officeDocument/2006/math">
                      <m:sSub>
                        <m:sSubPr>
                          <m:ctrlPr>
                            <a:rPr lang="es-ES" sz="2000" i="1" smtClean="0">
                              <a:solidFill>
                                <a:schemeClr val="accent6"/>
                              </a:solidFill>
                              <a:latin typeface="Cambria Math" panose="02040503050406030204" pitchFamily="18" charset="0"/>
                            </a:rPr>
                          </m:ctrlPr>
                        </m:sSubPr>
                        <m:e>
                          <m:sSup>
                            <m:sSupPr>
                              <m:ctrlPr>
                                <a:rPr lang="es-ES" sz="2000" i="1">
                                  <a:solidFill>
                                    <a:schemeClr val="accent6"/>
                                  </a:solidFill>
                                  <a:latin typeface="Cambria Math" panose="02040503050406030204" pitchFamily="18" charset="0"/>
                                </a:rPr>
                              </m:ctrlPr>
                            </m:sSupPr>
                            <m:e>
                              <m:r>
                                <m:rPr>
                                  <m:nor/>
                                </m:rPr>
                                <a:rPr lang="es-ES" sz="2000" dirty="0">
                                  <a:solidFill>
                                    <a:schemeClr val="bg2">
                                      <a:lumMod val="10000"/>
                                    </a:schemeClr>
                                  </a:solidFill>
                                  <a:latin typeface="Adobe Devanagari" panose="02040503050201020203" pitchFamily="18" charset="0"/>
                                  <a:cs typeface="Adobe Devanagari" panose="02040503050201020203" pitchFamily="18" charset="0"/>
                                </a:rPr>
                                <m:t>Peer</m:t>
                              </m:r>
                              <m:r>
                                <m:rPr>
                                  <m:nor/>
                                </m:rPr>
                                <a:rPr lang="es-ES" sz="2000" dirty="0">
                                  <a:solidFill>
                                    <a:schemeClr val="bg2">
                                      <a:lumMod val="10000"/>
                                    </a:schemeClr>
                                  </a:solidFill>
                                  <a:latin typeface="Adobe Devanagari" panose="02040503050201020203" pitchFamily="18" charset="0"/>
                                  <a:cs typeface="Adobe Devanagari" panose="02040503050201020203" pitchFamily="18" charset="0"/>
                                </a:rPr>
                                <m:t> </m:t>
                              </m:r>
                              <m:r>
                                <m:rPr>
                                  <m:nor/>
                                </m:rPr>
                                <a:rPr lang="es-ES" sz="2000" dirty="0">
                                  <a:solidFill>
                                    <a:schemeClr val="bg2">
                                      <a:lumMod val="10000"/>
                                    </a:schemeClr>
                                  </a:solidFill>
                                  <a:latin typeface="Adobe Devanagari" panose="02040503050201020203" pitchFamily="18" charset="0"/>
                                  <a:cs typeface="Adobe Devanagari" panose="02040503050201020203" pitchFamily="18" charset="0"/>
                                </a:rPr>
                                <m:t>Punishment</m:t>
                              </m:r>
                              <m:r>
                                <m:rPr>
                                  <m:nor/>
                                </m:rPr>
                                <a:rPr lang="es-ES" sz="2000" b="0" i="0" dirty="0" smtClean="0">
                                  <a:solidFill>
                                    <a:schemeClr val="bg2">
                                      <a:lumMod val="10000"/>
                                    </a:schemeClr>
                                  </a:solidFill>
                                  <a:latin typeface="Adobe Devanagari" panose="02040503050201020203" pitchFamily="18" charset="0"/>
                                  <a:cs typeface="Adobe Devanagari" panose="02040503050201020203" pitchFamily="18" charset="0"/>
                                </a:rPr>
                                <m:t> </m:t>
                              </m:r>
                              <m:r>
                                <a:rPr lang="es-ES" sz="2000" i="1">
                                  <a:solidFill>
                                    <a:schemeClr val="bg2">
                                      <a:lumMod val="10000"/>
                                    </a:schemeClr>
                                  </a:solidFill>
                                  <a:latin typeface="Cambria Math" panose="02040503050406030204" pitchFamily="18" charset="0"/>
                                  <a:cs typeface="Times New Roman" panose="02020603050405020304" pitchFamily="18" charset="0"/>
                                </a:rPr>
                                <m:t>−</m:t>
                              </m:r>
                              <m:r>
                                <m:rPr>
                                  <m:nor/>
                                </m:rPr>
                                <a:rPr lang="el-GR" sz="2000" dirty="0" smtClean="0">
                                  <a:solidFill>
                                    <a:schemeClr val="bg2">
                                      <a:lumMod val="10000"/>
                                    </a:schemeClr>
                                  </a:solidFill>
                                  <a:latin typeface="Cambria Math" panose="02040503050406030204" pitchFamily="18" charset="0"/>
                                </a:rPr>
                                <m:t>γ</m:t>
                              </m:r>
                              <m:r>
                                <a:rPr lang="el-GR" sz="2000" i="1" smtClean="0">
                                  <a:solidFill>
                                    <a:schemeClr val="bg2">
                                      <a:lumMod val="10000"/>
                                    </a:schemeClr>
                                  </a:solidFill>
                                  <a:latin typeface="Cambria Math" panose="02040503050406030204" pitchFamily="18" charset="0"/>
                                  <a:ea typeface="Cambria Math" panose="02040503050406030204" pitchFamily="18" charset="0"/>
                                </a:rPr>
                                <m:t>×</m:t>
                              </m:r>
                              <m:r>
                                <a:rPr lang="es-ES" sz="2000" i="1" smtClean="0">
                                  <a:solidFill>
                                    <a:schemeClr val="accent5"/>
                                  </a:solidFill>
                                  <a:latin typeface="Cambria Math" panose="02040503050406030204" pitchFamily="18" charset="0"/>
                                </a:rPr>
                                <m:t>𝑁</m:t>
                              </m:r>
                            </m:e>
                            <m:sup>
                              <m:r>
                                <a:rPr lang="es-ES" sz="2000" i="1" smtClean="0">
                                  <a:solidFill>
                                    <a:schemeClr val="accent5"/>
                                  </a:solidFill>
                                  <a:latin typeface="Cambria Math" panose="02040503050406030204" pitchFamily="18" charset="0"/>
                                </a:rPr>
                                <m:t>𝑔</m:t>
                              </m:r>
                            </m:sup>
                          </m:sSup>
                        </m:e>
                        <m:sub>
                          <m:r>
                            <a:rPr lang="es-ES" sz="2000" b="0" i="1" smtClean="0">
                              <a:solidFill>
                                <a:schemeClr val="accent5"/>
                              </a:solidFill>
                              <a:latin typeface="Cambria Math" panose="02040503050406030204" pitchFamily="18" charset="0"/>
                            </a:rPr>
                            <m:t>𝐷</m:t>
                          </m:r>
                        </m:sub>
                      </m:sSub>
                    </m:oMath>
                  </m:oMathPara>
                </a14:m>
                <a:endParaRPr lang="es-ES" dirty="0">
                  <a:solidFill>
                    <a:schemeClr val="accent6"/>
                  </a:solidFill>
                  <a:latin typeface="Adobe Devanagari" panose="02040503050201020203" pitchFamily="18" charset="0"/>
                  <a:cs typeface="Adobe Devanagari" panose="02040503050201020203" pitchFamily="18" charset="0"/>
                </a:endParaRPr>
              </a:p>
            </p:txBody>
          </p:sp>
        </mc:Choice>
        <mc:Fallback>
          <p:sp>
            <p:nvSpPr>
              <p:cNvPr id="52" name="CuadroTexto 51">
                <a:extLst>
                  <a:ext uri="{FF2B5EF4-FFF2-40B4-BE49-F238E27FC236}">
                    <a16:creationId xmlns:a16="http://schemas.microsoft.com/office/drawing/2014/main" id="{4AF9455E-0F01-36EE-6678-A1E70AC4A211}"/>
                  </a:ext>
                </a:extLst>
              </p:cNvPr>
              <p:cNvSpPr txBox="1">
                <a:spLocks noRot="1" noChangeAspect="1" noMove="1" noResize="1" noEditPoints="1" noAdjustHandles="1" noChangeArrowheads="1" noChangeShapeType="1" noTextEdit="1"/>
              </p:cNvSpPr>
              <p:nvPr/>
            </p:nvSpPr>
            <p:spPr>
              <a:xfrm>
                <a:off x="1663536" y="5304810"/>
                <a:ext cx="3450966" cy="426271"/>
              </a:xfrm>
              <a:prstGeom prst="rect">
                <a:avLst/>
              </a:prstGeom>
              <a:blipFill>
                <a:blip r:embed="rId15"/>
                <a:stretch>
                  <a:fillRect/>
                </a:stretch>
              </a:blipFill>
            </p:spPr>
            <p:txBody>
              <a:bodyPr/>
              <a:lstStyle/>
              <a:p>
                <a:r>
                  <a:rPr lang="es-ES">
                    <a:noFill/>
                  </a:rPr>
                  <a:t> </a:t>
                </a:r>
              </a:p>
            </p:txBody>
          </p:sp>
        </mc:Fallback>
      </mc:AlternateContent>
      <p:sp>
        <p:nvSpPr>
          <p:cNvPr id="53" name="Flecha: curvada hacia abajo 52">
            <a:extLst>
              <a:ext uri="{FF2B5EF4-FFF2-40B4-BE49-F238E27FC236}">
                <a16:creationId xmlns:a16="http://schemas.microsoft.com/office/drawing/2014/main" id="{F4CED236-EED9-7544-1501-009C856D36C7}"/>
              </a:ext>
            </a:extLst>
          </p:cNvPr>
          <p:cNvSpPr/>
          <p:nvPr/>
        </p:nvSpPr>
        <p:spPr>
          <a:xfrm rot="17391024" flipH="1">
            <a:off x="4703365" y="4882015"/>
            <a:ext cx="601501" cy="343557"/>
          </a:xfrm>
          <a:prstGeom prst="curvedDown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5" name="Flecha: curvada hacia abajo 54">
            <a:extLst>
              <a:ext uri="{FF2B5EF4-FFF2-40B4-BE49-F238E27FC236}">
                <a16:creationId xmlns:a16="http://schemas.microsoft.com/office/drawing/2014/main" id="{7FCA641B-C6EF-FEEE-2126-8A44D4E80CA0}"/>
              </a:ext>
            </a:extLst>
          </p:cNvPr>
          <p:cNvSpPr/>
          <p:nvPr/>
        </p:nvSpPr>
        <p:spPr>
          <a:xfrm rot="18303438" flipH="1" flipV="1">
            <a:off x="6359052" y="5043447"/>
            <a:ext cx="928202" cy="317072"/>
          </a:xfrm>
          <a:prstGeom prst="curvedDownArrow">
            <a:avLst>
              <a:gd name="adj1" fmla="val 25000"/>
              <a:gd name="adj2" fmla="val 50000"/>
              <a:gd name="adj3" fmla="val 31735"/>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mc:AlternateContent xmlns:mc="http://schemas.openxmlformats.org/markup-compatibility/2006">
        <mc:Choice xmlns:a14="http://schemas.microsoft.com/office/drawing/2010/main" Requires="a14">
          <p:sp>
            <p:nvSpPr>
              <p:cNvPr id="56" name="CuadroTexto 55">
                <a:extLst>
                  <a:ext uri="{FF2B5EF4-FFF2-40B4-BE49-F238E27FC236}">
                    <a16:creationId xmlns:a16="http://schemas.microsoft.com/office/drawing/2014/main" id="{1B048908-6573-CBC4-97F5-B56B25F44ADD}"/>
                  </a:ext>
                </a:extLst>
              </p:cNvPr>
              <p:cNvSpPr txBox="1"/>
              <p:nvPr/>
            </p:nvSpPr>
            <p:spPr>
              <a:xfrm>
                <a:off x="6559401" y="5396284"/>
                <a:ext cx="1321407" cy="64248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b="0" i="1" smtClean="0">
                          <a:solidFill>
                            <a:schemeClr val="bg2">
                              <a:lumMod val="10000"/>
                            </a:schemeClr>
                          </a:solidFill>
                          <a:latin typeface="Cambria Math" panose="02040503050406030204" pitchFamily="18" charset="0"/>
                        </a:rPr>
                        <m:t>+</m:t>
                      </m:r>
                      <m:f>
                        <m:fPr>
                          <m:ctrlPr>
                            <a:rPr lang="es-ES" b="0" i="1" smtClean="0">
                              <a:solidFill>
                                <a:schemeClr val="bg2">
                                  <a:lumMod val="10000"/>
                                </a:schemeClr>
                              </a:solidFill>
                              <a:latin typeface="Cambria Math" panose="02040503050406030204" pitchFamily="18" charset="0"/>
                            </a:rPr>
                          </m:ctrlPr>
                        </m:fPr>
                        <m:num>
                          <m:r>
                            <a:rPr lang="es-ES" b="0" i="1" smtClean="0">
                              <a:solidFill>
                                <a:schemeClr val="bg2">
                                  <a:lumMod val="10000"/>
                                </a:schemeClr>
                              </a:solidFill>
                              <a:latin typeface="Cambria Math" panose="02040503050406030204" pitchFamily="18" charset="0"/>
                            </a:rPr>
                            <m:t>𝑟</m:t>
                          </m:r>
                          <m:r>
                            <a:rPr lang="es-ES" b="0" i="1" smtClean="0">
                              <a:solidFill>
                                <a:schemeClr val="bg2">
                                  <a:lumMod val="10000"/>
                                </a:schemeClr>
                              </a:solidFill>
                              <a:latin typeface="Cambria Math" panose="02040503050406030204" pitchFamily="18" charset="0"/>
                              <a:ea typeface="Cambria Math" panose="02040503050406030204" pitchFamily="18" charset="0"/>
                            </a:rPr>
                            <m:t>×</m:t>
                          </m:r>
                          <m:sSub>
                            <m:sSubPr>
                              <m:ctrlPr>
                                <a:rPr lang="es-ES" i="1">
                                  <a:solidFill>
                                    <a:schemeClr val="bg2">
                                      <a:lumMod val="10000"/>
                                    </a:schemeClr>
                                  </a:solidFill>
                                  <a:latin typeface="Cambria Math" panose="02040503050406030204" pitchFamily="18" charset="0"/>
                                </a:rPr>
                              </m:ctrlPr>
                            </m:sSubPr>
                            <m:e>
                              <m:r>
                                <a:rPr lang="es-ES" i="1" smtClean="0">
                                  <a:solidFill>
                                    <a:schemeClr val="bg2">
                                      <a:lumMod val="10000"/>
                                    </a:schemeClr>
                                  </a:solidFill>
                                  <a:latin typeface="Cambria Math" panose="02040503050406030204" pitchFamily="18" charset="0"/>
                                </a:rPr>
                                <m:t>(</m:t>
                              </m:r>
                              <m:sSup>
                                <m:sSupPr>
                                  <m:ctrlPr>
                                    <a:rPr lang="es-ES" i="1" smtClean="0">
                                      <a:solidFill>
                                        <a:schemeClr val="accent1">
                                          <a:lumMod val="60000"/>
                                          <a:lumOff val="40000"/>
                                        </a:schemeClr>
                                      </a:solidFill>
                                      <a:latin typeface="Cambria Math" panose="02040503050406030204" pitchFamily="18" charset="0"/>
                                    </a:rPr>
                                  </m:ctrlPr>
                                </m:sSupPr>
                                <m:e>
                                  <m:r>
                                    <a:rPr lang="es-ES" i="1">
                                      <a:solidFill>
                                        <a:schemeClr val="accent1">
                                          <a:lumMod val="60000"/>
                                          <a:lumOff val="40000"/>
                                        </a:schemeClr>
                                      </a:solidFill>
                                      <a:latin typeface="Cambria Math" panose="02040503050406030204" pitchFamily="18" charset="0"/>
                                    </a:rPr>
                                    <m:t>𝑁</m:t>
                                  </m:r>
                                </m:e>
                                <m:sup>
                                  <m:r>
                                    <a:rPr lang="es-ES" i="1">
                                      <a:solidFill>
                                        <a:schemeClr val="accent1">
                                          <a:lumMod val="60000"/>
                                          <a:lumOff val="40000"/>
                                        </a:schemeClr>
                                      </a:solidFill>
                                      <a:latin typeface="Cambria Math" panose="02040503050406030204" pitchFamily="18" charset="0"/>
                                    </a:rPr>
                                    <m:t>𝑔</m:t>
                                  </m:r>
                                </m:sup>
                              </m:sSup>
                            </m:e>
                            <m:sub>
                              <m:r>
                                <a:rPr lang="es-ES" i="1" smtClean="0">
                                  <a:solidFill>
                                    <a:schemeClr val="accent1">
                                      <a:lumMod val="60000"/>
                                      <a:lumOff val="40000"/>
                                    </a:schemeClr>
                                  </a:solidFill>
                                  <a:latin typeface="Cambria Math" panose="02040503050406030204" pitchFamily="18" charset="0"/>
                                </a:rPr>
                                <m:t>𝐶</m:t>
                              </m:r>
                            </m:sub>
                          </m:sSub>
                          <m:r>
                            <a:rPr lang="es-ES" i="1">
                              <a:solidFill>
                                <a:schemeClr val="bg2">
                                  <a:lumMod val="10000"/>
                                </a:schemeClr>
                              </a:solidFill>
                              <a:latin typeface="Cambria Math" panose="02040503050406030204" pitchFamily="18" charset="0"/>
                            </a:rPr>
                            <m:t>+</m:t>
                          </m:r>
                          <m:r>
                            <m:rPr>
                              <m:nor/>
                            </m:rPr>
                            <a:rPr lang="es-ES" dirty="0">
                              <a:solidFill>
                                <a:schemeClr val="bg2">
                                  <a:lumMod val="10000"/>
                                </a:schemeClr>
                              </a:solidFill>
                            </a:rPr>
                            <m:t> </m:t>
                          </m:r>
                          <m:sSub>
                            <m:sSubPr>
                              <m:ctrlPr>
                                <a:rPr lang="es-ES" i="1" smtClean="0">
                                  <a:solidFill>
                                    <a:schemeClr val="accent6"/>
                                  </a:solidFill>
                                  <a:latin typeface="Cambria Math" panose="02040503050406030204" pitchFamily="18" charset="0"/>
                                </a:rPr>
                              </m:ctrlPr>
                            </m:sSubPr>
                            <m:e>
                              <m:sSup>
                                <m:sSupPr>
                                  <m:ctrlPr>
                                    <a:rPr lang="es-ES" i="1">
                                      <a:solidFill>
                                        <a:schemeClr val="accent6"/>
                                      </a:solidFill>
                                      <a:latin typeface="Cambria Math" panose="02040503050406030204" pitchFamily="18" charset="0"/>
                                    </a:rPr>
                                  </m:ctrlPr>
                                </m:sSupPr>
                                <m:e>
                                  <m:r>
                                    <a:rPr lang="es-ES" i="1">
                                      <a:solidFill>
                                        <a:schemeClr val="accent6"/>
                                      </a:solidFill>
                                      <a:latin typeface="Cambria Math" panose="02040503050406030204" pitchFamily="18" charset="0"/>
                                    </a:rPr>
                                    <m:t>𝑁</m:t>
                                  </m:r>
                                </m:e>
                                <m:sup>
                                  <m:r>
                                    <a:rPr lang="es-ES" i="1">
                                      <a:solidFill>
                                        <a:schemeClr val="accent6"/>
                                      </a:solidFill>
                                      <a:latin typeface="Cambria Math" panose="02040503050406030204" pitchFamily="18" charset="0"/>
                                    </a:rPr>
                                    <m:t>𝑔</m:t>
                                  </m:r>
                                </m:sup>
                              </m:sSup>
                            </m:e>
                            <m:sub>
                              <m:r>
                                <a:rPr lang="es-ES" i="1">
                                  <a:solidFill>
                                    <a:schemeClr val="accent6"/>
                                  </a:solidFill>
                                  <a:latin typeface="Cambria Math" panose="02040503050406030204" pitchFamily="18" charset="0"/>
                                </a:rPr>
                                <m:t>𝑃</m:t>
                              </m:r>
                            </m:sub>
                          </m:sSub>
                          <m:r>
                            <a:rPr lang="es-ES" b="0" i="1" smtClean="0">
                              <a:solidFill>
                                <a:schemeClr val="bg2">
                                  <a:lumMod val="10000"/>
                                </a:schemeClr>
                              </a:solidFill>
                              <a:latin typeface="Cambria Math" panose="02040503050406030204" pitchFamily="18" charset="0"/>
                            </a:rPr>
                            <m:t>)</m:t>
                          </m:r>
                        </m:num>
                        <m:den>
                          <m:r>
                            <a:rPr lang="es-ES" b="0" i="1" smtClean="0">
                              <a:solidFill>
                                <a:schemeClr val="bg2">
                                  <a:lumMod val="10000"/>
                                </a:schemeClr>
                              </a:solidFill>
                              <a:latin typeface="Cambria Math" panose="02040503050406030204" pitchFamily="18" charset="0"/>
                            </a:rPr>
                            <m:t>𝐺</m:t>
                          </m:r>
                        </m:den>
                      </m:f>
                    </m:oMath>
                  </m:oMathPara>
                </a14:m>
                <a:endParaRPr lang="es-ES" dirty="0">
                  <a:solidFill>
                    <a:schemeClr val="accent1"/>
                  </a:solidFill>
                </a:endParaRPr>
              </a:p>
            </p:txBody>
          </p:sp>
        </mc:Choice>
        <mc:Fallback>
          <p:sp>
            <p:nvSpPr>
              <p:cNvPr id="56" name="CuadroTexto 55">
                <a:extLst>
                  <a:ext uri="{FF2B5EF4-FFF2-40B4-BE49-F238E27FC236}">
                    <a16:creationId xmlns:a16="http://schemas.microsoft.com/office/drawing/2014/main" id="{1B048908-6573-CBC4-97F5-B56B25F44ADD}"/>
                  </a:ext>
                </a:extLst>
              </p:cNvPr>
              <p:cNvSpPr txBox="1">
                <a:spLocks noRot="1" noChangeAspect="1" noMove="1" noResize="1" noEditPoints="1" noAdjustHandles="1" noChangeArrowheads="1" noChangeShapeType="1" noTextEdit="1"/>
              </p:cNvSpPr>
              <p:nvPr/>
            </p:nvSpPr>
            <p:spPr>
              <a:xfrm>
                <a:off x="6559401" y="5396284"/>
                <a:ext cx="1321407" cy="642484"/>
              </a:xfrm>
              <a:prstGeom prst="rect">
                <a:avLst/>
              </a:prstGeom>
              <a:blipFill>
                <a:blip r:embed="rId16"/>
                <a:stretch>
                  <a:fillRect r="-46544"/>
                </a:stretch>
              </a:blipFill>
            </p:spPr>
            <p:txBody>
              <a:bodyPr/>
              <a:lstStyle/>
              <a:p>
                <a:r>
                  <a:rPr lang="es-ES">
                    <a:noFill/>
                  </a:rPr>
                  <a:t> </a:t>
                </a:r>
              </a:p>
            </p:txBody>
          </p:sp>
        </mc:Fallback>
      </mc:AlternateContent>
    </p:spTree>
    <p:extLst>
      <p:ext uri="{BB962C8B-B14F-4D97-AF65-F5344CB8AC3E}">
        <p14:creationId xmlns:p14="http://schemas.microsoft.com/office/powerpoint/2010/main" val="319477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4"/>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55"/>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56"/>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38" grpId="0" animBg="1"/>
      <p:bldP spid="38" grpId="1" animBg="1"/>
      <p:bldP spid="42" grpId="0" animBg="1"/>
      <p:bldP spid="43" grpId="0"/>
      <p:bldP spid="3" grpId="0"/>
      <p:bldP spid="3" grpId="1"/>
      <p:bldP spid="8" grpId="0"/>
      <p:bldP spid="8" grpId="1"/>
      <p:bldP spid="9" grpId="0"/>
      <p:bldP spid="13" grpId="0"/>
      <p:bldP spid="14" grpId="0" animBg="1"/>
      <p:bldP spid="14" grpId="1" animBg="1"/>
      <p:bldP spid="15" grpId="0"/>
      <p:bldP spid="15" grpId="1"/>
      <p:bldP spid="18" grpId="0"/>
      <p:bldP spid="18" grpId="1"/>
      <p:bldP spid="44" grpId="0"/>
      <p:bldP spid="44" grpId="1"/>
      <p:bldP spid="45" grpId="0" animBg="1"/>
      <p:bldP spid="45" grpId="1" animBg="1"/>
      <p:bldP spid="50" grpId="0"/>
      <p:bldP spid="51" grpId="0"/>
      <p:bldP spid="52" grpId="0"/>
      <p:bldP spid="53" grpId="0" animBg="1"/>
      <p:bldP spid="55" grpId="0" animBg="1"/>
      <p:bldP spid="55" grpId="1" animBg="1"/>
      <p:bldP spid="56" grpId="0"/>
      <p:bldP spid="5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ACD11-093E-60F7-F45D-BE5B237A6AD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7E23C3A6-5244-5954-F770-F346F925F5CD}"/>
              </a:ext>
            </a:extLst>
          </p:cNvPr>
          <p:cNvSpPr txBox="1"/>
          <p:nvPr/>
        </p:nvSpPr>
        <p:spPr>
          <a:xfrm>
            <a:off x="3511296" y="173736"/>
            <a:ext cx="7830312"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Oscilación de la rentabilidad</a:t>
            </a:r>
          </a:p>
        </p:txBody>
      </p:sp>
      <p:sp>
        <p:nvSpPr>
          <p:cNvPr id="4" name="Rectángulo 3">
            <a:extLst>
              <a:ext uri="{FF2B5EF4-FFF2-40B4-BE49-F238E27FC236}">
                <a16:creationId xmlns:a16="http://schemas.microsoft.com/office/drawing/2014/main" id="{923A503D-20FE-C563-B661-CC99184E2194}"/>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40830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F5A8F-6910-F9AA-91EC-B6C75ABE4101}"/>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B22DEA8-4917-1894-153B-EDBF8C5B4C27}"/>
              </a:ext>
            </a:extLst>
          </p:cNvPr>
          <p:cNvSpPr txBox="1"/>
          <p:nvPr/>
        </p:nvSpPr>
        <p:spPr>
          <a:xfrm>
            <a:off x="3511296" y="173736"/>
            <a:ext cx="7830312"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Retardo en el castigo</a:t>
            </a:r>
          </a:p>
        </p:txBody>
      </p:sp>
      <p:sp>
        <p:nvSpPr>
          <p:cNvPr id="4" name="Rectángulo 3">
            <a:extLst>
              <a:ext uri="{FF2B5EF4-FFF2-40B4-BE49-F238E27FC236}">
                <a16:creationId xmlns:a16="http://schemas.microsoft.com/office/drawing/2014/main" id="{BBC4B959-A8EE-65C3-7E48-7695F1C0CD14}"/>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4171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E599B-9E23-B629-5F90-B35DCC65FDA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F44F10F-9BA7-D2BC-D4F6-676D28C4B621}"/>
              </a:ext>
            </a:extLst>
          </p:cNvPr>
          <p:cNvSpPr txBox="1"/>
          <p:nvPr/>
        </p:nvSpPr>
        <p:spPr>
          <a:xfrm>
            <a:off x="3511292" y="173736"/>
            <a:ext cx="7830315" cy="646331"/>
          </a:xfrm>
          <a:prstGeom prst="rect">
            <a:avLst/>
          </a:prstGeom>
          <a:noFill/>
        </p:spPr>
        <p:txBody>
          <a:bodyPr wrap="square" rtlCol="0">
            <a:spAutoFit/>
          </a:bodyPr>
          <a:lstStyle/>
          <a:p>
            <a:pPr algn="r"/>
            <a:r>
              <a:rPr lang="es-ES" sz="3600" b="1" dirty="0">
                <a:latin typeface="Adobe Devanagari" panose="02040503050201020203" pitchFamily="18" charset="0"/>
                <a:cs typeface="Adobe Devanagari" panose="02040503050201020203" pitchFamily="18" charset="0"/>
              </a:rPr>
              <a:t>2</a:t>
            </a:r>
            <a:r>
              <a:rPr lang="es-ES" sz="3600" b="1" dirty="0">
                <a:solidFill>
                  <a:schemeClr val="bg2">
                    <a:lumMod val="10000"/>
                  </a:schemeClr>
                </a:solidFill>
                <a:latin typeface="Adobe Devanagari" panose="02040503050201020203" pitchFamily="18" charset="0"/>
                <a:cs typeface="Adobe Devanagari" panose="02040503050201020203" pitchFamily="18" charset="0"/>
              </a:rPr>
              <a:t>. Caos espacio temporal en juegos sociales</a:t>
            </a:r>
          </a:p>
        </p:txBody>
      </p:sp>
      <p:sp>
        <p:nvSpPr>
          <p:cNvPr id="4" name="Rectángulo 3">
            <a:extLst>
              <a:ext uri="{FF2B5EF4-FFF2-40B4-BE49-F238E27FC236}">
                <a16:creationId xmlns:a16="http://schemas.microsoft.com/office/drawing/2014/main" id="{C768D1C5-EC84-35B7-BDF6-B1C6EAB0CA5F}"/>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9066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83651-3843-36DE-1170-59A63768C35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47F4B93-BCF0-879D-4BEF-79AA9184B42A}"/>
              </a:ext>
            </a:extLst>
          </p:cNvPr>
          <p:cNvSpPr txBox="1"/>
          <p:nvPr/>
        </p:nvSpPr>
        <p:spPr>
          <a:xfrm>
            <a:off x="3511292" y="173736"/>
            <a:ext cx="7830315" cy="1754326"/>
          </a:xfrm>
          <a:prstGeom prst="rect">
            <a:avLst/>
          </a:prstGeom>
          <a:noFill/>
        </p:spPr>
        <p:txBody>
          <a:bodyPr wrap="square" rtlCol="0">
            <a:spAutoFit/>
          </a:bodyPr>
          <a:lstStyle/>
          <a:p>
            <a:pPr algn="r"/>
            <a:r>
              <a:rPr lang="es-ES" sz="4800" dirty="0">
                <a:solidFill>
                  <a:schemeClr val="bg2">
                    <a:lumMod val="10000"/>
                  </a:schemeClr>
                </a:solidFill>
                <a:latin typeface="Adobe Devanagari" panose="02040503050201020203" pitchFamily="18" charset="0"/>
                <a:cs typeface="Adobe Devanagari" panose="02040503050201020203" pitchFamily="18" charset="0"/>
              </a:rPr>
              <a:t>Patrones caóticos</a:t>
            </a:r>
          </a:p>
          <a:p>
            <a:pPr algn="r"/>
            <a:endParaRPr lang="es-ES" sz="6000" dirty="0">
              <a:latin typeface="Adobe Devanagari" panose="02040503050201020203" pitchFamily="18" charset="0"/>
              <a:cs typeface="Adobe Devanagari" panose="02040503050201020203" pitchFamily="18" charset="0"/>
            </a:endParaRPr>
          </a:p>
        </p:txBody>
      </p:sp>
      <p:sp>
        <p:nvSpPr>
          <p:cNvPr id="4" name="Rectángulo 3">
            <a:extLst>
              <a:ext uri="{FF2B5EF4-FFF2-40B4-BE49-F238E27FC236}">
                <a16:creationId xmlns:a16="http://schemas.microsoft.com/office/drawing/2014/main" id="{6171872C-2BEB-6453-02CB-A93DA72DB860}"/>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7788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1A4E6-C397-3DEB-00C9-F01B698926A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694A30DA-3BB6-2649-EC33-EF65423153EE}"/>
              </a:ext>
            </a:extLst>
          </p:cNvPr>
          <p:cNvSpPr txBox="1"/>
          <p:nvPr/>
        </p:nvSpPr>
        <p:spPr>
          <a:xfrm>
            <a:off x="3511292" y="173736"/>
            <a:ext cx="7830315"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Distancia de </a:t>
            </a:r>
            <a:r>
              <a:rPr lang="es-ES" sz="4800" dirty="0" err="1">
                <a:solidFill>
                  <a:schemeClr val="bg2">
                    <a:lumMod val="10000"/>
                  </a:schemeClr>
                </a:solidFill>
                <a:latin typeface="Adobe Devanagari" panose="02040503050201020203" pitchFamily="18" charset="0"/>
                <a:cs typeface="Adobe Devanagari" panose="02040503050201020203" pitchFamily="18" charset="0"/>
              </a:rPr>
              <a:t>Hamming</a:t>
            </a:r>
            <a:endParaRPr lang="es-ES" sz="6000" dirty="0">
              <a:solidFill>
                <a:schemeClr val="bg2">
                  <a:lumMod val="10000"/>
                </a:schemeClr>
              </a:solidFill>
              <a:latin typeface="Adobe Devanagari" panose="02040503050201020203" pitchFamily="18" charset="0"/>
              <a:cs typeface="Adobe Devanagari" panose="02040503050201020203" pitchFamily="18" charset="0"/>
            </a:endParaRPr>
          </a:p>
        </p:txBody>
      </p:sp>
      <p:cxnSp>
        <p:nvCxnSpPr>
          <p:cNvPr id="14" name="Conector recto de flecha 13">
            <a:extLst>
              <a:ext uri="{FF2B5EF4-FFF2-40B4-BE49-F238E27FC236}">
                <a16:creationId xmlns:a16="http://schemas.microsoft.com/office/drawing/2014/main" id="{745468B1-4AC1-6950-06D9-1460F6F19A09}"/>
              </a:ext>
            </a:extLst>
          </p:cNvPr>
          <p:cNvCxnSpPr/>
          <p:nvPr/>
        </p:nvCxnSpPr>
        <p:spPr>
          <a:xfrm>
            <a:off x="6984934" y="5084877"/>
            <a:ext cx="1059543" cy="0"/>
          </a:xfrm>
          <a:prstGeom prst="straightConnector1">
            <a:avLst/>
          </a:prstGeom>
          <a:ln w="76200">
            <a:solidFill>
              <a:schemeClr val="bg2">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15" name="CuadroTexto 14">
            <a:extLst>
              <a:ext uri="{FF2B5EF4-FFF2-40B4-BE49-F238E27FC236}">
                <a16:creationId xmlns:a16="http://schemas.microsoft.com/office/drawing/2014/main" id="{625DFA94-F235-1072-3418-11DF5C6687FE}"/>
              </a:ext>
            </a:extLst>
          </p:cNvPr>
          <p:cNvSpPr txBox="1"/>
          <p:nvPr/>
        </p:nvSpPr>
        <p:spPr>
          <a:xfrm>
            <a:off x="2320108" y="2200064"/>
            <a:ext cx="2382367" cy="707886"/>
          </a:xfrm>
          <a:prstGeom prst="rect">
            <a:avLst/>
          </a:prstGeom>
          <a:noFill/>
        </p:spPr>
        <p:txBody>
          <a:bodyPr wrap="square" rtlCol="0">
            <a:spAutoFit/>
          </a:bodyPr>
          <a:lstStyle/>
          <a:p>
            <a:pPr algn="ctr"/>
            <a:r>
              <a:rPr lang="es-ES" sz="4000" dirty="0">
                <a:solidFill>
                  <a:srgbClr val="7030A0"/>
                </a:solidFill>
              </a:rPr>
              <a:t>G</a:t>
            </a:r>
            <a:r>
              <a:rPr lang="es-ES" sz="4000" dirty="0">
                <a:solidFill>
                  <a:schemeClr val="bg2">
                    <a:lumMod val="10000"/>
                  </a:schemeClr>
                </a:solidFill>
              </a:rPr>
              <a:t>ato</a:t>
            </a:r>
          </a:p>
        </p:txBody>
      </p:sp>
      <p:sp>
        <p:nvSpPr>
          <p:cNvPr id="16" name="CuadroTexto 15">
            <a:extLst>
              <a:ext uri="{FF2B5EF4-FFF2-40B4-BE49-F238E27FC236}">
                <a16:creationId xmlns:a16="http://schemas.microsoft.com/office/drawing/2014/main" id="{F1A10CFE-5490-C6B1-E1DB-8E07727F9384}"/>
              </a:ext>
            </a:extLst>
          </p:cNvPr>
          <p:cNvSpPr txBox="1"/>
          <p:nvPr/>
        </p:nvSpPr>
        <p:spPr>
          <a:xfrm>
            <a:off x="4602566" y="2214447"/>
            <a:ext cx="2382367" cy="707886"/>
          </a:xfrm>
          <a:prstGeom prst="rect">
            <a:avLst/>
          </a:prstGeom>
          <a:noFill/>
        </p:spPr>
        <p:txBody>
          <a:bodyPr wrap="square" rtlCol="0">
            <a:spAutoFit/>
          </a:bodyPr>
          <a:lstStyle/>
          <a:p>
            <a:pPr algn="ctr"/>
            <a:r>
              <a:rPr lang="es-ES" sz="4000" dirty="0">
                <a:solidFill>
                  <a:srgbClr val="7030A0"/>
                </a:solidFill>
              </a:rPr>
              <a:t>P</a:t>
            </a:r>
            <a:r>
              <a:rPr lang="es-ES" sz="4000" dirty="0">
                <a:solidFill>
                  <a:schemeClr val="bg2">
                    <a:lumMod val="10000"/>
                  </a:schemeClr>
                </a:solidFill>
              </a:rPr>
              <a:t>ato</a:t>
            </a:r>
          </a:p>
        </p:txBody>
      </p:sp>
      <p:cxnSp>
        <p:nvCxnSpPr>
          <p:cNvPr id="17" name="Conector recto de flecha 16">
            <a:extLst>
              <a:ext uri="{FF2B5EF4-FFF2-40B4-BE49-F238E27FC236}">
                <a16:creationId xmlns:a16="http://schemas.microsoft.com/office/drawing/2014/main" id="{9530294A-2CB2-0A74-7E42-B7A63F4CF895}"/>
              </a:ext>
            </a:extLst>
          </p:cNvPr>
          <p:cNvCxnSpPr/>
          <p:nvPr/>
        </p:nvCxnSpPr>
        <p:spPr>
          <a:xfrm>
            <a:off x="6984934" y="2602431"/>
            <a:ext cx="1059543" cy="0"/>
          </a:xfrm>
          <a:prstGeom prst="straightConnector1">
            <a:avLst/>
          </a:prstGeom>
          <a:ln w="76200">
            <a:solidFill>
              <a:schemeClr val="bg2">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18" name="CuadroTexto 17">
            <a:extLst>
              <a:ext uri="{FF2B5EF4-FFF2-40B4-BE49-F238E27FC236}">
                <a16:creationId xmlns:a16="http://schemas.microsoft.com/office/drawing/2014/main" id="{8DEBA0DB-98AF-E948-1778-0FE172341A12}"/>
              </a:ext>
            </a:extLst>
          </p:cNvPr>
          <p:cNvSpPr txBox="1"/>
          <p:nvPr/>
        </p:nvSpPr>
        <p:spPr>
          <a:xfrm>
            <a:off x="7915213" y="2193825"/>
            <a:ext cx="2382367" cy="707886"/>
          </a:xfrm>
          <a:prstGeom prst="rect">
            <a:avLst/>
          </a:prstGeom>
          <a:noFill/>
        </p:spPr>
        <p:txBody>
          <a:bodyPr wrap="square" rtlCol="0">
            <a:spAutoFit/>
          </a:bodyPr>
          <a:lstStyle/>
          <a:p>
            <a:pPr algn="ctr"/>
            <a:r>
              <a:rPr lang="es-ES" sz="4000" dirty="0">
                <a:solidFill>
                  <a:srgbClr val="7030A0"/>
                </a:solidFill>
              </a:rPr>
              <a:t>*</a:t>
            </a:r>
            <a:r>
              <a:rPr lang="es-ES" sz="4000" dirty="0"/>
              <a:t> </a:t>
            </a:r>
            <a:r>
              <a:rPr lang="es-ES" sz="4000" dirty="0">
                <a:solidFill>
                  <a:schemeClr val="bg2">
                    <a:lumMod val="10000"/>
                  </a:schemeClr>
                </a:solidFill>
              </a:rPr>
              <a:t>ato</a:t>
            </a:r>
          </a:p>
        </p:txBody>
      </p:sp>
      <p:sp>
        <p:nvSpPr>
          <p:cNvPr id="20" name="CuadroTexto 19">
            <a:extLst>
              <a:ext uri="{FF2B5EF4-FFF2-40B4-BE49-F238E27FC236}">
                <a16:creationId xmlns:a16="http://schemas.microsoft.com/office/drawing/2014/main" id="{9FC6A3E0-5DB6-6EBB-3CA1-D12AA20EB32E}"/>
              </a:ext>
            </a:extLst>
          </p:cNvPr>
          <p:cNvSpPr txBox="1"/>
          <p:nvPr/>
        </p:nvSpPr>
        <p:spPr>
          <a:xfrm>
            <a:off x="9809636" y="2248488"/>
            <a:ext cx="2382367" cy="707886"/>
          </a:xfrm>
          <a:prstGeom prst="rect">
            <a:avLst/>
          </a:prstGeom>
          <a:noFill/>
        </p:spPr>
        <p:txBody>
          <a:bodyPr wrap="square" rtlCol="0">
            <a:spAutoFit/>
          </a:bodyPr>
          <a:lstStyle/>
          <a:p>
            <a:pPr algn="ctr"/>
            <a:r>
              <a:rPr lang="es-ES" sz="4000" dirty="0">
                <a:solidFill>
                  <a:schemeClr val="bg2">
                    <a:lumMod val="10000"/>
                  </a:schemeClr>
                </a:solidFill>
              </a:rPr>
              <a:t>= 1</a:t>
            </a:r>
          </a:p>
        </p:txBody>
      </p:sp>
      <p:sp>
        <p:nvSpPr>
          <p:cNvPr id="21" name="CuadroTexto 20">
            <a:extLst>
              <a:ext uri="{FF2B5EF4-FFF2-40B4-BE49-F238E27FC236}">
                <a16:creationId xmlns:a16="http://schemas.microsoft.com/office/drawing/2014/main" id="{BBD2E9F9-937F-035D-C0EF-F7B70C71AA4D}"/>
              </a:ext>
            </a:extLst>
          </p:cNvPr>
          <p:cNvSpPr txBox="1"/>
          <p:nvPr/>
        </p:nvSpPr>
        <p:spPr>
          <a:xfrm>
            <a:off x="9801368" y="4719815"/>
            <a:ext cx="2382367" cy="707886"/>
          </a:xfrm>
          <a:prstGeom prst="rect">
            <a:avLst/>
          </a:prstGeom>
          <a:noFill/>
        </p:spPr>
        <p:txBody>
          <a:bodyPr wrap="square" rtlCol="0">
            <a:spAutoFit/>
          </a:bodyPr>
          <a:lstStyle/>
          <a:p>
            <a:pPr algn="ctr"/>
            <a:r>
              <a:rPr lang="es-ES" sz="4000" dirty="0">
                <a:solidFill>
                  <a:schemeClr val="bg2">
                    <a:lumMod val="10000"/>
                  </a:schemeClr>
                </a:solidFill>
              </a:rPr>
              <a:t>= 17</a:t>
            </a:r>
          </a:p>
        </p:txBody>
      </p:sp>
      <p:pic>
        <p:nvPicPr>
          <p:cNvPr id="19" name="Imagen 18" descr="Gráfico, Gráfico de barras&#10;&#10;El contenido generado por IA puede ser incorrecto.">
            <a:extLst>
              <a:ext uri="{FF2B5EF4-FFF2-40B4-BE49-F238E27FC236}">
                <a16:creationId xmlns:a16="http://schemas.microsoft.com/office/drawing/2014/main" id="{6D9AF30E-6B50-9ECB-5FE7-DABFFD87A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226" y="4138034"/>
            <a:ext cx="1740919" cy="1749986"/>
          </a:xfrm>
          <a:prstGeom prst="rect">
            <a:avLst/>
          </a:prstGeom>
        </p:spPr>
      </p:pic>
      <p:pic>
        <p:nvPicPr>
          <p:cNvPr id="23" name="Imagen 22" descr="Gráfico, Gráfico de barras&#10;&#10;El contenido generado por IA puede ser incorrecto.">
            <a:extLst>
              <a:ext uri="{FF2B5EF4-FFF2-40B4-BE49-F238E27FC236}">
                <a16:creationId xmlns:a16="http://schemas.microsoft.com/office/drawing/2014/main" id="{7B36E1F3-C31F-09ED-AB5E-C4AFB86F7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559" y="4139196"/>
            <a:ext cx="1745464" cy="1749986"/>
          </a:xfrm>
          <a:prstGeom prst="rect">
            <a:avLst/>
          </a:prstGeom>
        </p:spPr>
      </p:pic>
      <p:pic>
        <p:nvPicPr>
          <p:cNvPr id="25" name="Imagen 24" descr="Gráfico&#10;&#10;El contenido generado por IA puede ser incorrecto.">
            <a:extLst>
              <a:ext uri="{FF2B5EF4-FFF2-40B4-BE49-F238E27FC236}">
                <a16:creationId xmlns:a16="http://schemas.microsoft.com/office/drawing/2014/main" id="{9ADD9452-363C-C5D7-9C3C-F795C20CB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1014" y="4138034"/>
            <a:ext cx="1745470" cy="1749986"/>
          </a:xfrm>
          <a:prstGeom prst="rect">
            <a:avLst/>
          </a:prstGeom>
        </p:spPr>
      </p:pic>
      <p:sp>
        <p:nvSpPr>
          <p:cNvPr id="26" name="Rectángulo 25">
            <a:extLst>
              <a:ext uri="{FF2B5EF4-FFF2-40B4-BE49-F238E27FC236}">
                <a16:creationId xmlns:a16="http://schemas.microsoft.com/office/drawing/2014/main" id="{4787BA7E-882B-5927-8A8C-9D490D51429E}"/>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2333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D3D8C-8692-20E4-FB3E-03BA3D5E1F01}"/>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1AA301B-0B07-6CFC-316F-C8B2A9F8664C}"/>
              </a:ext>
            </a:extLst>
          </p:cNvPr>
          <p:cNvSpPr txBox="1"/>
          <p:nvPr/>
        </p:nvSpPr>
        <p:spPr>
          <a:xfrm>
            <a:off x="3511292" y="173736"/>
            <a:ext cx="7830315"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Algoritmo de detección de caos</a:t>
            </a:r>
            <a:endParaRPr lang="es-ES" sz="6000" dirty="0">
              <a:solidFill>
                <a:schemeClr val="bg2">
                  <a:lumMod val="10000"/>
                </a:schemeClr>
              </a:solidFill>
              <a:latin typeface="Adobe Devanagari" panose="02040503050201020203" pitchFamily="18" charset="0"/>
              <a:cs typeface="Adobe Devanagari" panose="02040503050201020203" pitchFamily="18" charset="0"/>
            </a:endParaRPr>
          </a:p>
        </p:txBody>
      </p:sp>
      <p:sp>
        <p:nvSpPr>
          <p:cNvPr id="4" name="Rectángulo 3">
            <a:extLst>
              <a:ext uri="{FF2B5EF4-FFF2-40B4-BE49-F238E27FC236}">
                <a16:creationId xmlns:a16="http://schemas.microsoft.com/office/drawing/2014/main" id="{85883229-8336-BBDE-3E5D-2023D8ED3799}"/>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5211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9901F-6FB2-E504-C037-27375989A2A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4130A799-C7A4-BB68-09FE-396392804B99}"/>
              </a:ext>
            </a:extLst>
          </p:cNvPr>
          <p:cNvSpPr txBox="1"/>
          <p:nvPr/>
        </p:nvSpPr>
        <p:spPr>
          <a:xfrm>
            <a:off x="3511292" y="173736"/>
            <a:ext cx="7830315"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Dilema del prisionero</a:t>
            </a:r>
          </a:p>
        </p:txBody>
      </p:sp>
      <p:sp>
        <p:nvSpPr>
          <p:cNvPr id="4" name="Rectángulo 3">
            <a:extLst>
              <a:ext uri="{FF2B5EF4-FFF2-40B4-BE49-F238E27FC236}">
                <a16:creationId xmlns:a16="http://schemas.microsoft.com/office/drawing/2014/main" id="{69D9EE87-F247-A817-1A96-F7C571300D3A}"/>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0422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CD729-5AE9-6EA8-3CB2-8431520459C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39305A55-8465-9250-6D5C-A59B31CFCDB9}"/>
              </a:ext>
            </a:extLst>
          </p:cNvPr>
          <p:cNvSpPr txBox="1"/>
          <p:nvPr/>
        </p:nvSpPr>
        <p:spPr>
          <a:xfrm>
            <a:off x="3511292" y="173736"/>
            <a:ext cx="7830315"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Juego de los bienes públicos</a:t>
            </a:r>
            <a:endParaRPr lang="es-ES" sz="4800" dirty="0">
              <a:solidFill>
                <a:schemeClr val="bg2">
                  <a:lumMod val="10000"/>
                </a:schemeClr>
              </a:solidFill>
            </a:endParaRPr>
          </a:p>
        </p:txBody>
      </p:sp>
      <p:sp>
        <p:nvSpPr>
          <p:cNvPr id="4" name="Rectángulo 3">
            <a:extLst>
              <a:ext uri="{FF2B5EF4-FFF2-40B4-BE49-F238E27FC236}">
                <a16:creationId xmlns:a16="http://schemas.microsoft.com/office/drawing/2014/main" id="{7731F698-2719-8B69-3402-37900BDE49A3}"/>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9946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F8E0-0478-6595-68BD-40FF4C7C13D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6FD1A3C1-1E12-6982-C3AC-2A64548BA31D}"/>
              </a:ext>
            </a:extLst>
          </p:cNvPr>
          <p:cNvSpPr txBox="1"/>
          <p:nvPr/>
        </p:nvSpPr>
        <p:spPr>
          <a:xfrm>
            <a:off x="3511293" y="173736"/>
            <a:ext cx="7830315" cy="1200329"/>
          </a:xfrm>
          <a:prstGeom prst="rect">
            <a:avLst/>
          </a:prstGeom>
          <a:noFill/>
        </p:spPr>
        <p:txBody>
          <a:bodyPr wrap="square" rtlCol="0">
            <a:spAutoFit/>
          </a:bodyPr>
          <a:lstStyle/>
          <a:p>
            <a:pPr algn="r"/>
            <a:r>
              <a:rPr lang="es-ES" sz="3600" b="1" dirty="0">
                <a:latin typeface="Adobe Devanagari" panose="02040503050201020203" pitchFamily="18" charset="0"/>
                <a:cs typeface="Adobe Devanagari" panose="02040503050201020203" pitchFamily="18" charset="0"/>
              </a:rPr>
              <a:t>3. </a:t>
            </a:r>
            <a:r>
              <a:rPr lang="es-ES" sz="3600" b="1" dirty="0">
                <a:solidFill>
                  <a:schemeClr val="bg2">
                    <a:lumMod val="10000"/>
                  </a:schemeClr>
                </a:solidFill>
                <a:latin typeface="Adobe Devanagari" panose="02040503050201020203" pitchFamily="18" charset="0"/>
                <a:cs typeface="Adobe Devanagari" panose="02040503050201020203" pitchFamily="18" charset="0"/>
              </a:rPr>
              <a:t>Medición de la complejidad en autómatas celulares elementales</a:t>
            </a:r>
            <a:endParaRPr lang="es-ES" sz="6000" dirty="0">
              <a:solidFill>
                <a:schemeClr val="bg2">
                  <a:lumMod val="10000"/>
                </a:schemeClr>
              </a:solidFill>
              <a:latin typeface="Adobe Devanagari" panose="02040503050201020203" pitchFamily="18" charset="0"/>
              <a:cs typeface="Adobe Devanagari" panose="02040503050201020203" pitchFamily="18" charset="0"/>
            </a:endParaRPr>
          </a:p>
        </p:txBody>
      </p:sp>
      <p:sp>
        <p:nvSpPr>
          <p:cNvPr id="4" name="Rectángulo 3">
            <a:extLst>
              <a:ext uri="{FF2B5EF4-FFF2-40B4-BE49-F238E27FC236}">
                <a16:creationId xmlns:a16="http://schemas.microsoft.com/office/drawing/2014/main" id="{B4983078-31DD-E038-B092-2E6BD8839B3B}"/>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6235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 hombre con lentes posa de frente en un área abierta&#10;&#10;Descripción generada automáticamente">
            <a:extLst>
              <a:ext uri="{FF2B5EF4-FFF2-40B4-BE49-F238E27FC236}">
                <a16:creationId xmlns:a16="http://schemas.microsoft.com/office/drawing/2014/main" id="{75F8ECE5-F9AF-4A92-8CAA-453B4C64A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728" y="3429000"/>
            <a:ext cx="3401568" cy="2551176"/>
          </a:xfrm>
          <a:prstGeom prst="rect">
            <a:avLst/>
          </a:prstGeom>
        </p:spPr>
      </p:pic>
      <p:sp>
        <p:nvSpPr>
          <p:cNvPr id="5" name="CuadroTexto 4">
            <a:extLst>
              <a:ext uri="{FF2B5EF4-FFF2-40B4-BE49-F238E27FC236}">
                <a16:creationId xmlns:a16="http://schemas.microsoft.com/office/drawing/2014/main" id="{88878037-56AC-7DD8-3568-EF0BE60DF3D6}"/>
              </a:ext>
            </a:extLst>
          </p:cNvPr>
          <p:cNvSpPr txBox="1"/>
          <p:nvPr/>
        </p:nvSpPr>
        <p:spPr>
          <a:xfrm>
            <a:off x="5824728" y="6135624"/>
            <a:ext cx="3401568" cy="369332"/>
          </a:xfrm>
          <a:prstGeom prst="rect">
            <a:avLst/>
          </a:prstGeom>
          <a:noFill/>
        </p:spPr>
        <p:txBody>
          <a:bodyPr wrap="square" rtlCol="0">
            <a:spAutoFit/>
          </a:bodyPr>
          <a:lstStyle/>
          <a:p>
            <a:pPr algn="ctr"/>
            <a:r>
              <a:rPr lang="es-ES" dirty="0">
                <a:solidFill>
                  <a:schemeClr val="bg2">
                    <a:lumMod val="25000"/>
                  </a:schemeClr>
                </a:solidFill>
                <a:latin typeface="Adobe Devanagari" panose="02040503050201020203" pitchFamily="18" charset="0"/>
                <a:cs typeface="Adobe Devanagari" panose="02040503050201020203" pitchFamily="18" charset="0"/>
              </a:rPr>
              <a:t>Gaspar Alfaro García</a:t>
            </a:r>
          </a:p>
        </p:txBody>
      </p:sp>
      <p:sp>
        <p:nvSpPr>
          <p:cNvPr id="6" name="CuadroTexto 5">
            <a:extLst>
              <a:ext uri="{FF2B5EF4-FFF2-40B4-BE49-F238E27FC236}">
                <a16:creationId xmlns:a16="http://schemas.microsoft.com/office/drawing/2014/main" id="{72055303-A586-1B7E-750C-19858D16AB67}"/>
              </a:ext>
            </a:extLst>
          </p:cNvPr>
          <p:cNvSpPr txBox="1"/>
          <p:nvPr/>
        </p:nvSpPr>
        <p:spPr>
          <a:xfrm>
            <a:off x="3480816" y="2706624"/>
            <a:ext cx="3401568" cy="369332"/>
          </a:xfrm>
          <a:prstGeom prst="rect">
            <a:avLst/>
          </a:prstGeom>
          <a:noFill/>
        </p:spPr>
        <p:txBody>
          <a:bodyPr wrap="square" rtlCol="0">
            <a:spAutoFit/>
          </a:bodyPr>
          <a:lstStyle/>
          <a:p>
            <a:pPr algn="ctr"/>
            <a:r>
              <a:rPr lang="es-ES" dirty="0">
                <a:solidFill>
                  <a:schemeClr val="bg2">
                    <a:lumMod val="25000"/>
                  </a:schemeClr>
                </a:solidFill>
                <a:latin typeface="Adobe Devanagari" panose="02040503050201020203" pitchFamily="18" charset="0"/>
                <a:cs typeface="Adobe Devanagari" panose="02040503050201020203" pitchFamily="18" charset="0"/>
              </a:rPr>
              <a:t>Miguel Ángel Fernández Sanjuán</a:t>
            </a:r>
          </a:p>
        </p:txBody>
      </p:sp>
      <p:sp>
        <p:nvSpPr>
          <p:cNvPr id="7" name="CuadroTexto 6">
            <a:extLst>
              <a:ext uri="{FF2B5EF4-FFF2-40B4-BE49-F238E27FC236}">
                <a16:creationId xmlns:a16="http://schemas.microsoft.com/office/drawing/2014/main" id="{909F9C9C-3095-AFBB-15A3-D1AEDFAA2576}"/>
              </a:ext>
            </a:extLst>
          </p:cNvPr>
          <p:cNvSpPr txBox="1"/>
          <p:nvPr/>
        </p:nvSpPr>
        <p:spPr>
          <a:xfrm>
            <a:off x="7836409" y="2706624"/>
            <a:ext cx="3401568" cy="369332"/>
          </a:xfrm>
          <a:prstGeom prst="rect">
            <a:avLst/>
          </a:prstGeom>
          <a:noFill/>
        </p:spPr>
        <p:txBody>
          <a:bodyPr wrap="square" rtlCol="0">
            <a:spAutoFit/>
          </a:bodyPr>
          <a:lstStyle/>
          <a:p>
            <a:pPr algn="ctr"/>
            <a:r>
              <a:rPr lang="es-ES" dirty="0">
                <a:solidFill>
                  <a:schemeClr val="bg2">
                    <a:lumMod val="25000"/>
                  </a:schemeClr>
                </a:solidFill>
                <a:latin typeface="Adobe Devanagari" panose="02040503050201020203" pitchFamily="18" charset="0"/>
                <a:cs typeface="Adobe Devanagari" panose="02040503050201020203" pitchFamily="18" charset="0"/>
              </a:rPr>
              <a:t>Rubén Capeáns Rivas</a:t>
            </a:r>
          </a:p>
        </p:txBody>
      </p:sp>
      <p:sp>
        <p:nvSpPr>
          <p:cNvPr id="2" name="Rectángulo 1">
            <a:extLst>
              <a:ext uri="{FF2B5EF4-FFF2-40B4-BE49-F238E27FC236}">
                <a16:creationId xmlns:a16="http://schemas.microsoft.com/office/drawing/2014/main" id="{875D9713-CEE0-9DC0-81CB-FA14CBAF4A68}"/>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9267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AFA58-7A69-FEDB-8E9B-4E74E89B633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1F935723-647F-9248-D692-7A67CBF7B887}"/>
              </a:ext>
            </a:extLst>
          </p:cNvPr>
          <p:cNvSpPr txBox="1"/>
          <p:nvPr/>
        </p:nvSpPr>
        <p:spPr>
          <a:xfrm>
            <a:off x="3511292" y="173736"/>
            <a:ext cx="7830315"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Autómatas celulares</a:t>
            </a:r>
          </a:p>
        </p:txBody>
      </p:sp>
      <p:sp>
        <p:nvSpPr>
          <p:cNvPr id="4" name="Rectángulo 3">
            <a:extLst>
              <a:ext uri="{FF2B5EF4-FFF2-40B4-BE49-F238E27FC236}">
                <a16:creationId xmlns:a16="http://schemas.microsoft.com/office/drawing/2014/main" id="{EBE919FD-8DE4-7C61-F728-267EE51B71DF}"/>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39452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0649D-EFD5-0D60-0228-5CE781091F0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6AD81E0-0D37-3C9E-FE81-778EC2AAD0FC}"/>
              </a:ext>
            </a:extLst>
          </p:cNvPr>
          <p:cNvSpPr txBox="1"/>
          <p:nvPr/>
        </p:nvSpPr>
        <p:spPr>
          <a:xfrm>
            <a:off x="3511292" y="173736"/>
            <a:ext cx="7830315" cy="707886"/>
          </a:xfrm>
          <a:prstGeom prst="rect">
            <a:avLst/>
          </a:prstGeom>
          <a:noFill/>
        </p:spPr>
        <p:txBody>
          <a:bodyPr wrap="square" rtlCol="0">
            <a:spAutoFit/>
          </a:bodyPr>
          <a:lstStyle/>
          <a:p>
            <a:pPr lvl="2" algn="r"/>
            <a:r>
              <a:rPr lang="es-ES" sz="4000" dirty="0">
                <a:solidFill>
                  <a:schemeClr val="bg2">
                    <a:lumMod val="10000"/>
                  </a:schemeClr>
                </a:solidFill>
                <a:latin typeface="Adobe Devanagari" panose="02040503050201020203" pitchFamily="18" charset="0"/>
                <a:cs typeface="Adobe Devanagari" panose="02040503050201020203" pitchFamily="18" charset="0"/>
              </a:rPr>
              <a:t>Autómatas celulares elementales</a:t>
            </a:r>
          </a:p>
        </p:txBody>
      </p:sp>
      <p:sp>
        <p:nvSpPr>
          <p:cNvPr id="4" name="Rectángulo 3">
            <a:extLst>
              <a:ext uri="{FF2B5EF4-FFF2-40B4-BE49-F238E27FC236}">
                <a16:creationId xmlns:a16="http://schemas.microsoft.com/office/drawing/2014/main" id="{1CE3F170-ED00-7263-1A6C-DAFB9E2CBF7A}"/>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14250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887D2-38AC-60CB-5EA1-141F468C208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7BAF9812-0E81-BD58-B3B5-61C385F5B012}"/>
              </a:ext>
            </a:extLst>
          </p:cNvPr>
          <p:cNvSpPr txBox="1"/>
          <p:nvPr/>
        </p:nvSpPr>
        <p:spPr>
          <a:xfrm>
            <a:off x="3511292" y="173736"/>
            <a:ext cx="7830315" cy="707886"/>
          </a:xfrm>
          <a:prstGeom prst="rect">
            <a:avLst/>
          </a:prstGeom>
          <a:noFill/>
        </p:spPr>
        <p:txBody>
          <a:bodyPr wrap="square" rtlCol="0">
            <a:spAutoFit/>
          </a:bodyPr>
          <a:lstStyle/>
          <a:p>
            <a:pPr lvl="2" algn="r"/>
            <a:r>
              <a:rPr lang="es-ES" sz="4000" dirty="0">
                <a:solidFill>
                  <a:schemeClr val="bg2">
                    <a:lumMod val="10000"/>
                  </a:schemeClr>
                </a:solidFill>
                <a:latin typeface="Adobe Devanagari" panose="02040503050201020203" pitchFamily="18" charset="0"/>
                <a:cs typeface="Adobe Devanagari" panose="02040503050201020203" pitchFamily="18" charset="0"/>
              </a:rPr>
              <a:t>Clasificación de </a:t>
            </a:r>
            <a:r>
              <a:rPr lang="es-ES" sz="4000" dirty="0" err="1">
                <a:solidFill>
                  <a:schemeClr val="bg2">
                    <a:lumMod val="10000"/>
                  </a:schemeClr>
                </a:solidFill>
                <a:latin typeface="Adobe Devanagari" panose="02040503050201020203" pitchFamily="18" charset="0"/>
                <a:cs typeface="Adobe Devanagari" panose="02040503050201020203" pitchFamily="18" charset="0"/>
              </a:rPr>
              <a:t>Wolfram</a:t>
            </a:r>
            <a:endParaRPr lang="es-ES" sz="4000" dirty="0">
              <a:solidFill>
                <a:schemeClr val="bg2">
                  <a:lumMod val="10000"/>
                </a:schemeClr>
              </a:solidFill>
              <a:latin typeface="Adobe Devanagari" panose="02040503050201020203" pitchFamily="18" charset="0"/>
              <a:cs typeface="Adobe Devanagari" panose="02040503050201020203" pitchFamily="18" charset="0"/>
            </a:endParaRPr>
          </a:p>
        </p:txBody>
      </p:sp>
      <p:sp>
        <p:nvSpPr>
          <p:cNvPr id="4" name="Rectángulo 3">
            <a:extLst>
              <a:ext uri="{FF2B5EF4-FFF2-40B4-BE49-F238E27FC236}">
                <a16:creationId xmlns:a16="http://schemas.microsoft.com/office/drawing/2014/main" id="{C5142A0B-F8CF-F6B8-BCE5-3435AC9C6D6A}"/>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11732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A0F67-190D-C8E2-4E5C-AF70EC21754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16A88DD-8823-D7FC-C5C0-F536540B8B3A}"/>
              </a:ext>
            </a:extLst>
          </p:cNvPr>
          <p:cNvSpPr txBox="1"/>
          <p:nvPr/>
        </p:nvSpPr>
        <p:spPr>
          <a:xfrm>
            <a:off x="3511292" y="173736"/>
            <a:ext cx="7830315"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Algoritmo de detección de caos</a:t>
            </a:r>
          </a:p>
        </p:txBody>
      </p:sp>
      <p:sp>
        <p:nvSpPr>
          <p:cNvPr id="4" name="Rectángulo 3">
            <a:extLst>
              <a:ext uri="{FF2B5EF4-FFF2-40B4-BE49-F238E27FC236}">
                <a16:creationId xmlns:a16="http://schemas.microsoft.com/office/drawing/2014/main" id="{665C5D88-4B92-C4C6-CC32-9369D57F30F1}"/>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8543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733F7-4E0D-C8FD-4854-EF38044C52A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B53D1766-F321-BC7A-7768-C43BCF6F8A03}"/>
              </a:ext>
            </a:extLst>
          </p:cNvPr>
          <p:cNvSpPr txBox="1"/>
          <p:nvPr/>
        </p:nvSpPr>
        <p:spPr>
          <a:xfrm>
            <a:off x="3511292" y="173736"/>
            <a:ext cx="7830315" cy="1569660"/>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Clasificación a partir de la distancia de </a:t>
            </a:r>
            <a:r>
              <a:rPr lang="es-ES" sz="4800" dirty="0" err="1">
                <a:solidFill>
                  <a:schemeClr val="bg2">
                    <a:lumMod val="10000"/>
                  </a:schemeClr>
                </a:solidFill>
                <a:latin typeface="Adobe Devanagari" panose="02040503050201020203" pitchFamily="18" charset="0"/>
                <a:cs typeface="Adobe Devanagari" panose="02040503050201020203" pitchFamily="18" charset="0"/>
              </a:rPr>
              <a:t>Hamming</a:t>
            </a:r>
            <a:endParaRPr lang="es-ES" sz="4800" dirty="0">
              <a:solidFill>
                <a:schemeClr val="bg2">
                  <a:lumMod val="10000"/>
                </a:schemeClr>
              </a:solidFill>
              <a:latin typeface="Adobe Devanagari" panose="02040503050201020203" pitchFamily="18" charset="0"/>
              <a:cs typeface="Adobe Devanagari" panose="02040503050201020203" pitchFamily="18" charset="0"/>
            </a:endParaRPr>
          </a:p>
        </p:txBody>
      </p:sp>
      <p:sp>
        <p:nvSpPr>
          <p:cNvPr id="4" name="Rectángulo 3">
            <a:extLst>
              <a:ext uri="{FF2B5EF4-FFF2-40B4-BE49-F238E27FC236}">
                <a16:creationId xmlns:a16="http://schemas.microsoft.com/office/drawing/2014/main" id="{5B4E5198-583A-ABF0-A3C9-DE607AF0F143}"/>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39110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75257-7539-6DAC-18BA-A7CB087A848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7D46FEB8-F976-B2EF-1E4F-2C00D0189796}"/>
              </a:ext>
            </a:extLst>
          </p:cNvPr>
          <p:cNvSpPr txBox="1"/>
          <p:nvPr/>
        </p:nvSpPr>
        <p:spPr>
          <a:xfrm>
            <a:off x="3511293" y="173736"/>
            <a:ext cx="7830315" cy="2985433"/>
          </a:xfrm>
          <a:prstGeom prst="rect">
            <a:avLst/>
          </a:prstGeom>
          <a:noFill/>
        </p:spPr>
        <p:txBody>
          <a:bodyPr wrap="square" rtlCol="0">
            <a:spAutoFit/>
          </a:bodyPr>
          <a:lstStyle/>
          <a:p>
            <a:pPr algn="r"/>
            <a:r>
              <a:rPr lang="es-ES" sz="3600" b="1" dirty="0">
                <a:latin typeface="Adobe Devanagari" panose="02040503050201020203" pitchFamily="18" charset="0"/>
                <a:cs typeface="Adobe Devanagari" panose="02040503050201020203" pitchFamily="18" charset="0"/>
              </a:rPr>
              <a:t>4. </a:t>
            </a:r>
            <a:r>
              <a:rPr lang="es-ES" sz="3600" b="1" dirty="0">
                <a:solidFill>
                  <a:schemeClr val="bg2">
                    <a:lumMod val="10000"/>
                  </a:schemeClr>
                </a:solidFill>
                <a:latin typeface="Adobe Devanagari" panose="02040503050201020203" pitchFamily="18" charset="0"/>
                <a:cs typeface="Adobe Devanagari" panose="02040503050201020203" pitchFamily="18" charset="0"/>
              </a:rPr>
              <a:t>Control parcial para forzar el escape de trayectorias transitorias caóticas</a:t>
            </a:r>
          </a:p>
          <a:p>
            <a:pPr marL="800100" lvl="1" indent="-342900">
              <a:buFont typeface="+mj-lt"/>
              <a:buAutoNum type="arabicPeriod" startAt="3"/>
            </a:pPr>
            <a:endParaRPr lang="es-ES" sz="2000" dirty="0">
              <a:latin typeface="Adobe Devanagari" panose="02040503050201020203" pitchFamily="18" charset="0"/>
              <a:cs typeface="Adobe Devanagari" panose="02040503050201020203" pitchFamily="18" charset="0"/>
            </a:endParaRPr>
          </a:p>
          <a:p>
            <a:pPr algn="r"/>
            <a:endParaRPr lang="es-ES" sz="3600" dirty="0">
              <a:latin typeface="Adobe Devanagari" panose="02040503050201020203" pitchFamily="18" charset="0"/>
              <a:cs typeface="Adobe Devanagari" panose="02040503050201020203" pitchFamily="18" charset="0"/>
            </a:endParaRPr>
          </a:p>
          <a:p>
            <a:pPr algn="r"/>
            <a:endParaRPr lang="es-ES" sz="6000" dirty="0">
              <a:latin typeface="Adobe Devanagari" panose="02040503050201020203" pitchFamily="18" charset="0"/>
              <a:cs typeface="Adobe Devanagari" panose="02040503050201020203" pitchFamily="18" charset="0"/>
            </a:endParaRPr>
          </a:p>
        </p:txBody>
      </p:sp>
      <p:sp>
        <p:nvSpPr>
          <p:cNvPr id="4" name="Rectángulo 3">
            <a:extLst>
              <a:ext uri="{FF2B5EF4-FFF2-40B4-BE49-F238E27FC236}">
                <a16:creationId xmlns:a16="http://schemas.microsoft.com/office/drawing/2014/main" id="{E0B8DA3D-26F5-E16F-A6C9-4288B32741B0}"/>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50089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DE693-D86F-9150-862D-1000B5BB1ECB}"/>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B35C75B0-7B40-B48A-77F4-0CDE631AEC98}"/>
              </a:ext>
            </a:extLst>
          </p:cNvPr>
          <p:cNvSpPr txBox="1"/>
          <p:nvPr/>
        </p:nvSpPr>
        <p:spPr>
          <a:xfrm>
            <a:off x="3511292" y="173736"/>
            <a:ext cx="7830315"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Control parcial</a:t>
            </a:r>
          </a:p>
        </p:txBody>
      </p:sp>
      <p:sp>
        <p:nvSpPr>
          <p:cNvPr id="4" name="Rectángulo 3">
            <a:extLst>
              <a:ext uri="{FF2B5EF4-FFF2-40B4-BE49-F238E27FC236}">
                <a16:creationId xmlns:a16="http://schemas.microsoft.com/office/drawing/2014/main" id="{5F509FA7-F347-0EFC-A79D-C00AB29C5E38}"/>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87584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BA7C1-0F98-9603-E22A-ECEDC16C77C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71ECC673-F159-5D89-1C35-BD7570F2614F}"/>
              </a:ext>
            </a:extLst>
          </p:cNvPr>
          <p:cNvSpPr txBox="1"/>
          <p:nvPr/>
        </p:nvSpPr>
        <p:spPr>
          <a:xfrm>
            <a:off x="3511292" y="173736"/>
            <a:ext cx="7830315"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Sistemas con caos transitorio</a:t>
            </a:r>
          </a:p>
        </p:txBody>
      </p:sp>
      <p:sp>
        <p:nvSpPr>
          <p:cNvPr id="4" name="Rectángulo 3">
            <a:extLst>
              <a:ext uri="{FF2B5EF4-FFF2-40B4-BE49-F238E27FC236}">
                <a16:creationId xmlns:a16="http://schemas.microsoft.com/office/drawing/2014/main" id="{DFFE1F4F-9BC3-F4FD-D65C-CD42518F746B}"/>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24273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4E399-C4E5-FB3D-4D9D-70CDF0B9F41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02431D93-4B67-1076-B505-C1EEC7DBEBCA}"/>
              </a:ext>
            </a:extLst>
          </p:cNvPr>
          <p:cNvSpPr txBox="1"/>
          <p:nvPr/>
        </p:nvSpPr>
        <p:spPr>
          <a:xfrm>
            <a:off x="3511292" y="173736"/>
            <a:ext cx="7830315"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Mapa logístico</a:t>
            </a:r>
          </a:p>
        </p:txBody>
      </p:sp>
      <p:sp>
        <p:nvSpPr>
          <p:cNvPr id="4" name="Rectángulo 3">
            <a:extLst>
              <a:ext uri="{FF2B5EF4-FFF2-40B4-BE49-F238E27FC236}">
                <a16:creationId xmlns:a16="http://schemas.microsoft.com/office/drawing/2014/main" id="{8B084880-085E-BD54-F2F3-C66EC52C7E52}"/>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2697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EC268-37CB-C38F-10AA-9F06D7969C7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B9B16F9C-8728-0DB4-A00E-CAFB2827993A}"/>
              </a:ext>
            </a:extLst>
          </p:cNvPr>
          <p:cNvSpPr txBox="1"/>
          <p:nvPr/>
        </p:nvSpPr>
        <p:spPr>
          <a:xfrm>
            <a:off x="3209544" y="173736"/>
            <a:ext cx="8132063"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Funciones y conjuntos de escape</a:t>
            </a:r>
          </a:p>
        </p:txBody>
      </p:sp>
      <p:sp>
        <p:nvSpPr>
          <p:cNvPr id="4" name="Rectángulo 3">
            <a:extLst>
              <a:ext uri="{FF2B5EF4-FFF2-40B4-BE49-F238E27FC236}">
                <a16:creationId xmlns:a16="http://schemas.microsoft.com/office/drawing/2014/main" id="{8992D90A-F2A3-93E0-2E0F-32F21EB6BD0D}"/>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677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9350A-91AC-BED4-36C6-AD06B3096A8A}"/>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8611D84-C699-9FC3-8C03-2E2B402C7E44}"/>
              </a:ext>
            </a:extLst>
          </p:cNvPr>
          <p:cNvSpPr txBox="1"/>
          <p:nvPr/>
        </p:nvSpPr>
        <p:spPr>
          <a:xfrm>
            <a:off x="3511294" y="173736"/>
            <a:ext cx="7830314" cy="1107996"/>
          </a:xfrm>
          <a:prstGeom prst="rect">
            <a:avLst/>
          </a:prstGeom>
          <a:noFill/>
        </p:spPr>
        <p:txBody>
          <a:bodyPr wrap="square" rtlCol="0">
            <a:spAutoFit/>
          </a:bodyPr>
          <a:lstStyle/>
          <a:p>
            <a:pPr algn="r"/>
            <a:r>
              <a:rPr lang="es-ES" sz="6600" b="1" dirty="0">
                <a:solidFill>
                  <a:schemeClr val="bg2">
                    <a:lumMod val="10000"/>
                  </a:schemeClr>
                </a:solidFill>
                <a:latin typeface="Adobe Devanagari" panose="02040503050201020203" pitchFamily="18" charset="0"/>
                <a:cs typeface="Adobe Devanagari" panose="02040503050201020203" pitchFamily="18" charset="0"/>
              </a:rPr>
              <a:t>Índice</a:t>
            </a:r>
          </a:p>
        </p:txBody>
      </p:sp>
      <p:sp>
        <p:nvSpPr>
          <p:cNvPr id="6" name="CuadroTexto 5">
            <a:extLst>
              <a:ext uri="{FF2B5EF4-FFF2-40B4-BE49-F238E27FC236}">
                <a16:creationId xmlns:a16="http://schemas.microsoft.com/office/drawing/2014/main" id="{091CEA0D-6DCE-E46A-020C-2CC53C2446B4}"/>
              </a:ext>
            </a:extLst>
          </p:cNvPr>
          <p:cNvSpPr txBox="1"/>
          <p:nvPr/>
        </p:nvSpPr>
        <p:spPr>
          <a:xfrm>
            <a:off x="3511296" y="1161288"/>
            <a:ext cx="8680704" cy="5016758"/>
          </a:xfrm>
          <a:prstGeom prst="rect">
            <a:avLst/>
          </a:prstGeom>
          <a:noFill/>
        </p:spPr>
        <p:txBody>
          <a:bodyPr wrap="square" rtlCol="0">
            <a:spAutoFit/>
          </a:bodyPr>
          <a:lstStyle/>
          <a:p>
            <a:r>
              <a:rPr lang="es-ES" sz="2000" b="1" dirty="0">
                <a:solidFill>
                  <a:schemeClr val="bg2">
                    <a:lumMod val="10000"/>
                  </a:schemeClr>
                </a:solidFill>
                <a:latin typeface="Adobe Devanagari" panose="02040503050201020203" pitchFamily="18" charset="0"/>
                <a:cs typeface="Adobe Devanagari" panose="02040503050201020203" pitchFamily="18" charset="0"/>
              </a:rPr>
              <a:t>Introducción</a:t>
            </a:r>
          </a:p>
          <a:p>
            <a:endParaRPr lang="es-ES" sz="2000" dirty="0">
              <a:latin typeface="Adobe Devanagari" panose="02040503050201020203" pitchFamily="18" charset="0"/>
              <a:cs typeface="Adobe Devanagari" panose="02040503050201020203" pitchFamily="18" charset="0"/>
            </a:endParaRPr>
          </a:p>
          <a:p>
            <a:pPr marL="342900" indent="-342900">
              <a:buAutoNum type="arabicPeriod"/>
            </a:pPr>
            <a:r>
              <a:rPr lang="en-US" sz="2000" b="1" i="0" u="none" strike="noStrike" baseline="0" dirty="0">
                <a:solidFill>
                  <a:schemeClr val="bg2">
                    <a:lumMod val="10000"/>
                  </a:schemeClr>
                </a:solidFill>
                <a:latin typeface="Adobe Devanagari" panose="02040503050201020203" pitchFamily="18" charset="0"/>
                <a:cs typeface="Adobe Devanagari" panose="02040503050201020203" pitchFamily="18" charset="0"/>
              </a:rPr>
              <a:t>Time-dependent effects hinder cooperation on the public goods game</a:t>
            </a:r>
          </a:p>
          <a:p>
            <a:pPr marL="342900" indent="-342900">
              <a:buAutoNum type="arabicPeriod"/>
            </a:pPr>
            <a:endParaRPr lang="es-ES" sz="2000" dirty="0">
              <a:latin typeface="Adobe Devanagari" panose="02040503050201020203" pitchFamily="18" charset="0"/>
              <a:cs typeface="Adobe Devanagari" panose="02040503050201020203" pitchFamily="18" charset="0"/>
            </a:endParaRP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Teoría evolutiva de juegos</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Juego de los bienes públicos</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Oscilación de la rentabilidad</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Retardo en el castigo</a:t>
            </a:r>
          </a:p>
          <a:p>
            <a:pPr marL="342900" indent="-342900">
              <a:buAutoNum type="arabicPeriod"/>
            </a:pPr>
            <a:endParaRPr lang="es-ES" sz="2000" dirty="0">
              <a:latin typeface="Adobe Devanagari" panose="02040503050201020203" pitchFamily="18" charset="0"/>
              <a:cs typeface="Adobe Devanagari" panose="02040503050201020203" pitchFamily="18" charset="0"/>
            </a:endParaRPr>
          </a:p>
          <a:p>
            <a:pPr marL="342900" indent="-342900">
              <a:buFontTx/>
              <a:buAutoNum type="arabicPeriod"/>
            </a:pPr>
            <a:r>
              <a:rPr lang="en-US" sz="2000" b="1" dirty="0">
                <a:solidFill>
                  <a:schemeClr val="bg2">
                    <a:lumMod val="10000"/>
                  </a:schemeClr>
                </a:solidFill>
                <a:latin typeface="Adobe Devanagari" panose="02040503050201020203" pitchFamily="18" charset="0"/>
                <a:cs typeface="Adobe Devanagari" panose="02040503050201020203" pitchFamily="18" charset="0"/>
              </a:rPr>
              <a:t>Hamming distance as a measure of spatial chaos in evolutionary games</a:t>
            </a:r>
          </a:p>
          <a:p>
            <a:pPr marL="342900" indent="-342900">
              <a:buFontTx/>
              <a:buAutoNum type="arabicPeriod"/>
            </a:pPr>
            <a:endParaRPr lang="es-ES" sz="2000" dirty="0">
              <a:latin typeface="Adobe Devanagari" panose="02040503050201020203" pitchFamily="18" charset="0"/>
              <a:cs typeface="Adobe Devanagari" panose="02040503050201020203" pitchFamily="18" charset="0"/>
            </a:endParaRP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Patrones caóticos</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Distancia de </a:t>
            </a:r>
            <a:r>
              <a:rPr lang="es-ES" sz="2000" dirty="0" err="1">
                <a:solidFill>
                  <a:schemeClr val="bg2">
                    <a:lumMod val="25000"/>
                  </a:schemeClr>
                </a:solidFill>
                <a:latin typeface="Adobe Devanagari" panose="02040503050201020203" pitchFamily="18" charset="0"/>
                <a:cs typeface="Adobe Devanagari" panose="02040503050201020203" pitchFamily="18" charset="0"/>
              </a:rPr>
              <a:t>Hamming</a:t>
            </a:r>
            <a:endParaRPr lang="es-ES" sz="2000" dirty="0">
              <a:solidFill>
                <a:schemeClr val="bg2">
                  <a:lumMod val="25000"/>
                </a:schemeClr>
              </a:solidFill>
              <a:latin typeface="Adobe Devanagari" panose="02040503050201020203" pitchFamily="18" charset="0"/>
              <a:cs typeface="Adobe Devanagari" panose="02040503050201020203" pitchFamily="18" charset="0"/>
            </a:endParaRP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Algoritmo de detección de caos</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Dilema del prisionero</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Juego de los bienes públicos</a:t>
            </a:r>
            <a:endParaRPr lang="es-ES" dirty="0">
              <a:solidFill>
                <a:schemeClr val="bg2">
                  <a:lumMod val="25000"/>
                </a:schemeClr>
              </a:solidFill>
            </a:endParaRPr>
          </a:p>
        </p:txBody>
      </p:sp>
      <p:sp>
        <p:nvSpPr>
          <p:cNvPr id="4" name="Rectángulo 3">
            <a:extLst>
              <a:ext uri="{FF2B5EF4-FFF2-40B4-BE49-F238E27FC236}">
                <a16:creationId xmlns:a16="http://schemas.microsoft.com/office/drawing/2014/main" id="{F343D4C2-BBC3-DD52-3C70-E3CCFF80C15D}"/>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5748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04EB0-61FE-FB4B-C892-4C002425929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B85019A-A8E3-ADE7-E150-4E89D40028A2}"/>
              </a:ext>
            </a:extLst>
          </p:cNvPr>
          <p:cNvSpPr txBox="1"/>
          <p:nvPr/>
        </p:nvSpPr>
        <p:spPr>
          <a:xfrm>
            <a:off x="3209544" y="173736"/>
            <a:ext cx="8132063" cy="707886"/>
          </a:xfrm>
          <a:prstGeom prst="rect">
            <a:avLst/>
          </a:prstGeom>
          <a:noFill/>
        </p:spPr>
        <p:txBody>
          <a:bodyPr wrap="square" rtlCol="0">
            <a:spAutoFit/>
          </a:bodyPr>
          <a:lstStyle/>
          <a:p>
            <a:pPr lvl="2" algn="r"/>
            <a:r>
              <a:rPr lang="es-ES" sz="4000" dirty="0">
                <a:solidFill>
                  <a:schemeClr val="bg2">
                    <a:lumMod val="10000"/>
                  </a:schemeClr>
                </a:solidFill>
                <a:latin typeface="Adobe Devanagari" panose="02040503050201020203" pitchFamily="18" charset="0"/>
                <a:cs typeface="Adobe Devanagari" panose="02040503050201020203" pitchFamily="18" charset="0"/>
              </a:rPr>
              <a:t>Escape rápido</a:t>
            </a:r>
          </a:p>
        </p:txBody>
      </p:sp>
      <p:sp>
        <p:nvSpPr>
          <p:cNvPr id="4" name="Rectángulo 3">
            <a:extLst>
              <a:ext uri="{FF2B5EF4-FFF2-40B4-BE49-F238E27FC236}">
                <a16:creationId xmlns:a16="http://schemas.microsoft.com/office/drawing/2014/main" id="{D069BB9E-810A-C5D3-E075-80F274C5A24F}"/>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05934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B4E81-096A-C468-5036-3BC4AD1EC20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72FB096-B259-2ECF-06D6-FABFC1500524}"/>
              </a:ext>
            </a:extLst>
          </p:cNvPr>
          <p:cNvSpPr txBox="1"/>
          <p:nvPr/>
        </p:nvSpPr>
        <p:spPr>
          <a:xfrm>
            <a:off x="3209544" y="173736"/>
            <a:ext cx="8132063" cy="707886"/>
          </a:xfrm>
          <a:prstGeom prst="rect">
            <a:avLst/>
          </a:prstGeom>
          <a:noFill/>
        </p:spPr>
        <p:txBody>
          <a:bodyPr wrap="square" rtlCol="0">
            <a:spAutoFit/>
          </a:bodyPr>
          <a:lstStyle/>
          <a:p>
            <a:pPr lvl="2" algn="r"/>
            <a:r>
              <a:rPr lang="es-ES" sz="4000" dirty="0">
                <a:solidFill>
                  <a:schemeClr val="bg2">
                    <a:lumMod val="10000"/>
                  </a:schemeClr>
                </a:solidFill>
                <a:latin typeface="Adobe Devanagari" panose="02040503050201020203" pitchFamily="18" charset="0"/>
                <a:cs typeface="Adobe Devanagari" panose="02040503050201020203" pitchFamily="18" charset="0"/>
              </a:rPr>
              <a:t>Escape exacto</a:t>
            </a:r>
          </a:p>
        </p:txBody>
      </p:sp>
      <p:sp>
        <p:nvSpPr>
          <p:cNvPr id="4" name="Rectángulo 3">
            <a:extLst>
              <a:ext uri="{FF2B5EF4-FFF2-40B4-BE49-F238E27FC236}">
                <a16:creationId xmlns:a16="http://schemas.microsoft.com/office/drawing/2014/main" id="{4A26E3DC-23B5-E070-D992-98FD40AA79F1}"/>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46178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0F76F-4177-ABDE-3D7C-4BD5E09715F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2AC1B47-F56C-2BCD-D503-81E29EE35804}"/>
              </a:ext>
            </a:extLst>
          </p:cNvPr>
          <p:cNvSpPr txBox="1"/>
          <p:nvPr/>
        </p:nvSpPr>
        <p:spPr>
          <a:xfrm>
            <a:off x="3209544" y="173736"/>
            <a:ext cx="8132063" cy="707886"/>
          </a:xfrm>
          <a:prstGeom prst="rect">
            <a:avLst/>
          </a:prstGeom>
          <a:noFill/>
        </p:spPr>
        <p:txBody>
          <a:bodyPr wrap="square" rtlCol="0">
            <a:spAutoFit/>
          </a:bodyPr>
          <a:lstStyle/>
          <a:p>
            <a:pPr lvl="2" algn="r"/>
            <a:r>
              <a:rPr lang="es-ES" sz="4000" dirty="0">
                <a:solidFill>
                  <a:schemeClr val="bg2">
                    <a:lumMod val="10000"/>
                  </a:schemeClr>
                </a:solidFill>
                <a:latin typeface="Adobe Devanagari" panose="02040503050201020203" pitchFamily="18" charset="0"/>
                <a:cs typeface="Adobe Devanagari" panose="02040503050201020203" pitchFamily="18" charset="0"/>
              </a:rPr>
              <a:t>Transición en sistema </a:t>
            </a:r>
            <a:r>
              <a:rPr lang="es-ES" sz="4000" dirty="0" err="1">
                <a:solidFill>
                  <a:schemeClr val="bg2">
                    <a:lumMod val="10000"/>
                  </a:schemeClr>
                </a:solidFill>
                <a:latin typeface="Adobe Devanagari" panose="02040503050201020203" pitchFamily="18" charset="0"/>
                <a:cs typeface="Adobe Devanagari" panose="02040503050201020203" pitchFamily="18" charset="0"/>
              </a:rPr>
              <a:t>multiestable</a:t>
            </a:r>
            <a:endParaRPr lang="es-ES" sz="4000" dirty="0">
              <a:solidFill>
                <a:schemeClr val="bg2">
                  <a:lumMod val="10000"/>
                </a:schemeClr>
              </a:solidFill>
            </a:endParaRPr>
          </a:p>
        </p:txBody>
      </p:sp>
      <p:sp>
        <p:nvSpPr>
          <p:cNvPr id="4" name="Rectángulo 3">
            <a:extLst>
              <a:ext uri="{FF2B5EF4-FFF2-40B4-BE49-F238E27FC236}">
                <a16:creationId xmlns:a16="http://schemas.microsoft.com/office/drawing/2014/main" id="{E6C66D26-C637-4050-24CD-9521C0EB9826}"/>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91565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6DE19-9002-047D-BBF4-EE1DC60A74A9}"/>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71E3D19-A3B1-C218-7672-F183DC68A9E9}"/>
              </a:ext>
            </a:extLst>
          </p:cNvPr>
          <p:cNvSpPr txBox="1"/>
          <p:nvPr/>
        </p:nvSpPr>
        <p:spPr>
          <a:xfrm>
            <a:off x="3511293" y="173736"/>
            <a:ext cx="7830315" cy="1200329"/>
          </a:xfrm>
          <a:prstGeom prst="rect">
            <a:avLst/>
          </a:prstGeom>
          <a:noFill/>
        </p:spPr>
        <p:txBody>
          <a:bodyPr wrap="square" rtlCol="0">
            <a:spAutoFit/>
          </a:bodyPr>
          <a:lstStyle/>
          <a:p>
            <a:pPr algn="r"/>
            <a:r>
              <a:rPr lang="es-ES" sz="3600" b="1" dirty="0">
                <a:latin typeface="Adobe Devanagari" panose="02040503050201020203" pitchFamily="18" charset="0"/>
                <a:cs typeface="Adobe Devanagari" panose="02040503050201020203" pitchFamily="18" charset="0"/>
              </a:rPr>
              <a:t>5</a:t>
            </a:r>
            <a:r>
              <a:rPr lang="es-ES" sz="3600" b="1" dirty="0">
                <a:solidFill>
                  <a:schemeClr val="bg2">
                    <a:lumMod val="10000"/>
                  </a:schemeClr>
                </a:solidFill>
                <a:latin typeface="Adobe Devanagari" panose="02040503050201020203" pitchFamily="18" charset="0"/>
                <a:cs typeface="Adobe Devanagari" panose="02040503050201020203" pitchFamily="18" charset="0"/>
              </a:rPr>
              <a:t>. Juego de supervivencia y control entre dos jugadores enfrentados</a:t>
            </a:r>
            <a:endParaRPr lang="es-ES" sz="6000" dirty="0">
              <a:latin typeface="Adobe Devanagari" panose="02040503050201020203" pitchFamily="18" charset="0"/>
              <a:cs typeface="Adobe Devanagari" panose="02040503050201020203" pitchFamily="18" charset="0"/>
            </a:endParaRPr>
          </a:p>
        </p:txBody>
      </p:sp>
      <p:sp>
        <p:nvSpPr>
          <p:cNvPr id="4" name="Rectángulo 3">
            <a:extLst>
              <a:ext uri="{FF2B5EF4-FFF2-40B4-BE49-F238E27FC236}">
                <a16:creationId xmlns:a16="http://schemas.microsoft.com/office/drawing/2014/main" id="{1C0DB9C6-E0FD-72A1-6A9E-58553063E634}"/>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89284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D367A-7CF4-F7F4-5E0F-5C20304EEBF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55AE8B1-607A-F6DA-BDE4-3EA0809FB5A1}"/>
              </a:ext>
            </a:extLst>
          </p:cNvPr>
          <p:cNvSpPr txBox="1"/>
          <p:nvPr/>
        </p:nvSpPr>
        <p:spPr>
          <a:xfrm>
            <a:off x="3209544" y="173736"/>
            <a:ext cx="8132063"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Juego de </a:t>
            </a:r>
            <a:r>
              <a:rPr lang="es-ES" sz="4800" dirty="0" err="1">
                <a:solidFill>
                  <a:schemeClr val="bg2">
                    <a:lumMod val="10000"/>
                  </a:schemeClr>
                </a:solidFill>
                <a:latin typeface="Adobe Devanagari" panose="02040503050201020203" pitchFamily="18" charset="0"/>
                <a:cs typeface="Adobe Devanagari" panose="02040503050201020203" pitchFamily="18" charset="0"/>
              </a:rPr>
              <a:t>Yorke</a:t>
            </a:r>
            <a:endParaRPr lang="es-ES" sz="4800" dirty="0">
              <a:solidFill>
                <a:schemeClr val="bg2">
                  <a:lumMod val="10000"/>
                </a:schemeClr>
              </a:solidFill>
              <a:latin typeface="Adobe Devanagari" panose="02040503050201020203" pitchFamily="18" charset="0"/>
              <a:cs typeface="Adobe Devanagari" panose="02040503050201020203" pitchFamily="18" charset="0"/>
            </a:endParaRPr>
          </a:p>
        </p:txBody>
      </p:sp>
      <p:sp>
        <p:nvSpPr>
          <p:cNvPr id="4" name="Rectángulo 3">
            <a:extLst>
              <a:ext uri="{FF2B5EF4-FFF2-40B4-BE49-F238E27FC236}">
                <a16:creationId xmlns:a16="http://schemas.microsoft.com/office/drawing/2014/main" id="{F4E59B15-C36F-7C3C-BD8F-3A2880E51A67}"/>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45432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28321-2A74-58BD-F0EA-AD207CAFC46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65C210E-F82B-2AEE-AFD7-BB4FAAFDAE41}"/>
              </a:ext>
            </a:extLst>
          </p:cNvPr>
          <p:cNvSpPr txBox="1"/>
          <p:nvPr/>
        </p:nvSpPr>
        <p:spPr>
          <a:xfrm>
            <a:off x="3209544" y="173736"/>
            <a:ext cx="8132063"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Resolución del juego</a:t>
            </a:r>
          </a:p>
        </p:txBody>
      </p:sp>
      <p:sp>
        <p:nvSpPr>
          <p:cNvPr id="4" name="Rectángulo 3">
            <a:extLst>
              <a:ext uri="{FF2B5EF4-FFF2-40B4-BE49-F238E27FC236}">
                <a16:creationId xmlns:a16="http://schemas.microsoft.com/office/drawing/2014/main" id="{DE49E4BF-EE0D-77ED-CF70-39BB9E0E81E8}"/>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99153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60A5B-AD4E-F761-5393-71BEBD8A206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7AF645D3-C1E9-D0F1-41F1-1428021D51BB}"/>
              </a:ext>
            </a:extLst>
          </p:cNvPr>
          <p:cNvSpPr txBox="1"/>
          <p:nvPr/>
        </p:nvSpPr>
        <p:spPr>
          <a:xfrm>
            <a:off x="3209544" y="173736"/>
            <a:ext cx="8132063"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Juegos frontera</a:t>
            </a:r>
          </a:p>
        </p:txBody>
      </p:sp>
      <p:sp>
        <p:nvSpPr>
          <p:cNvPr id="4" name="Rectángulo 3">
            <a:extLst>
              <a:ext uri="{FF2B5EF4-FFF2-40B4-BE49-F238E27FC236}">
                <a16:creationId xmlns:a16="http://schemas.microsoft.com/office/drawing/2014/main" id="{8A735ADB-7EF2-389E-6C1B-D77C02D7CEC8}"/>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5646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0F8-D39E-08BC-6F52-AC24C5B938F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79352C1E-C1CA-89CE-44DE-158595782FEA}"/>
              </a:ext>
            </a:extLst>
          </p:cNvPr>
          <p:cNvSpPr txBox="1"/>
          <p:nvPr/>
        </p:nvSpPr>
        <p:spPr>
          <a:xfrm>
            <a:off x="3209544" y="173736"/>
            <a:ext cx="8132063"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Importancia de la información</a:t>
            </a:r>
          </a:p>
        </p:txBody>
      </p:sp>
      <p:sp>
        <p:nvSpPr>
          <p:cNvPr id="4" name="Rectángulo 3">
            <a:extLst>
              <a:ext uri="{FF2B5EF4-FFF2-40B4-BE49-F238E27FC236}">
                <a16:creationId xmlns:a16="http://schemas.microsoft.com/office/drawing/2014/main" id="{CFB74059-153B-5C30-4D25-807E69B7D38F}"/>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32360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33C9D-DD7C-C1FB-B462-58BEB128368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A9C397D-97E8-2046-DEE5-4A22DBBF4632}"/>
              </a:ext>
            </a:extLst>
          </p:cNvPr>
          <p:cNvSpPr txBox="1"/>
          <p:nvPr/>
        </p:nvSpPr>
        <p:spPr>
          <a:xfrm>
            <a:off x="3511296" y="146304"/>
            <a:ext cx="7830315" cy="1107996"/>
          </a:xfrm>
          <a:prstGeom prst="rect">
            <a:avLst/>
          </a:prstGeom>
          <a:noFill/>
        </p:spPr>
        <p:txBody>
          <a:bodyPr wrap="square" rtlCol="0">
            <a:spAutoFit/>
          </a:bodyPr>
          <a:lstStyle/>
          <a:p>
            <a:pPr algn="r"/>
            <a:r>
              <a:rPr lang="es-ES" sz="6600" b="1" dirty="0">
                <a:solidFill>
                  <a:schemeClr val="bg2">
                    <a:lumMod val="10000"/>
                  </a:schemeClr>
                </a:solidFill>
                <a:latin typeface="Adobe Devanagari" panose="02040503050201020203" pitchFamily="18" charset="0"/>
                <a:cs typeface="Adobe Devanagari" panose="02040503050201020203" pitchFamily="18" charset="0"/>
              </a:rPr>
              <a:t>Conclusiones</a:t>
            </a:r>
            <a:endParaRPr lang="es-ES" sz="8000" dirty="0">
              <a:solidFill>
                <a:schemeClr val="bg2">
                  <a:lumMod val="10000"/>
                </a:schemeClr>
              </a:solidFill>
              <a:latin typeface="Adobe Devanagari" panose="02040503050201020203" pitchFamily="18" charset="0"/>
              <a:cs typeface="Adobe Devanagari" panose="02040503050201020203" pitchFamily="18" charset="0"/>
            </a:endParaRPr>
          </a:p>
        </p:txBody>
      </p:sp>
      <p:sp>
        <p:nvSpPr>
          <p:cNvPr id="7" name="CuadroTexto 6">
            <a:extLst>
              <a:ext uri="{FF2B5EF4-FFF2-40B4-BE49-F238E27FC236}">
                <a16:creationId xmlns:a16="http://schemas.microsoft.com/office/drawing/2014/main" id="{52CCF704-81C4-8EB3-1195-581FBCC3BB75}"/>
              </a:ext>
            </a:extLst>
          </p:cNvPr>
          <p:cNvSpPr txBox="1"/>
          <p:nvPr/>
        </p:nvSpPr>
        <p:spPr>
          <a:xfrm>
            <a:off x="2404872" y="1665780"/>
            <a:ext cx="9567672" cy="1938992"/>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2000" b="0" i="0" strike="noStrike" cap="none" normalizeH="0" baseline="0" dirty="0">
                <a:ln>
                  <a:noFill/>
                </a:ln>
                <a:solidFill>
                  <a:schemeClr val="bg2">
                    <a:lumMod val="25000"/>
                  </a:schemeClr>
                </a:solidFill>
                <a:effectLst/>
                <a:latin typeface="Arial" panose="020B0604020202020204" pitchFamily="34" charset="0"/>
              </a:rPr>
              <a:t>En el estudio de los efectos dependientes del tiempo en el juego de los bienes públicos se determinó que la inestabilidad de las inversiones, caracterizada por una oscilación en el parámetro que multiplica las aportaciones de los individuos, perjudica a la cooperación entre estos para invertir conjuntamente. Además, un castigo tardío a los </a:t>
            </a:r>
            <a:r>
              <a:rPr kumimoji="0" lang="es-ES" altLang="es-ES" sz="2000" b="0" i="0" strike="noStrike" cap="none" normalizeH="0" baseline="0" dirty="0" err="1">
                <a:ln>
                  <a:noFill/>
                </a:ln>
                <a:solidFill>
                  <a:schemeClr val="bg2">
                    <a:lumMod val="25000"/>
                  </a:schemeClr>
                </a:solidFill>
                <a:effectLst/>
                <a:latin typeface="Arial" panose="020B0604020202020204" pitchFamily="34" charset="0"/>
              </a:rPr>
              <a:t>impagadores</a:t>
            </a:r>
            <a:r>
              <a:rPr kumimoji="0" lang="es-ES" altLang="es-ES" sz="2000" b="0" i="0" strike="noStrike" cap="none" normalizeH="0" baseline="0" dirty="0">
                <a:ln>
                  <a:noFill/>
                </a:ln>
                <a:solidFill>
                  <a:schemeClr val="bg2">
                    <a:lumMod val="25000"/>
                  </a:schemeClr>
                </a:solidFill>
                <a:effectLst/>
                <a:latin typeface="Arial" panose="020B0604020202020204" pitchFamily="34" charset="0"/>
              </a:rPr>
              <a:t> favorece su crecimiento. </a:t>
            </a:r>
          </a:p>
          <a:p>
            <a:pPr marR="0" lvl="0" defTabSz="914400" rtl="0" eaLnBrk="0" fontAlgn="base" latinLnBrk="0" hangingPunct="0">
              <a:lnSpc>
                <a:spcPct val="100000"/>
              </a:lnSpc>
              <a:spcBef>
                <a:spcPct val="0"/>
              </a:spcBef>
              <a:spcAft>
                <a:spcPct val="0"/>
              </a:spcAft>
              <a:buClrTx/>
              <a:buSzTx/>
              <a:tabLst/>
            </a:pPr>
            <a:endParaRPr kumimoji="0" lang="es-ES" altLang="es-ES" sz="2000" b="0" i="0" strike="noStrike" cap="none" normalizeH="0" baseline="0" dirty="0">
              <a:ln>
                <a:noFill/>
              </a:ln>
              <a:solidFill>
                <a:schemeClr val="bg2">
                  <a:lumMod val="25000"/>
                </a:schemeClr>
              </a:solidFill>
              <a:effectLst/>
              <a:latin typeface="Arial Unicode MS"/>
            </a:endParaRPr>
          </a:p>
        </p:txBody>
      </p:sp>
      <p:sp>
        <p:nvSpPr>
          <p:cNvPr id="4" name="Rectángulo 3">
            <a:extLst>
              <a:ext uri="{FF2B5EF4-FFF2-40B4-BE49-F238E27FC236}">
                <a16:creationId xmlns:a16="http://schemas.microsoft.com/office/drawing/2014/main" id="{D78CD093-BEF8-0B23-1971-9BD1D82E79AC}"/>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65DDF733-946E-1C96-F8BF-935078365456}"/>
              </a:ext>
            </a:extLst>
          </p:cNvPr>
          <p:cNvSpPr txBox="1"/>
          <p:nvPr/>
        </p:nvSpPr>
        <p:spPr>
          <a:xfrm>
            <a:off x="2404872" y="4016252"/>
            <a:ext cx="9567672" cy="2246769"/>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2000" b="0" i="0" strike="noStrike" cap="none" normalizeH="0" baseline="0" dirty="0">
                <a:ln>
                  <a:noFill/>
                </a:ln>
                <a:solidFill>
                  <a:schemeClr val="bg2">
                    <a:lumMod val="25000"/>
                  </a:schemeClr>
                </a:solidFill>
                <a:effectLst/>
                <a:latin typeface="Arial Unicode MS"/>
              </a:rPr>
              <a:t>Hemos obtenido una herramienta que cuantifica comportamientos caóticos espacio-temporales de juegos en los que los individuos se reparten de manera espacial. Aunque el sistema esté en equilibrio globalmente, es decir, la frecuencia de poblaciones no se altera significativamente con el tiempo, la dinámica local puede ser inestable. De esta manera cambios mínimos en las configuraciones iniciales de estrategias producen cambios completamente diferentes tras un tiempo característico del sistema, que hemos podido medir. </a:t>
            </a:r>
          </a:p>
        </p:txBody>
      </p:sp>
    </p:spTree>
    <p:extLst>
      <p:ext uri="{BB962C8B-B14F-4D97-AF65-F5344CB8AC3E}">
        <p14:creationId xmlns:p14="http://schemas.microsoft.com/office/powerpoint/2010/main" val="91214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38ED6-4468-3514-4FB3-6AD04F0A96A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48236CD-E53E-096B-E3D5-5CDF5544A0DF}"/>
              </a:ext>
            </a:extLst>
          </p:cNvPr>
          <p:cNvSpPr txBox="1"/>
          <p:nvPr/>
        </p:nvSpPr>
        <p:spPr>
          <a:xfrm>
            <a:off x="3511296" y="146304"/>
            <a:ext cx="7830315" cy="1107996"/>
          </a:xfrm>
          <a:prstGeom prst="rect">
            <a:avLst/>
          </a:prstGeom>
          <a:noFill/>
        </p:spPr>
        <p:txBody>
          <a:bodyPr wrap="square" rtlCol="0">
            <a:spAutoFit/>
          </a:bodyPr>
          <a:lstStyle/>
          <a:p>
            <a:pPr algn="r"/>
            <a:r>
              <a:rPr lang="es-ES" sz="6600" b="1" dirty="0">
                <a:solidFill>
                  <a:schemeClr val="bg2">
                    <a:lumMod val="10000"/>
                  </a:schemeClr>
                </a:solidFill>
                <a:latin typeface="Adobe Devanagari" panose="02040503050201020203" pitchFamily="18" charset="0"/>
                <a:cs typeface="Adobe Devanagari" panose="02040503050201020203" pitchFamily="18" charset="0"/>
              </a:rPr>
              <a:t>Conclusiones</a:t>
            </a:r>
            <a:endParaRPr lang="es-ES" sz="8000" dirty="0">
              <a:solidFill>
                <a:schemeClr val="bg2">
                  <a:lumMod val="10000"/>
                </a:schemeClr>
              </a:solidFill>
              <a:latin typeface="Adobe Devanagari" panose="02040503050201020203" pitchFamily="18" charset="0"/>
              <a:cs typeface="Adobe Devanagari" panose="02040503050201020203" pitchFamily="18" charset="0"/>
            </a:endParaRPr>
          </a:p>
        </p:txBody>
      </p:sp>
      <p:sp>
        <p:nvSpPr>
          <p:cNvPr id="7" name="CuadroTexto 6">
            <a:extLst>
              <a:ext uri="{FF2B5EF4-FFF2-40B4-BE49-F238E27FC236}">
                <a16:creationId xmlns:a16="http://schemas.microsoft.com/office/drawing/2014/main" id="{D323B2C5-C591-8ABC-1E3B-72C4BB6A9977}"/>
              </a:ext>
            </a:extLst>
          </p:cNvPr>
          <p:cNvSpPr txBox="1"/>
          <p:nvPr/>
        </p:nvSpPr>
        <p:spPr>
          <a:xfrm>
            <a:off x="2404872" y="1665780"/>
            <a:ext cx="9567672" cy="1631216"/>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2000" b="0" i="0" strike="noStrike" cap="none" normalizeH="0" baseline="0" dirty="0">
                <a:ln>
                  <a:noFill/>
                </a:ln>
                <a:solidFill>
                  <a:schemeClr val="bg2">
                    <a:lumMod val="25000"/>
                  </a:schemeClr>
                </a:solidFill>
                <a:effectLst/>
                <a:latin typeface="Arial Unicode MS"/>
              </a:rPr>
              <a:t>Hemos clasificado correctamente todos los autómatas celulares elementales mediante el uso de la misma herramienta. Las </a:t>
            </a:r>
            <a:r>
              <a:rPr kumimoji="0" lang="es-ES" altLang="es-ES" sz="2000" b="1" i="1" strike="noStrike" cap="none" normalizeH="0" baseline="0" dirty="0">
                <a:ln>
                  <a:noFill/>
                </a:ln>
                <a:solidFill>
                  <a:schemeClr val="bg2">
                    <a:lumMod val="10000"/>
                  </a:schemeClr>
                </a:solidFill>
                <a:effectLst/>
                <a:latin typeface="Arial Unicode MS"/>
              </a:rPr>
              <a:t>Clases-</a:t>
            </a:r>
            <a:r>
              <a:rPr lang="es-ES" altLang="es-ES" sz="2000" b="1" i="1" dirty="0">
                <a:solidFill>
                  <a:schemeClr val="bg2">
                    <a:lumMod val="10000"/>
                  </a:schemeClr>
                </a:solidFill>
                <a:latin typeface="Arial Unicode MS"/>
              </a:rPr>
              <a:t>1 </a:t>
            </a:r>
            <a:r>
              <a:rPr lang="es-ES" altLang="es-ES" sz="2000" dirty="0">
                <a:solidFill>
                  <a:schemeClr val="bg2">
                    <a:lumMod val="10000"/>
                  </a:schemeClr>
                </a:solidFill>
                <a:latin typeface="Arial Unicode MS"/>
              </a:rPr>
              <a:t>y</a:t>
            </a:r>
            <a:r>
              <a:rPr kumimoji="0" lang="es-ES" altLang="es-ES" sz="2000" b="1" i="1" strike="noStrike" cap="none" normalizeH="0" baseline="0" dirty="0">
                <a:ln>
                  <a:noFill/>
                </a:ln>
                <a:solidFill>
                  <a:schemeClr val="bg2">
                    <a:lumMod val="10000"/>
                  </a:schemeClr>
                </a:solidFill>
                <a:effectLst/>
                <a:latin typeface="Arial Unicode MS"/>
              </a:rPr>
              <a:t> 2</a:t>
            </a:r>
            <a:r>
              <a:rPr kumimoji="0" lang="es-ES" altLang="es-ES" sz="2000" b="0" i="0" strike="noStrike" cap="none" normalizeH="0" baseline="0" dirty="0">
                <a:ln>
                  <a:noFill/>
                </a:ln>
                <a:solidFill>
                  <a:schemeClr val="bg2">
                    <a:lumMod val="10000"/>
                  </a:schemeClr>
                </a:solidFill>
                <a:effectLst/>
                <a:latin typeface="Arial Unicode MS"/>
              </a:rPr>
              <a:t> </a:t>
            </a:r>
            <a:r>
              <a:rPr kumimoji="0" lang="es-ES" altLang="es-ES" sz="2000" b="0" i="0" strike="noStrike" cap="none" normalizeH="0" baseline="0" dirty="0">
                <a:ln>
                  <a:noFill/>
                </a:ln>
                <a:solidFill>
                  <a:schemeClr val="bg2">
                    <a:lumMod val="25000"/>
                  </a:schemeClr>
                </a:solidFill>
                <a:effectLst/>
                <a:latin typeface="Arial Unicode MS"/>
              </a:rPr>
              <a:t>resultan presentar estabilidad mientras que las </a:t>
            </a:r>
            <a:r>
              <a:rPr kumimoji="0" lang="es-ES" altLang="es-ES" sz="2000" b="1" i="1" strike="noStrike" cap="none" normalizeH="0" baseline="0" dirty="0">
                <a:ln>
                  <a:noFill/>
                </a:ln>
                <a:solidFill>
                  <a:schemeClr val="bg2">
                    <a:lumMod val="10000"/>
                  </a:schemeClr>
                </a:solidFill>
                <a:effectLst/>
                <a:latin typeface="Arial Unicode MS"/>
              </a:rPr>
              <a:t>Clases-3 </a:t>
            </a:r>
            <a:r>
              <a:rPr kumimoji="0" lang="es-ES" altLang="es-ES" sz="2000" strike="noStrike" cap="none" normalizeH="0" baseline="0" dirty="0">
                <a:ln>
                  <a:noFill/>
                </a:ln>
                <a:solidFill>
                  <a:schemeClr val="bg2">
                    <a:lumMod val="10000"/>
                  </a:schemeClr>
                </a:solidFill>
                <a:effectLst/>
                <a:latin typeface="Arial Unicode MS"/>
              </a:rPr>
              <a:t>y</a:t>
            </a:r>
            <a:r>
              <a:rPr kumimoji="0" lang="es-ES" altLang="es-ES" sz="2000" b="1" i="1" strike="noStrike" cap="none" normalizeH="0" baseline="0" dirty="0">
                <a:ln>
                  <a:noFill/>
                </a:ln>
                <a:solidFill>
                  <a:schemeClr val="bg2">
                    <a:lumMod val="10000"/>
                  </a:schemeClr>
                </a:solidFill>
                <a:effectLst/>
                <a:latin typeface="Arial Unicode MS"/>
              </a:rPr>
              <a:t> 4</a:t>
            </a:r>
            <a:r>
              <a:rPr kumimoji="0" lang="es-ES" altLang="es-ES" sz="2000" b="0" i="0" strike="noStrike" cap="none" normalizeH="0" baseline="0" dirty="0">
                <a:ln>
                  <a:noFill/>
                </a:ln>
                <a:solidFill>
                  <a:schemeClr val="bg2">
                    <a:lumMod val="25000"/>
                  </a:schemeClr>
                </a:solidFill>
                <a:effectLst/>
                <a:latin typeface="Arial Unicode MS"/>
              </a:rPr>
              <a:t> presentan comportamiento caótico. En la </a:t>
            </a:r>
            <a:r>
              <a:rPr kumimoji="0" lang="es-ES" altLang="es-ES" sz="2000" b="1" i="1" strike="noStrike" cap="none" normalizeH="0" baseline="0" dirty="0">
                <a:ln>
                  <a:noFill/>
                </a:ln>
                <a:solidFill>
                  <a:schemeClr val="bg2">
                    <a:lumMod val="10000"/>
                  </a:schemeClr>
                </a:solidFill>
                <a:effectLst/>
                <a:latin typeface="Arial Unicode MS"/>
              </a:rPr>
              <a:t>Clase-3</a:t>
            </a:r>
            <a:r>
              <a:rPr kumimoji="0" lang="es-ES" altLang="es-ES" sz="2000" b="0" i="0" strike="noStrike" cap="none" normalizeH="0" baseline="0" dirty="0">
                <a:ln>
                  <a:noFill/>
                </a:ln>
                <a:solidFill>
                  <a:schemeClr val="bg2">
                    <a:lumMod val="25000"/>
                  </a:schemeClr>
                </a:solidFill>
                <a:effectLst/>
                <a:latin typeface="Arial Unicode MS"/>
              </a:rPr>
              <a:t> los autómatas producen caos para siempre mientras que en la</a:t>
            </a:r>
          </a:p>
          <a:p>
            <a:pPr marR="0" lvl="0" defTabSz="914400" rtl="0" eaLnBrk="0" fontAlgn="base" latinLnBrk="0" hangingPunct="0">
              <a:lnSpc>
                <a:spcPct val="100000"/>
              </a:lnSpc>
              <a:spcBef>
                <a:spcPct val="0"/>
              </a:spcBef>
              <a:spcAft>
                <a:spcPct val="0"/>
              </a:spcAft>
              <a:buClrTx/>
              <a:buSzTx/>
              <a:tabLst/>
            </a:pPr>
            <a:r>
              <a:rPr lang="es-ES" altLang="es-ES" sz="2000" dirty="0">
                <a:solidFill>
                  <a:schemeClr val="bg2">
                    <a:lumMod val="25000"/>
                  </a:schemeClr>
                </a:solidFill>
                <a:latin typeface="Arial Unicode MS"/>
              </a:rPr>
              <a:t>    </a:t>
            </a:r>
            <a:r>
              <a:rPr kumimoji="0" lang="es-ES" altLang="es-ES" sz="2000" b="0" i="0" strike="noStrike" cap="none" normalizeH="0" baseline="0" dirty="0">
                <a:ln>
                  <a:noFill/>
                </a:ln>
                <a:solidFill>
                  <a:schemeClr val="bg2">
                    <a:lumMod val="25000"/>
                  </a:schemeClr>
                </a:solidFill>
                <a:effectLst/>
                <a:latin typeface="Arial Unicode MS"/>
              </a:rPr>
              <a:t> </a:t>
            </a:r>
            <a:r>
              <a:rPr kumimoji="0" lang="es-ES" altLang="es-ES" sz="2000" b="1" i="1" strike="noStrike" cap="none" normalizeH="0" baseline="0" dirty="0">
                <a:ln>
                  <a:noFill/>
                </a:ln>
                <a:solidFill>
                  <a:schemeClr val="bg2">
                    <a:lumMod val="10000"/>
                  </a:schemeClr>
                </a:solidFill>
                <a:effectLst/>
                <a:latin typeface="Arial Unicode MS"/>
              </a:rPr>
              <a:t>Clase-4</a:t>
            </a:r>
            <a:r>
              <a:rPr kumimoji="0" lang="es-ES" altLang="es-ES" sz="2000" b="0" i="0" strike="noStrike" cap="none" normalizeH="0" baseline="0" dirty="0">
                <a:ln>
                  <a:noFill/>
                </a:ln>
                <a:solidFill>
                  <a:schemeClr val="bg2">
                    <a:lumMod val="25000"/>
                  </a:schemeClr>
                </a:solidFill>
                <a:effectLst/>
                <a:latin typeface="Arial Unicode MS"/>
              </a:rPr>
              <a:t> se ha observado caos transitorio.</a:t>
            </a:r>
            <a:r>
              <a:rPr kumimoji="0" lang="es-ES" altLang="es-ES" sz="2000" b="0" i="0" strike="noStrike" cap="none" normalizeH="0" baseline="0" dirty="0">
                <a:ln>
                  <a:noFill/>
                </a:ln>
                <a:solidFill>
                  <a:schemeClr val="bg2">
                    <a:lumMod val="25000"/>
                  </a:schemeClr>
                </a:solidFill>
                <a:effectLst/>
              </a:rPr>
              <a:t> </a:t>
            </a:r>
            <a:endParaRPr lang="es-ES" dirty="0"/>
          </a:p>
        </p:txBody>
      </p:sp>
      <p:sp>
        <p:nvSpPr>
          <p:cNvPr id="4" name="Rectángulo 3">
            <a:extLst>
              <a:ext uri="{FF2B5EF4-FFF2-40B4-BE49-F238E27FC236}">
                <a16:creationId xmlns:a16="http://schemas.microsoft.com/office/drawing/2014/main" id="{C9C5E29F-D405-31DD-03F8-6984DE679F53}"/>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E20AD514-02AF-313B-F8FD-D9A7646509AA}"/>
              </a:ext>
            </a:extLst>
          </p:cNvPr>
          <p:cNvSpPr txBox="1"/>
          <p:nvPr/>
        </p:nvSpPr>
        <p:spPr>
          <a:xfrm>
            <a:off x="2404872" y="3708476"/>
            <a:ext cx="9567672" cy="1938992"/>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sz="2000" dirty="0">
                <a:solidFill>
                  <a:schemeClr val="bg2">
                    <a:lumMod val="25000"/>
                  </a:schemeClr>
                </a:solidFill>
              </a:rPr>
              <a:t>Hemos elaborado una nueva aplicación al control parcial para controlar el escape de trayectorias de una zona con caos transitorio. Se consiguen expulsar a las trayectorias de la manera más rápida posible o de una manera controlada, sabiendo el tiempo que va a pasar hasta que escape. Además, se ha conseguido crear trayectorias que transitan de una zona a otra periódicamente en sistemas caóticos </a:t>
            </a:r>
            <a:r>
              <a:rPr lang="es-ES" sz="2000" dirty="0" err="1">
                <a:solidFill>
                  <a:schemeClr val="bg2">
                    <a:lumMod val="25000"/>
                  </a:schemeClr>
                </a:solidFill>
              </a:rPr>
              <a:t>multiestables</a:t>
            </a:r>
            <a:r>
              <a:rPr lang="es-ES" sz="2000" dirty="0">
                <a:solidFill>
                  <a:schemeClr val="bg2">
                    <a:lumMod val="25000"/>
                  </a:schemeClr>
                </a:solidFill>
              </a:rPr>
              <a:t>. </a:t>
            </a:r>
          </a:p>
        </p:txBody>
      </p:sp>
    </p:spTree>
    <p:extLst>
      <p:ext uri="{BB962C8B-B14F-4D97-AF65-F5344CB8AC3E}">
        <p14:creationId xmlns:p14="http://schemas.microsoft.com/office/powerpoint/2010/main" val="257895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B7417-0224-671D-DFC2-9433BD5D3F0E}"/>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26611D0D-85B1-F0D6-BE41-F9EA0F9D08DF}"/>
              </a:ext>
            </a:extLst>
          </p:cNvPr>
          <p:cNvSpPr txBox="1"/>
          <p:nvPr/>
        </p:nvSpPr>
        <p:spPr>
          <a:xfrm>
            <a:off x="3511296" y="1161288"/>
            <a:ext cx="8680704" cy="4708981"/>
          </a:xfrm>
          <a:prstGeom prst="rect">
            <a:avLst/>
          </a:prstGeom>
          <a:noFill/>
        </p:spPr>
        <p:txBody>
          <a:bodyPr wrap="square" rtlCol="0">
            <a:spAutoFit/>
          </a:bodyPr>
          <a:lstStyle/>
          <a:p>
            <a:pPr marL="342900" indent="-342900">
              <a:buFont typeface="+mj-lt"/>
              <a:buAutoNum type="arabicPeriod" startAt="3"/>
            </a:pPr>
            <a:r>
              <a:rPr lang="en-US" sz="2000" b="1" dirty="0">
                <a:solidFill>
                  <a:schemeClr val="bg2">
                    <a:lumMod val="10000"/>
                  </a:schemeClr>
                </a:solidFill>
                <a:latin typeface="Adobe Devanagari" panose="02040503050201020203" pitchFamily="18" charset="0"/>
                <a:cs typeface="Adobe Devanagari" panose="02040503050201020203" pitchFamily="18" charset="0"/>
              </a:rPr>
              <a:t>Classification of cellular automata based on the Hamming distance</a:t>
            </a:r>
            <a:endParaRPr lang="es-ES" sz="2000" dirty="0">
              <a:solidFill>
                <a:schemeClr val="bg2">
                  <a:lumMod val="10000"/>
                </a:schemeClr>
              </a:solidFill>
              <a:latin typeface="Adobe Devanagari" panose="02040503050201020203" pitchFamily="18" charset="0"/>
              <a:cs typeface="Adobe Devanagari" panose="02040503050201020203" pitchFamily="18" charset="0"/>
            </a:endParaRP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Autómatas celulares</a:t>
            </a:r>
          </a:p>
          <a:p>
            <a:pPr marL="1257300" lvl="2" indent="-342900">
              <a:buFont typeface="Courier New" panose="02070309020205020404" pitchFamily="49" charset="0"/>
              <a:buChar char="o"/>
            </a:pPr>
            <a:r>
              <a:rPr lang="es-ES" sz="2000" dirty="0">
                <a:solidFill>
                  <a:schemeClr val="bg2">
                    <a:lumMod val="25000"/>
                  </a:schemeClr>
                </a:solidFill>
                <a:latin typeface="Adobe Devanagari" panose="02040503050201020203" pitchFamily="18" charset="0"/>
                <a:cs typeface="Adobe Devanagari" panose="02040503050201020203" pitchFamily="18" charset="0"/>
              </a:rPr>
              <a:t>Autómatas celulares elementales</a:t>
            </a:r>
          </a:p>
          <a:p>
            <a:pPr marL="1257300" lvl="2" indent="-342900">
              <a:buFont typeface="Courier New" panose="02070309020205020404" pitchFamily="49" charset="0"/>
              <a:buChar char="o"/>
            </a:pPr>
            <a:r>
              <a:rPr lang="es-ES" sz="2000" dirty="0">
                <a:solidFill>
                  <a:schemeClr val="bg2">
                    <a:lumMod val="25000"/>
                  </a:schemeClr>
                </a:solidFill>
                <a:latin typeface="Adobe Devanagari" panose="02040503050201020203" pitchFamily="18" charset="0"/>
                <a:cs typeface="Adobe Devanagari" panose="02040503050201020203" pitchFamily="18" charset="0"/>
              </a:rPr>
              <a:t>Clasificación de </a:t>
            </a:r>
            <a:r>
              <a:rPr lang="es-ES" sz="2000" dirty="0" err="1">
                <a:solidFill>
                  <a:schemeClr val="bg2">
                    <a:lumMod val="25000"/>
                  </a:schemeClr>
                </a:solidFill>
                <a:latin typeface="Adobe Devanagari" panose="02040503050201020203" pitchFamily="18" charset="0"/>
                <a:cs typeface="Adobe Devanagari" panose="02040503050201020203" pitchFamily="18" charset="0"/>
              </a:rPr>
              <a:t>Wolfram</a:t>
            </a:r>
            <a:endParaRPr lang="es-ES" sz="2000" dirty="0">
              <a:solidFill>
                <a:schemeClr val="bg2">
                  <a:lumMod val="25000"/>
                </a:schemeClr>
              </a:solidFill>
              <a:latin typeface="Adobe Devanagari" panose="02040503050201020203" pitchFamily="18" charset="0"/>
              <a:cs typeface="Adobe Devanagari" panose="02040503050201020203" pitchFamily="18" charset="0"/>
            </a:endParaRP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Algoritmo de detección de caos</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Clasificación a partir de la distancia de </a:t>
            </a:r>
            <a:r>
              <a:rPr lang="es-ES" sz="2000" dirty="0" err="1">
                <a:solidFill>
                  <a:schemeClr val="bg2">
                    <a:lumMod val="25000"/>
                  </a:schemeClr>
                </a:solidFill>
                <a:latin typeface="Adobe Devanagari" panose="02040503050201020203" pitchFamily="18" charset="0"/>
                <a:cs typeface="Adobe Devanagari" panose="02040503050201020203" pitchFamily="18" charset="0"/>
              </a:rPr>
              <a:t>Hamming</a:t>
            </a:r>
            <a:endParaRPr lang="es-ES" sz="2000" dirty="0">
              <a:solidFill>
                <a:schemeClr val="bg2">
                  <a:lumMod val="25000"/>
                </a:schemeClr>
              </a:solidFill>
              <a:latin typeface="Adobe Devanagari" panose="02040503050201020203" pitchFamily="18" charset="0"/>
              <a:cs typeface="Adobe Devanagari" panose="02040503050201020203" pitchFamily="18" charset="0"/>
            </a:endParaRPr>
          </a:p>
          <a:p>
            <a:pPr marL="800100" lvl="1" indent="-342900">
              <a:buFont typeface="Arial" panose="020B0604020202020204" pitchFamily="34" charset="0"/>
              <a:buChar char="•"/>
            </a:pPr>
            <a:endParaRPr lang="es-ES" sz="2000" dirty="0">
              <a:latin typeface="Adobe Devanagari" panose="02040503050201020203" pitchFamily="18" charset="0"/>
              <a:cs typeface="Adobe Devanagari" panose="02040503050201020203" pitchFamily="18" charset="0"/>
            </a:endParaRPr>
          </a:p>
          <a:p>
            <a:pPr marL="342900" indent="-342900">
              <a:buFontTx/>
              <a:buAutoNum type="arabicPeriod" startAt="3"/>
            </a:pPr>
            <a:r>
              <a:rPr lang="en-US" sz="2000" b="1" dirty="0">
                <a:solidFill>
                  <a:schemeClr val="bg2">
                    <a:lumMod val="10000"/>
                  </a:schemeClr>
                </a:solidFill>
                <a:latin typeface="Adobe Devanagari" panose="02040503050201020203" pitchFamily="18" charset="0"/>
                <a:cs typeface="Adobe Devanagari" panose="02040503050201020203" pitchFamily="18" charset="0"/>
              </a:rPr>
              <a:t>Forcing the escape: Partial control of escaping orbits from a transient chaotic region</a:t>
            </a:r>
            <a:endParaRPr lang="es-ES" sz="2000" dirty="0">
              <a:solidFill>
                <a:schemeClr val="bg2">
                  <a:lumMod val="10000"/>
                </a:schemeClr>
              </a:solidFill>
              <a:latin typeface="Adobe Devanagari" panose="02040503050201020203" pitchFamily="18" charset="0"/>
              <a:cs typeface="Adobe Devanagari" panose="02040503050201020203" pitchFamily="18" charset="0"/>
            </a:endParaRP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Control parcial</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Sistemas con caos transitorio</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Mapa logístico</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Funciones y conjuntos de escape</a:t>
            </a:r>
          </a:p>
          <a:p>
            <a:pPr marL="1257300" lvl="2" indent="-342900">
              <a:buFont typeface="Courier New" panose="02070309020205020404" pitchFamily="49" charset="0"/>
              <a:buChar char="o"/>
            </a:pPr>
            <a:r>
              <a:rPr lang="es-ES" sz="2000" dirty="0">
                <a:solidFill>
                  <a:schemeClr val="bg2">
                    <a:lumMod val="25000"/>
                  </a:schemeClr>
                </a:solidFill>
                <a:latin typeface="Adobe Devanagari" panose="02040503050201020203" pitchFamily="18" charset="0"/>
                <a:cs typeface="Adobe Devanagari" panose="02040503050201020203" pitchFamily="18" charset="0"/>
              </a:rPr>
              <a:t>Escape rápido</a:t>
            </a:r>
          </a:p>
          <a:p>
            <a:pPr marL="1257300" lvl="2" indent="-342900">
              <a:buFont typeface="Courier New" panose="02070309020205020404" pitchFamily="49" charset="0"/>
              <a:buChar char="o"/>
            </a:pPr>
            <a:r>
              <a:rPr lang="es-ES" sz="2000" dirty="0">
                <a:solidFill>
                  <a:schemeClr val="bg2">
                    <a:lumMod val="25000"/>
                  </a:schemeClr>
                </a:solidFill>
                <a:latin typeface="Adobe Devanagari" panose="02040503050201020203" pitchFamily="18" charset="0"/>
                <a:cs typeface="Adobe Devanagari" panose="02040503050201020203" pitchFamily="18" charset="0"/>
              </a:rPr>
              <a:t>Escape exacto</a:t>
            </a:r>
          </a:p>
          <a:p>
            <a:pPr marL="1257300" lvl="2" indent="-342900">
              <a:buFont typeface="Courier New" panose="02070309020205020404" pitchFamily="49" charset="0"/>
              <a:buChar char="o"/>
            </a:pPr>
            <a:r>
              <a:rPr lang="es-ES" sz="2000" dirty="0">
                <a:solidFill>
                  <a:schemeClr val="bg2">
                    <a:lumMod val="25000"/>
                  </a:schemeClr>
                </a:solidFill>
                <a:latin typeface="Adobe Devanagari" panose="02040503050201020203" pitchFamily="18" charset="0"/>
                <a:cs typeface="Adobe Devanagari" panose="02040503050201020203" pitchFamily="18" charset="0"/>
              </a:rPr>
              <a:t>Transición en sistema </a:t>
            </a:r>
            <a:r>
              <a:rPr lang="es-ES" sz="2000" dirty="0" err="1">
                <a:solidFill>
                  <a:schemeClr val="bg2">
                    <a:lumMod val="25000"/>
                  </a:schemeClr>
                </a:solidFill>
                <a:latin typeface="Adobe Devanagari" panose="02040503050201020203" pitchFamily="18" charset="0"/>
                <a:cs typeface="Adobe Devanagari" panose="02040503050201020203" pitchFamily="18" charset="0"/>
              </a:rPr>
              <a:t>multiestable</a:t>
            </a:r>
            <a:endParaRPr lang="es-ES" dirty="0">
              <a:solidFill>
                <a:schemeClr val="bg2">
                  <a:lumMod val="25000"/>
                </a:schemeClr>
              </a:solidFill>
            </a:endParaRPr>
          </a:p>
        </p:txBody>
      </p:sp>
      <p:sp>
        <p:nvSpPr>
          <p:cNvPr id="2" name="Rectángulo 1">
            <a:extLst>
              <a:ext uri="{FF2B5EF4-FFF2-40B4-BE49-F238E27FC236}">
                <a16:creationId xmlns:a16="http://schemas.microsoft.com/office/drawing/2014/main" id="{0E17BA5E-2C31-F508-7A2C-5EE79F4CF501}"/>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51960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3FE1C-92EC-C5AE-F6EF-7661445B8F92}"/>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321CAE58-BFAD-85F6-9C84-B8BEB4739E22}"/>
              </a:ext>
            </a:extLst>
          </p:cNvPr>
          <p:cNvSpPr txBox="1"/>
          <p:nvPr/>
        </p:nvSpPr>
        <p:spPr>
          <a:xfrm>
            <a:off x="3511296" y="146304"/>
            <a:ext cx="7830315" cy="1107996"/>
          </a:xfrm>
          <a:prstGeom prst="rect">
            <a:avLst/>
          </a:prstGeom>
          <a:noFill/>
        </p:spPr>
        <p:txBody>
          <a:bodyPr wrap="square" rtlCol="0">
            <a:spAutoFit/>
          </a:bodyPr>
          <a:lstStyle/>
          <a:p>
            <a:pPr algn="r"/>
            <a:r>
              <a:rPr lang="es-ES" sz="6600" b="1" dirty="0">
                <a:solidFill>
                  <a:schemeClr val="bg2">
                    <a:lumMod val="10000"/>
                  </a:schemeClr>
                </a:solidFill>
                <a:latin typeface="Adobe Devanagari" panose="02040503050201020203" pitchFamily="18" charset="0"/>
                <a:cs typeface="Adobe Devanagari" panose="02040503050201020203" pitchFamily="18" charset="0"/>
              </a:rPr>
              <a:t>Conclusiones</a:t>
            </a:r>
            <a:endParaRPr lang="es-ES" sz="8000" dirty="0">
              <a:solidFill>
                <a:schemeClr val="bg2">
                  <a:lumMod val="10000"/>
                </a:schemeClr>
              </a:solidFill>
              <a:latin typeface="Adobe Devanagari" panose="02040503050201020203" pitchFamily="18" charset="0"/>
              <a:cs typeface="Adobe Devanagari" panose="02040503050201020203" pitchFamily="18" charset="0"/>
            </a:endParaRPr>
          </a:p>
        </p:txBody>
      </p:sp>
      <p:sp>
        <p:nvSpPr>
          <p:cNvPr id="6" name="CuadroTexto 5">
            <a:extLst>
              <a:ext uri="{FF2B5EF4-FFF2-40B4-BE49-F238E27FC236}">
                <a16:creationId xmlns:a16="http://schemas.microsoft.com/office/drawing/2014/main" id="{BB600DBD-AA6D-B797-D488-BE852A4F3D72}"/>
              </a:ext>
            </a:extLst>
          </p:cNvPr>
          <p:cNvSpPr txBox="1"/>
          <p:nvPr/>
        </p:nvSpPr>
        <p:spPr>
          <a:xfrm>
            <a:off x="3511296" y="1161288"/>
            <a:ext cx="8680704" cy="3416320"/>
          </a:xfrm>
          <a:prstGeom prst="rect">
            <a:avLst/>
          </a:prstGeom>
        </p:spPr>
        <p:txBody>
          <a:bodyPr wrap="square" rtlCol="0">
            <a:spAutoFit/>
          </a:bodyPr>
          <a:lstStyle/>
          <a:p>
            <a:pPr marL="800100" lvl="1" indent="-342900">
              <a:buFont typeface="Arial" panose="020B0604020202020204" pitchFamily="34" charset="0"/>
              <a:buChar char="•"/>
            </a:pPr>
            <a:endParaRPr lang="es-ES" dirty="0"/>
          </a:p>
          <a:p>
            <a:pPr marL="342900" indent="-342900">
              <a:buFontTx/>
              <a:buAutoNum type="arabicPeriod" startAt="3"/>
            </a:pPr>
            <a:endParaRPr lang="es-ES" dirty="0"/>
          </a:p>
          <a:p>
            <a:pPr marL="342900" indent="-342900">
              <a:buFontTx/>
              <a:buAutoNum type="arabicPeriod" startAt="3"/>
            </a:pPr>
            <a:endParaRPr lang="es-ES" dirty="0"/>
          </a:p>
          <a:p>
            <a:pPr marL="342900" indent="-342900">
              <a:buFontTx/>
              <a:buAutoNum type="arabicPeriod" startAt="3"/>
            </a:pPr>
            <a:endParaRPr lang="es-ES" dirty="0"/>
          </a:p>
          <a:p>
            <a:pPr marL="342900" indent="-342900">
              <a:buAutoNum type="arabicPeriod" startAt="3"/>
            </a:pPr>
            <a:endParaRPr lang="es-ES" dirty="0"/>
          </a:p>
          <a:p>
            <a:pPr marL="342900" indent="-342900">
              <a:buAutoNum type="arabicPeriod" startAt="3"/>
            </a:pPr>
            <a:endParaRPr lang="es-ES" dirty="0"/>
          </a:p>
          <a:p>
            <a:endParaRPr lang="es-ES" dirty="0"/>
          </a:p>
          <a:p>
            <a:endParaRPr lang="es-ES" dirty="0"/>
          </a:p>
          <a:p>
            <a:pPr marL="342900" indent="-342900">
              <a:buAutoNum type="arabicPeriod"/>
            </a:pPr>
            <a:endParaRPr lang="es-ES" dirty="0"/>
          </a:p>
          <a:p>
            <a:pPr marL="342900" indent="-342900">
              <a:buAutoNum type="arabicPeriod"/>
            </a:pPr>
            <a:endParaRPr lang="es-ES" dirty="0"/>
          </a:p>
          <a:p>
            <a:endParaRPr lang="es-ES" dirty="0"/>
          </a:p>
          <a:p>
            <a:endParaRPr lang="es-ES" dirty="0"/>
          </a:p>
        </p:txBody>
      </p:sp>
      <p:sp>
        <p:nvSpPr>
          <p:cNvPr id="7" name="CuadroTexto 6">
            <a:extLst>
              <a:ext uri="{FF2B5EF4-FFF2-40B4-BE49-F238E27FC236}">
                <a16:creationId xmlns:a16="http://schemas.microsoft.com/office/drawing/2014/main" id="{F8CB079C-BE9A-B46C-6DB1-4EE46201EDBC}"/>
              </a:ext>
            </a:extLst>
          </p:cNvPr>
          <p:cNvSpPr txBox="1"/>
          <p:nvPr/>
        </p:nvSpPr>
        <p:spPr>
          <a:xfrm>
            <a:off x="2404872" y="1665780"/>
            <a:ext cx="9567672" cy="2554545"/>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ES" sz="2000" u="sng" dirty="0">
              <a:solidFill>
                <a:srgbClr val="000000"/>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ES" sz="2000" u="sng" dirty="0">
              <a:solidFill>
                <a:srgbClr val="000000"/>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ES" sz="2000" u="sng" dirty="0">
              <a:solidFill>
                <a:srgbClr val="000000"/>
              </a:solidFill>
              <a:effectLst/>
            </a:endParaRPr>
          </a:p>
          <a:p>
            <a:pPr marR="0" lvl="0" algn="l" defTabSz="914400" rtl="0" eaLnBrk="0" fontAlgn="base" latinLnBrk="0" hangingPunct="0">
              <a:lnSpc>
                <a:spcPct val="100000"/>
              </a:lnSpc>
              <a:spcBef>
                <a:spcPct val="0"/>
              </a:spcBef>
              <a:spcAft>
                <a:spcPct val="0"/>
              </a:spcAft>
              <a:buClrTx/>
              <a:buSzTx/>
              <a:tabLst/>
            </a:pPr>
            <a:endParaRPr lang="es-ES" sz="2000" u="sng" dirty="0">
              <a:solidFill>
                <a:srgbClr val="000000"/>
              </a:solidFill>
              <a:effectLst/>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sz="2000" dirty="0">
                <a:solidFill>
                  <a:schemeClr val="bg2">
                    <a:lumMod val="25000"/>
                  </a:schemeClr>
                </a:solidFill>
                <a:effectLst/>
              </a:rPr>
              <a:t>Usando técnicas de control parcial conseguimos resolver un juego novel de control y supervivencia entre dos jugadores. Se obtuvieron las regiones en las que cada jugador gana el juego dependiendo de la información que cada uno posee.</a:t>
            </a:r>
            <a:endParaRPr lang="es-ES" dirty="0">
              <a:solidFill>
                <a:schemeClr val="bg2">
                  <a:lumMod val="25000"/>
                </a:schemeClr>
              </a:solidFill>
            </a:endParaRPr>
          </a:p>
        </p:txBody>
      </p:sp>
      <p:sp>
        <p:nvSpPr>
          <p:cNvPr id="4" name="Rectángulo 3">
            <a:extLst>
              <a:ext uri="{FF2B5EF4-FFF2-40B4-BE49-F238E27FC236}">
                <a16:creationId xmlns:a16="http://schemas.microsoft.com/office/drawing/2014/main" id="{567C4077-65F6-AE3B-484B-70FD8F1473EB}"/>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9791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BAFAE-F65C-1A68-E42F-D6300EAF3EC4}"/>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0F9522B5-9B85-AAB3-B744-B64B4D04B8C5}"/>
              </a:ext>
            </a:extLst>
          </p:cNvPr>
          <p:cNvSpPr txBox="1"/>
          <p:nvPr/>
        </p:nvSpPr>
        <p:spPr>
          <a:xfrm>
            <a:off x="3511296" y="1161288"/>
            <a:ext cx="8680704" cy="2831544"/>
          </a:xfrm>
          <a:prstGeom prst="rect">
            <a:avLst/>
          </a:prstGeom>
          <a:noFill/>
        </p:spPr>
        <p:txBody>
          <a:bodyPr wrap="square" rtlCol="0">
            <a:spAutoFit/>
          </a:bodyPr>
          <a:lstStyle/>
          <a:p>
            <a:pPr marL="800100" lvl="1" indent="-342900">
              <a:buFont typeface="Arial" panose="020B0604020202020204" pitchFamily="34" charset="0"/>
              <a:buChar char="•"/>
            </a:pPr>
            <a:endParaRPr lang="es-ES" dirty="0"/>
          </a:p>
          <a:p>
            <a:pPr marL="342900" indent="-342900">
              <a:buFont typeface="+mj-lt"/>
              <a:buAutoNum type="arabicPeriod" startAt="5"/>
            </a:pPr>
            <a:r>
              <a:rPr lang="es-ES" sz="2000" b="1" dirty="0">
                <a:solidFill>
                  <a:schemeClr val="bg2">
                    <a:lumMod val="10000"/>
                  </a:schemeClr>
                </a:solidFill>
                <a:latin typeface="Adobe Devanagari" panose="02040503050201020203" pitchFamily="18" charset="0"/>
                <a:cs typeface="Adobe Devanagari" panose="02040503050201020203" pitchFamily="18" charset="0"/>
              </a:rPr>
              <a:t>Juego de supervivencia y control entre dos jugadores enfrentados</a:t>
            </a:r>
          </a:p>
          <a:p>
            <a:pPr marL="342900" indent="-342900">
              <a:buFontTx/>
              <a:buAutoNum type="arabicPeriod" startAt="5"/>
            </a:pPr>
            <a:endParaRPr lang="es-ES" sz="2000" dirty="0">
              <a:latin typeface="Adobe Devanagari" panose="02040503050201020203" pitchFamily="18" charset="0"/>
              <a:cs typeface="Adobe Devanagari" panose="02040503050201020203" pitchFamily="18" charset="0"/>
            </a:endParaRP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Juego de </a:t>
            </a:r>
            <a:r>
              <a:rPr lang="es-ES" sz="2000" dirty="0" err="1">
                <a:solidFill>
                  <a:schemeClr val="bg2">
                    <a:lumMod val="25000"/>
                  </a:schemeClr>
                </a:solidFill>
                <a:latin typeface="Adobe Devanagari" panose="02040503050201020203" pitchFamily="18" charset="0"/>
                <a:cs typeface="Adobe Devanagari" panose="02040503050201020203" pitchFamily="18" charset="0"/>
              </a:rPr>
              <a:t>Yorke</a:t>
            </a:r>
            <a:endParaRPr lang="es-ES" sz="2000" dirty="0">
              <a:solidFill>
                <a:schemeClr val="bg2">
                  <a:lumMod val="25000"/>
                </a:schemeClr>
              </a:solidFill>
              <a:latin typeface="Adobe Devanagari" panose="02040503050201020203" pitchFamily="18" charset="0"/>
              <a:cs typeface="Adobe Devanagari" panose="02040503050201020203" pitchFamily="18" charset="0"/>
            </a:endParaRP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Resolución del juego</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Juegos frontera</a:t>
            </a:r>
          </a:p>
          <a:p>
            <a:pPr marL="800100" lvl="1" indent="-342900">
              <a:buFont typeface="Arial" panose="020B0604020202020204" pitchFamily="34" charset="0"/>
              <a:buChar char="•"/>
            </a:pPr>
            <a:r>
              <a:rPr lang="es-ES" sz="2000" dirty="0">
                <a:solidFill>
                  <a:schemeClr val="bg2">
                    <a:lumMod val="25000"/>
                  </a:schemeClr>
                </a:solidFill>
                <a:latin typeface="Adobe Devanagari" panose="02040503050201020203" pitchFamily="18" charset="0"/>
                <a:cs typeface="Adobe Devanagari" panose="02040503050201020203" pitchFamily="18" charset="0"/>
              </a:rPr>
              <a:t>Importancia de la información</a:t>
            </a:r>
          </a:p>
          <a:p>
            <a:pPr marL="800100" lvl="1" indent="-342900">
              <a:buFont typeface="Arial" panose="020B0604020202020204" pitchFamily="34" charset="0"/>
              <a:buChar char="•"/>
            </a:pPr>
            <a:endParaRPr lang="es-ES" sz="2000" dirty="0">
              <a:latin typeface="Adobe Devanagari" panose="02040503050201020203" pitchFamily="18" charset="0"/>
              <a:cs typeface="Adobe Devanagari" panose="02040503050201020203" pitchFamily="18" charset="0"/>
            </a:endParaRPr>
          </a:p>
          <a:p>
            <a:r>
              <a:rPr lang="es-ES" sz="2000" b="1" dirty="0">
                <a:solidFill>
                  <a:schemeClr val="bg2">
                    <a:lumMod val="10000"/>
                  </a:schemeClr>
                </a:solidFill>
                <a:latin typeface="Adobe Devanagari" panose="02040503050201020203" pitchFamily="18" charset="0"/>
                <a:cs typeface="Adobe Devanagari" panose="02040503050201020203" pitchFamily="18" charset="0"/>
              </a:rPr>
              <a:t>Conclusiones</a:t>
            </a:r>
            <a:endParaRPr lang="es-ES" b="1" dirty="0">
              <a:solidFill>
                <a:schemeClr val="bg2">
                  <a:lumMod val="10000"/>
                </a:schemeClr>
              </a:solidFill>
            </a:endParaRPr>
          </a:p>
        </p:txBody>
      </p:sp>
      <p:sp>
        <p:nvSpPr>
          <p:cNvPr id="2" name="Rectángulo 1">
            <a:extLst>
              <a:ext uri="{FF2B5EF4-FFF2-40B4-BE49-F238E27FC236}">
                <a16:creationId xmlns:a16="http://schemas.microsoft.com/office/drawing/2014/main" id="{2490E6E8-1D27-6CA1-D7E0-C4CE7C8BE1E7}"/>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782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6D44C-F708-8054-9865-5A5C422E8E7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B88D1E6B-C5F8-258C-101F-DC0CBBAFA602}"/>
              </a:ext>
            </a:extLst>
          </p:cNvPr>
          <p:cNvSpPr txBox="1"/>
          <p:nvPr/>
        </p:nvSpPr>
        <p:spPr>
          <a:xfrm>
            <a:off x="3511294" y="173736"/>
            <a:ext cx="7830314" cy="1107996"/>
          </a:xfrm>
          <a:prstGeom prst="rect">
            <a:avLst/>
          </a:prstGeom>
          <a:noFill/>
        </p:spPr>
        <p:txBody>
          <a:bodyPr wrap="square" rtlCol="0">
            <a:spAutoFit/>
          </a:bodyPr>
          <a:lstStyle/>
          <a:p>
            <a:pPr algn="r"/>
            <a:r>
              <a:rPr lang="es-ES" sz="6600" b="1" dirty="0">
                <a:solidFill>
                  <a:schemeClr val="bg2">
                    <a:lumMod val="10000"/>
                  </a:schemeClr>
                </a:solidFill>
                <a:latin typeface="Adobe Devanagari" panose="02040503050201020203" pitchFamily="18" charset="0"/>
                <a:cs typeface="Adobe Devanagari" panose="02040503050201020203" pitchFamily="18" charset="0"/>
              </a:rPr>
              <a:t>Introducción</a:t>
            </a:r>
          </a:p>
        </p:txBody>
      </p:sp>
      <p:sp>
        <p:nvSpPr>
          <p:cNvPr id="4" name="Rectángulo 3">
            <a:extLst>
              <a:ext uri="{FF2B5EF4-FFF2-40B4-BE49-F238E27FC236}">
                <a16:creationId xmlns:a16="http://schemas.microsoft.com/office/drawing/2014/main" id="{6E01738A-EB18-8853-B06D-B7BC56BAA002}"/>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7763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8B071-DCF6-ABC1-B062-A9F6DCDFFB0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F92BCE5-4796-BA4C-1555-BA6A58204DD4}"/>
              </a:ext>
            </a:extLst>
          </p:cNvPr>
          <p:cNvSpPr txBox="1"/>
          <p:nvPr/>
        </p:nvSpPr>
        <p:spPr>
          <a:xfrm>
            <a:off x="3511296" y="173736"/>
            <a:ext cx="7830312" cy="830997"/>
          </a:xfrm>
          <a:prstGeom prst="rect">
            <a:avLst/>
          </a:prstGeom>
          <a:noFill/>
        </p:spPr>
        <p:txBody>
          <a:bodyPr wrap="square" rtlCol="0">
            <a:spAutoFit/>
          </a:bodyPr>
          <a:lstStyle/>
          <a:p>
            <a:pPr algn="r"/>
            <a:r>
              <a:rPr lang="es-ES" sz="4800" b="1" dirty="0">
                <a:latin typeface="Adobe Devanagari" panose="02040503050201020203" pitchFamily="18" charset="0"/>
                <a:cs typeface="Adobe Devanagari" panose="02040503050201020203" pitchFamily="18" charset="0"/>
              </a:rPr>
              <a:t>1</a:t>
            </a:r>
            <a:r>
              <a:rPr lang="es-ES" sz="4800" b="1" dirty="0">
                <a:solidFill>
                  <a:schemeClr val="bg2">
                    <a:lumMod val="10000"/>
                  </a:schemeClr>
                </a:solidFill>
                <a:latin typeface="Adobe Devanagari" panose="02040503050201020203" pitchFamily="18" charset="0"/>
                <a:cs typeface="Adobe Devanagari" panose="02040503050201020203" pitchFamily="18" charset="0"/>
              </a:rPr>
              <a:t>. Juegos sociales y cooperación</a:t>
            </a:r>
            <a:endParaRPr lang="es-ES" sz="6000" b="1" dirty="0">
              <a:solidFill>
                <a:schemeClr val="bg2">
                  <a:lumMod val="10000"/>
                </a:schemeClr>
              </a:solidFill>
              <a:latin typeface="Adobe Devanagari" panose="02040503050201020203" pitchFamily="18" charset="0"/>
              <a:cs typeface="Adobe Devanagari" panose="02040503050201020203" pitchFamily="18" charset="0"/>
            </a:endParaRPr>
          </a:p>
        </p:txBody>
      </p:sp>
      <p:sp>
        <p:nvSpPr>
          <p:cNvPr id="4" name="Rectángulo 3">
            <a:extLst>
              <a:ext uri="{FF2B5EF4-FFF2-40B4-BE49-F238E27FC236}">
                <a16:creationId xmlns:a16="http://schemas.microsoft.com/office/drawing/2014/main" id="{8A9AC66C-762E-983F-B455-5BA0A54ADA76}"/>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8942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5ABA1-82E9-D762-82B8-F28D547A4A1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3C9247D7-1612-E136-6C0C-B0BE64BC90E9}"/>
              </a:ext>
            </a:extLst>
          </p:cNvPr>
          <p:cNvSpPr txBox="1"/>
          <p:nvPr/>
        </p:nvSpPr>
        <p:spPr>
          <a:xfrm>
            <a:off x="3511296" y="173736"/>
            <a:ext cx="7830312" cy="830997"/>
          </a:xfrm>
          <a:prstGeom prst="rect">
            <a:avLst/>
          </a:prstGeom>
          <a:noFill/>
        </p:spPr>
        <p:txBody>
          <a:bodyPr wrap="square" rtlCol="0">
            <a:spAutoFit/>
          </a:bodyPr>
          <a:lstStyle/>
          <a:p>
            <a:pPr algn="r"/>
            <a:r>
              <a:rPr lang="es-ES" sz="4800" dirty="0">
                <a:solidFill>
                  <a:schemeClr val="bg2">
                    <a:lumMod val="10000"/>
                  </a:schemeClr>
                </a:solidFill>
                <a:latin typeface="Adobe Devanagari" panose="02040503050201020203" pitchFamily="18" charset="0"/>
                <a:cs typeface="Adobe Devanagari" panose="02040503050201020203" pitchFamily="18" charset="0"/>
              </a:rPr>
              <a:t>Teoría evolutiva de juegos</a:t>
            </a:r>
            <a:endParaRPr lang="es-ES" sz="6000" dirty="0">
              <a:solidFill>
                <a:schemeClr val="bg2">
                  <a:lumMod val="10000"/>
                </a:schemeClr>
              </a:solidFill>
              <a:latin typeface="Adobe Devanagari" panose="02040503050201020203" pitchFamily="18" charset="0"/>
              <a:cs typeface="Adobe Devanagari" panose="02040503050201020203" pitchFamily="18" charset="0"/>
            </a:endParaRPr>
          </a:p>
        </p:txBody>
      </p:sp>
      <p:sp>
        <p:nvSpPr>
          <p:cNvPr id="4" name="Rectángulo 3">
            <a:extLst>
              <a:ext uri="{FF2B5EF4-FFF2-40B4-BE49-F238E27FC236}">
                <a16:creationId xmlns:a16="http://schemas.microsoft.com/office/drawing/2014/main" id="{B1DC2B90-A9F1-25BA-6CE6-A01B2D6308A0}"/>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6332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663E9-8E60-C492-A8EA-D429D8A83F11}"/>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F1F6FD5-4484-A88D-08CE-DCF5ECEB98E1}"/>
              </a:ext>
            </a:extLst>
          </p:cNvPr>
          <p:cNvSpPr txBox="1"/>
          <p:nvPr/>
        </p:nvSpPr>
        <p:spPr>
          <a:xfrm>
            <a:off x="3511296" y="173736"/>
            <a:ext cx="7830312" cy="830997"/>
          </a:xfrm>
          <a:prstGeom prst="rect">
            <a:avLst/>
          </a:prstGeom>
          <a:noFill/>
        </p:spPr>
        <p:txBody>
          <a:bodyPr wrap="square" rtlCol="0">
            <a:spAutoFit/>
          </a:bodyPr>
          <a:lstStyle/>
          <a:p>
            <a:pPr lvl="1" algn="r"/>
            <a:r>
              <a:rPr lang="es-ES" sz="4800" dirty="0">
                <a:solidFill>
                  <a:schemeClr val="bg2">
                    <a:lumMod val="10000"/>
                  </a:schemeClr>
                </a:solidFill>
                <a:latin typeface="Adobe Devanagari" panose="02040503050201020203" pitchFamily="18" charset="0"/>
                <a:cs typeface="Adobe Devanagari" panose="02040503050201020203" pitchFamily="18" charset="0"/>
              </a:rPr>
              <a:t>Juego de los bienes públicos</a:t>
            </a:r>
          </a:p>
        </p:txBody>
      </p:sp>
      <p:sp>
        <p:nvSpPr>
          <p:cNvPr id="4" name="Rectángulo 3">
            <a:extLst>
              <a:ext uri="{FF2B5EF4-FFF2-40B4-BE49-F238E27FC236}">
                <a16:creationId xmlns:a16="http://schemas.microsoft.com/office/drawing/2014/main" id="{8FA23035-1031-9581-D91D-583EEE5BA3BF}"/>
              </a:ext>
            </a:extLst>
          </p:cNvPr>
          <p:cNvSpPr/>
          <p:nvPr/>
        </p:nvSpPr>
        <p:spPr>
          <a:xfrm>
            <a:off x="0" y="0"/>
            <a:ext cx="2119256"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Elipse 4">
            <a:extLst>
              <a:ext uri="{FF2B5EF4-FFF2-40B4-BE49-F238E27FC236}">
                <a16:creationId xmlns:a16="http://schemas.microsoft.com/office/drawing/2014/main" id="{5ED09586-0D7B-6BD4-BD91-E41A2C8ACC47}"/>
              </a:ext>
            </a:extLst>
          </p:cNvPr>
          <p:cNvSpPr/>
          <p:nvPr/>
        </p:nvSpPr>
        <p:spPr>
          <a:xfrm>
            <a:off x="4715612" y="1811359"/>
            <a:ext cx="527125" cy="52712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id="{58CF178A-1798-C01C-554E-D0A9F3F330D6}"/>
              </a:ext>
            </a:extLst>
          </p:cNvPr>
          <p:cNvSpPr/>
          <p:nvPr/>
        </p:nvSpPr>
        <p:spPr>
          <a:xfrm>
            <a:off x="4715613" y="2374750"/>
            <a:ext cx="527125" cy="52712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FFA4962A-EFEC-8B28-452C-C4B63AEE1E6C}"/>
              </a:ext>
            </a:extLst>
          </p:cNvPr>
          <p:cNvSpPr/>
          <p:nvPr/>
        </p:nvSpPr>
        <p:spPr>
          <a:xfrm>
            <a:off x="4715612" y="2638312"/>
            <a:ext cx="527124" cy="263563"/>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ED385BC6-28AA-B621-B43E-16070D216079}"/>
              </a:ext>
            </a:extLst>
          </p:cNvPr>
          <p:cNvSpPr/>
          <p:nvPr/>
        </p:nvSpPr>
        <p:spPr>
          <a:xfrm>
            <a:off x="8617052" y="2865609"/>
            <a:ext cx="527125" cy="527125"/>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72F323DB-F55A-6A13-1510-CABD94FF37E2}"/>
              </a:ext>
            </a:extLst>
          </p:cNvPr>
          <p:cNvSpPr/>
          <p:nvPr/>
        </p:nvSpPr>
        <p:spPr>
          <a:xfrm>
            <a:off x="8617053" y="3429000"/>
            <a:ext cx="527125" cy="527125"/>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8AAD6333-9A84-0278-B3AE-0D273B766F70}"/>
              </a:ext>
            </a:extLst>
          </p:cNvPr>
          <p:cNvSpPr/>
          <p:nvPr/>
        </p:nvSpPr>
        <p:spPr>
          <a:xfrm>
            <a:off x="8617052" y="3692562"/>
            <a:ext cx="527124" cy="263563"/>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5C8DDCA6-8632-D55E-7E05-E26D73C79DF3}"/>
              </a:ext>
            </a:extLst>
          </p:cNvPr>
          <p:cNvSpPr/>
          <p:nvPr/>
        </p:nvSpPr>
        <p:spPr>
          <a:xfrm>
            <a:off x="5721096" y="2435889"/>
            <a:ext cx="2005584" cy="2005584"/>
          </a:xfrm>
          <a:prstGeom prst="ellipse">
            <a:avLst/>
          </a:prstGeom>
          <a:solidFill>
            <a:schemeClr val="bg2">
              <a:lumMod val="75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CCAE57F1-494E-2910-74A3-2A26339222ED}"/>
              </a:ext>
            </a:extLst>
          </p:cNvPr>
          <p:cNvSpPr txBox="1"/>
          <p:nvPr/>
        </p:nvSpPr>
        <p:spPr>
          <a:xfrm>
            <a:off x="6202680" y="2770093"/>
            <a:ext cx="1042416" cy="646331"/>
          </a:xfrm>
          <a:prstGeom prst="rect">
            <a:avLst/>
          </a:prstGeom>
          <a:noFill/>
          <a:ln>
            <a:noFill/>
          </a:ln>
        </p:spPr>
        <p:txBody>
          <a:bodyPr wrap="square" rtlCol="0">
            <a:spAutoFit/>
          </a:bodyPr>
          <a:lstStyle/>
          <a:p>
            <a:pPr algn="ctr"/>
            <a:r>
              <a:rPr lang="es-ES" dirty="0">
                <a:solidFill>
                  <a:schemeClr val="bg2">
                    <a:lumMod val="10000"/>
                  </a:schemeClr>
                </a:solidFill>
              </a:rPr>
              <a:t>Bien Público</a:t>
            </a:r>
          </a:p>
        </p:txBody>
      </p:sp>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75AC8D54-54CC-6AAD-5549-407E3EB0D8B8}"/>
                  </a:ext>
                </a:extLst>
              </p:cNvPr>
              <p:cNvSpPr txBox="1"/>
              <p:nvPr/>
            </p:nvSpPr>
            <p:spPr>
              <a:xfrm>
                <a:off x="6705651" y="3507896"/>
                <a:ext cx="1673075" cy="369332"/>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s-ES" i="1">
                              <a:solidFill>
                                <a:schemeClr val="bg2">
                                  <a:lumMod val="10000"/>
                                </a:schemeClr>
                              </a:solidFill>
                              <a:latin typeface="Cambria Math" panose="02040503050406030204" pitchFamily="18" charset="0"/>
                            </a:rPr>
                          </m:ctrlPr>
                        </m:sSubPr>
                        <m:e>
                          <m:sSup>
                            <m:sSupPr>
                              <m:ctrlPr>
                                <a:rPr lang="es-ES" i="1">
                                  <a:solidFill>
                                    <a:schemeClr val="bg2">
                                      <a:lumMod val="10000"/>
                                    </a:schemeClr>
                                  </a:solidFill>
                                  <a:latin typeface="Cambria Math" panose="02040503050406030204" pitchFamily="18" charset="0"/>
                                </a:rPr>
                              </m:ctrlPr>
                            </m:sSupPr>
                            <m:e>
                              <m:r>
                                <a:rPr lang="es-ES" i="1">
                                  <a:solidFill>
                                    <a:schemeClr val="bg2">
                                      <a:lumMod val="10000"/>
                                    </a:schemeClr>
                                  </a:solidFill>
                                  <a:latin typeface="Cambria Math" panose="02040503050406030204" pitchFamily="18" charset="0"/>
                                </a:rPr>
                                <m:t>𝑁</m:t>
                              </m:r>
                            </m:e>
                            <m:sup>
                              <m:r>
                                <a:rPr lang="es-ES" i="1">
                                  <a:solidFill>
                                    <a:schemeClr val="bg2">
                                      <a:lumMod val="10000"/>
                                    </a:schemeClr>
                                  </a:solidFill>
                                  <a:latin typeface="Cambria Math" panose="02040503050406030204" pitchFamily="18" charset="0"/>
                                </a:rPr>
                                <m:t>𝑔</m:t>
                              </m:r>
                            </m:sup>
                          </m:sSup>
                        </m:e>
                        <m:sub>
                          <m:r>
                            <a:rPr lang="es-ES" i="1">
                              <a:solidFill>
                                <a:schemeClr val="bg2">
                                  <a:lumMod val="10000"/>
                                </a:schemeClr>
                              </a:solidFill>
                              <a:latin typeface="Cambria Math" panose="02040503050406030204" pitchFamily="18" charset="0"/>
                            </a:rPr>
                            <m:t>𝐶</m:t>
                          </m:r>
                        </m:sub>
                      </m:sSub>
                    </m:oMath>
                  </m:oMathPara>
                </a14:m>
                <a:endParaRPr lang="es-ES" dirty="0">
                  <a:solidFill>
                    <a:schemeClr val="accent5">
                      <a:lumMod val="50000"/>
                    </a:schemeClr>
                  </a:solidFill>
                </a:endParaRPr>
              </a:p>
            </p:txBody>
          </p:sp>
        </mc:Choice>
        <mc:Fallback>
          <p:sp>
            <p:nvSpPr>
              <p:cNvPr id="19" name="CuadroTexto 18">
                <a:extLst>
                  <a:ext uri="{FF2B5EF4-FFF2-40B4-BE49-F238E27FC236}">
                    <a16:creationId xmlns:a16="http://schemas.microsoft.com/office/drawing/2014/main" id="{75AC8D54-54CC-6AAD-5549-407E3EB0D8B8}"/>
                  </a:ext>
                </a:extLst>
              </p:cNvPr>
              <p:cNvSpPr txBox="1">
                <a:spLocks noRot="1" noChangeAspect="1" noMove="1" noResize="1" noEditPoints="1" noAdjustHandles="1" noChangeArrowheads="1" noChangeShapeType="1" noTextEdit="1"/>
              </p:cNvSpPr>
              <p:nvPr/>
            </p:nvSpPr>
            <p:spPr>
              <a:xfrm>
                <a:off x="6705651" y="3507896"/>
                <a:ext cx="1673075" cy="369332"/>
              </a:xfrm>
              <a:prstGeom prst="rect">
                <a:avLst/>
              </a:prstGeom>
              <a:blipFill>
                <a:blip r:embed="rId3"/>
                <a:stretch>
                  <a:fillRect/>
                </a:stretch>
              </a:blipFill>
            </p:spPr>
            <p:txBody>
              <a:bodyPr/>
              <a:lstStyle/>
              <a:p>
                <a:r>
                  <a:rPr lang="es-ES">
                    <a:noFill/>
                  </a:rPr>
                  <a:t> </a:t>
                </a:r>
              </a:p>
            </p:txBody>
          </p:sp>
        </mc:Fallback>
      </mc:AlternateContent>
      <p:sp>
        <p:nvSpPr>
          <p:cNvPr id="20" name="Flecha: curvada hacia abajo 19">
            <a:extLst>
              <a:ext uri="{FF2B5EF4-FFF2-40B4-BE49-F238E27FC236}">
                <a16:creationId xmlns:a16="http://schemas.microsoft.com/office/drawing/2014/main" id="{63047E68-C145-297F-AF6E-36078A15FC58}"/>
              </a:ext>
            </a:extLst>
          </p:cNvPr>
          <p:cNvSpPr/>
          <p:nvPr/>
        </p:nvSpPr>
        <p:spPr>
          <a:xfrm rot="2075034">
            <a:off x="5522976" y="1993392"/>
            <a:ext cx="725244" cy="343557"/>
          </a:xfrm>
          <a:prstGeom prst="curvedDown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9E21D34F-B914-C019-CDAC-B64EA769BCE7}"/>
                  </a:ext>
                </a:extLst>
              </p:cNvPr>
              <p:cNvSpPr txBox="1"/>
              <p:nvPr/>
            </p:nvSpPr>
            <p:spPr>
              <a:xfrm>
                <a:off x="5675286" y="1480817"/>
                <a:ext cx="79209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b="0" i="1" smtClean="0">
                          <a:solidFill>
                            <a:schemeClr val="accent1"/>
                          </a:solidFill>
                          <a:latin typeface="Cambria Math" panose="02040503050406030204" pitchFamily="18" charset="0"/>
                        </a:rPr>
                        <m:t>+</m:t>
                      </m:r>
                      <m:r>
                        <a:rPr lang="es-ES" b="0" i="1" smtClean="0">
                          <a:solidFill>
                            <a:schemeClr val="accent1"/>
                          </a:solidFill>
                          <a:latin typeface="Cambria Math" panose="02040503050406030204" pitchFamily="18" charset="0"/>
                        </a:rPr>
                        <m:t>1</m:t>
                      </m:r>
                    </m:oMath>
                  </m:oMathPara>
                </a14:m>
                <a:endParaRPr lang="es-ES" dirty="0">
                  <a:solidFill>
                    <a:schemeClr val="accent1"/>
                  </a:solidFill>
                </a:endParaRPr>
              </a:p>
            </p:txBody>
          </p:sp>
        </mc:Choice>
        <mc:Fallback>
          <p:sp>
            <p:nvSpPr>
              <p:cNvPr id="21" name="CuadroTexto 20">
                <a:extLst>
                  <a:ext uri="{FF2B5EF4-FFF2-40B4-BE49-F238E27FC236}">
                    <a16:creationId xmlns:a16="http://schemas.microsoft.com/office/drawing/2014/main" id="{9E21D34F-B914-C019-CDAC-B64EA769BCE7}"/>
                  </a:ext>
                </a:extLst>
              </p:cNvPr>
              <p:cNvSpPr txBox="1">
                <a:spLocks noRot="1" noChangeAspect="1" noMove="1" noResize="1" noEditPoints="1" noAdjustHandles="1" noChangeArrowheads="1" noChangeShapeType="1" noTextEdit="1"/>
              </p:cNvSpPr>
              <p:nvPr/>
            </p:nvSpPr>
            <p:spPr>
              <a:xfrm>
                <a:off x="5675286" y="1480817"/>
                <a:ext cx="792098" cy="36933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2" name="CuadroTexto 21">
                <a:extLst>
                  <a:ext uri="{FF2B5EF4-FFF2-40B4-BE49-F238E27FC236}">
                    <a16:creationId xmlns:a16="http://schemas.microsoft.com/office/drawing/2014/main" id="{A1B95CDE-405E-57D5-88E8-641358188F58}"/>
                  </a:ext>
                </a:extLst>
              </p:cNvPr>
              <p:cNvSpPr txBox="1"/>
              <p:nvPr/>
            </p:nvSpPr>
            <p:spPr>
              <a:xfrm>
                <a:off x="4359178" y="2938141"/>
                <a:ext cx="52712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ES" i="1" smtClean="0">
                              <a:solidFill>
                                <a:schemeClr val="accent1"/>
                              </a:solidFill>
                              <a:latin typeface="Cambria Math" panose="02040503050406030204" pitchFamily="18" charset="0"/>
                            </a:rPr>
                          </m:ctrlPr>
                        </m:sSubPr>
                        <m:e>
                          <m:sSup>
                            <m:sSupPr>
                              <m:ctrlPr>
                                <a:rPr lang="es-ES" i="1">
                                  <a:solidFill>
                                    <a:schemeClr val="accent1"/>
                                  </a:solidFill>
                                  <a:latin typeface="Cambria Math" panose="02040503050406030204" pitchFamily="18" charset="0"/>
                                </a:rPr>
                              </m:ctrlPr>
                            </m:sSupPr>
                            <m:e>
                              <m:r>
                                <a:rPr lang="es-ES" i="1">
                                  <a:solidFill>
                                    <a:schemeClr val="accent1"/>
                                  </a:solidFill>
                                  <a:latin typeface="Cambria Math" panose="02040503050406030204" pitchFamily="18" charset="0"/>
                                </a:rPr>
                                <m:t>𝑁</m:t>
                              </m:r>
                            </m:e>
                            <m:sup>
                              <m:r>
                                <a:rPr lang="es-ES" i="1">
                                  <a:solidFill>
                                    <a:schemeClr val="accent1"/>
                                  </a:solidFill>
                                  <a:latin typeface="Cambria Math" panose="02040503050406030204" pitchFamily="18" charset="0"/>
                                </a:rPr>
                                <m:t>𝑔</m:t>
                              </m:r>
                            </m:sup>
                          </m:sSup>
                        </m:e>
                        <m:sub>
                          <m:r>
                            <a:rPr lang="es-ES" b="0" i="1" smtClean="0">
                              <a:solidFill>
                                <a:schemeClr val="accent1"/>
                              </a:solidFill>
                              <a:latin typeface="Cambria Math" panose="02040503050406030204" pitchFamily="18" charset="0"/>
                            </a:rPr>
                            <m:t>𝐶</m:t>
                          </m:r>
                        </m:sub>
                      </m:sSub>
                    </m:oMath>
                  </m:oMathPara>
                </a14:m>
                <a:endParaRPr lang="es-ES" dirty="0"/>
              </a:p>
            </p:txBody>
          </p:sp>
        </mc:Choice>
        <mc:Fallback>
          <p:sp>
            <p:nvSpPr>
              <p:cNvPr id="22" name="CuadroTexto 21">
                <a:extLst>
                  <a:ext uri="{FF2B5EF4-FFF2-40B4-BE49-F238E27FC236}">
                    <a16:creationId xmlns:a16="http://schemas.microsoft.com/office/drawing/2014/main" id="{A1B95CDE-405E-57D5-88E8-641358188F58}"/>
                  </a:ext>
                </a:extLst>
              </p:cNvPr>
              <p:cNvSpPr txBox="1">
                <a:spLocks noRot="1" noChangeAspect="1" noMove="1" noResize="1" noEditPoints="1" noAdjustHandles="1" noChangeArrowheads="1" noChangeShapeType="1" noTextEdit="1"/>
              </p:cNvSpPr>
              <p:nvPr/>
            </p:nvSpPr>
            <p:spPr>
              <a:xfrm>
                <a:off x="4359178" y="2938141"/>
                <a:ext cx="527125" cy="369332"/>
              </a:xfrm>
              <a:prstGeom prst="rect">
                <a:avLst/>
              </a:prstGeom>
              <a:blipFill>
                <a:blip r:embed="rId5"/>
                <a:stretch>
                  <a:fillRect r="-4598"/>
                </a:stretch>
              </a:blipFill>
            </p:spPr>
            <p:txBody>
              <a:bodyPr/>
              <a:lstStyle/>
              <a:p>
                <a:r>
                  <a:rPr lang="es-ES">
                    <a:noFill/>
                  </a:rPr>
                  <a:t> </a:t>
                </a:r>
              </a:p>
            </p:txBody>
          </p:sp>
        </mc:Fallback>
      </mc:AlternateContent>
      <p:sp>
        <p:nvSpPr>
          <p:cNvPr id="23" name="Elipse 22">
            <a:extLst>
              <a:ext uri="{FF2B5EF4-FFF2-40B4-BE49-F238E27FC236}">
                <a16:creationId xmlns:a16="http://schemas.microsoft.com/office/drawing/2014/main" id="{4823C980-ACAD-AAB5-13F7-E07A5791DFF7}"/>
              </a:ext>
            </a:extLst>
          </p:cNvPr>
          <p:cNvSpPr/>
          <p:nvPr/>
        </p:nvSpPr>
        <p:spPr>
          <a:xfrm>
            <a:off x="4253406" y="2137199"/>
            <a:ext cx="369332" cy="36933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Elipse 23">
            <a:extLst>
              <a:ext uri="{FF2B5EF4-FFF2-40B4-BE49-F238E27FC236}">
                <a16:creationId xmlns:a16="http://schemas.microsoft.com/office/drawing/2014/main" id="{D733E06D-11E7-734A-9C2B-812BF3806810}"/>
              </a:ext>
            </a:extLst>
          </p:cNvPr>
          <p:cNvSpPr/>
          <p:nvPr/>
        </p:nvSpPr>
        <p:spPr>
          <a:xfrm>
            <a:off x="4253408" y="2532542"/>
            <a:ext cx="369332" cy="36933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id="{18446D66-3654-0D3A-4797-D10EEB3CF298}"/>
              </a:ext>
            </a:extLst>
          </p:cNvPr>
          <p:cNvSpPr/>
          <p:nvPr/>
        </p:nvSpPr>
        <p:spPr>
          <a:xfrm>
            <a:off x="4253406" y="2717208"/>
            <a:ext cx="369331" cy="18466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5F342F65-36C2-321D-BCD0-71CB412D8C90}"/>
              </a:ext>
            </a:extLst>
          </p:cNvPr>
          <p:cNvSpPr/>
          <p:nvPr/>
        </p:nvSpPr>
        <p:spPr>
          <a:xfrm>
            <a:off x="3991663" y="2535726"/>
            <a:ext cx="174765" cy="17476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A3F0AD39-51A9-F46D-FDCC-D7F087E72058}"/>
              </a:ext>
            </a:extLst>
          </p:cNvPr>
          <p:cNvSpPr/>
          <p:nvPr/>
        </p:nvSpPr>
        <p:spPr>
          <a:xfrm>
            <a:off x="3991666" y="2727109"/>
            <a:ext cx="174765" cy="174765"/>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BCF6B285-01DD-7030-F215-FEA337979E9D}"/>
              </a:ext>
            </a:extLst>
          </p:cNvPr>
          <p:cNvSpPr/>
          <p:nvPr/>
        </p:nvSpPr>
        <p:spPr>
          <a:xfrm>
            <a:off x="3991663" y="2814491"/>
            <a:ext cx="174766" cy="87383"/>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Elipse 34">
            <a:extLst>
              <a:ext uri="{FF2B5EF4-FFF2-40B4-BE49-F238E27FC236}">
                <a16:creationId xmlns:a16="http://schemas.microsoft.com/office/drawing/2014/main" id="{2183EF36-1C5F-D196-8CA3-5BB78CC1721C}"/>
              </a:ext>
            </a:extLst>
          </p:cNvPr>
          <p:cNvSpPr/>
          <p:nvPr/>
        </p:nvSpPr>
        <p:spPr>
          <a:xfrm>
            <a:off x="9245695" y="3191450"/>
            <a:ext cx="369332" cy="369332"/>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solidFill>
            </a:endParaRPr>
          </a:p>
        </p:txBody>
      </p:sp>
      <p:sp>
        <p:nvSpPr>
          <p:cNvPr id="36" name="Elipse 35">
            <a:extLst>
              <a:ext uri="{FF2B5EF4-FFF2-40B4-BE49-F238E27FC236}">
                <a16:creationId xmlns:a16="http://schemas.microsoft.com/office/drawing/2014/main" id="{A7E67E20-C238-67BB-21D1-DFA7CBCA4471}"/>
              </a:ext>
            </a:extLst>
          </p:cNvPr>
          <p:cNvSpPr/>
          <p:nvPr/>
        </p:nvSpPr>
        <p:spPr>
          <a:xfrm>
            <a:off x="9245697" y="3586793"/>
            <a:ext cx="369332" cy="369332"/>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1"/>
              </a:solidFill>
            </a:endParaRPr>
          </a:p>
        </p:txBody>
      </p:sp>
      <p:sp>
        <p:nvSpPr>
          <p:cNvPr id="37" name="Rectángulo 36">
            <a:extLst>
              <a:ext uri="{FF2B5EF4-FFF2-40B4-BE49-F238E27FC236}">
                <a16:creationId xmlns:a16="http://schemas.microsoft.com/office/drawing/2014/main" id="{0AAE2251-3EB5-4A5E-CAEE-C13705D64B1A}"/>
              </a:ext>
            </a:extLst>
          </p:cNvPr>
          <p:cNvSpPr/>
          <p:nvPr/>
        </p:nvSpPr>
        <p:spPr>
          <a:xfrm>
            <a:off x="9245695" y="3771459"/>
            <a:ext cx="369331" cy="184666"/>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1"/>
              </a:solidFill>
            </a:endParaRPr>
          </a:p>
        </p:txBody>
      </p:sp>
      <mc:AlternateContent xmlns:mc="http://schemas.openxmlformats.org/markup-compatibility/2006">
        <mc:Choice xmlns:a14="http://schemas.microsoft.com/office/drawing/2010/main" Requires="a14">
          <p:sp>
            <p:nvSpPr>
              <p:cNvPr id="41" name="CuadroTexto 40">
                <a:extLst>
                  <a:ext uri="{FF2B5EF4-FFF2-40B4-BE49-F238E27FC236}">
                    <a16:creationId xmlns:a16="http://schemas.microsoft.com/office/drawing/2014/main" id="{45A40A36-B9DF-5B36-D961-35B00191A3D4}"/>
                  </a:ext>
                </a:extLst>
              </p:cNvPr>
              <p:cNvSpPr txBox="1"/>
              <p:nvPr/>
            </p:nvSpPr>
            <p:spPr>
              <a:xfrm>
                <a:off x="8881805" y="3992391"/>
                <a:ext cx="52712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ES" i="1" smtClean="0">
                              <a:solidFill>
                                <a:schemeClr val="accent5">
                                  <a:lumMod val="50000"/>
                                </a:schemeClr>
                              </a:solidFill>
                              <a:latin typeface="Cambria Math" panose="02040503050406030204" pitchFamily="18" charset="0"/>
                            </a:rPr>
                          </m:ctrlPr>
                        </m:sSubPr>
                        <m:e>
                          <m:sSup>
                            <m:sSupPr>
                              <m:ctrlPr>
                                <a:rPr lang="es-ES" i="1">
                                  <a:solidFill>
                                    <a:schemeClr val="accent5">
                                      <a:lumMod val="50000"/>
                                    </a:schemeClr>
                                  </a:solidFill>
                                  <a:latin typeface="Cambria Math" panose="02040503050406030204" pitchFamily="18" charset="0"/>
                                </a:rPr>
                              </m:ctrlPr>
                            </m:sSupPr>
                            <m:e>
                              <m:r>
                                <a:rPr lang="es-ES" i="1">
                                  <a:solidFill>
                                    <a:schemeClr val="accent5">
                                      <a:lumMod val="50000"/>
                                    </a:schemeClr>
                                  </a:solidFill>
                                  <a:latin typeface="Cambria Math" panose="02040503050406030204" pitchFamily="18" charset="0"/>
                                </a:rPr>
                                <m:t>𝑁</m:t>
                              </m:r>
                            </m:e>
                            <m:sup>
                              <m:r>
                                <a:rPr lang="es-ES" i="1">
                                  <a:solidFill>
                                    <a:schemeClr val="accent5">
                                      <a:lumMod val="50000"/>
                                    </a:schemeClr>
                                  </a:solidFill>
                                  <a:latin typeface="Cambria Math" panose="02040503050406030204" pitchFamily="18" charset="0"/>
                                </a:rPr>
                                <m:t>𝑔</m:t>
                              </m:r>
                            </m:sup>
                          </m:sSup>
                        </m:e>
                        <m:sub>
                          <m:r>
                            <a:rPr lang="es-ES" b="0" i="1" smtClean="0">
                              <a:solidFill>
                                <a:schemeClr val="accent5">
                                  <a:lumMod val="50000"/>
                                </a:schemeClr>
                              </a:solidFill>
                              <a:latin typeface="Cambria Math" panose="02040503050406030204" pitchFamily="18" charset="0"/>
                            </a:rPr>
                            <m:t>𝐷</m:t>
                          </m:r>
                        </m:sub>
                      </m:sSub>
                    </m:oMath>
                  </m:oMathPara>
                </a14:m>
                <a:endParaRPr lang="es-ES" dirty="0"/>
              </a:p>
            </p:txBody>
          </p:sp>
        </mc:Choice>
        <mc:Fallback>
          <p:sp>
            <p:nvSpPr>
              <p:cNvPr id="41" name="CuadroTexto 40">
                <a:extLst>
                  <a:ext uri="{FF2B5EF4-FFF2-40B4-BE49-F238E27FC236}">
                    <a16:creationId xmlns:a16="http://schemas.microsoft.com/office/drawing/2014/main" id="{45A40A36-B9DF-5B36-D961-35B00191A3D4}"/>
                  </a:ext>
                </a:extLst>
              </p:cNvPr>
              <p:cNvSpPr txBox="1">
                <a:spLocks noRot="1" noChangeAspect="1" noMove="1" noResize="1" noEditPoints="1" noAdjustHandles="1" noChangeArrowheads="1" noChangeShapeType="1" noTextEdit="1"/>
              </p:cNvSpPr>
              <p:nvPr/>
            </p:nvSpPr>
            <p:spPr>
              <a:xfrm>
                <a:off x="8881805" y="3992391"/>
                <a:ext cx="527125" cy="369332"/>
              </a:xfrm>
              <a:prstGeom prst="rect">
                <a:avLst/>
              </a:prstGeom>
              <a:blipFill>
                <a:blip r:embed="rId6"/>
                <a:stretch>
                  <a:fillRect r="-814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46" name="CuadroTexto 45">
                <a:extLst>
                  <a:ext uri="{FF2B5EF4-FFF2-40B4-BE49-F238E27FC236}">
                    <a16:creationId xmlns:a16="http://schemas.microsoft.com/office/drawing/2014/main" id="{62C180B4-583A-EC26-A809-C98C05B54868}"/>
                  </a:ext>
                </a:extLst>
              </p:cNvPr>
              <p:cNvSpPr txBox="1"/>
              <p:nvPr/>
            </p:nvSpPr>
            <p:spPr>
              <a:xfrm>
                <a:off x="6184465" y="3507896"/>
                <a:ext cx="733425" cy="369332"/>
              </a:xfrm>
              <a:prstGeom prst="rect">
                <a:avLst/>
              </a:prstGeom>
              <a:noFill/>
            </p:spPr>
            <p:txBody>
              <a:bodyPr wrap="square">
                <a:spAutoFit/>
              </a:bodyPr>
              <a:lstStyle/>
              <a:p>
                <a:pPr algn="ctr"/>
                <a14:m>
                  <m:oMath xmlns:m="http://schemas.openxmlformats.org/officeDocument/2006/math">
                    <m:r>
                      <a:rPr lang="es-ES" b="0" i="1" smtClean="0">
                        <a:solidFill>
                          <a:schemeClr val="bg2">
                            <a:lumMod val="10000"/>
                          </a:schemeClr>
                        </a:solidFill>
                        <a:latin typeface="Cambria Math" panose="02040503050406030204" pitchFamily="18" charset="0"/>
                      </a:rPr>
                      <m:t>𝑟</m:t>
                    </m:r>
                    <m:r>
                      <a:rPr lang="es-ES" b="0" i="1" smtClean="0">
                        <a:solidFill>
                          <a:schemeClr val="bg2">
                            <a:lumMod val="10000"/>
                          </a:schemeClr>
                        </a:solidFill>
                        <a:latin typeface="Cambria Math" panose="02040503050406030204" pitchFamily="18" charset="0"/>
                        <a:ea typeface="Cambria Math" panose="02040503050406030204" pitchFamily="18" charset="0"/>
                      </a:rPr>
                      <m:t>×</m:t>
                    </m:r>
                  </m:oMath>
                </a14:m>
                <a:r>
                  <a:rPr lang="es-ES" dirty="0">
                    <a:solidFill>
                      <a:schemeClr val="bg2">
                        <a:lumMod val="10000"/>
                      </a:schemeClr>
                    </a:solidFill>
                  </a:rPr>
                  <a:t> </a:t>
                </a:r>
                <a:endParaRPr lang="es-ES" dirty="0"/>
              </a:p>
            </p:txBody>
          </p:sp>
        </mc:Choice>
        <mc:Fallback>
          <p:sp>
            <p:nvSpPr>
              <p:cNvPr id="46" name="CuadroTexto 45">
                <a:extLst>
                  <a:ext uri="{FF2B5EF4-FFF2-40B4-BE49-F238E27FC236}">
                    <a16:creationId xmlns:a16="http://schemas.microsoft.com/office/drawing/2014/main" id="{62C180B4-583A-EC26-A809-C98C05B54868}"/>
                  </a:ext>
                </a:extLst>
              </p:cNvPr>
              <p:cNvSpPr txBox="1">
                <a:spLocks noRot="1" noChangeAspect="1" noMove="1" noResize="1" noEditPoints="1" noAdjustHandles="1" noChangeArrowheads="1" noChangeShapeType="1" noTextEdit="1"/>
              </p:cNvSpPr>
              <p:nvPr/>
            </p:nvSpPr>
            <p:spPr>
              <a:xfrm>
                <a:off x="6184465" y="3507896"/>
                <a:ext cx="733425" cy="369332"/>
              </a:xfrm>
              <a:prstGeom prst="rect">
                <a:avLst/>
              </a:prstGeom>
              <a:blipFill>
                <a:blip r:embed="rId7"/>
                <a:stretch>
                  <a:fillRect/>
                </a:stretch>
              </a:blipFill>
            </p:spPr>
            <p:txBody>
              <a:bodyPr/>
              <a:lstStyle/>
              <a:p>
                <a:r>
                  <a:rPr lang="es-ES">
                    <a:noFill/>
                  </a:rPr>
                  <a:t> </a:t>
                </a:r>
              </a:p>
            </p:txBody>
          </p:sp>
        </mc:Fallback>
      </mc:AlternateContent>
      <p:sp>
        <p:nvSpPr>
          <p:cNvPr id="47" name="Flecha: curvada hacia abajo 46">
            <a:extLst>
              <a:ext uri="{FF2B5EF4-FFF2-40B4-BE49-F238E27FC236}">
                <a16:creationId xmlns:a16="http://schemas.microsoft.com/office/drawing/2014/main" id="{4183B3F0-5314-AEC9-14ED-59EA2ED8EF1C}"/>
              </a:ext>
            </a:extLst>
          </p:cNvPr>
          <p:cNvSpPr/>
          <p:nvPr/>
        </p:nvSpPr>
        <p:spPr>
          <a:xfrm rot="1826593" flipH="1" flipV="1">
            <a:off x="4825386" y="3612923"/>
            <a:ext cx="735200" cy="317072"/>
          </a:xfrm>
          <a:prstGeom prst="curvedDownArrow">
            <a:avLst>
              <a:gd name="adj1" fmla="val 25000"/>
              <a:gd name="adj2" fmla="val 50000"/>
              <a:gd name="adj3" fmla="val 31735"/>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mc:AlternateContent xmlns:mc="http://schemas.openxmlformats.org/markup-compatibility/2006">
        <mc:Choice xmlns:a14="http://schemas.microsoft.com/office/drawing/2010/main" Requires="a14">
          <p:sp>
            <p:nvSpPr>
              <p:cNvPr id="48" name="CuadroTexto 47">
                <a:extLst>
                  <a:ext uri="{FF2B5EF4-FFF2-40B4-BE49-F238E27FC236}">
                    <a16:creationId xmlns:a16="http://schemas.microsoft.com/office/drawing/2014/main" id="{3C698236-2DE2-0880-6478-8BE450D3D5CF}"/>
                  </a:ext>
                </a:extLst>
              </p:cNvPr>
              <p:cNvSpPr txBox="1"/>
              <p:nvPr/>
            </p:nvSpPr>
            <p:spPr>
              <a:xfrm>
                <a:off x="4170019" y="4112288"/>
                <a:ext cx="1321407" cy="6256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b="0" i="1" smtClean="0">
                          <a:solidFill>
                            <a:schemeClr val="accent1"/>
                          </a:solidFill>
                          <a:latin typeface="Cambria Math" panose="02040503050406030204" pitchFamily="18" charset="0"/>
                        </a:rPr>
                        <m:t>+</m:t>
                      </m:r>
                      <m:f>
                        <m:fPr>
                          <m:ctrlPr>
                            <a:rPr lang="es-ES" b="0" i="1" smtClean="0">
                              <a:solidFill>
                                <a:schemeClr val="accent1"/>
                              </a:solidFill>
                              <a:latin typeface="Cambria Math" panose="02040503050406030204" pitchFamily="18" charset="0"/>
                            </a:rPr>
                          </m:ctrlPr>
                        </m:fPr>
                        <m:num>
                          <m:sSub>
                            <m:sSubPr>
                              <m:ctrlPr>
                                <a:rPr lang="es-ES" i="1">
                                  <a:solidFill>
                                    <a:schemeClr val="accent1"/>
                                  </a:solidFill>
                                  <a:latin typeface="Cambria Math" panose="02040503050406030204" pitchFamily="18" charset="0"/>
                                </a:rPr>
                              </m:ctrlPr>
                            </m:sSubPr>
                            <m:e>
                              <m:sSup>
                                <m:sSupPr>
                                  <m:ctrlPr>
                                    <a:rPr lang="es-ES" i="1">
                                      <a:solidFill>
                                        <a:schemeClr val="accent1"/>
                                      </a:solidFill>
                                      <a:latin typeface="Cambria Math" panose="02040503050406030204" pitchFamily="18" charset="0"/>
                                    </a:rPr>
                                  </m:ctrlPr>
                                </m:sSupPr>
                                <m:e>
                                  <m:r>
                                    <a:rPr lang="es-ES" i="1">
                                      <a:solidFill>
                                        <a:schemeClr val="accent1"/>
                                      </a:solidFill>
                                      <a:latin typeface="Cambria Math" panose="02040503050406030204" pitchFamily="18" charset="0"/>
                                    </a:rPr>
                                    <m:t>𝑟</m:t>
                                  </m:r>
                                  <m:r>
                                    <a:rPr lang="es-ES" i="1">
                                      <a:solidFill>
                                        <a:schemeClr val="accent1"/>
                                      </a:solidFill>
                                      <a:latin typeface="Cambria Math" panose="02040503050406030204" pitchFamily="18" charset="0"/>
                                      <a:ea typeface="Cambria Math" panose="02040503050406030204" pitchFamily="18" charset="0"/>
                                    </a:rPr>
                                    <m:t>×</m:t>
                                  </m:r>
                                  <m:r>
                                    <a:rPr lang="es-ES" i="1">
                                      <a:solidFill>
                                        <a:schemeClr val="accent1"/>
                                      </a:solidFill>
                                      <a:latin typeface="Cambria Math" panose="02040503050406030204" pitchFamily="18" charset="0"/>
                                    </a:rPr>
                                    <m:t>𝑁</m:t>
                                  </m:r>
                                </m:e>
                                <m:sup>
                                  <m:r>
                                    <a:rPr lang="es-ES" i="1">
                                      <a:solidFill>
                                        <a:schemeClr val="accent1"/>
                                      </a:solidFill>
                                      <a:latin typeface="Cambria Math" panose="02040503050406030204" pitchFamily="18" charset="0"/>
                                    </a:rPr>
                                    <m:t>𝑔</m:t>
                                  </m:r>
                                </m:sup>
                              </m:sSup>
                            </m:e>
                            <m:sub>
                              <m:r>
                                <a:rPr lang="es-ES" i="1">
                                  <a:solidFill>
                                    <a:schemeClr val="accent1"/>
                                  </a:solidFill>
                                  <a:latin typeface="Cambria Math" panose="02040503050406030204" pitchFamily="18" charset="0"/>
                                </a:rPr>
                                <m:t>𝐶</m:t>
                              </m:r>
                            </m:sub>
                          </m:sSub>
                        </m:num>
                        <m:den>
                          <m:r>
                            <a:rPr lang="es-ES" b="0" i="1" smtClean="0">
                              <a:solidFill>
                                <a:schemeClr val="accent1"/>
                              </a:solidFill>
                              <a:latin typeface="Cambria Math" panose="02040503050406030204" pitchFamily="18" charset="0"/>
                            </a:rPr>
                            <m:t>𝐺</m:t>
                          </m:r>
                        </m:den>
                      </m:f>
                    </m:oMath>
                  </m:oMathPara>
                </a14:m>
                <a:endParaRPr lang="es-ES" dirty="0">
                  <a:solidFill>
                    <a:schemeClr val="accent1"/>
                  </a:solidFill>
                </a:endParaRPr>
              </a:p>
            </p:txBody>
          </p:sp>
        </mc:Choice>
        <mc:Fallback>
          <p:sp>
            <p:nvSpPr>
              <p:cNvPr id="48" name="CuadroTexto 47">
                <a:extLst>
                  <a:ext uri="{FF2B5EF4-FFF2-40B4-BE49-F238E27FC236}">
                    <a16:creationId xmlns:a16="http://schemas.microsoft.com/office/drawing/2014/main" id="{3C698236-2DE2-0880-6478-8BE450D3D5CF}"/>
                  </a:ext>
                </a:extLst>
              </p:cNvPr>
              <p:cNvSpPr txBox="1">
                <a:spLocks noRot="1" noChangeAspect="1" noMove="1" noResize="1" noEditPoints="1" noAdjustHandles="1" noChangeArrowheads="1" noChangeShapeType="1" noTextEdit="1"/>
              </p:cNvSpPr>
              <p:nvPr/>
            </p:nvSpPr>
            <p:spPr>
              <a:xfrm>
                <a:off x="4170019" y="4112288"/>
                <a:ext cx="1321407" cy="625620"/>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51" name="CuadroTexto 50">
                <a:extLst>
                  <a:ext uri="{FF2B5EF4-FFF2-40B4-BE49-F238E27FC236}">
                    <a16:creationId xmlns:a16="http://schemas.microsoft.com/office/drawing/2014/main" id="{22E57457-6CD4-5A2B-2AB9-AFD93F1CAEDC}"/>
                  </a:ext>
                </a:extLst>
              </p:cNvPr>
              <p:cNvSpPr txBox="1"/>
              <p:nvPr/>
            </p:nvSpPr>
            <p:spPr>
              <a:xfrm>
                <a:off x="7542189" y="4593360"/>
                <a:ext cx="1321407" cy="6347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b="0" i="1" smtClean="0">
                          <a:solidFill>
                            <a:schemeClr val="accent5"/>
                          </a:solidFill>
                          <a:latin typeface="Cambria Math" panose="02040503050406030204" pitchFamily="18" charset="0"/>
                        </a:rPr>
                        <m:t>+</m:t>
                      </m:r>
                      <m:f>
                        <m:fPr>
                          <m:ctrlPr>
                            <a:rPr lang="es-ES" b="0" i="1" smtClean="0">
                              <a:solidFill>
                                <a:schemeClr val="accent5"/>
                              </a:solidFill>
                              <a:latin typeface="Cambria Math" panose="02040503050406030204" pitchFamily="18" charset="0"/>
                            </a:rPr>
                          </m:ctrlPr>
                        </m:fPr>
                        <m:num>
                          <m:sSub>
                            <m:sSubPr>
                              <m:ctrlPr>
                                <a:rPr lang="es-ES" i="1">
                                  <a:solidFill>
                                    <a:schemeClr val="accent5"/>
                                  </a:solidFill>
                                  <a:latin typeface="Cambria Math" panose="02040503050406030204" pitchFamily="18" charset="0"/>
                                </a:rPr>
                              </m:ctrlPr>
                            </m:sSubPr>
                            <m:e>
                              <m:sSup>
                                <m:sSupPr>
                                  <m:ctrlPr>
                                    <a:rPr lang="es-ES" i="1">
                                      <a:solidFill>
                                        <a:schemeClr val="accent5"/>
                                      </a:solidFill>
                                      <a:latin typeface="Cambria Math" panose="02040503050406030204" pitchFamily="18" charset="0"/>
                                    </a:rPr>
                                  </m:ctrlPr>
                                </m:sSupPr>
                                <m:e>
                                  <m:r>
                                    <a:rPr lang="es-ES" i="1">
                                      <a:solidFill>
                                        <a:schemeClr val="accent5"/>
                                      </a:solidFill>
                                      <a:latin typeface="Cambria Math" panose="02040503050406030204" pitchFamily="18" charset="0"/>
                                    </a:rPr>
                                    <m:t>𝑟</m:t>
                                  </m:r>
                                  <m:r>
                                    <a:rPr lang="es-ES" i="1">
                                      <a:solidFill>
                                        <a:schemeClr val="accent5"/>
                                      </a:solidFill>
                                      <a:latin typeface="Cambria Math" panose="02040503050406030204" pitchFamily="18" charset="0"/>
                                      <a:ea typeface="Cambria Math" panose="02040503050406030204" pitchFamily="18" charset="0"/>
                                    </a:rPr>
                                    <m:t>×</m:t>
                                  </m:r>
                                  <m:r>
                                    <a:rPr lang="es-ES" i="1">
                                      <a:solidFill>
                                        <a:schemeClr val="accent5"/>
                                      </a:solidFill>
                                      <a:latin typeface="Cambria Math" panose="02040503050406030204" pitchFamily="18" charset="0"/>
                                    </a:rPr>
                                    <m:t>𝑁</m:t>
                                  </m:r>
                                </m:e>
                                <m:sup>
                                  <m:r>
                                    <a:rPr lang="es-ES" i="1">
                                      <a:solidFill>
                                        <a:schemeClr val="accent5"/>
                                      </a:solidFill>
                                      <a:latin typeface="Cambria Math" panose="02040503050406030204" pitchFamily="18" charset="0"/>
                                    </a:rPr>
                                    <m:t>𝑔</m:t>
                                  </m:r>
                                </m:sup>
                              </m:sSup>
                            </m:e>
                            <m:sub>
                              <m:r>
                                <a:rPr lang="es-ES" i="1">
                                  <a:solidFill>
                                    <a:schemeClr val="accent5"/>
                                  </a:solidFill>
                                  <a:latin typeface="Cambria Math" panose="02040503050406030204" pitchFamily="18" charset="0"/>
                                </a:rPr>
                                <m:t>𝐶</m:t>
                              </m:r>
                            </m:sub>
                          </m:sSub>
                        </m:num>
                        <m:den>
                          <m:r>
                            <a:rPr lang="es-ES" b="0" i="1" smtClean="0">
                              <a:solidFill>
                                <a:schemeClr val="accent5"/>
                              </a:solidFill>
                              <a:latin typeface="Cambria Math" panose="02040503050406030204" pitchFamily="18" charset="0"/>
                            </a:rPr>
                            <m:t>𝐺</m:t>
                          </m:r>
                        </m:den>
                      </m:f>
                    </m:oMath>
                  </m:oMathPara>
                </a14:m>
                <a:endParaRPr lang="es-ES" dirty="0">
                  <a:solidFill>
                    <a:schemeClr val="accent1"/>
                  </a:solidFill>
                </a:endParaRPr>
              </a:p>
            </p:txBody>
          </p:sp>
        </mc:Choice>
        <mc:Fallback>
          <p:sp>
            <p:nvSpPr>
              <p:cNvPr id="51" name="CuadroTexto 50">
                <a:extLst>
                  <a:ext uri="{FF2B5EF4-FFF2-40B4-BE49-F238E27FC236}">
                    <a16:creationId xmlns:a16="http://schemas.microsoft.com/office/drawing/2014/main" id="{22E57457-6CD4-5A2B-2AB9-AFD93F1CAEDC}"/>
                  </a:ext>
                </a:extLst>
              </p:cNvPr>
              <p:cNvSpPr txBox="1">
                <a:spLocks noRot="1" noChangeAspect="1" noMove="1" noResize="1" noEditPoints="1" noAdjustHandles="1" noChangeArrowheads="1" noChangeShapeType="1" noTextEdit="1"/>
              </p:cNvSpPr>
              <p:nvPr/>
            </p:nvSpPr>
            <p:spPr>
              <a:xfrm>
                <a:off x="7542189" y="4593360"/>
                <a:ext cx="1321407" cy="634789"/>
              </a:xfrm>
              <a:prstGeom prst="rect">
                <a:avLst/>
              </a:prstGeom>
              <a:blipFill>
                <a:blip r:embed="rId9"/>
                <a:stretch>
                  <a:fillRect/>
                </a:stretch>
              </a:blipFill>
            </p:spPr>
            <p:txBody>
              <a:bodyPr/>
              <a:lstStyle/>
              <a:p>
                <a:r>
                  <a:rPr lang="es-ES">
                    <a:noFill/>
                  </a:rPr>
                  <a:t> </a:t>
                </a:r>
              </a:p>
            </p:txBody>
          </p:sp>
        </mc:Fallback>
      </mc:AlternateContent>
      <p:sp>
        <p:nvSpPr>
          <p:cNvPr id="52" name="Flecha: curvada hacia abajo 51">
            <a:extLst>
              <a:ext uri="{FF2B5EF4-FFF2-40B4-BE49-F238E27FC236}">
                <a16:creationId xmlns:a16="http://schemas.microsoft.com/office/drawing/2014/main" id="{07849D6A-C87E-C4DC-208C-AAE9F8059FCE}"/>
              </a:ext>
            </a:extLst>
          </p:cNvPr>
          <p:cNvSpPr/>
          <p:nvPr/>
        </p:nvSpPr>
        <p:spPr>
          <a:xfrm rot="896436" flipV="1">
            <a:off x="7600807" y="4112817"/>
            <a:ext cx="690883" cy="317072"/>
          </a:xfrm>
          <a:prstGeom prst="curvedDownArrow">
            <a:avLst>
              <a:gd name="adj1" fmla="val 25000"/>
              <a:gd name="adj2" fmla="val 50000"/>
              <a:gd name="adj3" fmla="val 31735"/>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3" name="CuadroTexto 52">
            <a:extLst>
              <a:ext uri="{FF2B5EF4-FFF2-40B4-BE49-F238E27FC236}">
                <a16:creationId xmlns:a16="http://schemas.microsoft.com/office/drawing/2014/main" id="{9F1E1BE8-A3A2-15E9-08C6-629B1807736D}"/>
              </a:ext>
            </a:extLst>
          </p:cNvPr>
          <p:cNvSpPr txBox="1"/>
          <p:nvPr/>
        </p:nvSpPr>
        <p:spPr>
          <a:xfrm>
            <a:off x="5233232" y="4546797"/>
            <a:ext cx="2567152" cy="338554"/>
          </a:xfrm>
          <a:prstGeom prst="rect">
            <a:avLst/>
          </a:prstGeom>
          <a:noFill/>
        </p:spPr>
        <p:txBody>
          <a:bodyPr wrap="square" rtlCol="0">
            <a:spAutoFit/>
          </a:bodyPr>
          <a:lstStyle/>
          <a:p>
            <a:pPr algn="ctr"/>
            <a:r>
              <a:rPr lang="es-ES" sz="1600" dirty="0">
                <a:solidFill>
                  <a:schemeClr val="bg2">
                    <a:lumMod val="10000"/>
                  </a:schemeClr>
                </a:solidFill>
              </a:rPr>
              <a:t>a cada individuo por igual</a:t>
            </a:r>
          </a:p>
        </p:txBody>
      </p:sp>
      <mc:AlternateContent xmlns:mc="http://schemas.openxmlformats.org/markup-compatibility/2006">
        <mc:Choice xmlns:a14="http://schemas.microsoft.com/office/drawing/2010/main" Requires="a14">
          <p:sp>
            <p:nvSpPr>
              <p:cNvPr id="54" name="CuadroTexto 53">
                <a:extLst>
                  <a:ext uri="{FF2B5EF4-FFF2-40B4-BE49-F238E27FC236}">
                    <a16:creationId xmlns:a16="http://schemas.microsoft.com/office/drawing/2014/main" id="{85208F92-5545-0AFE-D274-619BF58F29C0}"/>
                  </a:ext>
                </a:extLst>
              </p:cNvPr>
              <p:cNvSpPr txBox="1"/>
              <p:nvPr/>
            </p:nvSpPr>
            <p:spPr>
              <a:xfrm>
                <a:off x="2779276" y="6132402"/>
                <a:ext cx="2199898"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s-ES" sz="2400" b="0" i="1" smtClean="0">
                          <a:solidFill>
                            <a:schemeClr val="bg2">
                              <a:lumMod val="10000"/>
                            </a:schemeClr>
                          </a:solidFill>
                          <a:latin typeface="Cambria Math" panose="02040503050406030204" pitchFamily="18" charset="0"/>
                        </a:rPr>
                        <m:t>𝐺</m:t>
                      </m:r>
                      <m:r>
                        <a:rPr lang="es-ES" sz="2400" b="0" i="1" smtClean="0">
                          <a:solidFill>
                            <a:schemeClr val="bg2">
                              <a:lumMod val="10000"/>
                            </a:schemeClr>
                          </a:solidFill>
                          <a:latin typeface="Cambria Math" panose="02040503050406030204" pitchFamily="18" charset="0"/>
                        </a:rPr>
                        <m:t>=</m:t>
                      </m:r>
                      <m:sSub>
                        <m:sSubPr>
                          <m:ctrlPr>
                            <a:rPr lang="es-ES" sz="2400" b="0" i="1" smtClean="0">
                              <a:solidFill>
                                <a:schemeClr val="bg2">
                                  <a:lumMod val="10000"/>
                                </a:schemeClr>
                              </a:solidFill>
                              <a:latin typeface="Cambria Math" panose="02040503050406030204" pitchFamily="18" charset="0"/>
                            </a:rPr>
                          </m:ctrlPr>
                        </m:sSubPr>
                        <m:e>
                          <m:sSup>
                            <m:sSupPr>
                              <m:ctrlPr>
                                <a:rPr lang="es-ES" sz="2400" i="1">
                                  <a:solidFill>
                                    <a:schemeClr val="bg2">
                                      <a:lumMod val="10000"/>
                                    </a:schemeClr>
                                  </a:solidFill>
                                  <a:latin typeface="Cambria Math" panose="02040503050406030204" pitchFamily="18" charset="0"/>
                                </a:rPr>
                              </m:ctrlPr>
                            </m:sSupPr>
                            <m:e>
                              <m:r>
                                <a:rPr lang="es-ES" sz="2400" i="1">
                                  <a:solidFill>
                                    <a:schemeClr val="bg2">
                                      <a:lumMod val="10000"/>
                                    </a:schemeClr>
                                  </a:solidFill>
                                  <a:latin typeface="Cambria Math" panose="02040503050406030204" pitchFamily="18" charset="0"/>
                                </a:rPr>
                                <m:t>𝑁</m:t>
                              </m:r>
                            </m:e>
                            <m:sup>
                              <m:r>
                                <a:rPr lang="es-ES" sz="2400" i="1">
                                  <a:solidFill>
                                    <a:schemeClr val="bg2">
                                      <a:lumMod val="10000"/>
                                    </a:schemeClr>
                                  </a:solidFill>
                                  <a:latin typeface="Cambria Math" panose="02040503050406030204" pitchFamily="18" charset="0"/>
                                </a:rPr>
                                <m:t>𝑔</m:t>
                              </m:r>
                            </m:sup>
                          </m:sSup>
                        </m:e>
                        <m:sub>
                          <m:r>
                            <a:rPr lang="es-ES" sz="2400" b="0" i="1" smtClean="0">
                              <a:solidFill>
                                <a:schemeClr val="bg2">
                                  <a:lumMod val="10000"/>
                                </a:schemeClr>
                              </a:solidFill>
                              <a:latin typeface="Cambria Math" panose="02040503050406030204" pitchFamily="18" charset="0"/>
                            </a:rPr>
                            <m:t>𝐶</m:t>
                          </m:r>
                        </m:sub>
                      </m:sSub>
                      <m:r>
                        <a:rPr lang="es-ES" sz="2400" b="0" i="1" smtClean="0">
                          <a:solidFill>
                            <a:schemeClr val="bg2">
                              <a:lumMod val="10000"/>
                            </a:schemeClr>
                          </a:solidFill>
                          <a:latin typeface="Cambria Math" panose="02040503050406030204" pitchFamily="18" charset="0"/>
                        </a:rPr>
                        <m:t>+</m:t>
                      </m:r>
                      <m:sSub>
                        <m:sSubPr>
                          <m:ctrlPr>
                            <a:rPr lang="es-ES" sz="2400" i="1">
                              <a:solidFill>
                                <a:schemeClr val="bg2">
                                  <a:lumMod val="10000"/>
                                </a:schemeClr>
                              </a:solidFill>
                              <a:latin typeface="Cambria Math" panose="02040503050406030204" pitchFamily="18" charset="0"/>
                            </a:rPr>
                          </m:ctrlPr>
                        </m:sSubPr>
                        <m:e>
                          <m:sSup>
                            <m:sSupPr>
                              <m:ctrlPr>
                                <a:rPr lang="es-ES" sz="2400" i="1">
                                  <a:solidFill>
                                    <a:schemeClr val="bg2">
                                      <a:lumMod val="10000"/>
                                    </a:schemeClr>
                                  </a:solidFill>
                                  <a:latin typeface="Cambria Math" panose="02040503050406030204" pitchFamily="18" charset="0"/>
                                </a:rPr>
                              </m:ctrlPr>
                            </m:sSupPr>
                            <m:e>
                              <m:r>
                                <a:rPr lang="es-ES" sz="2400" i="1">
                                  <a:solidFill>
                                    <a:schemeClr val="bg2">
                                      <a:lumMod val="10000"/>
                                    </a:schemeClr>
                                  </a:solidFill>
                                  <a:latin typeface="Cambria Math" panose="02040503050406030204" pitchFamily="18" charset="0"/>
                                </a:rPr>
                                <m:t>𝑁</m:t>
                              </m:r>
                            </m:e>
                            <m:sup>
                              <m:r>
                                <a:rPr lang="es-ES" sz="2400" i="1">
                                  <a:solidFill>
                                    <a:schemeClr val="bg2">
                                      <a:lumMod val="10000"/>
                                    </a:schemeClr>
                                  </a:solidFill>
                                  <a:latin typeface="Cambria Math" panose="02040503050406030204" pitchFamily="18" charset="0"/>
                                </a:rPr>
                                <m:t>𝑔</m:t>
                              </m:r>
                            </m:sup>
                          </m:sSup>
                        </m:e>
                        <m:sub>
                          <m:r>
                            <a:rPr lang="es-ES" sz="2400" b="0" i="1" smtClean="0">
                              <a:solidFill>
                                <a:schemeClr val="bg2">
                                  <a:lumMod val="10000"/>
                                </a:schemeClr>
                              </a:solidFill>
                              <a:latin typeface="Cambria Math" panose="02040503050406030204" pitchFamily="18" charset="0"/>
                            </a:rPr>
                            <m:t>𝐷</m:t>
                          </m:r>
                        </m:sub>
                      </m:sSub>
                    </m:oMath>
                  </m:oMathPara>
                </a14:m>
                <a:endParaRPr lang="es-ES" sz="2400" dirty="0">
                  <a:solidFill>
                    <a:schemeClr val="bg2">
                      <a:lumMod val="10000"/>
                    </a:schemeClr>
                  </a:solidFill>
                </a:endParaRPr>
              </a:p>
            </p:txBody>
          </p:sp>
        </mc:Choice>
        <mc:Fallback>
          <p:sp>
            <p:nvSpPr>
              <p:cNvPr id="54" name="CuadroTexto 53">
                <a:extLst>
                  <a:ext uri="{FF2B5EF4-FFF2-40B4-BE49-F238E27FC236}">
                    <a16:creationId xmlns:a16="http://schemas.microsoft.com/office/drawing/2014/main" id="{85208F92-5545-0AFE-D274-619BF58F29C0}"/>
                  </a:ext>
                </a:extLst>
              </p:cNvPr>
              <p:cNvSpPr txBox="1">
                <a:spLocks noRot="1" noChangeAspect="1" noMove="1" noResize="1" noEditPoints="1" noAdjustHandles="1" noChangeArrowheads="1" noChangeShapeType="1" noTextEdit="1"/>
              </p:cNvSpPr>
              <p:nvPr/>
            </p:nvSpPr>
            <p:spPr>
              <a:xfrm>
                <a:off x="2779276" y="6132402"/>
                <a:ext cx="2199898" cy="369332"/>
              </a:xfrm>
              <a:prstGeom prst="rect">
                <a:avLst/>
              </a:prstGeom>
              <a:blipFill>
                <a:blip r:embed="rId10"/>
                <a:stretch>
                  <a:fillRect l="-4986" b="-14754"/>
                </a:stretch>
              </a:blipFill>
            </p:spPr>
            <p:txBody>
              <a:bodyPr/>
              <a:lstStyle/>
              <a:p>
                <a:r>
                  <a:rPr lang="es-ES">
                    <a:noFill/>
                  </a:rPr>
                  <a:t> </a:t>
                </a:r>
              </a:p>
            </p:txBody>
          </p:sp>
        </mc:Fallback>
      </mc:AlternateContent>
    </p:spTree>
    <p:extLst>
      <p:ext uri="{BB962C8B-B14F-4D97-AF65-F5344CB8AC3E}">
        <p14:creationId xmlns:p14="http://schemas.microsoft.com/office/powerpoint/2010/main" val="407104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0" grpId="1" animBg="1"/>
      <p:bldP spid="21" grpId="0"/>
      <p:bldP spid="21" grpId="1"/>
      <p:bldP spid="46" grpId="0"/>
      <p:bldP spid="47" grpId="0" animBg="1"/>
      <p:bldP spid="48" grpId="0"/>
      <p:bldP spid="51" grpId="0"/>
      <p:bldP spid="52" grpId="0" animBg="1"/>
      <p:bldP spid="53" grpId="0"/>
      <p:bldP spid="54"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692</TotalTime>
  <Words>709</Words>
  <Application>Microsoft Office PowerPoint</Application>
  <PresentationFormat>Panorámica</PresentationFormat>
  <Paragraphs>140</Paragraphs>
  <Slides>40</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40</vt:i4>
      </vt:variant>
    </vt:vector>
  </HeadingPairs>
  <TitlesOfParts>
    <vt:vector size="49" baseType="lpstr">
      <vt:lpstr>Adobe Devanagari</vt:lpstr>
      <vt:lpstr>Aptos</vt:lpstr>
      <vt:lpstr>Arial</vt:lpstr>
      <vt:lpstr>Arial Unicode MS</vt:lpstr>
      <vt:lpstr>Cambria Math</vt:lpstr>
      <vt:lpstr>Courier New</vt:lpstr>
      <vt:lpstr>Neue Haas Grotesk Text Pro</vt:lpstr>
      <vt:lpstr>Times New Roman</vt:lpstr>
      <vt:lpstr>VanillaVTI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Gaspar Alfaro García</dc:creator>
  <cp:lastModifiedBy>Gaspar Alfaro García</cp:lastModifiedBy>
  <cp:revision>18</cp:revision>
  <dcterms:created xsi:type="dcterms:W3CDTF">2025-01-29T12:59:52Z</dcterms:created>
  <dcterms:modified xsi:type="dcterms:W3CDTF">2025-02-17T17:19:30Z</dcterms:modified>
</cp:coreProperties>
</file>