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9" r:id="rId2"/>
    <p:sldId id="334" r:id="rId3"/>
    <p:sldId id="321" r:id="rId4"/>
    <p:sldId id="327" r:id="rId5"/>
    <p:sldId id="326" r:id="rId6"/>
    <p:sldId id="333" r:id="rId7"/>
    <p:sldId id="329" r:id="rId8"/>
    <p:sldId id="339" r:id="rId9"/>
    <p:sldId id="324" r:id="rId10"/>
    <p:sldId id="351" r:id="rId11"/>
    <p:sldId id="343" r:id="rId12"/>
    <p:sldId id="303" r:id="rId13"/>
    <p:sldId id="304" r:id="rId14"/>
    <p:sldId id="305" r:id="rId15"/>
    <p:sldId id="309" r:id="rId16"/>
    <p:sldId id="352" r:id="rId17"/>
    <p:sldId id="354" r:id="rId18"/>
    <p:sldId id="355" r:id="rId19"/>
    <p:sldId id="322" r:id="rId20"/>
    <p:sldId id="33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E7E"/>
    <a:srgbClr val="B719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0" autoAdjust="0"/>
    <p:restoredTop sz="93838" autoAdjust="0"/>
  </p:normalViewPr>
  <p:slideViewPr>
    <p:cSldViewPr snapToGrid="0">
      <p:cViewPr varScale="1">
        <p:scale>
          <a:sx n="62" d="100"/>
          <a:sy n="62" d="100"/>
        </p:scale>
        <p:origin x="10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871D8-A837-4CA6-89C1-75D8B10880EE}" type="datetimeFigureOut">
              <a:rPr lang="en-GB" smtClean="0"/>
              <a:t>29/10/2023</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81120-1A40-4927-A4D7-C5E4F262CF14}" type="slidenum">
              <a:rPr lang="en-GB" smtClean="0"/>
              <a:t>‹N°›</a:t>
            </a:fld>
            <a:endParaRPr lang="en-GB"/>
          </a:p>
        </p:txBody>
      </p:sp>
    </p:spTree>
    <p:extLst>
      <p:ext uri="{BB962C8B-B14F-4D97-AF65-F5344CB8AC3E}">
        <p14:creationId xmlns:p14="http://schemas.microsoft.com/office/powerpoint/2010/main" val="424976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A3581120-1A40-4927-A4D7-C5E4F262CF14}" type="slidenum">
              <a:rPr lang="en-GB" smtClean="0"/>
              <a:t>9</a:t>
            </a:fld>
            <a:endParaRPr lang="en-GB"/>
          </a:p>
        </p:txBody>
      </p:sp>
    </p:spTree>
    <p:extLst>
      <p:ext uri="{BB962C8B-B14F-4D97-AF65-F5344CB8AC3E}">
        <p14:creationId xmlns:p14="http://schemas.microsoft.com/office/powerpoint/2010/main" val="19265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38698ED7-0D61-42ED-9A01-6C22791D88DA}" type="datetime1">
              <a:rPr lang="fr-FR" smtClean="0"/>
              <a:t>29/10/2023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18240969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DCFAA6-4445-401F-A8F8-DCF484320CE8}" type="datetime1">
              <a:rPr lang="fr-FR" smtClean="0"/>
              <a:t>29/10/2023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46694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596DEC-A58B-4AE4-9975-876C1197C82E}" type="datetime1">
              <a:rPr lang="fr-FR" smtClean="0"/>
              <a:t>29/10/2023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320836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BFE476-FA21-4E61-B837-2C22EDDC83A1}" type="datetime1">
              <a:rPr lang="fr-FR" smtClean="0"/>
              <a:t>29/10/2023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69269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C4D332BE-DA81-4FD2-BB1C-3FDE967D387F}" type="datetime1">
              <a:rPr lang="fr-FR" smtClean="0"/>
              <a:t>29/10/2023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4071632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D20031A6-E60D-4BCD-8821-00FC0C742938}" type="datetime1">
              <a:rPr lang="fr-FR" smtClean="0"/>
              <a:t>29/10/2023</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407817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4DA026E0-3F29-42E8-AE3D-5A85D4D6428B}" type="datetime1">
              <a:rPr lang="fr-FR" smtClean="0"/>
              <a:t>29/10/2023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50590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3E44B95-A265-461F-8125-98AC61D7C1BE}" type="datetime1">
              <a:rPr lang="fr-FR" smtClean="0"/>
              <a:t>29/10/2023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05778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B008F-93C3-4803-9EA2-C109ABCB02D3}" type="datetime1">
              <a:rPr lang="fr-FR" smtClean="0"/>
              <a:t>29/10/2023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351959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C25B5D43-31D8-419D-B990-36F515E0E1D2}" type="datetime1">
              <a:rPr lang="fr-FR" smtClean="0"/>
              <a:t>29/10/2023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1" name="Slide Number Placeholder 10"/>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402810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6D04C6F-E22D-4DCC-B4BA-1A1B958EA5AB}" type="datetime1">
              <a:rPr lang="fr-FR" smtClean="0"/>
              <a:t>29/10/2023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0" name="Slide Number Placeholder 9"/>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98621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0AC7EA7-1792-4401-B522-2313D19712A0}" type="datetime1">
              <a:rPr lang="fr-FR" smtClean="0"/>
              <a:t>29/10/2023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BB7FA5-5CC9-4C33-A4D0-C258736BA67A}" type="slidenum">
              <a:rPr lang="fr-FR" smtClean="0"/>
              <a:t>‹N°›</a:t>
            </a:fld>
            <a:endParaRPr lang="fr-FR"/>
          </a:p>
        </p:txBody>
      </p:sp>
    </p:spTree>
    <p:extLst>
      <p:ext uri="{BB962C8B-B14F-4D97-AF65-F5344CB8AC3E}">
        <p14:creationId xmlns:p14="http://schemas.microsoft.com/office/powerpoint/2010/main" val="3107920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doi.org/10.3390/rs10020202" TargetMode="External"/><Relationship Id="rId3" Type="http://schemas.openxmlformats.org/officeDocument/2006/relationships/hyperlink" Target="https://doi.org/10.1029/2009GL038906" TargetMode="External"/><Relationship Id="rId7" Type="http://schemas.openxmlformats.org/officeDocument/2006/relationships/hyperlink" Target="https://doi.org/10.3390/jimaging5050052" TargetMode="External"/><Relationship Id="rId2" Type="http://schemas.openxmlformats.org/officeDocument/2006/relationships/hyperlink" Target="https://doi.org/10.1016/j.isprsjprs.2014.03.016" TargetMode="External"/><Relationship Id="rId1" Type="http://schemas.openxmlformats.org/officeDocument/2006/relationships/slideLayout" Target="../slideLayouts/slideLayout1.xml"/><Relationship Id="rId6" Type="http://schemas.openxmlformats.org/officeDocument/2006/relationships/hyperlink" Target="https://doi.org/10.48550/arXiv.2104.09808" TargetMode="External"/><Relationship Id="rId5" Type="http://schemas.openxmlformats.org/officeDocument/2006/relationships/hyperlink" Target="https://doi.org/10.3390/rs11131554" TargetMode="External"/><Relationship Id="rId10" Type="http://schemas.openxmlformats.org/officeDocument/2006/relationships/hyperlink" Target="https://doi.org/10.1186/s13007-017-0233-z" TargetMode="External"/><Relationship Id="rId4" Type="http://schemas.openxmlformats.org/officeDocument/2006/relationships/hyperlink" Target="https://doi.org/10.1094/PDIS-01-12-0030-RE" TargetMode="External"/><Relationship Id="rId9" Type="http://schemas.openxmlformats.org/officeDocument/2006/relationships/hyperlink" Target="https://doi.org/10.1016/j.crvi.2010.01.0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vignevin-occitanie.com/fiches-pratiques/mesure-du-potentiel-hydrique-foliaire-de-bas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1</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5429178" y="597837"/>
            <a:ext cx="1612506" cy="430887"/>
          </a:xfrm>
          <a:prstGeom prst="rect">
            <a:avLst/>
          </a:prstGeom>
          <a:noFill/>
        </p:spPr>
        <p:txBody>
          <a:bodyPr wrap="square" rtlCol="0">
            <a:spAutoFit/>
          </a:bodyPr>
          <a:lstStyle/>
          <a:p>
            <a:r>
              <a:rPr lang="fr-FR" sz="2200" b="1" dirty="0">
                <a:solidFill>
                  <a:schemeClr val="bg1"/>
                </a:solidFill>
              </a:rPr>
              <a:t>Objectif</a:t>
            </a:r>
            <a:endParaRPr lang="en-US" sz="2200" b="1"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5248540" y="542037"/>
            <a:ext cx="1612506"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ZoneTexte 1">
            <a:extLst>
              <a:ext uri="{FF2B5EF4-FFF2-40B4-BE49-F238E27FC236}">
                <a16:creationId xmlns:a16="http://schemas.microsoft.com/office/drawing/2014/main" id="{E649705C-0659-FF41-8C69-9BE490BF7DC6}"/>
              </a:ext>
            </a:extLst>
          </p:cNvPr>
          <p:cNvSpPr txBox="1"/>
          <p:nvPr/>
        </p:nvSpPr>
        <p:spPr>
          <a:xfrm>
            <a:off x="1403939" y="3036065"/>
            <a:ext cx="2816368" cy="584775"/>
          </a:xfrm>
          <a:prstGeom prst="rect">
            <a:avLst/>
          </a:prstGeom>
          <a:noFill/>
        </p:spPr>
        <p:txBody>
          <a:bodyPr wrap="square" rtlCol="0">
            <a:spAutoFit/>
          </a:bodyPr>
          <a:lstStyle/>
          <a:p>
            <a:pPr algn="ctr">
              <a:spcAft>
                <a:spcPts val="300"/>
              </a:spcAft>
            </a:pPr>
            <a:r>
              <a:rPr lang="fr-FR" sz="1600" b="1" dirty="0">
                <a:solidFill>
                  <a:schemeClr val="bg1"/>
                </a:solidFill>
              </a:rPr>
              <a:t>Image hyperspectrale d’une plante</a:t>
            </a:r>
          </a:p>
        </p:txBody>
      </p:sp>
      <p:cxnSp>
        <p:nvCxnSpPr>
          <p:cNvPr id="11" name="Connecteur droit avec flèche 10">
            <a:extLst>
              <a:ext uri="{FF2B5EF4-FFF2-40B4-BE49-F238E27FC236}">
                <a16:creationId xmlns:a16="http://schemas.microsoft.com/office/drawing/2014/main" id="{B9287097-AFDF-E553-EF53-C400BA8F5227}"/>
              </a:ext>
            </a:extLst>
          </p:cNvPr>
          <p:cNvCxnSpPr>
            <a:cxnSpLocks/>
          </p:cNvCxnSpPr>
          <p:nvPr/>
        </p:nvCxnSpPr>
        <p:spPr>
          <a:xfrm>
            <a:off x="4654335" y="3342218"/>
            <a:ext cx="192733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2B2D4A4B-A316-FAC5-C15B-D33BB3ABDCD2}"/>
              </a:ext>
            </a:extLst>
          </p:cNvPr>
          <p:cNvSpPr txBox="1"/>
          <p:nvPr/>
        </p:nvSpPr>
        <p:spPr>
          <a:xfrm>
            <a:off x="7285061" y="2905435"/>
            <a:ext cx="2773333" cy="830997"/>
          </a:xfrm>
          <a:prstGeom prst="rect">
            <a:avLst/>
          </a:prstGeom>
          <a:noFill/>
        </p:spPr>
        <p:txBody>
          <a:bodyPr wrap="square" rtlCol="0">
            <a:spAutoFit/>
          </a:bodyPr>
          <a:lstStyle/>
          <a:p>
            <a:pPr algn="ctr">
              <a:spcAft>
                <a:spcPts val="300"/>
              </a:spcAft>
            </a:pPr>
            <a:r>
              <a:rPr lang="fr-FR" sz="1600" b="1" dirty="0">
                <a:solidFill>
                  <a:schemeClr val="bg1"/>
                </a:solidFill>
              </a:rPr>
              <a:t>Déterminer si la plante est soumise à un stress hydrique ou non </a:t>
            </a:r>
          </a:p>
        </p:txBody>
      </p:sp>
      <p:sp>
        <p:nvSpPr>
          <p:cNvPr id="22" name="Rectangle 21">
            <a:extLst>
              <a:ext uri="{FF2B5EF4-FFF2-40B4-BE49-F238E27FC236}">
                <a16:creationId xmlns:a16="http://schemas.microsoft.com/office/drawing/2014/main" id="{4A36FAF0-06EB-9A21-1BA7-99AD1B857E87}"/>
              </a:ext>
            </a:extLst>
          </p:cNvPr>
          <p:cNvSpPr/>
          <p:nvPr/>
        </p:nvSpPr>
        <p:spPr>
          <a:xfrm>
            <a:off x="1649482" y="2966778"/>
            <a:ext cx="2309568" cy="7511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3" name="Rectangle 22">
            <a:extLst>
              <a:ext uri="{FF2B5EF4-FFF2-40B4-BE49-F238E27FC236}">
                <a16:creationId xmlns:a16="http://schemas.microsoft.com/office/drawing/2014/main" id="{884C2E48-AE54-C949-16E9-D4CBAF078F95}"/>
              </a:ext>
            </a:extLst>
          </p:cNvPr>
          <p:cNvSpPr/>
          <p:nvPr/>
        </p:nvSpPr>
        <p:spPr>
          <a:xfrm>
            <a:off x="7252090" y="2815001"/>
            <a:ext cx="2816363" cy="9934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332827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2865728" y="193849"/>
            <a:ext cx="6023090" cy="486622"/>
          </a:xfrm>
        </p:spPr>
        <p:txBody>
          <a:bodyPr>
            <a:noAutofit/>
          </a:bodyPr>
          <a:lstStyle/>
          <a:p>
            <a:r>
              <a:rPr lang="en-US" sz="1200" dirty="0" err="1"/>
              <a:t>Approche</a:t>
            </a:r>
            <a:r>
              <a:rPr lang="en-US" sz="1200" dirty="0"/>
              <a:t> non-supervisee : </a:t>
            </a:r>
            <a:r>
              <a:rPr lang="en-US" sz="1200" dirty="0" err="1"/>
              <a:t>cas</a:t>
            </a:r>
            <a:r>
              <a:rPr lang="en-US" sz="1200" dirty="0"/>
              <a:t> </a:t>
            </a:r>
            <a:r>
              <a:rPr lang="en-US" sz="1200" dirty="0" err="1"/>
              <a:t>d’utilisation</a:t>
            </a:r>
            <a:r>
              <a:rPr lang="en-US" sz="1200" dirty="0"/>
              <a:t> </a:t>
            </a:r>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753706" y="6418881"/>
            <a:ext cx="365760" cy="365760"/>
          </a:xfrm>
        </p:spPr>
        <p:txBody>
          <a:bodyPr/>
          <a:lstStyle/>
          <a:p>
            <a:fld id="{DCBB7FA5-5CC9-4C33-A4D0-C258736BA67A}" type="slidenum">
              <a:rPr lang="fr-FR" smtClean="0"/>
              <a:t>10</a:t>
            </a:fld>
            <a:endParaRPr lang="fr-FR" dirty="0"/>
          </a:p>
        </p:txBody>
      </p:sp>
      <p:sp>
        <p:nvSpPr>
          <p:cNvPr id="28" name="ZoneTexte 27">
            <a:extLst>
              <a:ext uri="{FF2B5EF4-FFF2-40B4-BE49-F238E27FC236}">
                <a16:creationId xmlns:a16="http://schemas.microsoft.com/office/drawing/2014/main" id="{BED04926-AEA8-DAF8-8126-D166F60D000E}"/>
              </a:ext>
            </a:extLst>
          </p:cNvPr>
          <p:cNvSpPr txBox="1"/>
          <p:nvPr/>
        </p:nvSpPr>
        <p:spPr>
          <a:xfrm>
            <a:off x="4525768" y="1301817"/>
            <a:ext cx="2502562" cy="276999"/>
          </a:xfrm>
          <a:prstGeom prst="rect">
            <a:avLst/>
          </a:prstGeom>
          <a:noFill/>
        </p:spPr>
        <p:txBody>
          <a:bodyPr wrap="square" rtlCol="0">
            <a:spAutoFit/>
          </a:bodyPr>
          <a:lstStyle/>
          <a:p>
            <a:r>
              <a:rPr lang="fr-FR" sz="1200" b="1" dirty="0">
                <a:solidFill>
                  <a:schemeClr val="bg1"/>
                </a:solidFill>
              </a:rPr>
              <a:t>Image </a:t>
            </a:r>
            <a:r>
              <a:rPr lang="fr-FR" sz="1200" b="1" dirty="0" err="1">
                <a:solidFill>
                  <a:schemeClr val="bg1"/>
                </a:solidFill>
              </a:rPr>
              <a:t>hyperspectrale</a:t>
            </a:r>
            <a:r>
              <a:rPr lang="fr-FR" sz="1200" b="1" dirty="0">
                <a:solidFill>
                  <a:schemeClr val="bg1"/>
                </a:solidFill>
              </a:rPr>
              <a:t> de plante</a:t>
            </a:r>
          </a:p>
        </p:txBody>
      </p:sp>
      <p:cxnSp>
        <p:nvCxnSpPr>
          <p:cNvPr id="30" name="Connecteur droit avec flèche 29">
            <a:extLst>
              <a:ext uri="{FF2B5EF4-FFF2-40B4-BE49-F238E27FC236}">
                <a16:creationId xmlns:a16="http://schemas.microsoft.com/office/drawing/2014/main" id="{327CD43C-5FC3-95FB-D6F2-3BE13DDC1004}"/>
              </a:ext>
            </a:extLst>
          </p:cNvPr>
          <p:cNvCxnSpPr>
            <a:cxnSpLocks/>
          </p:cNvCxnSpPr>
          <p:nvPr/>
        </p:nvCxnSpPr>
        <p:spPr>
          <a:xfrm>
            <a:off x="5790177" y="1818164"/>
            <a:ext cx="3541" cy="28708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8D3BAD-0446-F117-593B-1DFB30355757}"/>
              </a:ext>
            </a:extLst>
          </p:cNvPr>
          <p:cNvSpPr/>
          <p:nvPr/>
        </p:nvSpPr>
        <p:spPr>
          <a:xfrm>
            <a:off x="4463293" y="1192495"/>
            <a:ext cx="2607569" cy="4616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ZoneTexte 32">
            <a:extLst>
              <a:ext uri="{FF2B5EF4-FFF2-40B4-BE49-F238E27FC236}">
                <a16:creationId xmlns:a16="http://schemas.microsoft.com/office/drawing/2014/main" id="{868F0561-F24C-8794-1075-3C0D138EC678}"/>
              </a:ext>
            </a:extLst>
          </p:cNvPr>
          <p:cNvSpPr txBox="1"/>
          <p:nvPr/>
        </p:nvSpPr>
        <p:spPr>
          <a:xfrm>
            <a:off x="5247892" y="2425282"/>
            <a:ext cx="1324238" cy="461665"/>
          </a:xfrm>
          <a:prstGeom prst="rect">
            <a:avLst/>
          </a:prstGeom>
          <a:noFill/>
        </p:spPr>
        <p:txBody>
          <a:bodyPr wrap="square" rtlCol="0">
            <a:spAutoFit/>
          </a:bodyPr>
          <a:lstStyle/>
          <a:p>
            <a:r>
              <a:rPr lang="fr-FR" sz="1200" b="1" dirty="0">
                <a:solidFill>
                  <a:schemeClr val="bg1"/>
                </a:solidFill>
                <a:highlight>
                  <a:srgbClr val="FFFF00"/>
                </a:highlight>
              </a:rPr>
              <a:t>Modèle de classification 1 </a:t>
            </a:r>
          </a:p>
        </p:txBody>
      </p:sp>
      <p:sp>
        <p:nvSpPr>
          <p:cNvPr id="34" name="Rectangle 33">
            <a:extLst>
              <a:ext uri="{FF2B5EF4-FFF2-40B4-BE49-F238E27FC236}">
                <a16:creationId xmlns:a16="http://schemas.microsoft.com/office/drawing/2014/main" id="{6DFC7697-C943-D361-E640-110CB1DD174C}"/>
              </a:ext>
            </a:extLst>
          </p:cNvPr>
          <p:cNvSpPr/>
          <p:nvPr/>
        </p:nvSpPr>
        <p:spPr>
          <a:xfrm>
            <a:off x="5067283" y="2303571"/>
            <a:ext cx="1448137" cy="69086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C856A984-405F-D029-9F17-38C9BB95A998}"/>
              </a:ext>
            </a:extLst>
          </p:cNvPr>
          <p:cNvSpPr/>
          <p:nvPr/>
        </p:nvSpPr>
        <p:spPr>
          <a:xfrm>
            <a:off x="5017658" y="4827041"/>
            <a:ext cx="1448812" cy="46980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ZoneTexte 76">
            <a:extLst>
              <a:ext uri="{FF2B5EF4-FFF2-40B4-BE49-F238E27FC236}">
                <a16:creationId xmlns:a16="http://schemas.microsoft.com/office/drawing/2014/main" id="{741665DC-D34F-995D-E6DC-A64F5F035E80}"/>
              </a:ext>
            </a:extLst>
          </p:cNvPr>
          <p:cNvSpPr txBox="1"/>
          <p:nvPr/>
        </p:nvSpPr>
        <p:spPr>
          <a:xfrm>
            <a:off x="5272698" y="4938114"/>
            <a:ext cx="1324238" cy="276999"/>
          </a:xfrm>
          <a:prstGeom prst="rect">
            <a:avLst/>
          </a:prstGeom>
          <a:noFill/>
        </p:spPr>
        <p:txBody>
          <a:bodyPr wrap="square" rtlCol="0">
            <a:spAutoFit/>
          </a:bodyPr>
          <a:lstStyle/>
          <a:p>
            <a:r>
              <a:rPr lang="fr-FR" sz="1200" b="1" dirty="0">
                <a:solidFill>
                  <a:schemeClr val="bg1"/>
                </a:solidFill>
                <a:highlight>
                  <a:srgbClr val="FFFF00"/>
                </a:highlight>
              </a:rPr>
              <a:t>Régression</a:t>
            </a:r>
          </a:p>
        </p:txBody>
      </p:sp>
      <p:cxnSp>
        <p:nvCxnSpPr>
          <p:cNvPr id="6" name="Connecteur droit avec flèche 5">
            <a:extLst>
              <a:ext uri="{FF2B5EF4-FFF2-40B4-BE49-F238E27FC236}">
                <a16:creationId xmlns:a16="http://schemas.microsoft.com/office/drawing/2014/main" id="{330601F7-6258-6A72-57B9-E5E02EF5A32F}"/>
              </a:ext>
            </a:extLst>
          </p:cNvPr>
          <p:cNvCxnSpPr>
            <a:cxnSpLocks/>
          </p:cNvCxnSpPr>
          <p:nvPr/>
        </p:nvCxnSpPr>
        <p:spPr>
          <a:xfrm flipH="1">
            <a:off x="5796588" y="4126428"/>
            <a:ext cx="10633" cy="4349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D00900C-7EAA-CC58-7F47-C182EDC7708E}"/>
              </a:ext>
            </a:extLst>
          </p:cNvPr>
          <p:cNvCxnSpPr>
            <a:cxnSpLocks/>
          </p:cNvCxnSpPr>
          <p:nvPr/>
        </p:nvCxnSpPr>
        <p:spPr>
          <a:xfrm>
            <a:off x="5786631" y="5504128"/>
            <a:ext cx="2870" cy="6131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4DA46A39-DC63-E3E4-BA1A-BFBA6FBB7455}"/>
              </a:ext>
            </a:extLst>
          </p:cNvPr>
          <p:cNvSpPr txBox="1"/>
          <p:nvPr/>
        </p:nvSpPr>
        <p:spPr>
          <a:xfrm>
            <a:off x="4658730" y="6205480"/>
            <a:ext cx="2502562" cy="461665"/>
          </a:xfrm>
          <a:prstGeom prst="rect">
            <a:avLst/>
          </a:prstGeom>
          <a:noFill/>
        </p:spPr>
        <p:txBody>
          <a:bodyPr wrap="square" rtlCol="0">
            <a:spAutoFit/>
          </a:bodyPr>
          <a:lstStyle/>
          <a:p>
            <a:pPr algn="ctr"/>
            <a:r>
              <a:rPr lang="fr-FR" sz="1200" b="1" dirty="0">
                <a:solidFill>
                  <a:schemeClr val="bg1"/>
                </a:solidFill>
              </a:rPr>
              <a:t>Niveau de stress hydrique (valeur entre 0 et 1)</a:t>
            </a:r>
          </a:p>
        </p:txBody>
      </p:sp>
      <p:sp>
        <p:nvSpPr>
          <p:cNvPr id="16" name="ZoneTexte 15">
            <a:extLst>
              <a:ext uri="{FF2B5EF4-FFF2-40B4-BE49-F238E27FC236}">
                <a16:creationId xmlns:a16="http://schemas.microsoft.com/office/drawing/2014/main" id="{A84384E9-E6F2-A729-920F-35E7AC477903}"/>
              </a:ext>
            </a:extLst>
          </p:cNvPr>
          <p:cNvSpPr txBox="1"/>
          <p:nvPr/>
        </p:nvSpPr>
        <p:spPr>
          <a:xfrm>
            <a:off x="4584299" y="3667957"/>
            <a:ext cx="2682628" cy="276999"/>
          </a:xfrm>
          <a:prstGeom prst="rect">
            <a:avLst/>
          </a:prstGeom>
          <a:noFill/>
        </p:spPr>
        <p:txBody>
          <a:bodyPr wrap="square" rtlCol="0">
            <a:spAutoFit/>
          </a:bodyPr>
          <a:lstStyle/>
          <a:p>
            <a:r>
              <a:rPr lang="fr-FR" sz="1200" b="1" dirty="0">
                <a:solidFill>
                  <a:schemeClr val="bg1"/>
                </a:solidFill>
              </a:rPr>
              <a:t>Classes de sénescence (par pixel)</a:t>
            </a:r>
          </a:p>
        </p:txBody>
      </p:sp>
      <p:cxnSp>
        <p:nvCxnSpPr>
          <p:cNvPr id="18" name="Connecteur droit avec flèche 17">
            <a:extLst>
              <a:ext uri="{FF2B5EF4-FFF2-40B4-BE49-F238E27FC236}">
                <a16:creationId xmlns:a16="http://schemas.microsoft.com/office/drawing/2014/main" id="{8F711EC9-DC0D-A36D-68B9-C9C70E6CECAC}"/>
              </a:ext>
            </a:extLst>
          </p:cNvPr>
          <p:cNvCxnSpPr>
            <a:cxnSpLocks/>
          </p:cNvCxnSpPr>
          <p:nvPr/>
        </p:nvCxnSpPr>
        <p:spPr>
          <a:xfrm flipH="1">
            <a:off x="5777049" y="3122427"/>
            <a:ext cx="16669" cy="4159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91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2355363" y="55622"/>
            <a:ext cx="6724839" cy="486622"/>
          </a:xfrm>
        </p:spPr>
        <p:txBody>
          <a:bodyPr>
            <a:noAutofit/>
          </a:bodyPr>
          <a:lstStyle/>
          <a:p>
            <a:r>
              <a:rPr lang="en-US" sz="1200" dirty="0" err="1"/>
              <a:t>Approche</a:t>
            </a:r>
            <a:r>
              <a:rPr lang="en-US" sz="1200" dirty="0"/>
              <a:t> non-supervisee : </a:t>
            </a:r>
            <a:r>
              <a:rPr lang="en-US" sz="1200" dirty="0" err="1"/>
              <a:t>entrainement</a:t>
            </a:r>
            <a:r>
              <a:rPr lang="en-US" sz="1200" dirty="0"/>
              <a:t> des </a:t>
            </a:r>
            <a:r>
              <a:rPr lang="en-US" sz="1200" dirty="0" err="1"/>
              <a:t>modèles</a:t>
            </a:r>
            <a:endParaRPr lang="en-US" sz="1200" dirty="0"/>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753706" y="6418881"/>
            <a:ext cx="365760" cy="365760"/>
          </a:xfrm>
        </p:spPr>
        <p:txBody>
          <a:bodyPr/>
          <a:lstStyle/>
          <a:p>
            <a:fld id="{DCBB7FA5-5CC9-4C33-A4D0-C258736BA67A}" type="slidenum">
              <a:rPr lang="fr-FR" smtClean="0"/>
              <a:t>11</a:t>
            </a:fld>
            <a:endParaRPr lang="fr-FR" dirty="0"/>
          </a:p>
        </p:txBody>
      </p:sp>
      <p:sp>
        <p:nvSpPr>
          <p:cNvPr id="45" name="ZoneTexte 44">
            <a:extLst>
              <a:ext uri="{FF2B5EF4-FFF2-40B4-BE49-F238E27FC236}">
                <a16:creationId xmlns:a16="http://schemas.microsoft.com/office/drawing/2014/main" id="{72807383-5D53-D1DC-87C4-2539D57246C3}"/>
              </a:ext>
            </a:extLst>
          </p:cNvPr>
          <p:cNvSpPr txBox="1"/>
          <p:nvPr/>
        </p:nvSpPr>
        <p:spPr>
          <a:xfrm>
            <a:off x="457565" y="1156533"/>
            <a:ext cx="2093602" cy="646331"/>
          </a:xfrm>
          <a:prstGeom prst="rect">
            <a:avLst/>
          </a:prstGeom>
          <a:noFill/>
        </p:spPr>
        <p:txBody>
          <a:bodyPr wrap="square" rtlCol="0">
            <a:spAutoFit/>
          </a:bodyPr>
          <a:lstStyle/>
          <a:p>
            <a:r>
              <a:rPr lang="fr-FR" sz="1200" b="1" dirty="0" err="1">
                <a:solidFill>
                  <a:schemeClr val="bg1"/>
                </a:solidFill>
              </a:rPr>
              <a:t>Dataset</a:t>
            </a:r>
            <a:r>
              <a:rPr lang="fr-FR" sz="1200" b="1" dirty="0">
                <a:solidFill>
                  <a:schemeClr val="bg1"/>
                </a:solidFill>
              </a:rPr>
              <a:t> = Série d’Images </a:t>
            </a:r>
            <a:r>
              <a:rPr lang="fr-FR" sz="1200" b="1" dirty="0" err="1">
                <a:solidFill>
                  <a:schemeClr val="bg1"/>
                </a:solidFill>
              </a:rPr>
              <a:t>Hyperspectrales</a:t>
            </a:r>
            <a:r>
              <a:rPr lang="fr-FR" sz="1200" b="1" dirty="0">
                <a:solidFill>
                  <a:schemeClr val="bg1"/>
                </a:solidFill>
              </a:rPr>
              <a:t> de plantes soumises à un SH</a:t>
            </a:r>
            <a:endParaRPr lang="en-US" sz="1200" b="1" dirty="0">
              <a:solidFill>
                <a:schemeClr val="bg1"/>
              </a:solidFill>
            </a:endParaRPr>
          </a:p>
        </p:txBody>
      </p:sp>
      <p:sp>
        <p:nvSpPr>
          <p:cNvPr id="46" name="ZoneTexte 45">
            <a:extLst>
              <a:ext uri="{FF2B5EF4-FFF2-40B4-BE49-F238E27FC236}">
                <a16:creationId xmlns:a16="http://schemas.microsoft.com/office/drawing/2014/main" id="{8DAE7C5E-6211-640C-E0FD-6D27F5093304}"/>
              </a:ext>
            </a:extLst>
          </p:cNvPr>
          <p:cNvSpPr txBox="1"/>
          <p:nvPr/>
        </p:nvSpPr>
        <p:spPr>
          <a:xfrm>
            <a:off x="9126135" y="1234469"/>
            <a:ext cx="2502562" cy="461665"/>
          </a:xfrm>
          <a:prstGeom prst="rect">
            <a:avLst/>
          </a:prstGeom>
          <a:noFill/>
        </p:spPr>
        <p:txBody>
          <a:bodyPr wrap="square" rtlCol="0">
            <a:spAutoFit/>
          </a:bodyPr>
          <a:lstStyle/>
          <a:p>
            <a:r>
              <a:rPr lang="fr-FR" sz="1200" b="1" dirty="0">
                <a:solidFill>
                  <a:schemeClr val="bg1"/>
                </a:solidFill>
              </a:rPr>
              <a:t>Labellisation non-supervisée : Pixels </a:t>
            </a:r>
            <a:r>
              <a:rPr lang="fr-FR" sz="1200" b="1" dirty="0">
                <a:solidFill>
                  <a:schemeClr val="bg1"/>
                </a:solidFill>
                <a:sym typeface="Wingdings" panose="05000000000000000000" pitchFamily="2" charset="2"/>
              </a:rPr>
              <a:t> Classes de Sénescence</a:t>
            </a:r>
            <a:endParaRPr lang="fr-FR" sz="1200" b="1" dirty="0">
              <a:solidFill>
                <a:schemeClr val="bg1"/>
              </a:solidFill>
            </a:endParaRPr>
          </a:p>
        </p:txBody>
      </p:sp>
      <p:sp>
        <p:nvSpPr>
          <p:cNvPr id="47" name="Rectangle 46">
            <a:extLst>
              <a:ext uri="{FF2B5EF4-FFF2-40B4-BE49-F238E27FC236}">
                <a16:creationId xmlns:a16="http://schemas.microsoft.com/office/drawing/2014/main" id="{AF0D7CC1-FB24-0917-EB66-9E9C7E9273AF}"/>
              </a:ext>
            </a:extLst>
          </p:cNvPr>
          <p:cNvSpPr/>
          <p:nvPr/>
        </p:nvSpPr>
        <p:spPr>
          <a:xfrm>
            <a:off x="402382" y="1050748"/>
            <a:ext cx="2118237" cy="89599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Connecteur droit avec flèche 48">
            <a:extLst>
              <a:ext uri="{FF2B5EF4-FFF2-40B4-BE49-F238E27FC236}">
                <a16:creationId xmlns:a16="http://schemas.microsoft.com/office/drawing/2014/main" id="{7ACE026E-3ED2-94D9-983E-C9CC029ECE79}"/>
              </a:ext>
            </a:extLst>
          </p:cNvPr>
          <p:cNvCxnSpPr>
            <a:cxnSpLocks/>
          </p:cNvCxnSpPr>
          <p:nvPr/>
        </p:nvCxnSpPr>
        <p:spPr>
          <a:xfrm>
            <a:off x="2865534" y="1475349"/>
            <a:ext cx="1819097" cy="233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BDBE4AA5-0281-4F92-DEF6-50A3D693AF28}"/>
              </a:ext>
            </a:extLst>
          </p:cNvPr>
          <p:cNvSpPr txBox="1"/>
          <p:nvPr/>
        </p:nvSpPr>
        <p:spPr>
          <a:xfrm>
            <a:off x="4684631" y="1853360"/>
            <a:ext cx="2011461" cy="746358"/>
          </a:xfrm>
          <a:prstGeom prst="rect">
            <a:avLst/>
          </a:prstGeom>
          <a:noFill/>
        </p:spPr>
        <p:txBody>
          <a:bodyPr wrap="square" rtlCol="0">
            <a:spAutoFit/>
          </a:bodyPr>
          <a:lstStyle/>
          <a:p>
            <a:pPr algn="ctr">
              <a:spcAft>
                <a:spcPts val="300"/>
              </a:spcAft>
            </a:pPr>
            <a:r>
              <a:rPr lang="fr-FR" sz="1200" b="1" dirty="0">
                <a:solidFill>
                  <a:schemeClr val="bg1"/>
                </a:solidFill>
              </a:rPr>
              <a:t>Background Elimination</a:t>
            </a:r>
          </a:p>
          <a:p>
            <a:pPr algn="ctr"/>
            <a:r>
              <a:rPr lang="fr-FR" sz="800" dirty="0">
                <a:solidFill>
                  <a:schemeClr val="bg1"/>
                </a:solidFill>
              </a:rPr>
              <a:t>Clustering K-</a:t>
            </a:r>
            <a:r>
              <a:rPr lang="fr-FR" sz="800" dirty="0" err="1">
                <a:solidFill>
                  <a:schemeClr val="bg1"/>
                </a:solidFill>
              </a:rPr>
              <a:t>Means</a:t>
            </a:r>
            <a:r>
              <a:rPr lang="fr-FR" sz="800" dirty="0">
                <a:solidFill>
                  <a:schemeClr val="bg1"/>
                </a:solidFill>
              </a:rPr>
              <a:t> + Seuil NDVI &gt; 0;3, NIR &gt; 0.3</a:t>
            </a:r>
          </a:p>
          <a:p>
            <a:pPr>
              <a:spcAft>
                <a:spcPts val="300"/>
              </a:spcAft>
            </a:pPr>
            <a:endParaRPr lang="en-US" sz="1200" dirty="0">
              <a:solidFill>
                <a:srgbClr val="C00000"/>
              </a:solidFill>
            </a:endParaRPr>
          </a:p>
        </p:txBody>
      </p:sp>
      <p:sp>
        <p:nvSpPr>
          <p:cNvPr id="51" name="Rectangle 50">
            <a:extLst>
              <a:ext uri="{FF2B5EF4-FFF2-40B4-BE49-F238E27FC236}">
                <a16:creationId xmlns:a16="http://schemas.microsoft.com/office/drawing/2014/main" id="{FE72D3DD-5667-C436-5527-01277FCF1094}"/>
              </a:ext>
            </a:extLst>
          </p:cNvPr>
          <p:cNvSpPr/>
          <p:nvPr/>
        </p:nvSpPr>
        <p:spPr>
          <a:xfrm>
            <a:off x="9021128" y="1125147"/>
            <a:ext cx="2628835" cy="7142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ZoneTexte 55">
            <a:extLst>
              <a:ext uri="{FF2B5EF4-FFF2-40B4-BE49-F238E27FC236}">
                <a16:creationId xmlns:a16="http://schemas.microsoft.com/office/drawing/2014/main" id="{68DA2F6B-7570-77F9-53B3-7911FE1299D5}"/>
              </a:ext>
            </a:extLst>
          </p:cNvPr>
          <p:cNvSpPr txBox="1"/>
          <p:nvPr/>
        </p:nvSpPr>
        <p:spPr>
          <a:xfrm>
            <a:off x="3481629" y="725785"/>
            <a:ext cx="2479904" cy="623248"/>
          </a:xfrm>
          <a:prstGeom prst="rect">
            <a:avLst/>
          </a:prstGeom>
          <a:noFill/>
        </p:spPr>
        <p:txBody>
          <a:bodyPr wrap="square" rtlCol="0">
            <a:spAutoFit/>
          </a:bodyPr>
          <a:lstStyle/>
          <a:p>
            <a:pPr algn="ctr">
              <a:spcAft>
                <a:spcPts val="300"/>
              </a:spcAft>
            </a:pPr>
            <a:r>
              <a:rPr lang="fr-FR" sz="1200" b="1" dirty="0">
                <a:solidFill>
                  <a:schemeClr val="bg1"/>
                </a:solidFill>
              </a:rPr>
              <a:t>Data Augmentation</a:t>
            </a:r>
          </a:p>
          <a:p>
            <a:pPr algn="ctr"/>
            <a:r>
              <a:rPr lang="fr-FR" sz="800" dirty="0" err="1">
                <a:solidFill>
                  <a:schemeClr val="bg1"/>
                </a:solidFill>
              </a:rPr>
              <a:t>Rotate</a:t>
            </a:r>
            <a:r>
              <a:rPr lang="fr-FR" sz="800" dirty="0">
                <a:solidFill>
                  <a:schemeClr val="bg1"/>
                </a:solidFill>
              </a:rPr>
              <a:t>, flip, </a:t>
            </a:r>
            <a:r>
              <a:rPr lang="fr-FR" sz="800" dirty="0" err="1">
                <a:solidFill>
                  <a:schemeClr val="bg1"/>
                </a:solidFill>
              </a:rPr>
              <a:t>mirror</a:t>
            </a:r>
            <a:r>
              <a:rPr lang="fr-FR" sz="800" dirty="0">
                <a:solidFill>
                  <a:schemeClr val="bg1"/>
                </a:solidFill>
              </a:rPr>
              <a:t>, </a:t>
            </a:r>
            <a:r>
              <a:rPr lang="fr-FR" sz="800" dirty="0" err="1">
                <a:solidFill>
                  <a:schemeClr val="bg1"/>
                </a:solidFill>
              </a:rPr>
              <a:t>random</a:t>
            </a:r>
            <a:r>
              <a:rPr lang="fr-FR" sz="800" dirty="0">
                <a:solidFill>
                  <a:schemeClr val="bg1"/>
                </a:solidFill>
              </a:rPr>
              <a:t> </a:t>
            </a:r>
            <a:r>
              <a:rPr lang="fr-FR" sz="800" dirty="0" err="1">
                <a:solidFill>
                  <a:schemeClr val="bg1"/>
                </a:solidFill>
              </a:rPr>
              <a:t>cut</a:t>
            </a:r>
            <a:endParaRPr lang="fr-FR" sz="800" dirty="0">
              <a:solidFill>
                <a:schemeClr val="bg1"/>
              </a:solidFill>
            </a:endParaRPr>
          </a:p>
          <a:p>
            <a:pPr>
              <a:spcAft>
                <a:spcPts val="300"/>
              </a:spcAft>
            </a:pPr>
            <a:endParaRPr lang="en-US" sz="1200" dirty="0">
              <a:solidFill>
                <a:srgbClr val="C00000"/>
              </a:solidFill>
            </a:endParaRPr>
          </a:p>
        </p:txBody>
      </p:sp>
      <p:sp>
        <p:nvSpPr>
          <p:cNvPr id="58" name="ZoneTexte 57">
            <a:extLst>
              <a:ext uri="{FF2B5EF4-FFF2-40B4-BE49-F238E27FC236}">
                <a16:creationId xmlns:a16="http://schemas.microsoft.com/office/drawing/2014/main" id="{75627974-8A3D-968D-DB93-34DAD1AC1388}"/>
              </a:ext>
            </a:extLst>
          </p:cNvPr>
          <p:cNvSpPr txBox="1"/>
          <p:nvPr/>
        </p:nvSpPr>
        <p:spPr>
          <a:xfrm>
            <a:off x="5148655" y="751526"/>
            <a:ext cx="2479904" cy="623248"/>
          </a:xfrm>
          <a:prstGeom prst="rect">
            <a:avLst/>
          </a:prstGeom>
          <a:noFill/>
        </p:spPr>
        <p:txBody>
          <a:bodyPr wrap="square" rtlCol="0">
            <a:spAutoFit/>
          </a:bodyPr>
          <a:lstStyle/>
          <a:p>
            <a:pPr algn="ctr">
              <a:spcAft>
                <a:spcPts val="300"/>
              </a:spcAft>
            </a:pPr>
            <a:r>
              <a:rPr lang="fr-FR" sz="1200" b="1" dirty="0" err="1">
                <a:solidFill>
                  <a:schemeClr val="bg1"/>
                </a:solidFill>
              </a:rPr>
              <a:t>Normalization</a:t>
            </a:r>
            <a:endParaRPr lang="fr-FR" sz="1200" b="1" dirty="0">
              <a:solidFill>
                <a:schemeClr val="bg1"/>
              </a:solidFill>
            </a:endParaRPr>
          </a:p>
          <a:p>
            <a:pPr algn="ctr"/>
            <a:r>
              <a:rPr lang="fr-FR" sz="800" dirty="0">
                <a:solidFill>
                  <a:schemeClr val="bg1"/>
                </a:solidFill>
              </a:rPr>
              <a:t>Norme Euclidienne L2</a:t>
            </a:r>
          </a:p>
          <a:p>
            <a:pPr>
              <a:spcAft>
                <a:spcPts val="300"/>
              </a:spcAft>
            </a:pPr>
            <a:endParaRPr lang="en-US" sz="1200" dirty="0">
              <a:solidFill>
                <a:srgbClr val="C00000"/>
              </a:solidFill>
            </a:endParaRPr>
          </a:p>
        </p:txBody>
      </p:sp>
      <p:sp>
        <p:nvSpPr>
          <p:cNvPr id="12" name="ZoneTexte 11">
            <a:extLst>
              <a:ext uri="{FF2B5EF4-FFF2-40B4-BE49-F238E27FC236}">
                <a16:creationId xmlns:a16="http://schemas.microsoft.com/office/drawing/2014/main" id="{477E84DC-CB91-5063-CFD9-8C8001447006}"/>
              </a:ext>
            </a:extLst>
          </p:cNvPr>
          <p:cNvSpPr txBox="1"/>
          <p:nvPr/>
        </p:nvSpPr>
        <p:spPr>
          <a:xfrm>
            <a:off x="5148655" y="1326580"/>
            <a:ext cx="1324238" cy="276999"/>
          </a:xfrm>
          <a:prstGeom prst="rect">
            <a:avLst/>
          </a:prstGeom>
          <a:noFill/>
        </p:spPr>
        <p:txBody>
          <a:bodyPr wrap="square" rtlCol="0">
            <a:spAutoFit/>
          </a:bodyPr>
          <a:lstStyle/>
          <a:p>
            <a:r>
              <a:rPr lang="fr-FR" sz="1200" b="1" dirty="0" err="1">
                <a:solidFill>
                  <a:schemeClr val="bg1"/>
                </a:solidFill>
              </a:rPr>
              <a:t>Preprocessing</a:t>
            </a:r>
            <a:endParaRPr lang="fr-FR" sz="1200" b="1" dirty="0">
              <a:solidFill>
                <a:schemeClr val="bg1"/>
              </a:solidFill>
            </a:endParaRPr>
          </a:p>
        </p:txBody>
      </p:sp>
      <p:sp>
        <p:nvSpPr>
          <p:cNvPr id="13" name="Rectangle 12">
            <a:extLst>
              <a:ext uri="{FF2B5EF4-FFF2-40B4-BE49-F238E27FC236}">
                <a16:creationId xmlns:a16="http://schemas.microsoft.com/office/drawing/2014/main" id="{116A9DDF-8B2A-36AA-4002-E0ECAC4D76C1}"/>
              </a:ext>
            </a:extLst>
          </p:cNvPr>
          <p:cNvSpPr/>
          <p:nvPr/>
        </p:nvSpPr>
        <p:spPr>
          <a:xfrm>
            <a:off x="5042478" y="1247402"/>
            <a:ext cx="1430414" cy="48603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Connecteur droit avec flèche 16">
            <a:extLst>
              <a:ext uri="{FF2B5EF4-FFF2-40B4-BE49-F238E27FC236}">
                <a16:creationId xmlns:a16="http://schemas.microsoft.com/office/drawing/2014/main" id="{9C9F2C97-738E-64DE-BE91-3D815B8CF598}"/>
              </a:ext>
            </a:extLst>
          </p:cNvPr>
          <p:cNvCxnSpPr>
            <a:cxnSpLocks/>
          </p:cNvCxnSpPr>
          <p:nvPr/>
        </p:nvCxnSpPr>
        <p:spPr>
          <a:xfrm>
            <a:off x="6845984" y="1498747"/>
            <a:ext cx="1676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FC420539-F70E-C44D-8280-750CD3B628ED}"/>
              </a:ext>
            </a:extLst>
          </p:cNvPr>
          <p:cNvSpPr txBox="1"/>
          <p:nvPr/>
        </p:nvSpPr>
        <p:spPr>
          <a:xfrm>
            <a:off x="1302638" y="3877608"/>
            <a:ext cx="2093602" cy="276999"/>
          </a:xfrm>
          <a:prstGeom prst="rect">
            <a:avLst/>
          </a:prstGeom>
          <a:noFill/>
        </p:spPr>
        <p:txBody>
          <a:bodyPr wrap="square" rtlCol="0">
            <a:spAutoFit/>
          </a:bodyPr>
          <a:lstStyle/>
          <a:p>
            <a:r>
              <a:rPr lang="fr-FR" sz="1200" b="1" dirty="0" err="1">
                <a:solidFill>
                  <a:schemeClr val="bg1"/>
                </a:solidFill>
              </a:rPr>
              <a:t>Features</a:t>
            </a:r>
            <a:endParaRPr lang="en-US" sz="1200" b="1" dirty="0">
              <a:solidFill>
                <a:schemeClr val="bg1"/>
              </a:solidFill>
            </a:endParaRPr>
          </a:p>
        </p:txBody>
      </p:sp>
      <p:sp>
        <p:nvSpPr>
          <p:cNvPr id="28" name="ZoneTexte 27">
            <a:extLst>
              <a:ext uri="{FF2B5EF4-FFF2-40B4-BE49-F238E27FC236}">
                <a16:creationId xmlns:a16="http://schemas.microsoft.com/office/drawing/2014/main" id="{BED04926-AEA8-DAF8-8126-D166F60D000E}"/>
              </a:ext>
            </a:extLst>
          </p:cNvPr>
          <p:cNvSpPr txBox="1"/>
          <p:nvPr/>
        </p:nvSpPr>
        <p:spPr>
          <a:xfrm>
            <a:off x="9108412" y="3970600"/>
            <a:ext cx="2502562" cy="276999"/>
          </a:xfrm>
          <a:prstGeom prst="rect">
            <a:avLst/>
          </a:prstGeom>
          <a:noFill/>
        </p:spPr>
        <p:txBody>
          <a:bodyPr wrap="square" rtlCol="0">
            <a:spAutoFit/>
          </a:bodyPr>
          <a:lstStyle/>
          <a:p>
            <a:r>
              <a:rPr lang="fr-FR" sz="1200" b="1" dirty="0">
                <a:solidFill>
                  <a:schemeClr val="bg1"/>
                </a:solidFill>
              </a:rPr>
              <a:t>Classe de Sénescence (par pixel)</a:t>
            </a:r>
          </a:p>
        </p:txBody>
      </p:sp>
      <p:sp>
        <p:nvSpPr>
          <p:cNvPr id="29" name="Rectangle 28">
            <a:extLst>
              <a:ext uri="{FF2B5EF4-FFF2-40B4-BE49-F238E27FC236}">
                <a16:creationId xmlns:a16="http://schemas.microsoft.com/office/drawing/2014/main" id="{CC524DE8-1B0B-C82F-7DA5-92BB6EADB317}"/>
              </a:ext>
            </a:extLst>
          </p:cNvPr>
          <p:cNvSpPr/>
          <p:nvPr/>
        </p:nvSpPr>
        <p:spPr>
          <a:xfrm>
            <a:off x="1158952" y="3809106"/>
            <a:ext cx="1020920" cy="46263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Connecteur droit avec flèche 29">
            <a:extLst>
              <a:ext uri="{FF2B5EF4-FFF2-40B4-BE49-F238E27FC236}">
                <a16:creationId xmlns:a16="http://schemas.microsoft.com/office/drawing/2014/main" id="{327CD43C-5FC3-95FB-D6F2-3BE13DDC1004}"/>
              </a:ext>
            </a:extLst>
          </p:cNvPr>
          <p:cNvCxnSpPr>
            <a:cxnSpLocks/>
          </p:cNvCxnSpPr>
          <p:nvPr/>
        </p:nvCxnSpPr>
        <p:spPr>
          <a:xfrm>
            <a:off x="2518197" y="4051989"/>
            <a:ext cx="1819097" cy="233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8D3BAD-0446-F117-593B-1DFB30355757}"/>
              </a:ext>
            </a:extLst>
          </p:cNvPr>
          <p:cNvSpPr/>
          <p:nvPr/>
        </p:nvSpPr>
        <p:spPr>
          <a:xfrm>
            <a:off x="9067203" y="3861278"/>
            <a:ext cx="2607569" cy="4616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ZoneTexte 32">
            <a:extLst>
              <a:ext uri="{FF2B5EF4-FFF2-40B4-BE49-F238E27FC236}">
                <a16:creationId xmlns:a16="http://schemas.microsoft.com/office/drawing/2014/main" id="{868F0561-F24C-8794-1075-3C0D138EC678}"/>
              </a:ext>
            </a:extLst>
          </p:cNvPr>
          <p:cNvSpPr txBox="1"/>
          <p:nvPr/>
        </p:nvSpPr>
        <p:spPr>
          <a:xfrm>
            <a:off x="5130932" y="3796890"/>
            <a:ext cx="1324238" cy="461665"/>
          </a:xfrm>
          <a:prstGeom prst="rect">
            <a:avLst/>
          </a:prstGeom>
          <a:noFill/>
        </p:spPr>
        <p:txBody>
          <a:bodyPr wrap="square" rtlCol="0">
            <a:spAutoFit/>
          </a:bodyPr>
          <a:lstStyle/>
          <a:p>
            <a:r>
              <a:rPr lang="fr-FR" sz="1200" b="1" dirty="0">
                <a:solidFill>
                  <a:schemeClr val="bg1"/>
                </a:solidFill>
                <a:highlight>
                  <a:srgbClr val="FFFF00"/>
                </a:highlight>
              </a:rPr>
              <a:t>Modèle de classification 1 </a:t>
            </a:r>
          </a:p>
        </p:txBody>
      </p:sp>
      <p:sp>
        <p:nvSpPr>
          <p:cNvPr id="34" name="Rectangle 33">
            <a:extLst>
              <a:ext uri="{FF2B5EF4-FFF2-40B4-BE49-F238E27FC236}">
                <a16:creationId xmlns:a16="http://schemas.microsoft.com/office/drawing/2014/main" id="{6DFC7697-C943-D361-E640-110CB1DD174C}"/>
              </a:ext>
            </a:extLst>
          </p:cNvPr>
          <p:cNvSpPr/>
          <p:nvPr/>
        </p:nvSpPr>
        <p:spPr>
          <a:xfrm>
            <a:off x="4950323" y="3675179"/>
            <a:ext cx="1448137" cy="69086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Connecteur droit avec flèche 34">
            <a:extLst>
              <a:ext uri="{FF2B5EF4-FFF2-40B4-BE49-F238E27FC236}">
                <a16:creationId xmlns:a16="http://schemas.microsoft.com/office/drawing/2014/main" id="{42C263F3-3188-6247-7D8B-DFF468853982}"/>
              </a:ext>
            </a:extLst>
          </p:cNvPr>
          <p:cNvCxnSpPr>
            <a:cxnSpLocks/>
          </p:cNvCxnSpPr>
          <p:nvPr/>
        </p:nvCxnSpPr>
        <p:spPr>
          <a:xfrm>
            <a:off x="6828261" y="4064754"/>
            <a:ext cx="1676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1F1F6D3D-09AC-A670-CCEC-5F68A53D337D}"/>
              </a:ext>
            </a:extLst>
          </p:cNvPr>
          <p:cNvSpPr txBox="1"/>
          <p:nvPr/>
        </p:nvSpPr>
        <p:spPr>
          <a:xfrm>
            <a:off x="4454263" y="4412165"/>
            <a:ext cx="3326005" cy="646331"/>
          </a:xfrm>
          <a:prstGeom prst="rect">
            <a:avLst/>
          </a:prstGeom>
          <a:noFill/>
        </p:spPr>
        <p:txBody>
          <a:bodyPr wrap="square" rtlCol="0">
            <a:spAutoFit/>
          </a:bodyPr>
          <a:lstStyle/>
          <a:p>
            <a:r>
              <a:rPr lang="fr-FR" sz="1200" dirty="0">
                <a:solidFill>
                  <a:schemeClr val="bg1"/>
                </a:solidFill>
              </a:rPr>
              <a:t>On entraîne le modèle de classification avec la labellisation par pixel des classes de sénescence qu’on a obtenue précédemment </a:t>
            </a:r>
            <a:endParaRPr lang="en-US" sz="1200" dirty="0">
              <a:solidFill>
                <a:schemeClr val="bg1"/>
              </a:solidFill>
            </a:endParaRPr>
          </a:p>
        </p:txBody>
      </p:sp>
      <p:sp>
        <p:nvSpPr>
          <p:cNvPr id="37" name="ZoneTexte 36">
            <a:extLst>
              <a:ext uri="{FF2B5EF4-FFF2-40B4-BE49-F238E27FC236}">
                <a16:creationId xmlns:a16="http://schemas.microsoft.com/office/drawing/2014/main" id="{CC72AD31-46CA-2A04-1159-D0085C3706D0}"/>
              </a:ext>
            </a:extLst>
          </p:cNvPr>
          <p:cNvSpPr txBox="1"/>
          <p:nvPr/>
        </p:nvSpPr>
        <p:spPr>
          <a:xfrm>
            <a:off x="4098585" y="2986434"/>
            <a:ext cx="3903875" cy="430887"/>
          </a:xfrm>
          <a:prstGeom prst="rect">
            <a:avLst/>
          </a:prstGeom>
          <a:noFill/>
        </p:spPr>
        <p:txBody>
          <a:bodyPr wrap="square" rtlCol="0">
            <a:spAutoFit/>
          </a:bodyPr>
          <a:lstStyle/>
          <a:p>
            <a:r>
              <a:rPr lang="fr-FR" sz="2200" b="1" dirty="0">
                <a:solidFill>
                  <a:schemeClr val="bg1"/>
                </a:solidFill>
              </a:rPr>
              <a:t>Approche supervisée</a:t>
            </a:r>
            <a:endParaRPr lang="en-US" sz="2200" b="1" dirty="0">
              <a:solidFill>
                <a:schemeClr val="bg1"/>
              </a:solidFill>
            </a:endParaRPr>
          </a:p>
        </p:txBody>
      </p:sp>
      <p:sp>
        <p:nvSpPr>
          <p:cNvPr id="41" name="Rectangle 40">
            <a:extLst>
              <a:ext uri="{FF2B5EF4-FFF2-40B4-BE49-F238E27FC236}">
                <a16:creationId xmlns:a16="http://schemas.microsoft.com/office/drawing/2014/main" id="{C3BAF8AF-47F9-4C1D-E22D-B4405A19AE6F}"/>
              </a:ext>
            </a:extLst>
          </p:cNvPr>
          <p:cNvSpPr/>
          <p:nvPr/>
        </p:nvSpPr>
        <p:spPr>
          <a:xfrm>
            <a:off x="3771053" y="2956286"/>
            <a:ext cx="3567165" cy="49117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43" name="ZoneTexte 42">
            <a:extLst>
              <a:ext uri="{FF2B5EF4-FFF2-40B4-BE49-F238E27FC236}">
                <a16:creationId xmlns:a16="http://schemas.microsoft.com/office/drawing/2014/main" id="{BB6E3A8B-F23E-520B-8A08-EB02C0073945}"/>
              </a:ext>
            </a:extLst>
          </p:cNvPr>
          <p:cNvSpPr txBox="1"/>
          <p:nvPr/>
        </p:nvSpPr>
        <p:spPr>
          <a:xfrm>
            <a:off x="239092" y="4356106"/>
            <a:ext cx="3326005" cy="276999"/>
          </a:xfrm>
          <a:prstGeom prst="rect">
            <a:avLst/>
          </a:prstGeom>
          <a:noFill/>
        </p:spPr>
        <p:txBody>
          <a:bodyPr wrap="square" rtlCol="0">
            <a:spAutoFit/>
          </a:bodyPr>
          <a:lstStyle/>
          <a:p>
            <a:r>
              <a:rPr lang="fr-FR" sz="1200" dirty="0">
                <a:solidFill>
                  <a:schemeClr val="bg1"/>
                </a:solidFill>
              </a:rPr>
              <a:t>Les 10 IV qui reviennent le plus dans la littérature </a:t>
            </a:r>
            <a:endParaRPr lang="en-US" sz="1200" dirty="0">
              <a:solidFill>
                <a:schemeClr val="bg1"/>
              </a:solidFill>
            </a:endParaRPr>
          </a:p>
        </p:txBody>
      </p:sp>
      <p:sp>
        <p:nvSpPr>
          <p:cNvPr id="53" name="ZoneTexte 52">
            <a:extLst>
              <a:ext uri="{FF2B5EF4-FFF2-40B4-BE49-F238E27FC236}">
                <a16:creationId xmlns:a16="http://schemas.microsoft.com/office/drawing/2014/main" id="{F2BE9F11-E59F-B0E6-5E43-7041C107F5C0}"/>
              </a:ext>
            </a:extLst>
          </p:cNvPr>
          <p:cNvSpPr txBox="1"/>
          <p:nvPr/>
        </p:nvSpPr>
        <p:spPr>
          <a:xfrm>
            <a:off x="795814" y="5784382"/>
            <a:ext cx="2093602" cy="461665"/>
          </a:xfrm>
          <a:prstGeom prst="rect">
            <a:avLst/>
          </a:prstGeom>
          <a:noFill/>
        </p:spPr>
        <p:txBody>
          <a:bodyPr wrap="square" rtlCol="0">
            <a:spAutoFit/>
          </a:bodyPr>
          <a:lstStyle/>
          <a:p>
            <a:r>
              <a:rPr lang="fr-FR" sz="1200" b="1" dirty="0" err="1">
                <a:solidFill>
                  <a:schemeClr val="bg1"/>
                </a:solidFill>
              </a:rPr>
              <a:t>Map</a:t>
            </a:r>
            <a:r>
              <a:rPr lang="fr-FR" sz="1200" b="1" dirty="0">
                <a:solidFill>
                  <a:schemeClr val="bg1"/>
                </a:solidFill>
              </a:rPr>
              <a:t>/Histogramme des classes de sénescence</a:t>
            </a:r>
            <a:endParaRPr lang="en-US" sz="1200" b="1" dirty="0">
              <a:solidFill>
                <a:schemeClr val="bg1"/>
              </a:solidFill>
            </a:endParaRPr>
          </a:p>
        </p:txBody>
      </p:sp>
      <p:sp>
        <p:nvSpPr>
          <p:cNvPr id="55" name="ZoneTexte 54">
            <a:extLst>
              <a:ext uri="{FF2B5EF4-FFF2-40B4-BE49-F238E27FC236}">
                <a16:creationId xmlns:a16="http://schemas.microsoft.com/office/drawing/2014/main" id="{BB384CB9-BF3B-688F-60AD-01883697B75B}"/>
              </a:ext>
            </a:extLst>
          </p:cNvPr>
          <p:cNvSpPr txBox="1"/>
          <p:nvPr/>
        </p:nvSpPr>
        <p:spPr>
          <a:xfrm>
            <a:off x="9271445" y="5898636"/>
            <a:ext cx="2513802" cy="461665"/>
          </a:xfrm>
          <a:prstGeom prst="rect">
            <a:avLst/>
          </a:prstGeom>
          <a:noFill/>
        </p:spPr>
        <p:txBody>
          <a:bodyPr wrap="square" rtlCol="0">
            <a:spAutoFit/>
          </a:bodyPr>
          <a:lstStyle/>
          <a:p>
            <a:r>
              <a:rPr lang="fr-FR" sz="1200" b="1" dirty="0">
                <a:solidFill>
                  <a:schemeClr val="bg1"/>
                </a:solidFill>
              </a:rPr>
              <a:t>Niveau de stress hydrique de la plante (valeur entre 0 et 1)</a:t>
            </a:r>
          </a:p>
        </p:txBody>
      </p:sp>
      <p:sp>
        <p:nvSpPr>
          <p:cNvPr id="59" name="Rectangle 58">
            <a:extLst>
              <a:ext uri="{FF2B5EF4-FFF2-40B4-BE49-F238E27FC236}">
                <a16:creationId xmlns:a16="http://schemas.microsoft.com/office/drawing/2014/main" id="{35758FC4-D57B-5A0C-494F-AEBE421DD7AA}"/>
              </a:ext>
            </a:extLst>
          </p:cNvPr>
          <p:cNvSpPr/>
          <p:nvPr/>
        </p:nvSpPr>
        <p:spPr>
          <a:xfrm>
            <a:off x="673394" y="5737146"/>
            <a:ext cx="1952850" cy="5299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5" name="Connecteur droit avec flèche 64">
            <a:extLst>
              <a:ext uri="{FF2B5EF4-FFF2-40B4-BE49-F238E27FC236}">
                <a16:creationId xmlns:a16="http://schemas.microsoft.com/office/drawing/2014/main" id="{DB77549B-BF6C-2666-FDEE-CF641609D9BD}"/>
              </a:ext>
            </a:extLst>
          </p:cNvPr>
          <p:cNvCxnSpPr>
            <a:cxnSpLocks/>
          </p:cNvCxnSpPr>
          <p:nvPr/>
        </p:nvCxnSpPr>
        <p:spPr>
          <a:xfrm>
            <a:off x="3123776" y="6041395"/>
            <a:ext cx="144341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768B5D30-0FFE-0EE9-7763-4C89052B9332}"/>
              </a:ext>
            </a:extLst>
          </p:cNvPr>
          <p:cNvSpPr/>
          <p:nvPr/>
        </p:nvSpPr>
        <p:spPr>
          <a:xfrm>
            <a:off x="9123906" y="5885010"/>
            <a:ext cx="2661341" cy="4616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C856A984-405F-D029-9F17-38C9BB95A998}"/>
              </a:ext>
            </a:extLst>
          </p:cNvPr>
          <p:cNvSpPr/>
          <p:nvPr/>
        </p:nvSpPr>
        <p:spPr>
          <a:xfrm>
            <a:off x="5070824" y="5698911"/>
            <a:ext cx="1448137" cy="69086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3" name="Connecteur droit avec flèche 72">
            <a:extLst>
              <a:ext uri="{FF2B5EF4-FFF2-40B4-BE49-F238E27FC236}">
                <a16:creationId xmlns:a16="http://schemas.microsoft.com/office/drawing/2014/main" id="{3BF6743C-ACB1-FC0D-2EB8-7E9EE7606E4A}"/>
              </a:ext>
            </a:extLst>
          </p:cNvPr>
          <p:cNvCxnSpPr>
            <a:cxnSpLocks/>
          </p:cNvCxnSpPr>
          <p:nvPr/>
        </p:nvCxnSpPr>
        <p:spPr>
          <a:xfrm>
            <a:off x="6948762" y="6088486"/>
            <a:ext cx="1676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ZoneTexte 76">
            <a:extLst>
              <a:ext uri="{FF2B5EF4-FFF2-40B4-BE49-F238E27FC236}">
                <a16:creationId xmlns:a16="http://schemas.microsoft.com/office/drawing/2014/main" id="{741665DC-D34F-995D-E6DC-A64F5F035E80}"/>
              </a:ext>
            </a:extLst>
          </p:cNvPr>
          <p:cNvSpPr txBox="1"/>
          <p:nvPr/>
        </p:nvSpPr>
        <p:spPr>
          <a:xfrm>
            <a:off x="5325861" y="5895047"/>
            <a:ext cx="1324238" cy="276999"/>
          </a:xfrm>
          <a:prstGeom prst="rect">
            <a:avLst/>
          </a:prstGeom>
          <a:noFill/>
        </p:spPr>
        <p:txBody>
          <a:bodyPr wrap="square" rtlCol="0">
            <a:spAutoFit/>
          </a:bodyPr>
          <a:lstStyle/>
          <a:p>
            <a:r>
              <a:rPr lang="fr-FR" sz="1200" b="1" dirty="0">
                <a:solidFill>
                  <a:schemeClr val="bg1"/>
                </a:solidFill>
                <a:highlight>
                  <a:srgbClr val="FFFF00"/>
                </a:highlight>
              </a:rPr>
              <a:t>Régression</a:t>
            </a:r>
          </a:p>
        </p:txBody>
      </p:sp>
      <p:sp>
        <p:nvSpPr>
          <p:cNvPr id="79" name="ZoneTexte 78">
            <a:extLst>
              <a:ext uri="{FF2B5EF4-FFF2-40B4-BE49-F238E27FC236}">
                <a16:creationId xmlns:a16="http://schemas.microsoft.com/office/drawing/2014/main" id="{4C3AE1E2-33DB-C131-0F87-7AC03C91CDA0}"/>
              </a:ext>
            </a:extLst>
          </p:cNvPr>
          <p:cNvSpPr txBox="1"/>
          <p:nvPr/>
        </p:nvSpPr>
        <p:spPr>
          <a:xfrm>
            <a:off x="8735692" y="5337941"/>
            <a:ext cx="3326005" cy="461665"/>
          </a:xfrm>
          <a:prstGeom prst="rect">
            <a:avLst/>
          </a:prstGeom>
          <a:noFill/>
        </p:spPr>
        <p:txBody>
          <a:bodyPr wrap="square" rtlCol="0">
            <a:spAutoFit/>
          </a:bodyPr>
          <a:lstStyle/>
          <a:p>
            <a:r>
              <a:rPr lang="fr-FR" sz="1200" dirty="0">
                <a:solidFill>
                  <a:schemeClr val="bg1"/>
                </a:solidFill>
              </a:rPr>
              <a:t>J’utilise uniquement le fait que Image 1 = pas de SH, dernière image = SH maximum</a:t>
            </a:r>
            <a:endParaRPr lang="en-US" sz="1200" dirty="0">
              <a:solidFill>
                <a:schemeClr val="bg1"/>
              </a:solidFill>
            </a:endParaRPr>
          </a:p>
        </p:txBody>
      </p:sp>
      <p:sp>
        <p:nvSpPr>
          <p:cNvPr id="81" name="ZoneTexte 80">
            <a:extLst>
              <a:ext uri="{FF2B5EF4-FFF2-40B4-BE49-F238E27FC236}">
                <a16:creationId xmlns:a16="http://schemas.microsoft.com/office/drawing/2014/main" id="{326B0149-C33C-EABC-77A2-092B75B48857}"/>
              </a:ext>
            </a:extLst>
          </p:cNvPr>
          <p:cNvSpPr txBox="1"/>
          <p:nvPr/>
        </p:nvSpPr>
        <p:spPr>
          <a:xfrm>
            <a:off x="11649963" y="1360247"/>
            <a:ext cx="763639" cy="276999"/>
          </a:xfrm>
          <a:prstGeom prst="rect">
            <a:avLst/>
          </a:prstGeom>
          <a:noFill/>
        </p:spPr>
        <p:txBody>
          <a:bodyPr wrap="square">
            <a:spAutoFit/>
          </a:bodyPr>
          <a:lstStyle/>
          <a:p>
            <a:r>
              <a:rPr lang="fr-FR" sz="1200" dirty="0">
                <a:solidFill>
                  <a:srgbClr val="C00000"/>
                </a:solidFill>
              </a:rPr>
              <a:t>{0}</a:t>
            </a:r>
            <a:endParaRPr lang="en-US" sz="1200" dirty="0"/>
          </a:p>
        </p:txBody>
      </p:sp>
      <p:sp>
        <p:nvSpPr>
          <p:cNvPr id="82" name="ZoneTexte 81">
            <a:extLst>
              <a:ext uri="{FF2B5EF4-FFF2-40B4-BE49-F238E27FC236}">
                <a16:creationId xmlns:a16="http://schemas.microsoft.com/office/drawing/2014/main" id="{D9FA2B43-33CB-A6E8-B537-864B75BE2B18}"/>
              </a:ext>
            </a:extLst>
          </p:cNvPr>
          <p:cNvSpPr txBox="1"/>
          <p:nvPr/>
        </p:nvSpPr>
        <p:spPr>
          <a:xfrm>
            <a:off x="9533781" y="811035"/>
            <a:ext cx="1917486" cy="276999"/>
          </a:xfrm>
          <a:prstGeom prst="rect">
            <a:avLst/>
          </a:prstGeom>
          <a:noFill/>
        </p:spPr>
        <p:txBody>
          <a:bodyPr wrap="square" rtlCol="0">
            <a:spAutoFit/>
          </a:bodyPr>
          <a:lstStyle/>
          <a:p>
            <a:r>
              <a:rPr lang="fr-FR" sz="1200" dirty="0">
                <a:solidFill>
                  <a:schemeClr val="bg1"/>
                </a:solidFill>
              </a:rPr>
              <a:t>Clustering K-</a:t>
            </a:r>
            <a:r>
              <a:rPr lang="fr-FR" sz="1200" dirty="0" err="1">
                <a:solidFill>
                  <a:schemeClr val="bg1"/>
                </a:solidFill>
              </a:rPr>
              <a:t>Means</a:t>
            </a:r>
            <a:endParaRPr lang="en-US" sz="1200" dirty="0">
              <a:solidFill>
                <a:schemeClr val="bg1"/>
              </a:solidFill>
            </a:endParaRPr>
          </a:p>
        </p:txBody>
      </p:sp>
    </p:spTree>
    <p:extLst>
      <p:ext uri="{BB962C8B-B14F-4D97-AF65-F5344CB8AC3E}">
        <p14:creationId xmlns:p14="http://schemas.microsoft.com/office/powerpoint/2010/main" val="292008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402015" y="6549514"/>
            <a:ext cx="365760" cy="365760"/>
          </a:xfrm>
        </p:spPr>
        <p:txBody>
          <a:bodyPr/>
          <a:lstStyle/>
          <a:p>
            <a:fld id="{DCBB7FA5-5CC9-4C33-A4D0-C258736BA67A}" type="slidenum">
              <a:rPr lang="fr-FR" smtClean="0"/>
              <a:t>12</a:t>
            </a:fld>
            <a:endParaRPr lang="fr-FR"/>
          </a:p>
        </p:txBody>
      </p:sp>
      <p:pic>
        <p:nvPicPr>
          <p:cNvPr id="10" name="Image 9" descr="Une image contenant texte, fleur, capture d’écran&#10;&#10;Description générée automatiquement">
            <a:extLst>
              <a:ext uri="{FF2B5EF4-FFF2-40B4-BE49-F238E27FC236}">
                <a16:creationId xmlns:a16="http://schemas.microsoft.com/office/drawing/2014/main" id="{F131A5AF-1AEF-1441-4881-2B212824E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522" y="3819577"/>
            <a:ext cx="2935373" cy="1956916"/>
          </a:xfrm>
          <a:prstGeom prst="rect">
            <a:avLst/>
          </a:prstGeom>
        </p:spPr>
      </p:pic>
      <p:pic>
        <p:nvPicPr>
          <p:cNvPr id="13" name="Image 12" descr="Une image contenant texte, carte&#10;&#10;Description générée automatiquement">
            <a:extLst>
              <a:ext uri="{FF2B5EF4-FFF2-40B4-BE49-F238E27FC236}">
                <a16:creationId xmlns:a16="http://schemas.microsoft.com/office/drawing/2014/main" id="{F7B52799-5EC1-42C8-8F52-65AE3498C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966" y="1312327"/>
            <a:ext cx="2601345" cy="1734230"/>
          </a:xfrm>
          <a:prstGeom prst="rect">
            <a:avLst/>
          </a:prstGeom>
        </p:spPr>
      </p:pic>
      <p:pic>
        <p:nvPicPr>
          <p:cNvPr id="15" name="Image 14" descr="Une image contenant texte, diagramme, Tracé, ligne&#10;&#10;Description générée automatiquement">
            <a:extLst>
              <a:ext uri="{FF2B5EF4-FFF2-40B4-BE49-F238E27FC236}">
                <a16:creationId xmlns:a16="http://schemas.microsoft.com/office/drawing/2014/main" id="{A2CDB311-A307-12C0-C3A5-A87CC191B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9506" y="1312327"/>
            <a:ext cx="2601345" cy="1734230"/>
          </a:xfrm>
          <a:prstGeom prst="rect">
            <a:avLst/>
          </a:prstGeom>
        </p:spPr>
      </p:pic>
      <p:sp>
        <p:nvSpPr>
          <p:cNvPr id="3" name="ZoneTexte 2">
            <a:extLst>
              <a:ext uri="{FF2B5EF4-FFF2-40B4-BE49-F238E27FC236}">
                <a16:creationId xmlns:a16="http://schemas.microsoft.com/office/drawing/2014/main" id="{A8DD6FA2-52F4-2EF8-D575-9792FD0137E5}"/>
              </a:ext>
            </a:extLst>
          </p:cNvPr>
          <p:cNvSpPr txBox="1"/>
          <p:nvPr/>
        </p:nvSpPr>
        <p:spPr>
          <a:xfrm>
            <a:off x="4757804" y="183862"/>
            <a:ext cx="3903875" cy="430887"/>
          </a:xfrm>
          <a:prstGeom prst="rect">
            <a:avLst/>
          </a:prstGeom>
          <a:noFill/>
        </p:spPr>
        <p:txBody>
          <a:bodyPr wrap="square" rtlCol="0">
            <a:spAutoFit/>
          </a:bodyPr>
          <a:lstStyle/>
          <a:p>
            <a:r>
              <a:rPr lang="fr-FR" sz="2200" b="1" dirty="0">
                <a:solidFill>
                  <a:schemeClr val="bg1"/>
                </a:solidFill>
              </a:rPr>
              <a:t>1. Background Elimination</a:t>
            </a:r>
            <a:endParaRPr lang="en-US" sz="2200" b="1" dirty="0">
              <a:solidFill>
                <a:schemeClr val="bg1"/>
              </a:solidFill>
            </a:endParaRPr>
          </a:p>
        </p:txBody>
      </p:sp>
      <p:sp>
        <p:nvSpPr>
          <p:cNvPr id="5" name="Rectangle 4">
            <a:extLst>
              <a:ext uri="{FF2B5EF4-FFF2-40B4-BE49-F238E27FC236}">
                <a16:creationId xmlns:a16="http://schemas.microsoft.com/office/drawing/2014/main" id="{13C75DEB-C7A3-6BD8-E104-345F3CD3C9D1}"/>
              </a:ext>
            </a:extLst>
          </p:cNvPr>
          <p:cNvSpPr/>
          <p:nvPr/>
        </p:nvSpPr>
        <p:spPr>
          <a:xfrm>
            <a:off x="4632289" y="153713"/>
            <a:ext cx="3903875" cy="49117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9" name="ZoneTexte 8">
            <a:extLst>
              <a:ext uri="{FF2B5EF4-FFF2-40B4-BE49-F238E27FC236}">
                <a16:creationId xmlns:a16="http://schemas.microsoft.com/office/drawing/2014/main" id="{817C1048-1ECA-BF0C-30C5-4FC691E7001D}"/>
              </a:ext>
            </a:extLst>
          </p:cNvPr>
          <p:cNvSpPr txBox="1"/>
          <p:nvPr/>
        </p:nvSpPr>
        <p:spPr>
          <a:xfrm>
            <a:off x="266026" y="1790090"/>
            <a:ext cx="5610585" cy="1638910"/>
          </a:xfrm>
          <a:prstGeom prst="rect">
            <a:avLst/>
          </a:prstGeom>
          <a:noFill/>
        </p:spPr>
        <p:txBody>
          <a:bodyPr wrap="square" rtlCol="0">
            <a:spAutoFit/>
          </a:bodyPr>
          <a:lstStyle/>
          <a:p>
            <a:pPr algn="ctr">
              <a:spcAft>
                <a:spcPts val="300"/>
              </a:spcAft>
            </a:pPr>
            <a:r>
              <a:rPr lang="fr-FR" sz="1600" b="1" dirty="0">
                <a:solidFill>
                  <a:schemeClr val="bg1"/>
                </a:solidFill>
              </a:rPr>
              <a:t>Méthode choisie</a:t>
            </a:r>
          </a:p>
          <a:p>
            <a:pPr marL="285750" indent="-285750">
              <a:buFont typeface="Arial" panose="020B0604020202020204" pitchFamily="34" charset="0"/>
              <a:buChar char="•"/>
            </a:pPr>
            <a:r>
              <a:rPr lang="fr-FR" sz="1400" dirty="0">
                <a:solidFill>
                  <a:schemeClr val="bg1"/>
                </a:solidFill>
              </a:rPr>
              <a:t>Clustering : </a:t>
            </a:r>
            <a:r>
              <a:rPr lang="fr-FR" sz="1400" dirty="0" err="1">
                <a:solidFill>
                  <a:schemeClr val="bg1"/>
                </a:solidFill>
              </a:rPr>
              <a:t>randomly</a:t>
            </a:r>
            <a:r>
              <a:rPr lang="fr-FR" sz="1400" dirty="0">
                <a:solidFill>
                  <a:schemeClr val="bg1"/>
                </a:solidFill>
              </a:rPr>
              <a:t> </a:t>
            </a:r>
            <a:r>
              <a:rPr lang="fr-FR" sz="1400" dirty="0" err="1">
                <a:solidFill>
                  <a:schemeClr val="bg1"/>
                </a:solidFill>
              </a:rPr>
              <a:t>initialized</a:t>
            </a:r>
            <a:r>
              <a:rPr lang="fr-FR" sz="1400" dirty="0">
                <a:solidFill>
                  <a:schemeClr val="bg1"/>
                </a:solidFill>
              </a:rPr>
              <a:t> K-</a:t>
            </a:r>
            <a:r>
              <a:rPr lang="fr-FR" sz="1400" dirty="0" err="1">
                <a:solidFill>
                  <a:schemeClr val="bg1"/>
                </a:solidFill>
              </a:rPr>
              <a:t>Means</a:t>
            </a:r>
            <a:endParaRPr lang="fr-FR" sz="1400" dirty="0">
              <a:solidFill>
                <a:schemeClr val="bg1"/>
              </a:solidFill>
            </a:endParaRPr>
          </a:p>
          <a:p>
            <a:pPr marL="285750" indent="-285750">
              <a:buFont typeface="Arial" panose="020B0604020202020204" pitchFamily="34" charset="0"/>
              <a:buChar char="•"/>
            </a:pPr>
            <a:r>
              <a:rPr lang="fr-FR" sz="1400" dirty="0">
                <a:solidFill>
                  <a:schemeClr val="bg1"/>
                </a:solidFill>
              </a:rPr>
              <a:t>Seuils pour discriminer plante/background : NDVI &gt; 0.4  </a:t>
            </a:r>
            <a:r>
              <a:rPr lang="fr-FR" sz="1400" dirty="0">
                <a:solidFill>
                  <a:srgbClr val="C00000"/>
                </a:solidFill>
              </a:rPr>
              <a:t>{3} </a:t>
            </a:r>
          </a:p>
          <a:p>
            <a:pPr marL="285750" indent="-285750">
              <a:buFont typeface="Arial" panose="020B0604020202020204" pitchFamily="34" charset="0"/>
              <a:buChar char="•"/>
            </a:pPr>
            <a:r>
              <a:rPr lang="fr-FR" sz="1400" dirty="0">
                <a:solidFill>
                  <a:schemeClr val="bg1"/>
                </a:solidFill>
              </a:rPr>
              <a:t>+ : Densité des clusters</a:t>
            </a:r>
          </a:p>
          <a:p>
            <a:pPr marL="285750" indent="-285750">
              <a:buFont typeface="Arial" panose="020B0604020202020204" pitchFamily="34" charset="0"/>
              <a:buChar char="•"/>
            </a:pPr>
            <a:r>
              <a:rPr lang="fr-FR" sz="1400" dirty="0">
                <a:solidFill>
                  <a:schemeClr val="bg1"/>
                </a:solidFill>
              </a:rPr>
              <a:t>On détermine le nombre de clusters expérimentalement</a:t>
            </a:r>
          </a:p>
          <a:p>
            <a:pPr marL="285750" indent="-285750">
              <a:buFont typeface="Arial" panose="020B0604020202020204" pitchFamily="34" charset="0"/>
              <a:buChar char="•"/>
            </a:pPr>
            <a:endParaRPr lang="fr-FR" sz="1400" dirty="0">
              <a:solidFill>
                <a:schemeClr val="bg1"/>
              </a:solidFill>
            </a:endParaRPr>
          </a:p>
          <a:p>
            <a:pPr>
              <a:spcAft>
                <a:spcPts val="300"/>
              </a:spcAft>
            </a:pPr>
            <a:endParaRPr lang="en-US" sz="1200" dirty="0">
              <a:solidFill>
                <a:srgbClr val="C00000"/>
              </a:solidFill>
            </a:endParaRPr>
          </a:p>
        </p:txBody>
      </p:sp>
      <p:sp>
        <p:nvSpPr>
          <p:cNvPr id="12" name="ZoneTexte 11">
            <a:extLst>
              <a:ext uri="{FF2B5EF4-FFF2-40B4-BE49-F238E27FC236}">
                <a16:creationId xmlns:a16="http://schemas.microsoft.com/office/drawing/2014/main" id="{5462EE3A-79C3-5907-E972-F1C00D24874A}"/>
              </a:ext>
            </a:extLst>
          </p:cNvPr>
          <p:cNvSpPr txBox="1"/>
          <p:nvPr/>
        </p:nvSpPr>
        <p:spPr>
          <a:xfrm>
            <a:off x="266026" y="4138922"/>
            <a:ext cx="7209949" cy="2500685"/>
          </a:xfrm>
          <a:prstGeom prst="rect">
            <a:avLst/>
          </a:prstGeom>
          <a:noFill/>
        </p:spPr>
        <p:txBody>
          <a:bodyPr wrap="square" rtlCol="0">
            <a:spAutoFit/>
          </a:bodyPr>
          <a:lstStyle/>
          <a:p>
            <a:pPr algn="ctr">
              <a:spcAft>
                <a:spcPts val="300"/>
              </a:spcAft>
            </a:pPr>
            <a:r>
              <a:rPr lang="fr-FR" sz="1600" b="1" dirty="0">
                <a:solidFill>
                  <a:schemeClr val="bg1"/>
                </a:solidFill>
              </a:rPr>
              <a:t>Autres possibilités</a:t>
            </a:r>
          </a:p>
          <a:p>
            <a:pPr marL="285750" indent="-285750">
              <a:buFont typeface="Arial" panose="020B0604020202020204" pitchFamily="34" charset="0"/>
              <a:buChar char="•"/>
            </a:pPr>
            <a:r>
              <a:rPr lang="fr-FR" sz="1400" dirty="0">
                <a:solidFill>
                  <a:schemeClr val="bg1"/>
                </a:solidFill>
              </a:rPr>
              <a:t>Effectuer la réduction de dimension AVANT le clustering</a:t>
            </a:r>
          </a:p>
          <a:p>
            <a:pPr marL="285750" indent="-285750">
              <a:buFont typeface="Arial" panose="020B0604020202020204" pitchFamily="34" charset="0"/>
              <a:buChar char="•"/>
            </a:pPr>
            <a:r>
              <a:rPr lang="fr-FR" sz="1400" dirty="0">
                <a:solidFill>
                  <a:schemeClr val="bg1"/>
                </a:solidFill>
              </a:rPr>
              <a:t>Mini-batch clustering K-</a:t>
            </a:r>
            <a:r>
              <a:rPr lang="fr-FR" sz="1400" dirty="0" err="1">
                <a:solidFill>
                  <a:schemeClr val="bg1"/>
                </a:solidFill>
              </a:rPr>
              <a:t>Means</a:t>
            </a:r>
            <a:r>
              <a:rPr lang="fr-FR" sz="1400" dirty="0">
                <a:solidFill>
                  <a:schemeClr val="bg1"/>
                </a:solidFill>
              </a:rPr>
              <a:t> : utilise des sous-ensembles aléatoires des données à chaque itération, au lieu de l'ensemble complet de données (+ : plus rapide lorsque grande quantité de données, - : peut perdre en précision)</a:t>
            </a:r>
          </a:p>
          <a:p>
            <a:pPr marL="285750" indent="-285750">
              <a:buFont typeface="Arial" panose="020B0604020202020204" pitchFamily="34" charset="0"/>
              <a:buChar char="•"/>
            </a:pPr>
            <a:r>
              <a:rPr lang="fr-FR" sz="1400" dirty="0">
                <a:solidFill>
                  <a:schemeClr val="bg1"/>
                </a:solidFill>
              </a:rPr>
              <a:t>Clustering DBSCAN (si formes complexes/irrégulière, - : on perd l’aspect densité des clusters</a:t>
            </a:r>
          </a:p>
          <a:p>
            <a:pPr marL="285750" indent="-285750">
              <a:buFont typeface="Arial" panose="020B0604020202020204" pitchFamily="34" charset="0"/>
              <a:buChar char="•"/>
            </a:pPr>
            <a:r>
              <a:rPr lang="fr-FR" sz="1400" dirty="0">
                <a:solidFill>
                  <a:schemeClr val="bg1"/>
                </a:solidFill>
              </a:rPr>
              <a:t>Seuil les IV (+ : beaucoup plus rapide, - : on perd l’aspect densité des clusters)</a:t>
            </a:r>
          </a:p>
          <a:p>
            <a:pPr marL="285750" indent="-285750">
              <a:buFont typeface="Arial" panose="020B0604020202020204" pitchFamily="34" charset="0"/>
              <a:buChar char="•"/>
            </a:pPr>
            <a:r>
              <a:rPr lang="fr-FR" sz="1400" dirty="0">
                <a:solidFill>
                  <a:schemeClr val="bg1"/>
                </a:solidFill>
              </a:rPr>
              <a:t>Modèle de Classification que l’on a entrainé pour séparer plante / background (- : plus de temps, + : peut améliorer les performances si clustering K-</a:t>
            </a:r>
            <a:r>
              <a:rPr lang="fr-FR" sz="1400" dirty="0" err="1">
                <a:solidFill>
                  <a:schemeClr val="bg1"/>
                </a:solidFill>
              </a:rPr>
              <a:t>Means</a:t>
            </a:r>
            <a:r>
              <a:rPr lang="fr-FR" sz="1400" dirty="0">
                <a:solidFill>
                  <a:schemeClr val="bg1"/>
                </a:solidFill>
              </a:rPr>
              <a:t> pas suffisant) </a:t>
            </a:r>
            <a:r>
              <a:rPr lang="fr-FR" sz="1400" dirty="0">
                <a:solidFill>
                  <a:srgbClr val="C00000"/>
                </a:solidFill>
              </a:rPr>
              <a:t>{4}</a:t>
            </a:r>
            <a:endParaRPr lang="fr-FR" sz="1400" dirty="0">
              <a:solidFill>
                <a:schemeClr val="bg1"/>
              </a:solidFill>
            </a:endParaRPr>
          </a:p>
          <a:p>
            <a:pPr algn="ctr"/>
            <a:r>
              <a:rPr lang="fr-FR" sz="1400" dirty="0">
                <a:solidFill>
                  <a:schemeClr val="bg1"/>
                </a:solidFill>
              </a:rPr>
              <a:t> </a:t>
            </a:r>
          </a:p>
          <a:p>
            <a:pPr>
              <a:spcAft>
                <a:spcPts val="300"/>
              </a:spcAft>
            </a:pPr>
            <a:endParaRPr lang="en-US" sz="1200" dirty="0">
              <a:solidFill>
                <a:srgbClr val="C00000"/>
              </a:solidFill>
            </a:endParaRPr>
          </a:p>
        </p:txBody>
      </p:sp>
      <p:sp>
        <p:nvSpPr>
          <p:cNvPr id="14" name="ZoneTexte 13">
            <a:extLst>
              <a:ext uri="{FF2B5EF4-FFF2-40B4-BE49-F238E27FC236}">
                <a16:creationId xmlns:a16="http://schemas.microsoft.com/office/drawing/2014/main" id="{984BFA7E-B71E-DCE6-BC87-D3199E501E07}"/>
              </a:ext>
            </a:extLst>
          </p:cNvPr>
          <p:cNvSpPr txBox="1"/>
          <p:nvPr/>
        </p:nvSpPr>
        <p:spPr>
          <a:xfrm>
            <a:off x="8601391" y="5766445"/>
            <a:ext cx="3326005" cy="461665"/>
          </a:xfrm>
          <a:prstGeom prst="rect">
            <a:avLst/>
          </a:prstGeom>
          <a:noFill/>
        </p:spPr>
        <p:txBody>
          <a:bodyPr wrap="square" rtlCol="0">
            <a:spAutoFit/>
          </a:bodyPr>
          <a:lstStyle/>
          <a:p>
            <a:r>
              <a:rPr lang="fr-FR" sz="1200" dirty="0">
                <a:solidFill>
                  <a:schemeClr val="bg1"/>
                </a:solidFill>
              </a:rPr>
              <a:t>Visualisation de la plante privée de background en couleurs (3 bandes)</a:t>
            </a:r>
            <a:endParaRPr lang="en-US" sz="1200" dirty="0">
              <a:solidFill>
                <a:schemeClr val="bg1"/>
              </a:solidFill>
            </a:endParaRPr>
          </a:p>
        </p:txBody>
      </p:sp>
    </p:spTree>
    <p:extLst>
      <p:ext uri="{BB962C8B-B14F-4D97-AF65-F5344CB8AC3E}">
        <p14:creationId xmlns:p14="http://schemas.microsoft.com/office/powerpoint/2010/main" val="301722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099166" y="6409311"/>
            <a:ext cx="365760" cy="365760"/>
          </a:xfrm>
        </p:spPr>
        <p:txBody>
          <a:bodyPr/>
          <a:lstStyle/>
          <a:p>
            <a:fld id="{DCBB7FA5-5CC9-4C33-A4D0-C258736BA67A}" type="slidenum">
              <a:rPr lang="fr-FR" smtClean="0"/>
              <a:t>13</a:t>
            </a:fld>
            <a:endParaRPr lang="fr-FR"/>
          </a:p>
        </p:txBody>
      </p:sp>
      <p:pic>
        <p:nvPicPr>
          <p:cNvPr id="11" name="Image 10" descr="Une image contenant texte, diagramme, Tracé, ligne&#10;&#10;Description générée automatiquement">
            <a:extLst>
              <a:ext uri="{FF2B5EF4-FFF2-40B4-BE49-F238E27FC236}">
                <a16:creationId xmlns:a16="http://schemas.microsoft.com/office/drawing/2014/main" id="{6E7EC06C-2CA9-DFC3-169F-6C9389B1A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410" y="4229064"/>
            <a:ext cx="3102621" cy="2068414"/>
          </a:xfrm>
          <a:prstGeom prst="rect">
            <a:avLst/>
          </a:prstGeom>
        </p:spPr>
      </p:pic>
      <p:pic>
        <p:nvPicPr>
          <p:cNvPr id="13" name="Image 12" descr="Une image contenant texte, capture d’écran, carte&#10;&#10;Description générée automatiquement">
            <a:extLst>
              <a:ext uri="{FF2B5EF4-FFF2-40B4-BE49-F238E27FC236}">
                <a16:creationId xmlns:a16="http://schemas.microsoft.com/office/drawing/2014/main" id="{3A977B36-0BB9-A93B-D0D7-3DF4FDA58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822" y="4229063"/>
            <a:ext cx="3102621" cy="2068415"/>
          </a:xfrm>
          <a:prstGeom prst="rect">
            <a:avLst/>
          </a:prstGeom>
        </p:spPr>
      </p:pic>
      <p:sp>
        <p:nvSpPr>
          <p:cNvPr id="6" name="ZoneTexte 5">
            <a:extLst>
              <a:ext uri="{FF2B5EF4-FFF2-40B4-BE49-F238E27FC236}">
                <a16:creationId xmlns:a16="http://schemas.microsoft.com/office/drawing/2014/main" id="{A85B7FA4-DAE9-8851-21F0-2DA04225F212}"/>
              </a:ext>
            </a:extLst>
          </p:cNvPr>
          <p:cNvSpPr txBox="1"/>
          <p:nvPr/>
        </p:nvSpPr>
        <p:spPr>
          <a:xfrm>
            <a:off x="4263915" y="141331"/>
            <a:ext cx="4210234" cy="430887"/>
          </a:xfrm>
          <a:prstGeom prst="rect">
            <a:avLst/>
          </a:prstGeom>
          <a:noFill/>
        </p:spPr>
        <p:txBody>
          <a:bodyPr wrap="square" rtlCol="0">
            <a:spAutoFit/>
          </a:bodyPr>
          <a:lstStyle/>
          <a:p>
            <a:r>
              <a:rPr lang="fr-FR" sz="2200" b="1" dirty="0">
                <a:solidFill>
                  <a:schemeClr val="bg1"/>
                </a:solidFill>
              </a:rPr>
              <a:t>2. Labellisation non-supervisée</a:t>
            </a:r>
            <a:endParaRPr lang="en-US" sz="2200" b="1" dirty="0">
              <a:solidFill>
                <a:schemeClr val="bg1"/>
              </a:solidFill>
            </a:endParaRPr>
          </a:p>
        </p:txBody>
      </p:sp>
      <p:sp>
        <p:nvSpPr>
          <p:cNvPr id="7" name="Rectangle 6">
            <a:extLst>
              <a:ext uri="{FF2B5EF4-FFF2-40B4-BE49-F238E27FC236}">
                <a16:creationId xmlns:a16="http://schemas.microsoft.com/office/drawing/2014/main" id="{E818B2BB-C74F-09EB-C78D-85197DB79DCC}"/>
              </a:ext>
            </a:extLst>
          </p:cNvPr>
          <p:cNvSpPr/>
          <p:nvPr/>
        </p:nvSpPr>
        <p:spPr>
          <a:xfrm>
            <a:off x="4157910" y="101135"/>
            <a:ext cx="4369399"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A0B9F663-3794-1EDE-D060-6AACA91C9FF7}"/>
              </a:ext>
            </a:extLst>
          </p:cNvPr>
          <p:cNvSpPr txBox="1"/>
          <p:nvPr/>
        </p:nvSpPr>
        <p:spPr>
          <a:xfrm>
            <a:off x="908957" y="1744794"/>
            <a:ext cx="8298837" cy="2500685"/>
          </a:xfrm>
          <a:prstGeom prst="rect">
            <a:avLst/>
          </a:prstGeom>
          <a:noFill/>
        </p:spPr>
        <p:txBody>
          <a:bodyPr wrap="square" rtlCol="0">
            <a:spAutoFit/>
          </a:bodyPr>
          <a:lstStyle/>
          <a:p>
            <a:pPr algn="ctr">
              <a:spcAft>
                <a:spcPts val="300"/>
              </a:spcAft>
            </a:pPr>
            <a:r>
              <a:rPr lang="fr-FR" sz="1600" b="1" dirty="0">
                <a:solidFill>
                  <a:schemeClr val="bg1"/>
                </a:solidFill>
              </a:rPr>
              <a:t>Méthode choisie</a:t>
            </a:r>
          </a:p>
          <a:p>
            <a:pPr marL="285750" indent="-285750">
              <a:buFont typeface="Arial" panose="020B0604020202020204" pitchFamily="34" charset="0"/>
              <a:buChar char="•"/>
            </a:pPr>
            <a:r>
              <a:rPr lang="fr-FR" sz="1400" dirty="0">
                <a:solidFill>
                  <a:schemeClr val="bg1"/>
                </a:solidFill>
              </a:rPr>
              <a:t>Clustering : </a:t>
            </a:r>
            <a:r>
              <a:rPr lang="fr-FR" sz="1400" dirty="0" err="1">
                <a:solidFill>
                  <a:schemeClr val="bg1"/>
                </a:solidFill>
              </a:rPr>
              <a:t>randomly</a:t>
            </a:r>
            <a:r>
              <a:rPr lang="fr-FR" sz="1400" dirty="0">
                <a:solidFill>
                  <a:schemeClr val="bg1"/>
                </a:solidFill>
              </a:rPr>
              <a:t> </a:t>
            </a:r>
            <a:r>
              <a:rPr lang="fr-FR" sz="1400" dirty="0" err="1">
                <a:solidFill>
                  <a:schemeClr val="bg1"/>
                </a:solidFill>
              </a:rPr>
              <a:t>initialized</a:t>
            </a:r>
            <a:r>
              <a:rPr lang="fr-FR" sz="1400" dirty="0">
                <a:solidFill>
                  <a:schemeClr val="bg1"/>
                </a:solidFill>
              </a:rPr>
              <a:t> K-</a:t>
            </a:r>
            <a:r>
              <a:rPr lang="fr-FR" sz="1400" dirty="0" err="1">
                <a:solidFill>
                  <a:schemeClr val="bg1"/>
                </a:solidFill>
              </a:rPr>
              <a:t>Means</a:t>
            </a:r>
            <a:r>
              <a:rPr lang="fr-FR" sz="1400" dirty="0">
                <a:solidFill>
                  <a:schemeClr val="bg1"/>
                </a:solidFill>
              </a:rPr>
              <a:t> </a:t>
            </a:r>
            <a:r>
              <a:rPr lang="fr-FR" sz="1400" dirty="0">
                <a:solidFill>
                  <a:srgbClr val="C00000"/>
                </a:solidFill>
              </a:rPr>
              <a:t>{3} </a:t>
            </a:r>
            <a:r>
              <a:rPr lang="fr-FR" sz="1400" dirty="0">
                <a:solidFill>
                  <a:schemeClr val="bg1"/>
                </a:solidFill>
              </a:rPr>
              <a:t>sur TOUTES les images de notre </a:t>
            </a:r>
            <a:r>
              <a:rPr lang="fr-FR" sz="1400" dirty="0" err="1">
                <a:solidFill>
                  <a:schemeClr val="bg1"/>
                </a:solidFill>
              </a:rPr>
              <a:t>dataset</a:t>
            </a:r>
            <a:r>
              <a:rPr lang="fr-FR" sz="1400" dirty="0">
                <a:solidFill>
                  <a:schemeClr val="bg1"/>
                </a:solidFill>
              </a:rPr>
              <a:t> simultanément</a:t>
            </a:r>
            <a:endParaRPr lang="fr-FR" sz="1400" dirty="0">
              <a:solidFill>
                <a:srgbClr val="C00000"/>
              </a:solidFill>
            </a:endParaRPr>
          </a:p>
          <a:p>
            <a:pPr marL="285750" indent="-285750">
              <a:buFont typeface="Arial" panose="020B0604020202020204" pitchFamily="34" charset="0"/>
              <a:buChar char="•"/>
            </a:pPr>
            <a:r>
              <a:rPr lang="fr-FR" sz="1400" dirty="0">
                <a:solidFill>
                  <a:schemeClr val="bg1"/>
                </a:solidFill>
              </a:rPr>
              <a:t>On regroupe notre série temporelle d’images pour effectuer le clustering sur toutes les images (décrivant totalement le stress hydrique)</a:t>
            </a:r>
            <a:endParaRPr lang="fr-FR" sz="1400" dirty="0">
              <a:solidFill>
                <a:srgbClr val="C00000"/>
              </a:solidFill>
            </a:endParaRPr>
          </a:p>
          <a:p>
            <a:pPr marL="285750" indent="-285750">
              <a:buFont typeface="Arial" panose="020B0604020202020204" pitchFamily="34" charset="0"/>
              <a:buChar char="•"/>
            </a:pPr>
            <a:r>
              <a:rPr lang="fr-FR" sz="1400" dirty="0">
                <a:solidFill>
                  <a:schemeClr val="bg1"/>
                </a:solidFill>
              </a:rPr>
              <a:t>Nombre de clusters :  suffisamment pour rendre compte du processus ordinal de sénescence de la pointe vers le bas (on commence par 12, puis on varie expérimentalement pour comparer les résultat)</a:t>
            </a:r>
          </a:p>
          <a:p>
            <a:pPr marL="285750" indent="-285750">
              <a:buFont typeface="Arial" panose="020B0604020202020204" pitchFamily="34" charset="0"/>
              <a:buChar char="•"/>
            </a:pPr>
            <a:r>
              <a:rPr lang="fr-FR" sz="1400" dirty="0">
                <a:solidFill>
                  <a:schemeClr val="bg1"/>
                </a:solidFill>
              </a:rPr>
              <a:t>Hypothèse : le clustering s’effectue en fonction des différents stades de sénescence, l’ordre de regroupement reflète un processus de sénescence clair chez les plantes (l’efficacité de l’algorithme de clustering dépend de la clarté du processus de sénescence)</a:t>
            </a:r>
          </a:p>
          <a:p>
            <a:pPr marL="285750" indent="-285750">
              <a:buFont typeface="Arial" panose="020B0604020202020204" pitchFamily="34" charset="0"/>
              <a:buChar char="•"/>
            </a:pPr>
            <a:endParaRPr lang="fr-FR" sz="1400" dirty="0">
              <a:solidFill>
                <a:schemeClr val="bg1"/>
              </a:solidFill>
            </a:endParaRPr>
          </a:p>
          <a:p>
            <a:pPr>
              <a:spcAft>
                <a:spcPts val="300"/>
              </a:spcAft>
            </a:pPr>
            <a:endParaRPr lang="en-US" sz="1200" dirty="0">
              <a:solidFill>
                <a:srgbClr val="C00000"/>
              </a:solidFill>
            </a:endParaRPr>
          </a:p>
        </p:txBody>
      </p:sp>
      <p:sp>
        <p:nvSpPr>
          <p:cNvPr id="12" name="ZoneTexte 11">
            <a:extLst>
              <a:ext uri="{FF2B5EF4-FFF2-40B4-BE49-F238E27FC236}">
                <a16:creationId xmlns:a16="http://schemas.microsoft.com/office/drawing/2014/main" id="{1A188DBF-942F-0FB6-9E2D-3FB9D23F3F39}"/>
              </a:ext>
            </a:extLst>
          </p:cNvPr>
          <p:cNvSpPr txBox="1"/>
          <p:nvPr/>
        </p:nvSpPr>
        <p:spPr>
          <a:xfrm>
            <a:off x="2301824" y="829316"/>
            <a:ext cx="7334301" cy="738664"/>
          </a:xfrm>
          <a:prstGeom prst="rect">
            <a:avLst/>
          </a:prstGeom>
          <a:noFill/>
        </p:spPr>
        <p:txBody>
          <a:bodyPr wrap="square">
            <a:spAutoFit/>
          </a:bodyPr>
          <a:lstStyle/>
          <a:p>
            <a:r>
              <a:rPr lang="fr-FR" sz="1400" dirty="0">
                <a:solidFill>
                  <a:schemeClr val="bg1"/>
                </a:solidFill>
              </a:rPr>
              <a:t>Sénescence des feuilles : processus continu, de la pointe vers le bas</a:t>
            </a:r>
          </a:p>
          <a:p>
            <a:r>
              <a:rPr lang="fr-FR" sz="1400" dirty="0">
                <a:solidFill>
                  <a:schemeClr val="bg1"/>
                </a:solidFill>
              </a:rPr>
              <a:t>Clustering </a:t>
            </a:r>
            <a:r>
              <a:rPr lang="fr-FR" sz="1400" dirty="0">
                <a:solidFill>
                  <a:schemeClr val="bg1"/>
                </a:solidFill>
                <a:sym typeface="Wingdings" panose="05000000000000000000" pitchFamily="2" charset="2"/>
              </a:rPr>
              <a:t> obtenir des classes qui rendent compte de ce processus ordinal de sénescence</a:t>
            </a:r>
            <a:endParaRPr lang="fr-FR" sz="1400" dirty="0">
              <a:solidFill>
                <a:schemeClr val="bg1"/>
              </a:solidFill>
            </a:endParaRPr>
          </a:p>
          <a:p>
            <a:endParaRPr lang="en-US" sz="1400" dirty="0"/>
          </a:p>
        </p:txBody>
      </p:sp>
    </p:spTree>
    <p:extLst>
      <p:ext uri="{BB962C8B-B14F-4D97-AF65-F5344CB8AC3E}">
        <p14:creationId xmlns:p14="http://schemas.microsoft.com/office/powerpoint/2010/main" val="2320345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14</a:t>
            </a:fld>
            <a:endParaRPr lang="fr-FR"/>
          </a:p>
        </p:txBody>
      </p:sp>
      <p:pic>
        <p:nvPicPr>
          <p:cNvPr id="7" name="Image 6" descr="Une image contenant texte, carte, capture d’écran&#10;&#10;Description générée automatiquement">
            <a:extLst>
              <a:ext uri="{FF2B5EF4-FFF2-40B4-BE49-F238E27FC236}">
                <a16:creationId xmlns:a16="http://schemas.microsoft.com/office/drawing/2014/main" id="{14A7A48F-09E3-E41D-6816-4757E27B2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998" y="2743201"/>
            <a:ext cx="4139104" cy="2759403"/>
          </a:xfrm>
          <a:prstGeom prst="rect">
            <a:avLst/>
          </a:prstGeom>
        </p:spPr>
      </p:pic>
      <p:pic>
        <p:nvPicPr>
          <p:cNvPr id="10" name="Image 9" descr="Une image contenant diagramme, texte, Tracé, ligne&#10;&#10;Description générée automatiquement">
            <a:extLst>
              <a:ext uri="{FF2B5EF4-FFF2-40B4-BE49-F238E27FC236}">
                <a16:creationId xmlns:a16="http://schemas.microsoft.com/office/drawing/2014/main" id="{E4069F7F-DE6B-9617-4C7D-E9082BB0B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864" y="2743200"/>
            <a:ext cx="4139104" cy="2759403"/>
          </a:xfrm>
          <a:prstGeom prst="rect">
            <a:avLst/>
          </a:prstGeom>
        </p:spPr>
      </p:pic>
      <p:sp>
        <p:nvSpPr>
          <p:cNvPr id="5" name="ZoneTexte 4">
            <a:extLst>
              <a:ext uri="{FF2B5EF4-FFF2-40B4-BE49-F238E27FC236}">
                <a16:creationId xmlns:a16="http://schemas.microsoft.com/office/drawing/2014/main" id="{83FFC366-6DB9-331F-17B3-740A177DC339}"/>
              </a:ext>
            </a:extLst>
          </p:cNvPr>
          <p:cNvSpPr txBox="1"/>
          <p:nvPr/>
        </p:nvSpPr>
        <p:spPr>
          <a:xfrm>
            <a:off x="3987470" y="306699"/>
            <a:ext cx="4295102" cy="430887"/>
          </a:xfrm>
          <a:prstGeom prst="rect">
            <a:avLst/>
          </a:prstGeom>
          <a:noFill/>
        </p:spPr>
        <p:txBody>
          <a:bodyPr wrap="square" rtlCol="0">
            <a:spAutoFit/>
          </a:bodyPr>
          <a:lstStyle/>
          <a:p>
            <a:r>
              <a:rPr lang="fr-FR" sz="2200" b="1" dirty="0">
                <a:solidFill>
                  <a:schemeClr val="bg1"/>
                </a:solidFill>
              </a:rPr>
              <a:t>2. Labellisation non-supervisée</a:t>
            </a:r>
            <a:endParaRPr lang="en-US" sz="2200" b="1" dirty="0">
              <a:solidFill>
                <a:schemeClr val="bg1"/>
              </a:solidFill>
            </a:endParaRPr>
          </a:p>
        </p:txBody>
      </p:sp>
      <p:sp>
        <p:nvSpPr>
          <p:cNvPr id="6" name="Rectangle 5">
            <a:extLst>
              <a:ext uri="{FF2B5EF4-FFF2-40B4-BE49-F238E27FC236}">
                <a16:creationId xmlns:a16="http://schemas.microsoft.com/office/drawing/2014/main" id="{88DE0DD7-B81A-5A1C-C187-1FEDD4ABD191}"/>
              </a:ext>
            </a:extLst>
          </p:cNvPr>
          <p:cNvSpPr/>
          <p:nvPr/>
        </p:nvSpPr>
        <p:spPr>
          <a:xfrm>
            <a:off x="3892098" y="266503"/>
            <a:ext cx="4433196"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383F041C-C794-4A24-1F62-3DF9749B184F}"/>
              </a:ext>
            </a:extLst>
          </p:cNvPr>
          <p:cNvSpPr txBox="1"/>
          <p:nvPr/>
        </p:nvSpPr>
        <p:spPr>
          <a:xfrm>
            <a:off x="689305" y="1639418"/>
            <a:ext cx="10488542" cy="738664"/>
          </a:xfrm>
          <a:prstGeom prst="rect">
            <a:avLst/>
          </a:prstGeom>
          <a:noFill/>
        </p:spPr>
        <p:txBody>
          <a:bodyPr wrap="square">
            <a:spAutoFit/>
          </a:bodyPr>
          <a:lstStyle/>
          <a:p>
            <a:r>
              <a:rPr lang="fr-FR" sz="1400" dirty="0">
                <a:solidFill>
                  <a:schemeClr val="bg1"/>
                </a:solidFill>
                <a:sym typeface="Wingdings" panose="05000000000000000000" pitchFamily="2" charset="2"/>
              </a:rPr>
              <a:t>Si les clusters obtenus ne permettent pas de rendre compte du processus ordinal de sénescence  trier selon IV pertinent, permettant de rendre compte du processus ordinal de </a:t>
            </a:r>
            <a:r>
              <a:rPr lang="fr-FR" sz="1400" dirty="0" err="1">
                <a:solidFill>
                  <a:schemeClr val="bg1"/>
                </a:solidFill>
                <a:sym typeface="Wingdings" panose="05000000000000000000" pitchFamily="2" charset="2"/>
              </a:rPr>
              <a:t>sénecence</a:t>
            </a:r>
            <a:endParaRPr lang="fr-FR" sz="1400" dirty="0">
              <a:solidFill>
                <a:schemeClr val="bg1"/>
              </a:solidFill>
            </a:endParaRPr>
          </a:p>
          <a:p>
            <a:endParaRPr lang="en-US" sz="1400" dirty="0"/>
          </a:p>
        </p:txBody>
      </p:sp>
    </p:spTree>
    <p:extLst>
      <p:ext uri="{BB962C8B-B14F-4D97-AF65-F5344CB8AC3E}">
        <p14:creationId xmlns:p14="http://schemas.microsoft.com/office/powerpoint/2010/main" val="22924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05488" y="6228552"/>
            <a:ext cx="304313" cy="323557"/>
          </a:xfrm>
        </p:spPr>
        <p:txBody>
          <a:bodyPr/>
          <a:lstStyle/>
          <a:p>
            <a:fld id="{DCBB7FA5-5CC9-4C33-A4D0-C258736BA67A}" type="slidenum">
              <a:rPr lang="fr-FR" smtClean="0"/>
              <a:t>15</a:t>
            </a:fld>
            <a:endParaRPr lang="fr-FR" dirty="0"/>
          </a:p>
        </p:txBody>
      </p:sp>
      <p:pic>
        <p:nvPicPr>
          <p:cNvPr id="6" name="Image 5" descr="Une image contenant texte, carte, capture d’écran&#10;&#10;Description générée automatiquement">
            <a:extLst>
              <a:ext uri="{FF2B5EF4-FFF2-40B4-BE49-F238E27FC236}">
                <a16:creationId xmlns:a16="http://schemas.microsoft.com/office/drawing/2014/main" id="{21C2E260-6294-771D-CF1B-193582701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85" y="2333017"/>
            <a:ext cx="2256049" cy="1504033"/>
          </a:xfrm>
          <a:prstGeom prst="rect">
            <a:avLst/>
          </a:prstGeom>
        </p:spPr>
      </p:pic>
      <p:pic>
        <p:nvPicPr>
          <p:cNvPr id="9" name="Image 8" descr="Une image contenant texte, carte, capture d’écran&#10;&#10;Description générée automatiquement">
            <a:extLst>
              <a:ext uri="{FF2B5EF4-FFF2-40B4-BE49-F238E27FC236}">
                <a16:creationId xmlns:a16="http://schemas.microsoft.com/office/drawing/2014/main" id="{1B1B9BE6-5E5B-6A9A-CC85-D320D4077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211" y="2333018"/>
            <a:ext cx="2256049" cy="1504033"/>
          </a:xfrm>
          <a:prstGeom prst="rect">
            <a:avLst/>
          </a:prstGeom>
        </p:spPr>
      </p:pic>
      <p:pic>
        <p:nvPicPr>
          <p:cNvPr id="12" name="Image 11" descr="Une image contenant texte, capture d’écran&#10;&#10;Description générée automatiquement">
            <a:extLst>
              <a:ext uri="{FF2B5EF4-FFF2-40B4-BE49-F238E27FC236}">
                <a16:creationId xmlns:a16="http://schemas.microsoft.com/office/drawing/2014/main" id="{6C73E8C2-E056-BFE2-03B3-940654E38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1071" y="2333019"/>
            <a:ext cx="2256049" cy="1504033"/>
          </a:xfrm>
          <a:prstGeom prst="rect">
            <a:avLst/>
          </a:prstGeom>
        </p:spPr>
      </p:pic>
      <p:pic>
        <p:nvPicPr>
          <p:cNvPr id="14" name="Image 13" descr="Une image contenant texte, capture d’écran, carte&#10;&#10;Description générée automatiquement">
            <a:extLst>
              <a:ext uri="{FF2B5EF4-FFF2-40B4-BE49-F238E27FC236}">
                <a16:creationId xmlns:a16="http://schemas.microsoft.com/office/drawing/2014/main" id="{35423C12-FDAC-6F86-1ED0-7CB95791E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4274" y="2333019"/>
            <a:ext cx="2256049" cy="1504033"/>
          </a:xfrm>
          <a:prstGeom prst="rect">
            <a:avLst/>
          </a:prstGeom>
        </p:spPr>
      </p:pic>
      <p:pic>
        <p:nvPicPr>
          <p:cNvPr id="16" name="Image 15" descr="Une image contenant texte, capture d’écran&#10;&#10;Description générée automatiquement">
            <a:extLst>
              <a:ext uri="{FF2B5EF4-FFF2-40B4-BE49-F238E27FC236}">
                <a16:creationId xmlns:a16="http://schemas.microsoft.com/office/drawing/2014/main" id="{28CD3055-4A44-74C1-7917-3326EC030F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874" y="4250669"/>
            <a:ext cx="2256049" cy="1504033"/>
          </a:xfrm>
          <a:prstGeom prst="rect">
            <a:avLst/>
          </a:prstGeom>
        </p:spPr>
      </p:pic>
      <p:pic>
        <p:nvPicPr>
          <p:cNvPr id="18" name="Image 17" descr="Une image contenant texte, fleur, capture d’écran&#10;&#10;Description générée automatiquement">
            <a:extLst>
              <a:ext uri="{FF2B5EF4-FFF2-40B4-BE49-F238E27FC236}">
                <a16:creationId xmlns:a16="http://schemas.microsoft.com/office/drawing/2014/main" id="{5938CC6D-4B07-B3D0-9B0E-8CF97FF11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8212" y="4250669"/>
            <a:ext cx="2256049" cy="1504033"/>
          </a:xfrm>
          <a:prstGeom prst="rect">
            <a:avLst/>
          </a:prstGeom>
        </p:spPr>
      </p:pic>
      <p:pic>
        <p:nvPicPr>
          <p:cNvPr id="20" name="Image 19" descr="Une image contenant texte, capture d’écran, carte&#10;&#10;Description générée automatiquement">
            <a:extLst>
              <a:ext uri="{FF2B5EF4-FFF2-40B4-BE49-F238E27FC236}">
                <a16:creationId xmlns:a16="http://schemas.microsoft.com/office/drawing/2014/main" id="{1BFE4B99-A21E-F169-08FC-8D3938A6DE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72936" y="4250669"/>
            <a:ext cx="2256049" cy="1504033"/>
          </a:xfrm>
          <a:prstGeom prst="rect">
            <a:avLst/>
          </a:prstGeom>
        </p:spPr>
      </p:pic>
      <p:pic>
        <p:nvPicPr>
          <p:cNvPr id="22" name="Image 21" descr="Une image contenant texte, capture d’écran, carte&#10;&#10;Description générée automatiquement">
            <a:extLst>
              <a:ext uri="{FF2B5EF4-FFF2-40B4-BE49-F238E27FC236}">
                <a16:creationId xmlns:a16="http://schemas.microsoft.com/office/drawing/2014/main" id="{18AABF3A-0319-A61F-499D-4BC7A6362D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94274" y="4250670"/>
            <a:ext cx="2256049" cy="1504033"/>
          </a:xfrm>
          <a:prstGeom prst="rect">
            <a:avLst/>
          </a:prstGeom>
        </p:spPr>
      </p:pic>
      <p:sp>
        <p:nvSpPr>
          <p:cNvPr id="3" name="ZoneTexte 2">
            <a:extLst>
              <a:ext uri="{FF2B5EF4-FFF2-40B4-BE49-F238E27FC236}">
                <a16:creationId xmlns:a16="http://schemas.microsoft.com/office/drawing/2014/main" id="{E5786676-D1E6-3B7B-FA1B-8165DA4A2417}"/>
              </a:ext>
            </a:extLst>
          </p:cNvPr>
          <p:cNvSpPr txBox="1"/>
          <p:nvPr/>
        </p:nvSpPr>
        <p:spPr>
          <a:xfrm>
            <a:off x="3987469" y="306699"/>
            <a:ext cx="4296873" cy="430887"/>
          </a:xfrm>
          <a:prstGeom prst="rect">
            <a:avLst/>
          </a:prstGeom>
          <a:noFill/>
        </p:spPr>
        <p:txBody>
          <a:bodyPr wrap="square" rtlCol="0">
            <a:spAutoFit/>
          </a:bodyPr>
          <a:lstStyle/>
          <a:p>
            <a:r>
              <a:rPr lang="fr-FR" sz="2200" b="1" dirty="0">
                <a:solidFill>
                  <a:schemeClr val="bg1"/>
                </a:solidFill>
              </a:rPr>
              <a:t>2. Labellisation non-supervisée</a:t>
            </a:r>
            <a:endParaRPr lang="en-US" sz="2200" b="1" dirty="0">
              <a:solidFill>
                <a:schemeClr val="bg1"/>
              </a:solidFill>
            </a:endParaRPr>
          </a:p>
        </p:txBody>
      </p:sp>
      <p:sp>
        <p:nvSpPr>
          <p:cNvPr id="5" name="Rectangle 4">
            <a:extLst>
              <a:ext uri="{FF2B5EF4-FFF2-40B4-BE49-F238E27FC236}">
                <a16:creationId xmlns:a16="http://schemas.microsoft.com/office/drawing/2014/main" id="{DC065117-A360-C67B-4FC0-123C5BEB4965}"/>
              </a:ext>
            </a:extLst>
          </p:cNvPr>
          <p:cNvSpPr/>
          <p:nvPr/>
        </p:nvSpPr>
        <p:spPr>
          <a:xfrm>
            <a:off x="3892097" y="266503"/>
            <a:ext cx="4435023"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10" name="ZoneTexte 9">
            <a:extLst>
              <a:ext uri="{FF2B5EF4-FFF2-40B4-BE49-F238E27FC236}">
                <a16:creationId xmlns:a16="http://schemas.microsoft.com/office/drawing/2014/main" id="{C9E50411-3D7F-C5CA-513A-77B182376286}"/>
              </a:ext>
            </a:extLst>
          </p:cNvPr>
          <p:cNvSpPr txBox="1"/>
          <p:nvPr/>
        </p:nvSpPr>
        <p:spPr>
          <a:xfrm>
            <a:off x="689305" y="1575620"/>
            <a:ext cx="10488542" cy="523220"/>
          </a:xfrm>
          <a:prstGeom prst="rect">
            <a:avLst/>
          </a:prstGeom>
          <a:noFill/>
        </p:spPr>
        <p:txBody>
          <a:bodyPr wrap="square">
            <a:spAutoFit/>
          </a:bodyPr>
          <a:lstStyle/>
          <a:p>
            <a:r>
              <a:rPr lang="fr-FR" sz="1400" dirty="0">
                <a:solidFill>
                  <a:schemeClr val="bg1"/>
                </a:solidFill>
                <a:sym typeface="Wingdings" panose="05000000000000000000" pitchFamily="2" charset="2"/>
              </a:rPr>
              <a:t>On peut visualiser l’évolution de la répartition des différentes classes de sénescence au fil du temps</a:t>
            </a:r>
            <a:endParaRPr lang="fr-FR" sz="1400" dirty="0">
              <a:solidFill>
                <a:schemeClr val="bg1"/>
              </a:solidFill>
            </a:endParaRPr>
          </a:p>
          <a:p>
            <a:endParaRPr lang="en-US" sz="1400" dirty="0"/>
          </a:p>
        </p:txBody>
      </p:sp>
    </p:spTree>
    <p:extLst>
      <p:ext uri="{BB962C8B-B14F-4D97-AF65-F5344CB8AC3E}">
        <p14:creationId xmlns:p14="http://schemas.microsoft.com/office/powerpoint/2010/main" val="362725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05488" y="6228552"/>
            <a:ext cx="304313" cy="323557"/>
          </a:xfrm>
        </p:spPr>
        <p:txBody>
          <a:bodyPr/>
          <a:lstStyle/>
          <a:p>
            <a:fld id="{DCBB7FA5-5CC9-4C33-A4D0-C258736BA67A}" type="slidenum">
              <a:rPr lang="fr-FR" smtClean="0"/>
              <a:t>16</a:t>
            </a:fld>
            <a:endParaRPr lang="fr-FR" dirty="0"/>
          </a:p>
        </p:txBody>
      </p:sp>
      <p:sp>
        <p:nvSpPr>
          <p:cNvPr id="3" name="ZoneTexte 2">
            <a:extLst>
              <a:ext uri="{FF2B5EF4-FFF2-40B4-BE49-F238E27FC236}">
                <a16:creationId xmlns:a16="http://schemas.microsoft.com/office/drawing/2014/main" id="{E5786676-D1E6-3B7B-FA1B-8165DA4A2417}"/>
              </a:ext>
            </a:extLst>
          </p:cNvPr>
          <p:cNvSpPr txBox="1"/>
          <p:nvPr/>
        </p:nvSpPr>
        <p:spPr>
          <a:xfrm>
            <a:off x="3987470" y="306699"/>
            <a:ext cx="3058940" cy="430887"/>
          </a:xfrm>
          <a:prstGeom prst="rect">
            <a:avLst/>
          </a:prstGeom>
          <a:noFill/>
        </p:spPr>
        <p:txBody>
          <a:bodyPr wrap="square" rtlCol="0">
            <a:spAutoFit/>
          </a:bodyPr>
          <a:lstStyle/>
          <a:p>
            <a:r>
              <a:rPr lang="fr-FR" sz="2200" b="1" dirty="0">
                <a:solidFill>
                  <a:schemeClr val="bg1"/>
                </a:solidFill>
              </a:rPr>
              <a:t>3. </a:t>
            </a:r>
            <a:r>
              <a:rPr lang="fr-FR" sz="2200" b="1" dirty="0" err="1">
                <a:solidFill>
                  <a:schemeClr val="bg1"/>
                </a:solidFill>
              </a:rPr>
              <a:t>Feature</a:t>
            </a:r>
            <a:r>
              <a:rPr lang="fr-FR" sz="2200" b="1" dirty="0">
                <a:solidFill>
                  <a:schemeClr val="bg1"/>
                </a:solidFill>
              </a:rPr>
              <a:t> extraction</a:t>
            </a:r>
            <a:endParaRPr lang="en-US" sz="2200" b="1" dirty="0">
              <a:solidFill>
                <a:schemeClr val="bg1"/>
              </a:solidFill>
            </a:endParaRPr>
          </a:p>
        </p:txBody>
      </p:sp>
      <p:sp>
        <p:nvSpPr>
          <p:cNvPr id="5" name="Rectangle 4">
            <a:extLst>
              <a:ext uri="{FF2B5EF4-FFF2-40B4-BE49-F238E27FC236}">
                <a16:creationId xmlns:a16="http://schemas.microsoft.com/office/drawing/2014/main" id="{DC065117-A360-C67B-4FC0-123C5BEB4965}"/>
              </a:ext>
            </a:extLst>
          </p:cNvPr>
          <p:cNvSpPr/>
          <p:nvPr/>
        </p:nvSpPr>
        <p:spPr>
          <a:xfrm>
            <a:off x="3892097" y="266503"/>
            <a:ext cx="3157289"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10" name="ZoneTexte 9">
            <a:extLst>
              <a:ext uri="{FF2B5EF4-FFF2-40B4-BE49-F238E27FC236}">
                <a16:creationId xmlns:a16="http://schemas.microsoft.com/office/drawing/2014/main" id="{C9E50411-3D7F-C5CA-513A-77B182376286}"/>
              </a:ext>
            </a:extLst>
          </p:cNvPr>
          <p:cNvSpPr txBox="1"/>
          <p:nvPr/>
        </p:nvSpPr>
        <p:spPr>
          <a:xfrm>
            <a:off x="1678133" y="2107246"/>
            <a:ext cx="7859272" cy="523220"/>
          </a:xfrm>
          <a:prstGeom prst="rect">
            <a:avLst/>
          </a:prstGeom>
          <a:noFill/>
        </p:spPr>
        <p:txBody>
          <a:bodyPr wrap="square">
            <a:spAutoFit/>
          </a:bodyPr>
          <a:lstStyle/>
          <a:p>
            <a:r>
              <a:rPr lang="fr-FR" sz="1400" dirty="0">
                <a:solidFill>
                  <a:schemeClr val="bg1"/>
                </a:solidFill>
                <a:sym typeface="Wingdings" panose="05000000000000000000" pitchFamily="2" charset="2"/>
              </a:rPr>
              <a:t>On choisit les IV les plus pertinents dans la littérature pour détecter le stress hydrique chez les plantes : NDVI, </a:t>
            </a:r>
            <a:r>
              <a:rPr lang="fr-FR" sz="1400" dirty="0" err="1">
                <a:solidFill>
                  <a:schemeClr val="bg1"/>
                </a:solidFill>
                <a:sym typeface="Wingdings" panose="05000000000000000000" pitchFamily="2" charset="2"/>
              </a:rPr>
              <a:t>mRENDVI</a:t>
            </a:r>
            <a:r>
              <a:rPr lang="fr-FR" sz="1400" dirty="0">
                <a:solidFill>
                  <a:schemeClr val="bg1"/>
                </a:solidFill>
                <a:sym typeface="Wingdings" panose="05000000000000000000" pitchFamily="2" charset="2"/>
              </a:rPr>
              <a:t>, SR4, PSRI, Crit </a:t>
            </a:r>
            <a:r>
              <a:rPr lang="fr-FR" sz="1400" dirty="0" err="1">
                <a:solidFill>
                  <a:schemeClr val="bg1"/>
                </a:solidFill>
                <a:sym typeface="Wingdings" panose="05000000000000000000" pitchFamily="2" charset="2"/>
              </a:rPr>
              <a:t>order</a:t>
            </a:r>
            <a:r>
              <a:rPr lang="fr-FR" sz="1400" dirty="0">
                <a:solidFill>
                  <a:schemeClr val="bg1"/>
                </a:solidFill>
                <a:sym typeface="Wingdings" panose="05000000000000000000" pitchFamily="2" charset="2"/>
              </a:rPr>
              <a:t>, SG, RENDVI, RGRI, SR, CAR2, CAR1 </a:t>
            </a:r>
            <a:r>
              <a:rPr lang="fr-FR" sz="1400" dirty="0">
                <a:solidFill>
                  <a:srgbClr val="C00000"/>
                </a:solidFill>
              </a:rPr>
              <a:t>{0}</a:t>
            </a:r>
          </a:p>
        </p:txBody>
      </p:sp>
    </p:spTree>
    <p:extLst>
      <p:ext uri="{BB962C8B-B14F-4D97-AF65-F5344CB8AC3E}">
        <p14:creationId xmlns:p14="http://schemas.microsoft.com/office/powerpoint/2010/main" val="261604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05488" y="6228552"/>
            <a:ext cx="304313" cy="323557"/>
          </a:xfrm>
        </p:spPr>
        <p:txBody>
          <a:bodyPr/>
          <a:lstStyle/>
          <a:p>
            <a:fld id="{DCBB7FA5-5CC9-4C33-A4D0-C258736BA67A}" type="slidenum">
              <a:rPr lang="fr-FR" smtClean="0"/>
              <a:t>17</a:t>
            </a:fld>
            <a:endParaRPr lang="fr-FR" dirty="0"/>
          </a:p>
        </p:txBody>
      </p:sp>
      <p:sp>
        <p:nvSpPr>
          <p:cNvPr id="2" name="ZoneTexte 1">
            <a:extLst>
              <a:ext uri="{FF2B5EF4-FFF2-40B4-BE49-F238E27FC236}">
                <a16:creationId xmlns:a16="http://schemas.microsoft.com/office/drawing/2014/main" id="{53AF740D-3F40-1AFE-7EEA-8293478622CF}"/>
              </a:ext>
            </a:extLst>
          </p:cNvPr>
          <p:cNvSpPr txBox="1"/>
          <p:nvPr/>
        </p:nvSpPr>
        <p:spPr>
          <a:xfrm>
            <a:off x="3984493" y="359196"/>
            <a:ext cx="4298269" cy="430887"/>
          </a:xfrm>
          <a:prstGeom prst="rect">
            <a:avLst/>
          </a:prstGeom>
          <a:noFill/>
        </p:spPr>
        <p:txBody>
          <a:bodyPr wrap="square" rtlCol="0">
            <a:spAutoFit/>
          </a:bodyPr>
          <a:lstStyle/>
          <a:p>
            <a:r>
              <a:rPr lang="fr-FR" sz="2200" b="1" dirty="0">
                <a:solidFill>
                  <a:schemeClr val="bg1"/>
                </a:solidFill>
              </a:rPr>
              <a:t>3.  Modèle de classification</a:t>
            </a:r>
            <a:endParaRPr lang="en-US" sz="2200" b="1" dirty="0">
              <a:solidFill>
                <a:schemeClr val="bg1"/>
              </a:solidFill>
            </a:endParaRPr>
          </a:p>
        </p:txBody>
      </p:sp>
      <p:sp>
        <p:nvSpPr>
          <p:cNvPr id="7" name="Rectangle 6">
            <a:extLst>
              <a:ext uri="{FF2B5EF4-FFF2-40B4-BE49-F238E27FC236}">
                <a16:creationId xmlns:a16="http://schemas.microsoft.com/office/drawing/2014/main" id="{FAF784ED-3F0F-BD08-4E55-C4730F7B49CF}"/>
              </a:ext>
            </a:extLst>
          </p:cNvPr>
          <p:cNvSpPr/>
          <p:nvPr/>
        </p:nvSpPr>
        <p:spPr>
          <a:xfrm>
            <a:off x="3889121" y="319000"/>
            <a:ext cx="3808851"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1F57C668-59B8-C88D-9BF1-7CC63876910B}"/>
              </a:ext>
            </a:extLst>
          </p:cNvPr>
          <p:cNvSpPr txBox="1"/>
          <p:nvPr/>
        </p:nvSpPr>
        <p:spPr>
          <a:xfrm>
            <a:off x="689305" y="1603087"/>
            <a:ext cx="7859272" cy="1169551"/>
          </a:xfrm>
          <a:prstGeom prst="rect">
            <a:avLst/>
          </a:prstGeom>
          <a:noFill/>
        </p:spPr>
        <p:txBody>
          <a:bodyPr wrap="square">
            <a:spAutoFit/>
          </a:bodyPr>
          <a:lstStyle/>
          <a:p>
            <a:r>
              <a:rPr lang="fr-FR" sz="1400" dirty="0">
                <a:solidFill>
                  <a:schemeClr val="bg1"/>
                </a:solidFill>
                <a:sym typeface="Wingdings" panose="05000000000000000000" pitchFamily="2" charset="2"/>
              </a:rPr>
              <a:t>Modèle de classification choisi : </a:t>
            </a:r>
            <a:r>
              <a:rPr lang="fr-FR" sz="1400" dirty="0" err="1">
                <a:solidFill>
                  <a:schemeClr val="bg1"/>
                </a:solidFill>
                <a:sym typeface="Wingdings" panose="05000000000000000000" pitchFamily="2" charset="2"/>
              </a:rPr>
              <a:t>Random</a:t>
            </a:r>
            <a:r>
              <a:rPr lang="fr-FR" sz="1400" dirty="0">
                <a:solidFill>
                  <a:schemeClr val="bg1"/>
                </a:solidFill>
                <a:sym typeface="Wingdings" panose="05000000000000000000" pitchFamily="2" charset="2"/>
              </a:rPr>
              <a:t> Forest (</a:t>
            </a:r>
            <a:r>
              <a:rPr lang="fr-FR" sz="1400" dirty="0">
                <a:solidFill>
                  <a:schemeClr val="bg1"/>
                </a:solidFill>
              </a:rPr>
              <a:t>robuste à l’</a:t>
            </a:r>
            <a:r>
              <a:rPr lang="fr-FR" sz="1400" dirty="0" err="1">
                <a:solidFill>
                  <a:schemeClr val="bg1"/>
                </a:solidFill>
              </a:rPr>
              <a:t>overfitting</a:t>
            </a:r>
            <a:r>
              <a:rPr lang="fr-FR" sz="1400" dirty="0">
                <a:solidFill>
                  <a:schemeClr val="bg1"/>
                </a:solidFill>
              </a:rPr>
              <a:t>, permet de </a:t>
            </a:r>
            <a:r>
              <a:rPr lang="fr-FR" sz="1400" dirty="0" err="1">
                <a:solidFill>
                  <a:schemeClr val="bg1"/>
                </a:solidFill>
              </a:rPr>
              <a:t>detérminer</a:t>
            </a:r>
            <a:r>
              <a:rPr lang="fr-FR" sz="1400" dirty="0">
                <a:solidFill>
                  <a:schemeClr val="bg1"/>
                </a:solidFill>
              </a:rPr>
              <a:t> l’importance des caractéristique)</a:t>
            </a:r>
            <a:endParaRPr lang="fr-FR" sz="1400" dirty="0">
              <a:solidFill>
                <a:srgbClr val="C00000"/>
              </a:solidFill>
            </a:endParaRPr>
          </a:p>
          <a:p>
            <a:endParaRPr lang="fr-FR" sz="1400" dirty="0">
              <a:solidFill>
                <a:srgbClr val="C00000"/>
              </a:solidFill>
            </a:endParaRPr>
          </a:p>
          <a:p>
            <a:r>
              <a:rPr lang="fr-FR" sz="1400" dirty="0">
                <a:solidFill>
                  <a:schemeClr val="bg1"/>
                </a:solidFill>
              </a:rPr>
              <a:t>Autres modèles à essayer : SVM ensemble </a:t>
            </a:r>
            <a:r>
              <a:rPr lang="fr-FR" sz="1400" dirty="0" err="1">
                <a:solidFill>
                  <a:schemeClr val="bg1"/>
                </a:solidFill>
              </a:rPr>
              <a:t>classifiers</a:t>
            </a:r>
            <a:r>
              <a:rPr lang="fr-FR" sz="1400" dirty="0">
                <a:solidFill>
                  <a:schemeClr val="bg1"/>
                </a:solidFill>
              </a:rPr>
              <a:t> (linéaire, non-linéaire)</a:t>
            </a:r>
          </a:p>
          <a:p>
            <a:endParaRPr lang="en-US" sz="1400" dirty="0"/>
          </a:p>
        </p:txBody>
      </p:sp>
      <p:pic>
        <p:nvPicPr>
          <p:cNvPr id="13" name="Image 12" descr="Une image contenant capture d’écran, texte, carré, Rectangle&#10;&#10;Description générée automatiquement">
            <a:extLst>
              <a:ext uri="{FF2B5EF4-FFF2-40B4-BE49-F238E27FC236}">
                <a16:creationId xmlns:a16="http://schemas.microsoft.com/office/drawing/2014/main" id="{F8BBB164-C4FD-8173-3C1D-B47F04F60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774" y="2772638"/>
            <a:ext cx="3826160" cy="3067386"/>
          </a:xfrm>
          <a:prstGeom prst="rect">
            <a:avLst/>
          </a:prstGeom>
        </p:spPr>
      </p:pic>
      <p:sp>
        <p:nvSpPr>
          <p:cNvPr id="14" name="ZoneTexte 13">
            <a:extLst>
              <a:ext uri="{FF2B5EF4-FFF2-40B4-BE49-F238E27FC236}">
                <a16:creationId xmlns:a16="http://schemas.microsoft.com/office/drawing/2014/main" id="{0489AC6A-BEED-56FB-BA67-6A0561EA6382}"/>
              </a:ext>
            </a:extLst>
          </p:cNvPr>
          <p:cNvSpPr txBox="1"/>
          <p:nvPr/>
        </p:nvSpPr>
        <p:spPr>
          <a:xfrm>
            <a:off x="350003" y="6020998"/>
            <a:ext cx="5783624" cy="738664"/>
          </a:xfrm>
          <a:prstGeom prst="rect">
            <a:avLst/>
          </a:prstGeom>
          <a:noFill/>
        </p:spPr>
        <p:txBody>
          <a:bodyPr wrap="square">
            <a:spAutoFit/>
          </a:bodyPr>
          <a:lstStyle/>
          <a:p>
            <a:r>
              <a:rPr lang="fr-FR" sz="1400" dirty="0">
                <a:solidFill>
                  <a:schemeClr val="bg1"/>
                </a:solidFill>
                <a:sym typeface="Wingdings" panose="05000000000000000000" pitchFamily="2" charset="2"/>
              </a:rPr>
              <a:t>Matrice de confusion obtenue pour un </a:t>
            </a:r>
            <a:r>
              <a:rPr lang="fr-FR" sz="1400" dirty="0" err="1">
                <a:solidFill>
                  <a:schemeClr val="bg1"/>
                </a:solidFill>
                <a:sym typeface="Wingdings" panose="05000000000000000000" pitchFamily="2" charset="2"/>
              </a:rPr>
              <a:t>dataset</a:t>
            </a:r>
            <a:r>
              <a:rPr lang="fr-FR" sz="1400" dirty="0">
                <a:solidFill>
                  <a:schemeClr val="bg1"/>
                </a:solidFill>
                <a:sym typeface="Wingdings" panose="05000000000000000000" pitchFamily="2" charset="2"/>
              </a:rPr>
              <a:t> de 8 images, plante 5</a:t>
            </a:r>
            <a:endParaRPr lang="fr-FR" sz="1400" dirty="0">
              <a:solidFill>
                <a:srgbClr val="C00000"/>
              </a:solidFill>
            </a:endParaRPr>
          </a:p>
          <a:p>
            <a:r>
              <a:rPr lang="fr-FR" sz="1400" dirty="0" err="1">
                <a:solidFill>
                  <a:schemeClr val="bg1"/>
                </a:solidFill>
              </a:rPr>
              <a:t>Accuracy</a:t>
            </a:r>
            <a:r>
              <a:rPr lang="fr-FR" sz="1400" dirty="0">
                <a:solidFill>
                  <a:schemeClr val="bg1"/>
                </a:solidFill>
              </a:rPr>
              <a:t> : 0.71</a:t>
            </a:r>
          </a:p>
          <a:p>
            <a:endParaRPr lang="en-US" sz="1400" dirty="0"/>
          </a:p>
        </p:txBody>
      </p:sp>
      <p:pic>
        <p:nvPicPr>
          <p:cNvPr id="5" name="Image 4" descr="Une image contenant capture d’écran, carré, Rectangle, texte&#10;&#10;Description générée automatiquement">
            <a:extLst>
              <a:ext uri="{FF2B5EF4-FFF2-40B4-BE49-F238E27FC236}">
                <a16:creationId xmlns:a16="http://schemas.microsoft.com/office/drawing/2014/main" id="{F9B890EB-0D43-B5BE-4C13-46AAF5DD3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012" y="2772638"/>
            <a:ext cx="3816074" cy="3067386"/>
          </a:xfrm>
          <a:prstGeom prst="rect">
            <a:avLst/>
          </a:prstGeom>
        </p:spPr>
      </p:pic>
      <p:sp>
        <p:nvSpPr>
          <p:cNvPr id="6" name="ZoneTexte 5">
            <a:extLst>
              <a:ext uri="{FF2B5EF4-FFF2-40B4-BE49-F238E27FC236}">
                <a16:creationId xmlns:a16="http://schemas.microsoft.com/office/drawing/2014/main" id="{445EA23A-569C-AEEC-6352-38A99F872887}"/>
              </a:ext>
            </a:extLst>
          </p:cNvPr>
          <p:cNvSpPr txBox="1"/>
          <p:nvPr/>
        </p:nvSpPr>
        <p:spPr>
          <a:xfrm>
            <a:off x="5978170" y="6020998"/>
            <a:ext cx="5783624" cy="738664"/>
          </a:xfrm>
          <a:prstGeom prst="rect">
            <a:avLst/>
          </a:prstGeom>
          <a:noFill/>
        </p:spPr>
        <p:txBody>
          <a:bodyPr wrap="square">
            <a:spAutoFit/>
          </a:bodyPr>
          <a:lstStyle/>
          <a:p>
            <a:r>
              <a:rPr lang="fr-FR" sz="1400" dirty="0">
                <a:solidFill>
                  <a:schemeClr val="bg1"/>
                </a:solidFill>
                <a:sym typeface="Wingdings" panose="05000000000000000000" pitchFamily="2" charset="2"/>
              </a:rPr>
              <a:t>Matrice de confusion obtenue pour un </a:t>
            </a:r>
            <a:r>
              <a:rPr lang="fr-FR" sz="1400" dirty="0" err="1">
                <a:solidFill>
                  <a:schemeClr val="bg1"/>
                </a:solidFill>
                <a:sym typeface="Wingdings" panose="05000000000000000000" pitchFamily="2" charset="2"/>
              </a:rPr>
              <a:t>dataset</a:t>
            </a:r>
            <a:r>
              <a:rPr lang="fr-FR" sz="1400" dirty="0">
                <a:solidFill>
                  <a:schemeClr val="bg1"/>
                </a:solidFill>
                <a:sym typeface="Wingdings" panose="05000000000000000000" pitchFamily="2" charset="2"/>
              </a:rPr>
              <a:t> de 8 images, plante 6</a:t>
            </a:r>
            <a:endParaRPr lang="fr-FR" sz="1400" dirty="0">
              <a:solidFill>
                <a:srgbClr val="C00000"/>
              </a:solidFill>
            </a:endParaRPr>
          </a:p>
          <a:p>
            <a:r>
              <a:rPr lang="fr-FR" sz="1400" dirty="0" err="1">
                <a:solidFill>
                  <a:schemeClr val="bg1"/>
                </a:solidFill>
              </a:rPr>
              <a:t>Accuracy</a:t>
            </a:r>
            <a:r>
              <a:rPr lang="fr-FR" sz="1400" dirty="0">
                <a:solidFill>
                  <a:schemeClr val="bg1"/>
                </a:solidFill>
              </a:rPr>
              <a:t> : 0.66</a:t>
            </a:r>
          </a:p>
          <a:p>
            <a:endParaRPr lang="en-US" sz="1400" dirty="0"/>
          </a:p>
        </p:txBody>
      </p:sp>
    </p:spTree>
    <p:extLst>
      <p:ext uri="{BB962C8B-B14F-4D97-AF65-F5344CB8AC3E}">
        <p14:creationId xmlns:p14="http://schemas.microsoft.com/office/powerpoint/2010/main" val="17230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AF740D-3F40-1AFE-7EEA-8293478622CF}"/>
              </a:ext>
            </a:extLst>
          </p:cNvPr>
          <p:cNvSpPr txBox="1"/>
          <p:nvPr/>
        </p:nvSpPr>
        <p:spPr>
          <a:xfrm>
            <a:off x="3984493" y="359196"/>
            <a:ext cx="4298269" cy="430887"/>
          </a:xfrm>
          <a:prstGeom prst="rect">
            <a:avLst/>
          </a:prstGeom>
          <a:noFill/>
        </p:spPr>
        <p:txBody>
          <a:bodyPr wrap="square" rtlCol="0">
            <a:spAutoFit/>
          </a:bodyPr>
          <a:lstStyle/>
          <a:p>
            <a:r>
              <a:rPr lang="fr-FR" sz="2200" b="1" dirty="0">
                <a:solidFill>
                  <a:schemeClr val="bg1"/>
                </a:solidFill>
              </a:rPr>
              <a:t>3.  Modèle de classification</a:t>
            </a:r>
            <a:endParaRPr lang="en-US" sz="2200" b="1" dirty="0">
              <a:solidFill>
                <a:schemeClr val="bg1"/>
              </a:solidFill>
            </a:endParaRPr>
          </a:p>
        </p:txBody>
      </p:sp>
      <p:sp>
        <p:nvSpPr>
          <p:cNvPr id="7" name="Rectangle 6">
            <a:extLst>
              <a:ext uri="{FF2B5EF4-FFF2-40B4-BE49-F238E27FC236}">
                <a16:creationId xmlns:a16="http://schemas.microsoft.com/office/drawing/2014/main" id="{FAF784ED-3F0F-BD08-4E55-C4730F7B49CF}"/>
              </a:ext>
            </a:extLst>
          </p:cNvPr>
          <p:cNvSpPr/>
          <p:nvPr/>
        </p:nvSpPr>
        <p:spPr>
          <a:xfrm>
            <a:off x="3889121" y="319000"/>
            <a:ext cx="3808851"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pic>
        <p:nvPicPr>
          <p:cNvPr id="4" name="Image 3" descr="Une image contenant texte, Police, capture d’écran, ligne&#10;&#10;Description générée automatiquement">
            <a:extLst>
              <a:ext uri="{FF2B5EF4-FFF2-40B4-BE49-F238E27FC236}">
                <a16:creationId xmlns:a16="http://schemas.microsoft.com/office/drawing/2014/main" id="{91EFA112-BE68-AB38-337F-D92C2A8F1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091" y="2217956"/>
            <a:ext cx="5915445" cy="1907476"/>
          </a:xfrm>
          <a:prstGeom prst="rect">
            <a:avLst/>
          </a:prstGeom>
        </p:spPr>
      </p:pic>
      <p:pic>
        <p:nvPicPr>
          <p:cNvPr id="6" name="Image 5" descr="Une image contenant texte, capture d’écran, Police, nombre&#10;&#10;Description générée automatiquement">
            <a:extLst>
              <a:ext uri="{FF2B5EF4-FFF2-40B4-BE49-F238E27FC236}">
                <a16:creationId xmlns:a16="http://schemas.microsoft.com/office/drawing/2014/main" id="{C2352EE6-0FA2-8A62-9284-06FFA7B66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755" y="2140307"/>
            <a:ext cx="3521168" cy="2062774"/>
          </a:xfrm>
          <a:prstGeom prst="rect">
            <a:avLst/>
          </a:prstGeom>
        </p:spPr>
      </p:pic>
    </p:spTree>
    <p:extLst>
      <p:ext uri="{BB962C8B-B14F-4D97-AF65-F5344CB8AC3E}">
        <p14:creationId xmlns:p14="http://schemas.microsoft.com/office/powerpoint/2010/main" val="909314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3413774" y="183215"/>
            <a:ext cx="6001533" cy="600556"/>
          </a:xfrm>
        </p:spPr>
        <p:txBody>
          <a:bodyPr>
            <a:noAutofit/>
          </a:bodyPr>
          <a:lstStyle/>
          <a:p>
            <a:r>
              <a:rPr lang="en-US" sz="1200" dirty="0" err="1"/>
              <a:t>bibliographie</a:t>
            </a:r>
            <a:endParaRPr lang="en-US" sz="1200" dirty="0"/>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19</a:t>
            </a:fld>
            <a:endParaRPr lang="fr-FR"/>
          </a:p>
        </p:txBody>
      </p:sp>
      <p:sp>
        <p:nvSpPr>
          <p:cNvPr id="5" name="ZoneTexte 4">
            <a:extLst>
              <a:ext uri="{FF2B5EF4-FFF2-40B4-BE49-F238E27FC236}">
                <a16:creationId xmlns:a16="http://schemas.microsoft.com/office/drawing/2014/main" id="{B7F12D66-BD1F-895F-6DC1-AF932EF4C74E}"/>
              </a:ext>
            </a:extLst>
          </p:cNvPr>
          <p:cNvSpPr txBox="1"/>
          <p:nvPr/>
        </p:nvSpPr>
        <p:spPr>
          <a:xfrm>
            <a:off x="576447" y="1212979"/>
            <a:ext cx="11391140" cy="4662815"/>
          </a:xfrm>
          <a:prstGeom prst="rect">
            <a:avLst/>
          </a:prstGeom>
          <a:noFill/>
        </p:spPr>
        <p:txBody>
          <a:bodyPr wrap="square">
            <a:spAutoFit/>
          </a:bodyPr>
          <a:lstStyle/>
          <a:p>
            <a:pPr>
              <a:spcAft>
                <a:spcPts val="600"/>
              </a:spcAft>
            </a:pPr>
            <a:r>
              <a:rPr lang="en-US" sz="1100" dirty="0">
                <a:solidFill>
                  <a:schemeClr val="bg1"/>
                </a:solidFill>
                <a:effectLst/>
              </a:rPr>
              <a:t>[</a:t>
            </a:r>
            <a:r>
              <a:rPr lang="en-US" sz="1100" dirty="0">
                <a:solidFill>
                  <a:schemeClr val="bg1"/>
                </a:solidFill>
              </a:rPr>
              <a:t>0</a:t>
            </a:r>
            <a:r>
              <a:rPr lang="en-US" sz="1100" dirty="0">
                <a:solidFill>
                  <a:schemeClr val="bg1"/>
                </a:solidFill>
                <a:effectLst/>
              </a:rPr>
              <a:t>] J. </a:t>
            </a:r>
            <a:r>
              <a:rPr lang="en-US" sz="1100" dirty="0" err="1">
                <a:solidFill>
                  <a:schemeClr val="bg1"/>
                </a:solidFill>
                <a:effectLst/>
              </a:rPr>
              <a:t>Behmann</a:t>
            </a:r>
            <a:r>
              <a:rPr lang="en-US" sz="1100" dirty="0">
                <a:solidFill>
                  <a:schemeClr val="bg1"/>
                </a:solidFill>
                <a:effectLst/>
              </a:rPr>
              <a:t>, J. </a:t>
            </a:r>
            <a:r>
              <a:rPr lang="en-US" sz="1100" dirty="0" err="1">
                <a:solidFill>
                  <a:schemeClr val="bg1"/>
                </a:solidFill>
                <a:effectLst/>
              </a:rPr>
              <a:t>Steinrücken</a:t>
            </a:r>
            <a:r>
              <a:rPr lang="en-US" sz="1100" dirty="0">
                <a:solidFill>
                  <a:schemeClr val="bg1"/>
                </a:solidFill>
                <a:effectLst/>
              </a:rPr>
              <a:t>, et L. </a:t>
            </a:r>
            <a:r>
              <a:rPr lang="en-US" sz="1100" dirty="0" err="1">
                <a:solidFill>
                  <a:schemeClr val="bg1"/>
                </a:solidFill>
                <a:effectLst/>
              </a:rPr>
              <a:t>Plümer</a:t>
            </a:r>
            <a:r>
              <a:rPr lang="en-US" sz="1100" dirty="0">
                <a:solidFill>
                  <a:schemeClr val="bg1"/>
                </a:solidFill>
                <a:effectLst/>
              </a:rPr>
              <a:t>, « Detection of early plant stress responses in hyperspectral images », </a:t>
            </a:r>
            <a:r>
              <a:rPr lang="en-US" sz="1100" i="1" dirty="0">
                <a:solidFill>
                  <a:schemeClr val="bg1"/>
                </a:solidFill>
                <a:effectLst/>
              </a:rPr>
              <a:t>ISPRS Journal of Photogrammetry and Remote Sensing</a:t>
            </a:r>
            <a:r>
              <a:rPr lang="en-US" sz="1100" dirty="0">
                <a:solidFill>
                  <a:schemeClr val="bg1"/>
                </a:solidFill>
                <a:effectLst/>
              </a:rPr>
              <a:t>, vol. 93, p. 98‑111, </a:t>
            </a:r>
            <a:r>
              <a:rPr lang="en-US" sz="1100" dirty="0" err="1">
                <a:solidFill>
                  <a:schemeClr val="bg1"/>
                </a:solidFill>
                <a:effectLst/>
              </a:rPr>
              <a:t>juill</a:t>
            </a:r>
            <a:r>
              <a:rPr lang="en-US" sz="1100" dirty="0">
                <a:solidFill>
                  <a:schemeClr val="bg1"/>
                </a:solidFill>
                <a:effectLst/>
              </a:rPr>
              <a:t>. 2014,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2">
                  <a:extLst>
                    <a:ext uri="{A12FA001-AC4F-418D-AE19-62706E023703}">
                      <ahyp:hlinkClr xmlns:ahyp="http://schemas.microsoft.com/office/drawing/2018/hyperlinkcolor" val="tx"/>
                    </a:ext>
                  </a:extLst>
                </a:hlinkClick>
              </a:rPr>
              <a:t>10.1016/j.isprsjprs.2014.03.016</a:t>
            </a:r>
            <a:r>
              <a:rPr lang="en-US" sz="1100" dirty="0">
                <a:solidFill>
                  <a:schemeClr val="bg1"/>
                </a:solidFill>
                <a:effectLst/>
              </a:rPr>
              <a:t>.</a:t>
            </a:r>
          </a:p>
          <a:p>
            <a:pPr>
              <a:spcAft>
                <a:spcPts val="600"/>
              </a:spcAft>
            </a:pPr>
            <a:r>
              <a:rPr lang="en-US" sz="1100" dirty="0">
                <a:solidFill>
                  <a:schemeClr val="bg1"/>
                </a:solidFill>
                <a:effectLst/>
              </a:rPr>
              <a:t>[1] A. I. </a:t>
            </a:r>
            <a:r>
              <a:rPr lang="en-US" sz="1100" dirty="0" err="1">
                <a:solidFill>
                  <a:schemeClr val="bg1"/>
                </a:solidFill>
                <a:effectLst/>
              </a:rPr>
              <a:t>Zygielbaum</a:t>
            </a:r>
            <a:r>
              <a:rPr lang="en-US" sz="1100" dirty="0">
                <a:solidFill>
                  <a:schemeClr val="bg1"/>
                </a:solidFill>
                <a:effectLst/>
              </a:rPr>
              <a:t>, A. A. </a:t>
            </a:r>
            <a:r>
              <a:rPr lang="en-US" sz="1100" dirty="0" err="1">
                <a:solidFill>
                  <a:schemeClr val="bg1"/>
                </a:solidFill>
                <a:effectLst/>
              </a:rPr>
              <a:t>Gitelson</a:t>
            </a:r>
            <a:r>
              <a:rPr lang="en-US" sz="1100" dirty="0">
                <a:solidFill>
                  <a:schemeClr val="bg1"/>
                </a:solidFill>
                <a:effectLst/>
              </a:rPr>
              <a:t>, T. J. </a:t>
            </a:r>
            <a:r>
              <a:rPr lang="en-US" sz="1100" dirty="0" err="1">
                <a:solidFill>
                  <a:schemeClr val="bg1"/>
                </a:solidFill>
                <a:effectLst/>
              </a:rPr>
              <a:t>Arkebauer</a:t>
            </a:r>
            <a:r>
              <a:rPr lang="en-US" sz="1100" dirty="0">
                <a:solidFill>
                  <a:schemeClr val="bg1"/>
                </a:solidFill>
                <a:effectLst/>
              </a:rPr>
              <a:t>, et D. C. </a:t>
            </a:r>
            <a:r>
              <a:rPr lang="en-US" sz="1100" dirty="0" err="1">
                <a:solidFill>
                  <a:schemeClr val="bg1"/>
                </a:solidFill>
                <a:effectLst/>
              </a:rPr>
              <a:t>Rundquist</a:t>
            </a:r>
            <a:r>
              <a:rPr lang="en-US" sz="1100" dirty="0">
                <a:solidFill>
                  <a:schemeClr val="bg1"/>
                </a:solidFill>
                <a:effectLst/>
              </a:rPr>
              <a:t>, « Non-destructive detection of water stress and estimation of relative water content in maize », </a:t>
            </a:r>
            <a:r>
              <a:rPr lang="en-US" sz="1100" i="1" dirty="0">
                <a:solidFill>
                  <a:schemeClr val="bg1"/>
                </a:solidFill>
                <a:effectLst/>
              </a:rPr>
              <a:t>Geophysical Research Letters</a:t>
            </a:r>
            <a:r>
              <a:rPr lang="en-US" sz="1100" dirty="0">
                <a:solidFill>
                  <a:schemeClr val="bg1"/>
                </a:solidFill>
                <a:effectLst/>
              </a:rPr>
              <a:t>, vol. 36, n</a:t>
            </a:r>
            <a:r>
              <a:rPr lang="en-US" sz="1100" baseline="30000" dirty="0">
                <a:solidFill>
                  <a:schemeClr val="bg1"/>
                </a:solidFill>
                <a:effectLst/>
              </a:rPr>
              <a:t>o</a:t>
            </a:r>
            <a:r>
              <a:rPr lang="en-US" sz="1100" dirty="0">
                <a:solidFill>
                  <a:schemeClr val="bg1"/>
                </a:solidFill>
                <a:effectLst/>
              </a:rPr>
              <a:t> 12, 2009,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3">
                  <a:extLst>
                    <a:ext uri="{A12FA001-AC4F-418D-AE19-62706E023703}">
                      <ahyp:hlinkClr xmlns:ahyp="http://schemas.microsoft.com/office/drawing/2018/hyperlinkcolor" val="tx"/>
                    </a:ext>
                  </a:extLst>
                </a:hlinkClick>
              </a:rPr>
              <a:t>10.1029/2009GL038906</a:t>
            </a:r>
            <a:r>
              <a:rPr lang="en-US" sz="1100" dirty="0">
                <a:solidFill>
                  <a:schemeClr val="bg1"/>
                </a:solidFill>
                <a:effectLst/>
              </a:rPr>
              <a:t>.</a:t>
            </a:r>
          </a:p>
          <a:p>
            <a:pPr>
              <a:spcAft>
                <a:spcPts val="600"/>
              </a:spcAft>
            </a:pPr>
            <a:r>
              <a:rPr lang="en-US" sz="1100" dirty="0">
                <a:solidFill>
                  <a:schemeClr val="bg1"/>
                </a:solidFill>
                <a:effectLst/>
              </a:rPr>
              <a:t>[2] S. Sankaran, R. </a:t>
            </a:r>
            <a:r>
              <a:rPr lang="en-US" sz="1100" dirty="0" err="1">
                <a:solidFill>
                  <a:schemeClr val="bg1"/>
                </a:solidFill>
                <a:effectLst/>
              </a:rPr>
              <a:t>Ehsani</a:t>
            </a:r>
            <a:r>
              <a:rPr lang="en-US" sz="1100" dirty="0">
                <a:solidFill>
                  <a:schemeClr val="bg1"/>
                </a:solidFill>
                <a:effectLst/>
              </a:rPr>
              <a:t>, S. A. Inch, et R. C. </a:t>
            </a:r>
            <a:r>
              <a:rPr lang="en-US" sz="1100" dirty="0" err="1">
                <a:solidFill>
                  <a:schemeClr val="bg1"/>
                </a:solidFill>
                <a:effectLst/>
              </a:rPr>
              <a:t>Ploetz</a:t>
            </a:r>
            <a:r>
              <a:rPr lang="en-US" sz="1100" dirty="0">
                <a:solidFill>
                  <a:schemeClr val="bg1"/>
                </a:solidFill>
                <a:effectLst/>
              </a:rPr>
              <a:t>, « Evaluation of Visible-Near Infrared Reflectance Spectra of Avocado Leaves as a Non-destructive Sensing Tool for Detection of Laurel Wilt », </a:t>
            </a:r>
            <a:r>
              <a:rPr lang="en-US" sz="1100" i="1" dirty="0">
                <a:solidFill>
                  <a:schemeClr val="bg1"/>
                </a:solidFill>
                <a:effectLst/>
              </a:rPr>
              <a:t>Plant Dis</a:t>
            </a:r>
            <a:r>
              <a:rPr lang="en-US" sz="1100" dirty="0">
                <a:solidFill>
                  <a:schemeClr val="bg1"/>
                </a:solidFill>
                <a:effectLst/>
              </a:rPr>
              <a:t>, vol. 96, n</a:t>
            </a:r>
            <a:r>
              <a:rPr lang="en-US" sz="1100" baseline="30000" dirty="0">
                <a:solidFill>
                  <a:schemeClr val="bg1"/>
                </a:solidFill>
                <a:effectLst/>
              </a:rPr>
              <a:t>o</a:t>
            </a:r>
            <a:r>
              <a:rPr lang="en-US" sz="1100" dirty="0">
                <a:solidFill>
                  <a:schemeClr val="bg1"/>
                </a:solidFill>
                <a:effectLst/>
              </a:rPr>
              <a:t> 11, p. 1683‑1689, </a:t>
            </a:r>
            <a:r>
              <a:rPr lang="en-US" sz="1100" dirty="0" err="1">
                <a:solidFill>
                  <a:schemeClr val="bg1"/>
                </a:solidFill>
                <a:effectLst/>
              </a:rPr>
              <a:t>nov.</a:t>
            </a:r>
            <a:r>
              <a:rPr lang="en-US" sz="1100" dirty="0">
                <a:solidFill>
                  <a:schemeClr val="bg1"/>
                </a:solidFill>
                <a:effectLst/>
              </a:rPr>
              <a:t> 2012,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4">
                  <a:extLst>
                    <a:ext uri="{A12FA001-AC4F-418D-AE19-62706E023703}">
                      <ahyp:hlinkClr xmlns:ahyp="http://schemas.microsoft.com/office/drawing/2018/hyperlinkcolor" val="tx"/>
                    </a:ext>
                  </a:extLst>
                </a:hlinkClick>
              </a:rPr>
              <a:t>10.1094/PDIS-01-12-0030-RE</a:t>
            </a:r>
            <a:r>
              <a:rPr lang="en-US" sz="1100" dirty="0">
                <a:solidFill>
                  <a:schemeClr val="bg1"/>
                </a:solidFill>
                <a:effectLst/>
              </a:rPr>
              <a:t>.</a:t>
            </a:r>
          </a:p>
          <a:p>
            <a:pPr>
              <a:spcAft>
                <a:spcPts val="600"/>
              </a:spcAft>
            </a:pPr>
            <a:r>
              <a:rPr lang="en-US" sz="1100" dirty="0">
                <a:solidFill>
                  <a:schemeClr val="bg1"/>
                </a:solidFill>
                <a:effectLst/>
              </a:rPr>
              <a:t>[3]  X. Zhang </a:t>
            </a:r>
            <a:r>
              <a:rPr lang="en-US" sz="1100" i="1" dirty="0">
                <a:solidFill>
                  <a:schemeClr val="bg1"/>
                </a:solidFill>
                <a:effectLst/>
              </a:rPr>
              <a:t>et al.</a:t>
            </a:r>
            <a:r>
              <a:rPr lang="en-US" sz="1100" dirty="0">
                <a:solidFill>
                  <a:schemeClr val="bg1"/>
                </a:solidFill>
                <a:effectLst/>
              </a:rPr>
              <a:t>, « A Deep Learning-Based Approach for Automated Yellow Rust Disease Detection from High-Resolution Hyperspectral UAV Images », </a:t>
            </a:r>
            <a:r>
              <a:rPr lang="en-US" sz="1100" i="1" dirty="0">
                <a:solidFill>
                  <a:schemeClr val="bg1"/>
                </a:solidFill>
                <a:effectLst/>
              </a:rPr>
              <a:t>Remote Sensing</a:t>
            </a:r>
            <a:r>
              <a:rPr lang="en-US" sz="1100" dirty="0">
                <a:solidFill>
                  <a:schemeClr val="bg1"/>
                </a:solidFill>
                <a:effectLst/>
              </a:rPr>
              <a:t>, vol. 11, n</a:t>
            </a:r>
            <a:r>
              <a:rPr lang="en-US" sz="1100" baseline="30000" dirty="0">
                <a:solidFill>
                  <a:schemeClr val="bg1"/>
                </a:solidFill>
                <a:effectLst/>
              </a:rPr>
              <a:t>o</a:t>
            </a:r>
            <a:r>
              <a:rPr lang="en-US" sz="1100" dirty="0">
                <a:solidFill>
                  <a:schemeClr val="bg1"/>
                </a:solidFill>
                <a:effectLst/>
              </a:rPr>
              <a:t> 13, Art. n</a:t>
            </a:r>
            <a:r>
              <a:rPr lang="en-US" sz="1100" baseline="30000" dirty="0">
                <a:solidFill>
                  <a:schemeClr val="bg1"/>
                </a:solidFill>
                <a:effectLst/>
              </a:rPr>
              <a:t>o</a:t>
            </a:r>
            <a:r>
              <a:rPr lang="en-US" sz="1100" dirty="0">
                <a:solidFill>
                  <a:schemeClr val="bg1"/>
                </a:solidFill>
                <a:effectLst/>
              </a:rPr>
              <a:t> 13, </a:t>
            </a:r>
            <a:r>
              <a:rPr lang="en-US" sz="1100" dirty="0" err="1">
                <a:solidFill>
                  <a:schemeClr val="bg1"/>
                </a:solidFill>
                <a:effectLst/>
              </a:rPr>
              <a:t>janv</a:t>
            </a:r>
            <a:r>
              <a:rPr lang="en-US" sz="1100" dirty="0">
                <a:solidFill>
                  <a:schemeClr val="bg1"/>
                </a:solidFill>
                <a:effectLst/>
              </a:rPr>
              <a:t>. 2019,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5">
                  <a:extLst>
                    <a:ext uri="{A12FA001-AC4F-418D-AE19-62706E023703}">
                      <ahyp:hlinkClr xmlns:ahyp="http://schemas.microsoft.com/office/drawing/2018/hyperlinkcolor" val="tx"/>
                    </a:ext>
                  </a:extLst>
                </a:hlinkClick>
              </a:rPr>
              <a:t>10.3390/rs11131554</a:t>
            </a:r>
            <a:r>
              <a:rPr lang="en-US" sz="1100" dirty="0">
                <a:solidFill>
                  <a:schemeClr val="bg1"/>
                </a:solidFill>
                <a:effectLst/>
              </a:rPr>
              <a:t>.</a:t>
            </a:r>
          </a:p>
          <a:p>
            <a:pPr>
              <a:spcAft>
                <a:spcPts val="600"/>
              </a:spcAft>
            </a:pPr>
            <a:r>
              <a:rPr lang="en-US" sz="1100" dirty="0">
                <a:solidFill>
                  <a:schemeClr val="bg1"/>
                </a:solidFill>
                <a:effectLst/>
              </a:rPr>
              <a:t>[4] L. A. Varga, J. Makowski, et A. Zell, « Measuring the Ripeness of Fruit with Hyperspectral Imaging and Deep Learning ». </a:t>
            </a:r>
            <a:r>
              <a:rPr lang="en-US" sz="1100" dirty="0" err="1">
                <a:solidFill>
                  <a:schemeClr val="bg1"/>
                </a:solidFill>
                <a:effectLst/>
              </a:rPr>
              <a:t>arXiv</a:t>
            </a:r>
            <a:r>
              <a:rPr lang="en-US" sz="1100" dirty="0">
                <a:solidFill>
                  <a:schemeClr val="bg1"/>
                </a:solidFill>
                <a:effectLst/>
              </a:rPr>
              <a:t>, 20 </a:t>
            </a:r>
            <a:r>
              <a:rPr lang="en-US" sz="1100" dirty="0" err="1">
                <a:solidFill>
                  <a:schemeClr val="bg1"/>
                </a:solidFill>
                <a:effectLst/>
              </a:rPr>
              <a:t>avril</a:t>
            </a:r>
            <a:r>
              <a:rPr lang="en-US" sz="1100" dirty="0">
                <a:solidFill>
                  <a:schemeClr val="bg1"/>
                </a:solidFill>
                <a:effectLst/>
              </a:rPr>
              <a:t> 2021.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6">
                  <a:extLst>
                    <a:ext uri="{A12FA001-AC4F-418D-AE19-62706E023703}">
                      <ahyp:hlinkClr xmlns:ahyp="http://schemas.microsoft.com/office/drawing/2018/hyperlinkcolor" val="tx"/>
                    </a:ext>
                  </a:extLst>
                </a:hlinkClick>
              </a:rPr>
              <a:t>10.48550/arXiv.2104.09808</a:t>
            </a:r>
            <a:r>
              <a:rPr lang="en-US" sz="1100" dirty="0">
                <a:solidFill>
                  <a:schemeClr val="bg1"/>
                </a:solidFill>
                <a:effectLst/>
              </a:rPr>
              <a:t>.</a:t>
            </a:r>
          </a:p>
          <a:p>
            <a:pPr>
              <a:spcAft>
                <a:spcPts val="600"/>
              </a:spcAft>
            </a:pPr>
            <a:r>
              <a:rPr lang="en-US" sz="1100" dirty="0">
                <a:solidFill>
                  <a:schemeClr val="bg1"/>
                </a:solidFill>
                <a:effectLst/>
              </a:rPr>
              <a:t>[5] A. </a:t>
            </a:r>
            <a:r>
              <a:rPr lang="en-US" sz="1100" dirty="0" err="1">
                <a:solidFill>
                  <a:schemeClr val="bg1"/>
                </a:solidFill>
                <a:effectLst/>
              </a:rPr>
              <a:t>Signoroni</a:t>
            </a:r>
            <a:r>
              <a:rPr lang="en-US" sz="1100" dirty="0">
                <a:solidFill>
                  <a:schemeClr val="bg1"/>
                </a:solidFill>
                <a:effectLst/>
              </a:rPr>
              <a:t>, M. </a:t>
            </a:r>
            <a:r>
              <a:rPr lang="en-US" sz="1100" dirty="0" err="1">
                <a:solidFill>
                  <a:schemeClr val="bg1"/>
                </a:solidFill>
                <a:effectLst/>
              </a:rPr>
              <a:t>Savardi</a:t>
            </a:r>
            <a:r>
              <a:rPr lang="en-US" sz="1100" dirty="0">
                <a:solidFill>
                  <a:schemeClr val="bg1"/>
                </a:solidFill>
                <a:effectLst/>
              </a:rPr>
              <a:t>, A. </a:t>
            </a:r>
            <a:r>
              <a:rPr lang="en-US" sz="1100" dirty="0" err="1">
                <a:solidFill>
                  <a:schemeClr val="bg1"/>
                </a:solidFill>
                <a:effectLst/>
              </a:rPr>
              <a:t>Baronio</a:t>
            </a:r>
            <a:r>
              <a:rPr lang="en-US" sz="1100" dirty="0">
                <a:solidFill>
                  <a:schemeClr val="bg1"/>
                </a:solidFill>
                <a:effectLst/>
              </a:rPr>
              <a:t>, et S. </a:t>
            </a:r>
            <a:r>
              <a:rPr lang="en-US" sz="1100" dirty="0" err="1">
                <a:solidFill>
                  <a:schemeClr val="bg1"/>
                </a:solidFill>
                <a:effectLst/>
              </a:rPr>
              <a:t>Benini</a:t>
            </a:r>
            <a:r>
              <a:rPr lang="en-US" sz="1100" dirty="0">
                <a:solidFill>
                  <a:schemeClr val="bg1"/>
                </a:solidFill>
                <a:effectLst/>
              </a:rPr>
              <a:t>, « Deep Learning Meets Hyperspectral Image Analysis: A Multidisciplinary Review », </a:t>
            </a:r>
            <a:r>
              <a:rPr lang="en-US" sz="1100" i="1" dirty="0">
                <a:solidFill>
                  <a:schemeClr val="bg1"/>
                </a:solidFill>
                <a:effectLst/>
              </a:rPr>
              <a:t>Journal of Imaging</a:t>
            </a:r>
            <a:r>
              <a:rPr lang="en-US" sz="1100" dirty="0">
                <a:solidFill>
                  <a:schemeClr val="bg1"/>
                </a:solidFill>
                <a:effectLst/>
              </a:rPr>
              <a:t>, vol. 5, n</a:t>
            </a:r>
            <a:r>
              <a:rPr lang="en-US" sz="1100" baseline="30000" dirty="0">
                <a:solidFill>
                  <a:schemeClr val="bg1"/>
                </a:solidFill>
                <a:effectLst/>
              </a:rPr>
              <a:t>o</a:t>
            </a:r>
            <a:r>
              <a:rPr lang="en-US" sz="1100" dirty="0">
                <a:solidFill>
                  <a:schemeClr val="bg1"/>
                </a:solidFill>
                <a:effectLst/>
              </a:rPr>
              <a:t> 5, Art. n</a:t>
            </a:r>
            <a:r>
              <a:rPr lang="en-US" sz="1100" baseline="30000" dirty="0">
                <a:solidFill>
                  <a:schemeClr val="bg1"/>
                </a:solidFill>
                <a:effectLst/>
              </a:rPr>
              <a:t>o</a:t>
            </a:r>
            <a:r>
              <a:rPr lang="en-US" sz="1100" dirty="0">
                <a:solidFill>
                  <a:schemeClr val="bg1"/>
                </a:solidFill>
                <a:effectLst/>
              </a:rPr>
              <a:t> 5, </a:t>
            </a:r>
            <a:r>
              <a:rPr lang="en-US" sz="1100" dirty="0" err="1">
                <a:solidFill>
                  <a:schemeClr val="bg1"/>
                </a:solidFill>
                <a:effectLst/>
              </a:rPr>
              <a:t>mai</a:t>
            </a:r>
            <a:r>
              <a:rPr lang="en-US" sz="1100" dirty="0">
                <a:solidFill>
                  <a:schemeClr val="bg1"/>
                </a:solidFill>
                <a:effectLst/>
              </a:rPr>
              <a:t> 2019,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7">
                  <a:extLst>
                    <a:ext uri="{A12FA001-AC4F-418D-AE19-62706E023703}">
                      <ahyp:hlinkClr xmlns:ahyp="http://schemas.microsoft.com/office/drawing/2018/hyperlinkcolor" val="tx"/>
                    </a:ext>
                  </a:extLst>
                </a:hlinkClick>
              </a:rPr>
              <a:t>10.3390/jimaging5050052</a:t>
            </a:r>
            <a:r>
              <a:rPr lang="en-US" sz="1100" dirty="0">
                <a:solidFill>
                  <a:schemeClr val="bg1"/>
                </a:solidFill>
                <a:effectLst/>
              </a:rPr>
              <a:t>.</a:t>
            </a:r>
          </a:p>
          <a:p>
            <a:pPr>
              <a:spcAft>
                <a:spcPts val="600"/>
              </a:spcAft>
            </a:pPr>
            <a:r>
              <a:rPr lang="en-US" sz="1100" dirty="0">
                <a:solidFill>
                  <a:schemeClr val="bg1"/>
                </a:solidFill>
                <a:effectLst/>
              </a:rPr>
              <a:t>[6] K. </a:t>
            </a:r>
            <a:r>
              <a:rPr lang="en-US" sz="1100" dirty="0" err="1">
                <a:solidFill>
                  <a:schemeClr val="bg1"/>
                </a:solidFill>
                <a:effectLst/>
              </a:rPr>
              <a:t>Loggenberg</a:t>
            </a:r>
            <a:r>
              <a:rPr lang="en-US" sz="1100" dirty="0">
                <a:solidFill>
                  <a:schemeClr val="bg1"/>
                </a:solidFill>
                <a:effectLst/>
              </a:rPr>
              <a:t>, A. </a:t>
            </a:r>
            <a:r>
              <a:rPr lang="en-US" sz="1100" dirty="0" err="1">
                <a:solidFill>
                  <a:schemeClr val="bg1"/>
                </a:solidFill>
                <a:effectLst/>
              </a:rPr>
              <a:t>Strever</a:t>
            </a:r>
            <a:r>
              <a:rPr lang="en-US" sz="1100" dirty="0">
                <a:solidFill>
                  <a:schemeClr val="bg1"/>
                </a:solidFill>
                <a:effectLst/>
              </a:rPr>
              <a:t>, B. </a:t>
            </a:r>
            <a:r>
              <a:rPr lang="en-US" sz="1100" dirty="0" err="1">
                <a:solidFill>
                  <a:schemeClr val="bg1"/>
                </a:solidFill>
                <a:effectLst/>
              </a:rPr>
              <a:t>Greyling</a:t>
            </a:r>
            <a:r>
              <a:rPr lang="en-US" sz="1100" dirty="0">
                <a:solidFill>
                  <a:schemeClr val="bg1"/>
                </a:solidFill>
                <a:effectLst/>
              </a:rPr>
              <a:t>, et N. Poona, « Modelling Water Stress in a Shiraz Vineyard Using Hyperspectral Imaging and Machine Learning », </a:t>
            </a:r>
            <a:r>
              <a:rPr lang="en-US" sz="1100" i="1" dirty="0">
                <a:solidFill>
                  <a:schemeClr val="bg1"/>
                </a:solidFill>
                <a:effectLst/>
              </a:rPr>
              <a:t>Remote Sensing</a:t>
            </a:r>
            <a:r>
              <a:rPr lang="en-US" sz="1100" dirty="0">
                <a:solidFill>
                  <a:schemeClr val="bg1"/>
                </a:solidFill>
                <a:effectLst/>
              </a:rPr>
              <a:t>, vol. 10, n</a:t>
            </a:r>
            <a:r>
              <a:rPr lang="en-US" sz="1100" baseline="30000" dirty="0">
                <a:solidFill>
                  <a:schemeClr val="bg1"/>
                </a:solidFill>
                <a:effectLst/>
              </a:rPr>
              <a:t>o</a:t>
            </a:r>
            <a:r>
              <a:rPr lang="en-US" sz="1100" dirty="0">
                <a:solidFill>
                  <a:schemeClr val="bg1"/>
                </a:solidFill>
                <a:effectLst/>
              </a:rPr>
              <a:t> 2, Art. n</a:t>
            </a:r>
            <a:r>
              <a:rPr lang="en-US" sz="1100" baseline="30000" dirty="0">
                <a:solidFill>
                  <a:schemeClr val="bg1"/>
                </a:solidFill>
                <a:effectLst/>
              </a:rPr>
              <a:t>o</a:t>
            </a:r>
            <a:r>
              <a:rPr lang="en-US" sz="1100" dirty="0">
                <a:solidFill>
                  <a:schemeClr val="bg1"/>
                </a:solidFill>
                <a:effectLst/>
              </a:rPr>
              <a:t> 2, </a:t>
            </a:r>
            <a:r>
              <a:rPr lang="en-US" sz="1100" dirty="0" err="1">
                <a:solidFill>
                  <a:schemeClr val="bg1"/>
                </a:solidFill>
                <a:effectLst/>
              </a:rPr>
              <a:t>févr</a:t>
            </a:r>
            <a:r>
              <a:rPr lang="en-US" sz="1100" dirty="0">
                <a:solidFill>
                  <a:schemeClr val="bg1"/>
                </a:solidFill>
                <a:effectLst/>
              </a:rPr>
              <a:t>. 2018,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8">
                  <a:extLst>
                    <a:ext uri="{A12FA001-AC4F-418D-AE19-62706E023703}">
                      <ahyp:hlinkClr xmlns:ahyp="http://schemas.microsoft.com/office/drawing/2018/hyperlinkcolor" val="tx"/>
                    </a:ext>
                  </a:extLst>
                </a:hlinkClick>
              </a:rPr>
              <a:t>10.3390/rs10020202</a:t>
            </a:r>
            <a:r>
              <a:rPr lang="en-US" sz="1100" dirty="0">
                <a:solidFill>
                  <a:schemeClr val="bg1"/>
                </a:solidFill>
                <a:effectLst/>
              </a:rPr>
              <a:t>.</a:t>
            </a:r>
          </a:p>
          <a:p>
            <a:pPr>
              <a:spcAft>
                <a:spcPts val="600"/>
              </a:spcAft>
            </a:pPr>
            <a:r>
              <a:rPr lang="en-US" sz="1100" dirty="0">
                <a:solidFill>
                  <a:schemeClr val="bg1"/>
                </a:solidFill>
                <a:effectLst/>
              </a:rPr>
              <a:t>[7] T. </a:t>
            </a:r>
            <a:r>
              <a:rPr lang="en-US" sz="1100" dirty="0" err="1">
                <a:solidFill>
                  <a:schemeClr val="bg1"/>
                </a:solidFill>
                <a:effectLst/>
              </a:rPr>
              <a:t>Rumpf</a:t>
            </a:r>
            <a:r>
              <a:rPr lang="en-US" sz="1100" dirty="0">
                <a:solidFill>
                  <a:schemeClr val="bg1"/>
                </a:solidFill>
                <a:effectLst/>
              </a:rPr>
              <a:t>, A.-K. </a:t>
            </a:r>
            <a:r>
              <a:rPr lang="en-US" sz="1100" dirty="0" err="1">
                <a:solidFill>
                  <a:schemeClr val="bg1"/>
                </a:solidFill>
                <a:effectLst/>
              </a:rPr>
              <a:t>Mahlein</a:t>
            </a:r>
            <a:r>
              <a:rPr lang="en-US" sz="1100" dirty="0">
                <a:solidFill>
                  <a:schemeClr val="bg1"/>
                </a:solidFill>
                <a:effectLst/>
              </a:rPr>
              <a:t>, D. </a:t>
            </a:r>
            <a:r>
              <a:rPr lang="en-US" sz="1100" dirty="0" err="1">
                <a:solidFill>
                  <a:schemeClr val="bg1"/>
                </a:solidFill>
                <a:effectLst/>
              </a:rPr>
              <a:t>Dörschlag</a:t>
            </a:r>
            <a:r>
              <a:rPr lang="en-US" sz="1100" dirty="0">
                <a:solidFill>
                  <a:schemeClr val="bg1"/>
                </a:solidFill>
                <a:effectLst/>
              </a:rPr>
              <a:t>, et L. </a:t>
            </a:r>
            <a:r>
              <a:rPr lang="en-US" sz="1100" dirty="0" err="1">
                <a:solidFill>
                  <a:schemeClr val="bg1"/>
                </a:solidFill>
                <a:effectLst/>
              </a:rPr>
              <a:t>Plümer</a:t>
            </a:r>
            <a:r>
              <a:rPr lang="en-US" sz="1100" dirty="0">
                <a:solidFill>
                  <a:schemeClr val="bg1"/>
                </a:solidFill>
                <a:effectLst/>
              </a:rPr>
              <a:t>, « Identification of combined vegetation indices for the early detection of plant diseases », vol. 7472, sept. 2009, </a:t>
            </a:r>
            <a:r>
              <a:rPr lang="en-US" sz="1100" dirty="0" err="1">
                <a:solidFill>
                  <a:schemeClr val="bg1"/>
                </a:solidFill>
                <a:effectLst/>
              </a:rPr>
              <a:t>doi</a:t>
            </a:r>
            <a:r>
              <a:rPr lang="en-US" sz="1100" dirty="0">
                <a:solidFill>
                  <a:schemeClr val="bg1"/>
                </a:solidFill>
                <a:effectLst/>
              </a:rPr>
              <a:t>: 10.1117/12.830525.</a:t>
            </a:r>
          </a:p>
          <a:p>
            <a:pPr>
              <a:spcAft>
                <a:spcPts val="600"/>
              </a:spcAft>
            </a:pPr>
            <a:r>
              <a:rPr lang="en-US" sz="1100" dirty="0">
                <a:solidFill>
                  <a:schemeClr val="bg1"/>
                </a:solidFill>
                <a:effectLst/>
              </a:rPr>
              <a:t>[8] A. </a:t>
            </a:r>
            <a:r>
              <a:rPr lang="en-US" sz="1100" dirty="0" err="1">
                <a:solidFill>
                  <a:schemeClr val="bg1"/>
                </a:solidFill>
                <a:effectLst/>
              </a:rPr>
              <a:t>Guiboileau</a:t>
            </a:r>
            <a:r>
              <a:rPr lang="en-US" sz="1100" dirty="0">
                <a:solidFill>
                  <a:schemeClr val="bg1"/>
                </a:solidFill>
                <a:effectLst/>
              </a:rPr>
              <a:t>, R. </a:t>
            </a:r>
            <a:r>
              <a:rPr lang="en-US" sz="1100" dirty="0" err="1">
                <a:solidFill>
                  <a:schemeClr val="bg1"/>
                </a:solidFill>
                <a:effectLst/>
              </a:rPr>
              <a:t>Sormani</a:t>
            </a:r>
            <a:r>
              <a:rPr lang="en-US" sz="1100" dirty="0">
                <a:solidFill>
                  <a:schemeClr val="bg1"/>
                </a:solidFill>
                <a:effectLst/>
              </a:rPr>
              <a:t>, C. Meyer, et C. </a:t>
            </a:r>
            <a:r>
              <a:rPr lang="en-US" sz="1100" dirty="0" err="1">
                <a:solidFill>
                  <a:schemeClr val="bg1"/>
                </a:solidFill>
                <a:effectLst/>
              </a:rPr>
              <a:t>Masclaux-Daubresse</a:t>
            </a:r>
            <a:r>
              <a:rPr lang="en-US" sz="1100" dirty="0">
                <a:solidFill>
                  <a:schemeClr val="bg1"/>
                </a:solidFill>
                <a:effectLst/>
              </a:rPr>
              <a:t>, « Senescence and death of plant organs: Nutrient recycling and developmental regulation », </a:t>
            </a:r>
            <a:r>
              <a:rPr lang="en-US" sz="1100" i="1" dirty="0" err="1">
                <a:solidFill>
                  <a:schemeClr val="bg1"/>
                </a:solidFill>
                <a:effectLst/>
              </a:rPr>
              <a:t>Comptes</a:t>
            </a:r>
            <a:r>
              <a:rPr lang="en-US" sz="1100" i="1" dirty="0">
                <a:solidFill>
                  <a:schemeClr val="bg1"/>
                </a:solidFill>
                <a:effectLst/>
              </a:rPr>
              <a:t> </a:t>
            </a:r>
            <a:r>
              <a:rPr lang="en-US" sz="1100" i="1" dirty="0" err="1">
                <a:solidFill>
                  <a:schemeClr val="bg1"/>
                </a:solidFill>
                <a:effectLst/>
              </a:rPr>
              <a:t>Rendus</a:t>
            </a:r>
            <a:r>
              <a:rPr lang="en-US" sz="1100" i="1" dirty="0">
                <a:solidFill>
                  <a:schemeClr val="bg1"/>
                </a:solidFill>
                <a:effectLst/>
              </a:rPr>
              <a:t> </a:t>
            </a:r>
            <a:r>
              <a:rPr lang="en-US" sz="1100" i="1" dirty="0" err="1">
                <a:solidFill>
                  <a:schemeClr val="bg1"/>
                </a:solidFill>
                <a:effectLst/>
              </a:rPr>
              <a:t>Biologies</a:t>
            </a:r>
            <a:r>
              <a:rPr lang="en-US" sz="1100" dirty="0">
                <a:solidFill>
                  <a:schemeClr val="bg1"/>
                </a:solidFill>
                <a:effectLst/>
              </a:rPr>
              <a:t>, vol. 333, n</a:t>
            </a:r>
            <a:r>
              <a:rPr lang="en-US" sz="1100" baseline="30000" dirty="0">
                <a:solidFill>
                  <a:schemeClr val="bg1"/>
                </a:solidFill>
                <a:effectLst/>
              </a:rPr>
              <a:t>o</a:t>
            </a:r>
            <a:r>
              <a:rPr lang="en-US" sz="1100" dirty="0">
                <a:solidFill>
                  <a:schemeClr val="bg1"/>
                </a:solidFill>
                <a:effectLst/>
              </a:rPr>
              <a:t> 4, p. 382‑391, </a:t>
            </a:r>
            <a:r>
              <a:rPr lang="en-US" sz="1100" dirty="0" err="1">
                <a:solidFill>
                  <a:schemeClr val="bg1"/>
                </a:solidFill>
                <a:effectLst/>
              </a:rPr>
              <a:t>avr</a:t>
            </a:r>
            <a:r>
              <a:rPr lang="en-US" sz="1100" dirty="0">
                <a:solidFill>
                  <a:schemeClr val="bg1"/>
                </a:solidFill>
                <a:effectLst/>
              </a:rPr>
              <a:t>. 2010,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9">
                  <a:extLst>
                    <a:ext uri="{A12FA001-AC4F-418D-AE19-62706E023703}">
                      <ahyp:hlinkClr xmlns:ahyp="http://schemas.microsoft.com/office/drawing/2018/hyperlinkcolor" val="tx"/>
                    </a:ext>
                  </a:extLst>
                </a:hlinkClick>
              </a:rPr>
              <a:t>10.1016/j.crvi.2010.01.016</a:t>
            </a:r>
            <a:r>
              <a:rPr lang="en-US" sz="1100" dirty="0">
                <a:solidFill>
                  <a:schemeClr val="bg1"/>
                </a:solidFill>
                <a:effectLst/>
              </a:rPr>
              <a:t>.</a:t>
            </a:r>
          </a:p>
          <a:p>
            <a:pPr>
              <a:spcAft>
                <a:spcPts val="600"/>
              </a:spcAft>
            </a:pPr>
            <a:r>
              <a:rPr lang="en-US" sz="1100" dirty="0">
                <a:solidFill>
                  <a:schemeClr val="bg1"/>
                </a:solidFill>
                <a:effectLst/>
              </a:rPr>
              <a:t>[9] A. Lowe, N. Harrison, et A. P. French, « Hyperspectral image analysis techniques for the detection and classification of the early onset of plant disease and stress », </a:t>
            </a:r>
            <a:r>
              <a:rPr lang="en-US" sz="1100" i="1" dirty="0">
                <a:solidFill>
                  <a:schemeClr val="bg1"/>
                </a:solidFill>
                <a:effectLst/>
              </a:rPr>
              <a:t>Plant Methods</a:t>
            </a:r>
            <a:r>
              <a:rPr lang="en-US" sz="1100" dirty="0">
                <a:solidFill>
                  <a:schemeClr val="bg1"/>
                </a:solidFill>
                <a:effectLst/>
              </a:rPr>
              <a:t>, vol. 13, n</a:t>
            </a:r>
            <a:r>
              <a:rPr lang="en-US" sz="1100" baseline="30000" dirty="0">
                <a:solidFill>
                  <a:schemeClr val="bg1"/>
                </a:solidFill>
                <a:effectLst/>
              </a:rPr>
              <a:t>o</a:t>
            </a:r>
            <a:r>
              <a:rPr lang="en-US" sz="1100" dirty="0">
                <a:solidFill>
                  <a:schemeClr val="bg1"/>
                </a:solidFill>
                <a:effectLst/>
              </a:rPr>
              <a:t> 1, p. 80, oct. 2017,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10">
                  <a:extLst>
                    <a:ext uri="{A12FA001-AC4F-418D-AE19-62706E023703}">
                      <ahyp:hlinkClr xmlns:ahyp="http://schemas.microsoft.com/office/drawing/2018/hyperlinkcolor" val="tx"/>
                    </a:ext>
                  </a:extLst>
                </a:hlinkClick>
              </a:rPr>
              <a:t>10.1186/s13007-017-0233-z</a:t>
            </a:r>
            <a:r>
              <a:rPr lang="en-US" sz="1100" dirty="0">
                <a:solidFill>
                  <a:schemeClr val="bg1"/>
                </a:solidFill>
                <a:effectLst/>
              </a:rPr>
              <a:t>.</a:t>
            </a:r>
          </a:p>
          <a:p>
            <a:pPr>
              <a:spcAft>
                <a:spcPts val="600"/>
              </a:spcAft>
            </a:pPr>
            <a:r>
              <a:rPr lang="en-US" sz="1100" dirty="0">
                <a:solidFill>
                  <a:schemeClr val="bg1"/>
                </a:solidFill>
                <a:effectLst/>
              </a:rPr>
              <a:t>[10] M. Rossini et al., « Assessing canopy PRI from airborne imagery to map water stress in maize », ISPRS Journal of Photogrammetry and Remote Sensing, vol. 86, p. 168‑177, </a:t>
            </a:r>
            <a:r>
              <a:rPr lang="en-US" sz="1100" dirty="0" err="1">
                <a:solidFill>
                  <a:schemeClr val="bg1"/>
                </a:solidFill>
                <a:effectLst/>
              </a:rPr>
              <a:t>déc</a:t>
            </a:r>
            <a:r>
              <a:rPr lang="en-US" sz="1100" dirty="0">
                <a:solidFill>
                  <a:schemeClr val="bg1"/>
                </a:solidFill>
                <a:effectLst/>
              </a:rPr>
              <a:t>. 2013, </a:t>
            </a:r>
            <a:r>
              <a:rPr lang="en-US" sz="1100" dirty="0" err="1">
                <a:solidFill>
                  <a:schemeClr val="bg1"/>
                </a:solidFill>
                <a:effectLst/>
              </a:rPr>
              <a:t>doi</a:t>
            </a:r>
            <a:r>
              <a:rPr lang="en-US" sz="1100" dirty="0">
                <a:solidFill>
                  <a:schemeClr val="bg1"/>
                </a:solidFill>
                <a:effectLst/>
              </a:rPr>
              <a:t>: 10.1016/j.isprsjprs.2013.10.002.</a:t>
            </a:r>
          </a:p>
          <a:p>
            <a:pPr>
              <a:spcAft>
                <a:spcPts val="600"/>
              </a:spcAft>
            </a:pPr>
            <a:r>
              <a:rPr lang="en-US" sz="1100" dirty="0">
                <a:solidFill>
                  <a:schemeClr val="bg1"/>
                </a:solidFill>
                <a:effectLst/>
              </a:rPr>
              <a:t>[11] I. D. </a:t>
            </a:r>
            <a:r>
              <a:rPr lang="en-US" sz="1100" dirty="0" err="1">
                <a:solidFill>
                  <a:schemeClr val="bg1"/>
                </a:solidFill>
                <a:effectLst/>
              </a:rPr>
              <a:t>Sanches</a:t>
            </a:r>
            <a:r>
              <a:rPr lang="en-US" sz="1100" dirty="0">
                <a:solidFill>
                  <a:schemeClr val="bg1"/>
                </a:solidFill>
                <a:effectLst/>
              </a:rPr>
              <a:t>, C. R. Souza Filho, L. A. </a:t>
            </a:r>
            <a:r>
              <a:rPr lang="en-US" sz="1100" dirty="0" err="1">
                <a:solidFill>
                  <a:schemeClr val="bg1"/>
                </a:solidFill>
                <a:effectLst/>
              </a:rPr>
              <a:t>Magalhães</a:t>
            </a:r>
            <a:r>
              <a:rPr lang="en-US" sz="1100" dirty="0">
                <a:solidFill>
                  <a:schemeClr val="bg1"/>
                </a:solidFill>
                <a:effectLst/>
              </a:rPr>
              <a:t>, G. C. M. </a:t>
            </a:r>
            <a:r>
              <a:rPr lang="en-US" sz="1100" dirty="0" err="1">
                <a:solidFill>
                  <a:schemeClr val="bg1"/>
                </a:solidFill>
                <a:effectLst/>
              </a:rPr>
              <a:t>Quitério</a:t>
            </a:r>
            <a:r>
              <a:rPr lang="en-US" sz="1100" dirty="0">
                <a:solidFill>
                  <a:schemeClr val="bg1"/>
                </a:solidFill>
                <a:effectLst/>
              </a:rPr>
              <a:t>, M. N. Alves, et W. J. Oliveira, « Assessing the impact of hydrocarbon leakages on vegetation using reflectance spectroscopy », ISPRS Journal of Photogrammetry and Remote Sensing, vol. 78, p. 85‑101, </a:t>
            </a:r>
            <a:r>
              <a:rPr lang="en-US" sz="1100" dirty="0" err="1">
                <a:solidFill>
                  <a:schemeClr val="bg1"/>
                </a:solidFill>
                <a:effectLst/>
              </a:rPr>
              <a:t>avr</a:t>
            </a:r>
            <a:r>
              <a:rPr lang="en-US" sz="1100" dirty="0">
                <a:solidFill>
                  <a:schemeClr val="bg1"/>
                </a:solidFill>
                <a:effectLst/>
              </a:rPr>
              <a:t>. 2013, </a:t>
            </a:r>
            <a:r>
              <a:rPr lang="en-US" sz="1100" dirty="0" err="1">
                <a:solidFill>
                  <a:schemeClr val="bg1"/>
                </a:solidFill>
                <a:effectLst/>
              </a:rPr>
              <a:t>doi</a:t>
            </a:r>
            <a:r>
              <a:rPr lang="en-US" sz="1100" dirty="0">
                <a:solidFill>
                  <a:schemeClr val="bg1"/>
                </a:solidFill>
                <a:effectLst/>
              </a:rPr>
              <a:t>: 10.1016/j.isprsjprs.2013.01.007.</a:t>
            </a:r>
          </a:p>
        </p:txBody>
      </p:sp>
    </p:spTree>
    <p:extLst>
      <p:ext uri="{BB962C8B-B14F-4D97-AF65-F5344CB8AC3E}">
        <p14:creationId xmlns:p14="http://schemas.microsoft.com/office/powerpoint/2010/main" val="89171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2</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5460288" y="123915"/>
            <a:ext cx="985640" cy="430887"/>
          </a:xfrm>
          <a:prstGeom prst="rect">
            <a:avLst/>
          </a:prstGeom>
          <a:noFill/>
        </p:spPr>
        <p:txBody>
          <a:bodyPr wrap="square" rtlCol="0">
            <a:spAutoFit/>
          </a:bodyPr>
          <a:lstStyle/>
          <a:p>
            <a:r>
              <a:rPr lang="fr-FR" sz="2200" b="1" dirty="0">
                <a:solidFill>
                  <a:schemeClr val="bg1"/>
                </a:solidFill>
              </a:rPr>
              <a:t>Plan</a:t>
            </a:r>
            <a:endParaRPr lang="en-US" sz="2200" b="1"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5355775" y="81507"/>
            <a:ext cx="985640"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ZoneTexte 1">
            <a:extLst>
              <a:ext uri="{FF2B5EF4-FFF2-40B4-BE49-F238E27FC236}">
                <a16:creationId xmlns:a16="http://schemas.microsoft.com/office/drawing/2014/main" id="{52867A12-4FCD-EDE7-2A95-294E629474A5}"/>
              </a:ext>
            </a:extLst>
          </p:cNvPr>
          <p:cNvSpPr txBox="1"/>
          <p:nvPr/>
        </p:nvSpPr>
        <p:spPr>
          <a:xfrm>
            <a:off x="4848038" y="805342"/>
            <a:ext cx="2327653" cy="338554"/>
          </a:xfrm>
          <a:prstGeom prst="rect">
            <a:avLst/>
          </a:prstGeom>
          <a:noFill/>
        </p:spPr>
        <p:txBody>
          <a:bodyPr wrap="square" rtlCol="0">
            <a:spAutoFit/>
          </a:bodyPr>
          <a:lstStyle/>
          <a:p>
            <a:r>
              <a:rPr lang="fr-FR" sz="1600" b="1" dirty="0">
                <a:solidFill>
                  <a:schemeClr val="bg1"/>
                </a:solidFill>
              </a:rPr>
              <a:t>Stress Hydrique (p3)</a:t>
            </a:r>
            <a:endParaRPr lang="en-US" sz="1600" b="1" dirty="0">
              <a:solidFill>
                <a:schemeClr val="bg1"/>
              </a:solidFill>
            </a:endParaRPr>
          </a:p>
        </p:txBody>
      </p:sp>
      <p:cxnSp>
        <p:nvCxnSpPr>
          <p:cNvPr id="11" name="Connecteur droit avec flèche 10">
            <a:extLst>
              <a:ext uri="{FF2B5EF4-FFF2-40B4-BE49-F238E27FC236}">
                <a16:creationId xmlns:a16="http://schemas.microsoft.com/office/drawing/2014/main" id="{584DBA7B-0416-F9AC-D113-0965B395C6FB}"/>
              </a:ext>
            </a:extLst>
          </p:cNvPr>
          <p:cNvCxnSpPr>
            <a:cxnSpLocks/>
          </p:cNvCxnSpPr>
          <p:nvPr/>
        </p:nvCxnSpPr>
        <p:spPr>
          <a:xfrm>
            <a:off x="5625314" y="1158121"/>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960884F8-76E4-BEB4-7522-0475774FD5D5}"/>
              </a:ext>
            </a:extLst>
          </p:cNvPr>
          <p:cNvSpPr txBox="1"/>
          <p:nvPr/>
        </p:nvSpPr>
        <p:spPr>
          <a:xfrm>
            <a:off x="4342512" y="1500353"/>
            <a:ext cx="3076218" cy="338554"/>
          </a:xfrm>
          <a:prstGeom prst="rect">
            <a:avLst/>
          </a:prstGeom>
          <a:noFill/>
        </p:spPr>
        <p:txBody>
          <a:bodyPr wrap="square" rtlCol="0">
            <a:spAutoFit/>
          </a:bodyPr>
          <a:lstStyle/>
          <a:p>
            <a:r>
              <a:rPr lang="fr-FR" sz="1600" b="1" dirty="0">
                <a:solidFill>
                  <a:schemeClr val="bg1"/>
                </a:solidFill>
              </a:rPr>
              <a:t>Images </a:t>
            </a:r>
            <a:r>
              <a:rPr lang="fr-FR" sz="1600" b="1" dirty="0" err="1">
                <a:solidFill>
                  <a:schemeClr val="bg1"/>
                </a:solidFill>
              </a:rPr>
              <a:t>Hyperspectrales</a:t>
            </a:r>
            <a:r>
              <a:rPr lang="fr-FR" sz="1600" b="1" dirty="0">
                <a:solidFill>
                  <a:schemeClr val="bg1"/>
                </a:solidFill>
              </a:rPr>
              <a:t> (p4)</a:t>
            </a:r>
            <a:endParaRPr lang="en-US" sz="1600" b="1" dirty="0">
              <a:solidFill>
                <a:schemeClr val="bg1"/>
              </a:solidFill>
            </a:endParaRPr>
          </a:p>
        </p:txBody>
      </p:sp>
      <p:sp>
        <p:nvSpPr>
          <p:cNvPr id="18" name="ZoneTexte 17">
            <a:extLst>
              <a:ext uri="{FF2B5EF4-FFF2-40B4-BE49-F238E27FC236}">
                <a16:creationId xmlns:a16="http://schemas.microsoft.com/office/drawing/2014/main" id="{876701F1-DA77-1F04-878B-B6F7C511CAE1}"/>
              </a:ext>
            </a:extLst>
          </p:cNvPr>
          <p:cNvSpPr txBox="1"/>
          <p:nvPr/>
        </p:nvSpPr>
        <p:spPr>
          <a:xfrm>
            <a:off x="4397541" y="2334367"/>
            <a:ext cx="2609317" cy="338554"/>
          </a:xfrm>
          <a:prstGeom prst="rect">
            <a:avLst/>
          </a:prstGeom>
          <a:noFill/>
        </p:spPr>
        <p:txBody>
          <a:bodyPr wrap="square" rtlCol="0">
            <a:spAutoFit/>
          </a:bodyPr>
          <a:lstStyle/>
          <a:p>
            <a:r>
              <a:rPr lang="fr-FR" sz="1600" b="1" dirty="0">
                <a:solidFill>
                  <a:schemeClr val="bg1"/>
                </a:solidFill>
              </a:rPr>
              <a:t>Expérience / </a:t>
            </a:r>
            <a:r>
              <a:rPr lang="fr-FR" sz="1600" b="1" dirty="0" err="1">
                <a:solidFill>
                  <a:schemeClr val="bg1"/>
                </a:solidFill>
              </a:rPr>
              <a:t>Dataset</a:t>
            </a:r>
            <a:r>
              <a:rPr lang="fr-FR" sz="1600" b="1" dirty="0">
                <a:solidFill>
                  <a:schemeClr val="bg1"/>
                </a:solidFill>
              </a:rPr>
              <a:t> (p5)</a:t>
            </a:r>
            <a:endParaRPr lang="en-US" sz="1600" b="1" dirty="0">
              <a:solidFill>
                <a:schemeClr val="bg1"/>
              </a:solidFill>
            </a:endParaRPr>
          </a:p>
        </p:txBody>
      </p:sp>
      <p:cxnSp>
        <p:nvCxnSpPr>
          <p:cNvPr id="23" name="Connecteur droit avec flèche 22">
            <a:extLst>
              <a:ext uri="{FF2B5EF4-FFF2-40B4-BE49-F238E27FC236}">
                <a16:creationId xmlns:a16="http://schemas.microsoft.com/office/drawing/2014/main" id="{C2FF5E70-5D42-8CBC-C5B2-E7FB4BB5378D}"/>
              </a:ext>
            </a:extLst>
          </p:cNvPr>
          <p:cNvCxnSpPr>
            <a:cxnSpLocks/>
          </p:cNvCxnSpPr>
          <p:nvPr/>
        </p:nvCxnSpPr>
        <p:spPr>
          <a:xfrm>
            <a:off x="5637037" y="1903371"/>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FDFBAE6-90A2-3454-E292-BAC829884638}"/>
              </a:ext>
            </a:extLst>
          </p:cNvPr>
          <p:cNvCxnSpPr>
            <a:cxnSpLocks/>
          </p:cNvCxnSpPr>
          <p:nvPr/>
        </p:nvCxnSpPr>
        <p:spPr>
          <a:xfrm>
            <a:off x="5647087" y="2717284"/>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97AD499C-6592-663C-EEFA-CF827524A3A0}"/>
              </a:ext>
            </a:extLst>
          </p:cNvPr>
          <p:cNvSpPr txBox="1"/>
          <p:nvPr/>
        </p:nvSpPr>
        <p:spPr>
          <a:xfrm>
            <a:off x="4932832" y="3066230"/>
            <a:ext cx="2074026" cy="338554"/>
          </a:xfrm>
          <a:prstGeom prst="rect">
            <a:avLst/>
          </a:prstGeom>
          <a:noFill/>
        </p:spPr>
        <p:txBody>
          <a:bodyPr wrap="square" rtlCol="0">
            <a:spAutoFit/>
          </a:bodyPr>
          <a:lstStyle/>
          <a:p>
            <a:r>
              <a:rPr lang="fr-FR" sz="1600" b="1" dirty="0">
                <a:solidFill>
                  <a:schemeClr val="bg1"/>
                </a:solidFill>
              </a:rPr>
              <a:t>Labellisation (p6)</a:t>
            </a:r>
            <a:endParaRPr lang="en-US" sz="1600" b="1" dirty="0">
              <a:solidFill>
                <a:schemeClr val="bg1"/>
              </a:solidFill>
            </a:endParaRPr>
          </a:p>
        </p:txBody>
      </p:sp>
      <p:sp>
        <p:nvSpPr>
          <p:cNvPr id="26" name="ZoneTexte 25">
            <a:extLst>
              <a:ext uri="{FF2B5EF4-FFF2-40B4-BE49-F238E27FC236}">
                <a16:creationId xmlns:a16="http://schemas.microsoft.com/office/drawing/2014/main" id="{2EA28B45-428A-4C7F-79E4-011E27F66FE7}"/>
              </a:ext>
            </a:extLst>
          </p:cNvPr>
          <p:cNvSpPr txBox="1"/>
          <p:nvPr/>
        </p:nvSpPr>
        <p:spPr>
          <a:xfrm>
            <a:off x="5122698" y="3762904"/>
            <a:ext cx="1660877" cy="338554"/>
          </a:xfrm>
          <a:prstGeom prst="rect">
            <a:avLst/>
          </a:prstGeom>
          <a:noFill/>
        </p:spPr>
        <p:txBody>
          <a:bodyPr wrap="square" rtlCol="0">
            <a:spAutoFit/>
          </a:bodyPr>
          <a:lstStyle/>
          <a:p>
            <a:r>
              <a:rPr lang="fr-FR" sz="1600" b="1" dirty="0">
                <a:solidFill>
                  <a:schemeClr val="bg1"/>
                </a:solidFill>
              </a:rPr>
              <a:t>Objectif (p7) </a:t>
            </a:r>
            <a:endParaRPr lang="en-US" sz="1600" b="1" dirty="0">
              <a:solidFill>
                <a:schemeClr val="bg1"/>
              </a:solidFill>
            </a:endParaRPr>
          </a:p>
        </p:txBody>
      </p:sp>
      <p:cxnSp>
        <p:nvCxnSpPr>
          <p:cNvPr id="27" name="Connecteur droit avec flèche 26">
            <a:extLst>
              <a:ext uri="{FF2B5EF4-FFF2-40B4-BE49-F238E27FC236}">
                <a16:creationId xmlns:a16="http://schemas.microsoft.com/office/drawing/2014/main" id="{45D83B32-2F5A-4BFB-33C9-3DE4B2B8EADA}"/>
              </a:ext>
            </a:extLst>
          </p:cNvPr>
          <p:cNvCxnSpPr>
            <a:cxnSpLocks/>
          </p:cNvCxnSpPr>
          <p:nvPr/>
        </p:nvCxnSpPr>
        <p:spPr>
          <a:xfrm>
            <a:off x="5658810" y="3452486"/>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509735EA-AC12-2F12-4BE3-A0EB3E8DA810}"/>
              </a:ext>
            </a:extLst>
          </p:cNvPr>
          <p:cNvCxnSpPr>
            <a:cxnSpLocks/>
          </p:cNvCxnSpPr>
          <p:nvPr/>
        </p:nvCxnSpPr>
        <p:spPr>
          <a:xfrm>
            <a:off x="5626990" y="4063774"/>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06BA9669-10F8-4DEB-2702-0E9CC6D71278}"/>
              </a:ext>
            </a:extLst>
          </p:cNvPr>
          <p:cNvSpPr txBox="1"/>
          <p:nvPr/>
        </p:nvSpPr>
        <p:spPr>
          <a:xfrm>
            <a:off x="4537283" y="5381320"/>
            <a:ext cx="2926768" cy="338554"/>
          </a:xfrm>
          <a:prstGeom prst="rect">
            <a:avLst/>
          </a:prstGeom>
          <a:noFill/>
        </p:spPr>
        <p:txBody>
          <a:bodyPr wrap="square" rtlCol="0">
            <a:spAutoFit/>
          </a:bodyPr>
          <a:lstStyle/>
          <a:p>
            <a:r>
              <a:rPr lang="fr-FR" sz="1600" b="1" dirty="0">
                <a:solidFill>
                  <a:schemeClr val="bg1"/>
                </a:solidFill>
              </a:rPr>
              <a:t>Approche suivie (p9-18)</a:t>
            </a:r>
            <a:endParaRPr lang="en-US" sz="1600" b="1" dirty="0">
              <a:solidFill>
                <a:schemeClr val="bg1"/>
              </a:solidFill>
            </a:endParaRPr>
          </a:p>
        </p:txBody>
      </p:sp>
      <p:cxnSp>
        <p:nvCxnSpPr>
          <p:cNvPr id="5" name="Connecteur droit avec flèche 4">
            <a:extLst>
              <a:ext uri="{FF2B5EF4-FFF2-40B4-BE49-F238E27FC236}">
                <a16:creationId xmlns:a16="http://schemas.microsoft.com/office/drawing/2014/main" id="{30CDBE06-9FD1-A84C-BCC4-30B92878E598}"/>
              </a:ext>
            </a:extLst>
          </p:cNvPr>
          <p:cNvCxnSpPr>
            <a:cxnSpLocks/>
          </p:cNvCxnSpPr>
          <p:nvPr/>
        </p:nvCxnSpPr>
        <p:spPr>
          <a:xfrm>
            <a:off x="5638713" y="4977396"/>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ACE70321-7FC5-CE63-502F-A0A81B47120A}"/>
              </a:ext>
            </a:extLst>
          </p:cNvPr>
          <p:cNvSpPr txBox="1"/>
          <p:nvPr/>
        </p:nvSpPr>
        <p:spPr>
          <a:xfrm>
            <a:off x="3561879" y="4494021"/>
            <a:ext cx="5167450" cy="338554"/>
          </a:xfrm>
          <a:prstGeom prst="rect">
            <a:avLst/>
          </a:prstGeom>
          <a:noFill/>
        </p:spPr>
        <p:txBody>
          <a:bodyPr wrap="square" rtlCol="0">
            <a:spAutoFit/>
          </a:bodyPr>
          <a:lstStyle/>
          <a:p>
            <a:pPr algn="ctr"/>
            <a:r>
              <a:rPr lang="fr-FR" sz="1600" b="1" dirty="0">
                <a:solidFill>
                  <a:schemeClr val="bg1"/>
                </a:solidFill>
              </a:rPr>
              <a:t>Quels modèles de Machine Learning choisir ? (p8)   </a:t>
            </a:r>
            <a:endParaRPr lang="en-US" sz="1600" b="1" dirty="0">
              <a:solidFill>
                <a:schemeClr val="bg1"/>
              </a:solidFill>
            </a:endParaRPr>
          </a:p>
        </p:txBody>
      </p:sp>
      <p:sp>
        <p:nvSpPr>
          <p:cNvPr id="8" name="ZoneTexte 7">
            <a:extLst>
              <a:ext uri="{FF2B5EF4-FFF2-40B4-BE49-F238E27FC236}">
                <a16:creationId xmlns:a16="http://schemas.microsoft.com/office/drawing/2014/main" id="{E89D166B-CB15-D28B-6872-F688363DEF43}"/>
              </a:ext>
            </a:extLst>
          </p:cNvPr>
          <p:cNvSpPr txBox="1"/>
          <p:nvPr/>
        </p:nvSpPr>
        <p:spPr>
          <a:xfrm>
            <a:off x="4530194" y="6192942"/>
            <a:ext cx="2926768" cy="338554"/>
          </a:xfrm>
          <a:prstGeom prst="rect">
            <a:avLst/>
          </a:prstGeom>
          <a:noFill/>
        </p:spPr>
        <p:txBody>
          <a:bodyPr wrap="square" rtlCol="0">
            <a:spAutoFit/>
          </a:bodyPr>
          <a:lstStyle/>
          <a:p>
            <a:r>
              <a:rPr lang="fr-FR" sz="1600" b="1" dirty="0">
                <a:solidFill>
                  <a:schemeClr val="bg1"/>
                </a:solidFill>
              </a:rPr>
              <a:t>Bibliographie (p19-20)</a:t>
            </a:r>
            <a:endParaRPr lang="en-US" sz="1600" b="1" dirty="0">
              <a:solidFill>
                <a:schemeClr val="bg1"/>
              </a:solidFill>
            </a:endParaRPr>
          </a:p>
        </p:txBody>
      </p:sp>
      <p:cxnSp>
        <p:nvCxnSpPr>
          <p:cNvPr id="9" name="Connecteur droit avec flèche 8">
            <a:extLst>
              <a:ext uri="{FF2B5EF4-FFF2-40B4-BE49-F238E27FC236}">
                <a16:creationId xmlns:a16="http://schemas.microsoft.com/office/drawing/2014/main" id="{74B45C60-B792-EE7E-FD5C-B74B905688D8}"/>
              </a:ext>
            </a:extLst>
          </p:cNvPr>
          <p:cNvCxnSpPr>
            <a:cxnSpLocks/>
          </p:cNvCxnSpPr>
          <p:nvPr/>
        </p:nvCxnSpPr>
        <p:spPr>
          <a:xfrm>
            <a:off x="5631624" y="5789018"/>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853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3413774" y="183215"/>
            <a:ext cx="6001533" cy="600556"/>
          </a:xfrm>
        </p:spPr>
        <p:txBody>
          <a:bodyPr>
            <a:noAutofit/>
          </a:bodyPr>
          <a:lstStyle/>
          <a:p>
            <a:r>
              <a:rPr lang="en-US" sz="1200" dirty="0" err="1"/>
              <a:t>Bibliographie</a:t>
            </a:r>
            <a:r>
              <a:rPr lang="en-US" sz="1200" dirty="0"/>
              <a:t> PT.2</a:t>
            </a:r>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20</a:t>
            </a:fld>
            <a:endParaRPr lang="fr-FR"/>
          </a:p>
        </p:txBody>
      </p:sp>
      <p:sp>
        <p:nvSpPr>
          <p:cNvPr id="5" name="ZoneTexte 4">
            <a:extLst>
              <a:ext uri="{FF2B5EF4-FFF2-40B4-BE49-F238E27FC236}">
                <a16:creationId xmlns:a16="http://schemas.microsoft.com/office/drawing/2014/main" id="{B7F12D66-BD1F-895F-6DC1-AF932EF4C74E}"/>
              </a:ext>
            </a:extLst>
          </p:cNvPr>
          <p:cNvSpPr txBox="1"/>
          <p:nvPr/>
        </p:nvSpPr>
        <p:spPr>
          <a:xfrm>
            <a:off x="576447" y="1212979"/>
            <a:ext cx="11391140" cy="1338828"/>
          </a:xfrm>
          <a:prstGeom prst="rect">
            <a:avLst/>
          </a:prstGeom>
          <a:noFill/>
        </p:spPr>
        <p:txBody>
          <a:bodyPr wrap="square">
            <a:spAutoFit/>
          </a:bodyPr>
          <a:lstStyle/>
          <a:p>
            <a:pPr>
              <a:spcAft>
                <a:spcPts val="600"/>
              </a:spcAft>
            </a:pPr>
            <a:r>
              <a:rPr lang="en-US" sz="1100" dirty="0">
                <a:solidFill>
                  <a:schemeClr val="bg1"/>
                </a:solidFill>
                <a:effectLst/>
              </a:rPr>
              <a:t>[1</a:t>
            </a:r>
            <a:r>
              <a:rPr lang="en-US" sz="1100" dirty="0">
                <a:solidFill>
                  <a:schemeClr val="bg1"/>
                </a:solidFill>
              </a:rPr>
              <a:t>2</a:t>
            </a:r>
            <a:r>
              <a:rPr lang="en-US" sz="1100" dirty="0">
                <a:solidFill>
                  <a:schemeClr val="bg1"/>
                </a:solidFill>
                <a:effectLst/>
              </a:rPr>
              <a:t>]</a:t>
            </a:r>
            <a:r>
              <a:rPr lang="fr-FR" sz="1100" dirty="0">
                <a:solidFill>
                  <a:schemeClr val="bg1"/>
                </a:solidFill>
                <a:effectLst/>
              </a:rPr>
              <a:t> « Mesure du potentiel hydrique foliaire de base », IFV Occitanie. </a:t>
            </a:r>
            <a:r>
              <a:rPr lang="fr-FR" sz="1100" dirty="0">
                <a:solidFill>
                  <a:schemeClr val="bg1"/>
                </a:solidFill>
                <a:effectLst/>
                <a:hlinkClick r:id="rId2"/>
              </a:rPr>
              <a:t>https://www.vignevin-occitanie.com/fiches-pratiques/mesure-du-potentiel-hydrique-foliaire-de-base</a:t>
            </a:r>
            <a:endParaRPr lang="fr-FR" sz="1100" dirty="0">
              <a:solidFill>
                <a:schemeClr val="bg1"/>
              </a:solidFill>
              <a:effectLst/>
            </a:endParaRPr>
          </a:p>
          <a:p>
            <a:pPr>
              <a:spcAft>
                <a:spcPts val="600"/>
              </a:spcAft>
            </a:pPr>
            <a:r>
              <a:rPr lang="en-US" sz="1100" dirty="0">
                <a:solidFill>
                  <a:schemeClr val="bg1"/>
                </a:solidFill>
                <a:effectLst/>
              </a:rPr>
              <a:t>[13] D. </a:t>
            </a:r>
            <a:r>
              <a:rPr lang="en-US" sz="1100" dirty="0" err="1">
                <a:solidFill>
                  <a:schemeClr val="bg1"/>
                </a:solidFill>
                <a:effectLst/>
              </a:rPr>
              <a:t>Bohnenkamp</a:t>
            </a:r>
            <a:r>
              <a:rPr lang="en-US" sz="1100" dirty="0">
                <a:solidFill>
                  <a:schemeClr val="bg1"/>
                </a:solidFill>
                <a:effectLst/>
              </a:rPr>
              <a:t>, J. </a:t>
            </a:r>
            <a:r>
              <a:rPr lang="en-US" sz="1100" dirty="0" err="1">
                <a:solidFill>
                  <a:schemeClr val="bg1"/>
                </a:solidFill>
                <a:effectLst/>
              </a:rPr>
              <a:t>Behmann</a:t>
            </a:r>
            <a:r>
              <a:rPr lang="en-US" sz="1100" dirty="0">
                <a:solidFill>
                  <a:schemeClr val="bg1"/>
                </a:solidFill>
                <a:effectLst/>
              </a:rPr>
              <a:t>, et A.-K. </a:t>
            </a:r>
            <a:r>
              <a:rPr lang="en-US" sz="1100" dirty="0" err="1">
                <a:solidFill>
                  <a:schemeClr val="bg1"/>
                </a:solidFill>
                <a:effectLst/>
              </a:rPr>
              <a:t>Mahlein</a:t>
            </a:r>
            <a:r>
              <a:rPr lang="en-US" sz="1100" dirty="0">
                <a:solidFill>
                  <a:schemeClr val="bg1"/>
                </a:solidFill>
                <a:effectLst/>
              </a:rPr>
              <a:t>, « In-Field Detection of Yellow Rust in Wheat on the Ground Canopy and UAV Scale », Remote Sensing, vol. 11, nᵒ 21, Art. nᵒ 21, </a:t>
            </a:r>
            <a:r>
              <a:rPr lang="en-US" sz="1100" dirty="0" err="1">
                <a:solidFill>
                  <a:schemeClr val="bg1"/>
                </a:solidFill>
                <a:effectLst/>
              </a:rPr>
              <a:t>janv</a:t>
            </a:r>
            <a:r>
              <a:rPr lang="en-US" sz="1100" dirty="0">
                <a:solidFill>
                  <a:schemeClr val="bg1"/>
                </a:solidFill>
                <a:effectLst/>
              </a:rPr>
              <a:t>. 2019, </a:t>
            </a:r>
            <a:r>
              <a:rPr lang="en-US" sz="1100" dirty="0" err="1">
                <a:solidFill>
                  <a:schemeClr val="bg1"/>
                </a:solidFill>
                <a:effectLst/>
              </a:rPr>
              <a:t>doi</a:t>
            </a:r>
            <a:r>
              <a:rPr lang="en-US" sz="1100" dirty="0">
                <a:solidFill>
                  <a:schemeClr val="bg1"/>
                </a:solidFill>
                <a:effectLst/>
              </a:rPr>
              <a:t>: 10.3390/rs11212495.</a:t>
            </a:r>
          </a:p>
          <a:p>
            <a:pPr>
              <a:spcAft>
                <a:spcPts val="600"/>
              </a:spcAft>
            </a:pPr>
            <a:r>
              <a:rPr lang="en-US" sz="1100" dirty="0">
                <a:solidFill>
                  <a:schemeClr val="bg1"/>
                </a:solidFill>
                <a:effectLst/>
              </a:rPr>
              <a:t>[14] T. </a:t>
            </a:r>
            <a:r>
              <a:rPr lang="en-US" sz="1100" dirty="0" err="1">
                <a:solidFill>
                  <a:schemeClr val="bg1"/>
                </a:solidFill>
                <a:effectLst/>
              </a:rPr>
              <a:t>Rumpf</a:t>
            </a:r>
            <a:r>
              <a:rPr lang="en-US" sz="1100" dirty="0">
                <a:solidFill>
                  <a:schemeClr val="bg1"/>
                </a:solidFill>
                <a:effectLst/>
              </a:rPr>
              <a:t>, A.-K. </a:t>
            </a:r>
            <a:r>
              <a:rPr lang="en-US" sz="1100" dirty="0" err="1">
                <a:solidFill>
                  <a:schemeClr val="bg1"/>
                </a:solidFill>
                <a:effectLst/>
              </a:rPr>
              <a:t>Mahlein</a:t>
            </a:r>
            <a:r>
              <a:rPr lang="en-US" sz="1100" dirty="0">
                <a:solidFill>
                  <a:schemeClr val="bg1"/>
                </a:solidFill>
                <a:effectLst/>
              </a:rPr>
              <a:t>, U. Steiner, E.-C. </a:t>
            </a:r>
            <a:r>
              <a:rPr lang="en-US" sz="1100" dirty="0" err="1">
                <a:solidFill>
                  <a:schemeClr val="bg1"/>
                </a:solidFill>
                <a:effectLst/>
              </a:rPr>
              <a:t>Oerke</a:t>
            </a:r>
            <a:r>
              <a:rPr lang="en-US" sz="1100" dirty="0">
                <a:solidFill>
                  <a:schemeClr val="bg1"/>
                </a:solidFill>
                <a:effectLst/>
              </a:rPr>
              <a:t>, H.-W. </a:t>
            </a:r>
            <a:r>
              <a:rPr lang="en-US" sz="1100" dirty="0" err="1">
                <a:solidFill>
                  <a:schemeClr val="bg1"/>
                </a:solidFill>
                <a:effectLst/>
              </a:rPr>
              <a:t>Dehne</a:t>
            </a:r>
            <a:r>
              <a:rPr lang="en-US" sz="1100" dirty="0">
                <a:solidFill>
                  <a:schemeClr val="bg1"/>
                </a:solidFill>
                <a:effectLst/>
              </a:rPr>
              <a:t>, et M. L. Plumer, « Early detection and classification of plant diseases with Support Vector Machines based on hyperspectral reflectance », Computers and Electronics in Agriculture, oct. 2010, </a:t>
            </a:r>
            <a:r>
              <a:rPr lang="en-US" sz="1100" dirty="0" err="1">
                <a:solidFill>
                  <a:schemeClr val="bg1"/>
                </a:solidFill>
                <a:effectLst/>
              </a:rPr>
              <a:t>doi</a:t>
            </a:r>
            <a:r>
              <a:rPr lang="en-US" sz="1100" dirty="0">
                <a:solidFill>
                  <a:schemeClr val="bg1"/>
                </a:solidFill>
                <a:effectLst/>
              </a:rPr>
              <a:t>: 10.1016/j.compag.2010.06.009.</a:t>
            </a:r>
          </a:p>
          <a:p>
            <a:pPr>
              <a:spcAft>
                <a:spcPts val="600"/>
              </a:spcAft>
            </a:pPr>
            <a:endParaRPr lang="en-US" sz="1100" dirty="0">
              <a:solidFill>
                <a:schemeClr val="bg1"/>
              </a:solidFill>
              <a:effectLst/>
            </a:endParaRPr>
          </a:p>
        </p:txBody>
      </p:sp>
    </p:spTree>
    <p:extLst>
      <p:ext uri="{BB962C8B-B14F-4D97-AF65-F5344CB8AC3E}">
        <p14:creationId xmlns:p14="http://schemas.microsoft.com/office/powerpoint/2010/main" val="27763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3</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3260604" y="2274968"/>
            <a:ext cx="2485474" cy="430887"/>
          </a:xfrm>
          <a:prstGeom prst="rect">
            <a:avLst/>
          </a:prstGeom>
          <a:noFill/>
        </p:spPr>
        <p:txBody>
          <a:bodyPr wrap="square" rtlCol="0">
            <a:spAutoFit/>
          </a:bodyPr>
          <a:lstStyle/>
          <a:p>
            <a:r>
              <a:rPr lang="fr-FR" sz="2200" b="1" dirty="0">
                <a:solidFill>
                  <a:schemeClr val="bg1"/>
                </a:solidFill>
              </a:rPr>
              <a:t>Stress Hydrique</a:t>
            </a:r>
            <a:endParaRPr lang="en-US" sz="2200" b="1" dirty="0">
              <a:solidFill>
                <a:schemeClr val="bg1"/>
              </a:solidFill>
            </a:endParaRPr>
          </a:p>
        </p:txBody>
      </p:sp>
      <p:sp>
        <p:nvSpPr>
          <p:cNvPr id="5" name="ZoneTexte 4">
            <a:extLst>
              <a:ext uri="{FF2B5EF4-FFF2-40B4-BE49-F238E27FC236}">
                <a16:creationId xmlns:a16="http://schemas.microsoft.com/office/drawing/2014/main" id="{7D822C6C-7564-114F-FDCE-263E5880C44F}"/>
              </a:ext>
            </a:extLst>
          </p:cNvPr>
          <p:cNvSpPr txBox="1"/>
          <p:nvPr/>
        </p:nvSpPr>
        <p:spPr>
          <a:xfrm>
            <a:off x="463627" y="704546"/>
            <a:ext cx="2329814" cy="961802"/>
          </a:xfrm>
          <a:prstGeom prst="rect">
            <a:avLst/>
          </a:prstGeom>
          <a:noFill/>
        </p:spPr>
        <p:txBody>
          <a:bodyPr wrap="square" rtlCol="0">
            <a:spAutoFit/>
          </a:bodyPr>
          <a:lstStyle/>
          <a:p>
            <a:pPr algn="ctr">
              <a:spcAft>
                <a:spcPts val="300"/>
              </a:spcAft>
            </a:pPr>
            <a:r>
              <a:rPr lang="fr-FR" b="1" dirty="0">
                <a:solidFill>
                  <a:schemeClr val="bg1"/>
                </a:solidFill>
              </a:rPr>
              <a:t>Définition</a:t>
            </a:r>
          </a:p>
          <a:p>
            <a:pPr>
              <a:spcAft>
                <a:spcPts val="300"/>
              </a:spcAft>
            </a:pPr>
            <a:r>
              <a:rPr lang="fr-FR" sz="1200" dirty="0">
                <a:solidFill>
                  <a:schemeClr val="bg1"/>
                </a:solidFill>
              </a:rPr>
              <a:t>Lorsque les ressources en eau disponibles sont inférieures à la demande en eau</a:t>
            </a:r>
            <a:endParaRPr lang="en-US" sz="1200" dirty="0">
              <a:solidFill>
                <a:schemeClr val="bg1"/>
              </a:solidFill>
            </a:endParaRPr>
          </a:p>
        </p:txBody>
      </p:sp>
      <p:sp>
        <p:nvSpPr>
          <p:cNvPr id="6" name="ZoneTexte 5">
            <a:extLst>
              <a:ext uri="{FF2B5EF4-FFF2-40B4-BE49-F238E27FC236}">
                <a16:creationId xmlns:a16="http://schemas.microsoft.com/office/drawing/2014/main" id="{EE2356B7-2D91-4A04-1993-47F1B75B8D41}"/>
              </a:ext>
            </a:extLst>
          </p:cNvPr>
          <p:cNvSpPr txBox="1"/>
          <p:nvPr/>
        </p:nvSpPr>
        <p:spPr>
          <a:xfrm>
            <a:off x="3667306" y="35181"/>
            <a:ext cx="5074759" cy="1685077"/>
          </a:xfrm>
          <a:prstGeom prst="rect">
            <a:avLst/>
          </a:prstGeom>
          <a:noFill/>
        </p:spPr>
        <p:txBody>
          <a:bodyPr wrap="square" rtlCol="0">
            <a:spAutoFit/>
          </a:bodyPr>
          <a:lstStyle/>
          <a:p>
            <a:pPr algn="ctr">
              <a:spcAft>
                <a:spcPts val="300"/>
              </a:spcAft>
            </a:pPr>
            <a:r>
              <a:rPr lang="fr-FR" b="1" dirty="0">
                <a:solidFill>
                  <a:schemeClr val="bg1"/>
                </a:solidFill>
              </a:rPr>
              <a:t>Quelles conséquences ça a concrètement sur la plante ?</a:t>
            </a:r>
            <a:endParaRPr lang="fr-FR" sz="1200" dirty="0">
              <a:solidFill>
                <a:schemeClr val="bg1"/>
              </a:solidFill>
            </a:endParaRPr>
          </a:p>
          <a:p>
            <a:pPr>
              <a:spcAft>
                <a:spcPts val="300"/>
              </a:spcAft>
            </a:pPr>
            <a:r>
              <a:rPr lang="fr-FR" sz="1200" dirty="0">
                <a:solidFill>
                  <a:schemeClr val="bg1"/>
                </a:solidFill>
              </a:rPr>
              <a:t>La plante a besoin d’eau pour réaliser la photosynthèse. Fermeture des stomates </a:t>
            </a:r>
            <a:r>
              <a:rPr lang="fr-FR" sz="1200" dirty="0">
                <a:solidFill>
                  <a:schemeClr val="bg1"/>
                </a:solidFill>
                <a:sym typeface="Wingdings" panose="05000000000000000000" pitchFamily="2" charset="2"/>
              </a:rPr>
              <a:t> réduction de la photosynthèse</a:t>
            </a:r>
            <a:endParaRPr lang="fr-FR" sz="1200" dirty="0">
              <a:solidFill>
                <a:schemeClr val="bg1"/>
              </a:solidFill>
            </a:endParaRPr>
          </a:p>
          <a:p>
            <a:pPr>
              <a:spcAft>
                <a:spcPts val="300"/>
              </a:spcAft>
            </a:pPr>
            <a:r>
              <a:rPr lang="fr-FR" sz="1200" dirty="0">
                <a:solidFill>
                  <a:schemeClr val="bg1"/>
                </a:solidFill>
              </a:rPr>
              <a:t>Baise de la surface foliaire </a:t>
            </a:r>
            <a:r>
              <a:rPr lang="fr-FR" sz="1200" dirty="0">
                <a:solidFill>
                  <a:schemeClr val="bg1"/>
                </a:solidFill>
                <a:sym typeface="Wingdings" panose="05000000000000000000" pitchFamily="2" charset="2"/>
              </a:rPr>
              <a:t> réduction de la teneur en chlorophylle</a:t>
            </a:r>
          </a:p>
          <a:p>
            <a:pPr>
              <a:spcAft>
                <a:spcPts val="300"/>
              </a:spcAft>
            </a:pPr>
            <a:r>
              <a:rPr lang="fr-FR" sz="1200" dirty="0">
                <a:solidFill>
                  <a:schemeClr val="bg1"/>
                </a:solidFill>
              </a:rPr>
              <a:t>Provoque la sénescence des feuilles (invisible à l’œil nu aux premiers stades) : de la pointe vers le bas, processus continu, normalement lié à l’âge  </a:t>
            </a:r>
            <a:r>
              <a:rPr lang="fr-FR" sz="1200" dirty="0">
                <a:solidFill>
                  <a:srgbClr val="C00000"/>
                </a:solidFill>
              </a:rPr>
              <a:t>{8}</a:t>
            </a:r>
            <a:endParaRPr lang="en-US" sz="1200" dirty="0">
              <a:solidFill>
                <a:srgbClr val="C00000"/>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3125040" y="2214672"/>
            <a:ext cx="2512089"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C854EE5D-6FDC-B892-327D-BB0837BF1EB1}"/>
              </a:ext>
            </a:extLst>
          </p:cNvPr>
          <p:cNvSpPr txBox="1"/>
          <p:nvPr/>
        </p:nvSpPr>
        <p:spPr>
          <a:xfrm>
            <a:off x="123030" y="3491995"/>
            <a:ext cx="6277771" cy="2685351"/>
          </a:xfrm>
          <a:prstGeom prst="rect">
            <a:avLst/>
          </a:prstGeom>
          <a:noFill/>
        </p:spPr>
        <p:txBody>
          <a:bodyPr wrap="square" rtlCol="0">
            <a:spAutoFit/>
          </a:bodyPr>
          <a:lstStyle/>
          <a:p>
            <a:pPr algn="ctr">
              <a:spcAft>
                <a:spcPts val="300"/>
              </a:spcAft>
            </a:pPr>
            <a:r>
              <a:rPr lang="fr-FR" b="1" dirty="0">
                <a:solidFill>
                  <a:schemeClr val="bg1"/>
                </a:solidFill>
              </a:rPr>
              <a:t>Comment le déterminer à partir du spectre / d’une image hyperspectrale ?</a:t>
            </a:r>
          </a:p>
          <a:p>
            <a:pPr>
              <a:spcAft>
                <a:spcPts val="300"/>
              </a:spcAft>
            </a:pPr>
            <a:r>
              <a:rPr lang="fr-FR" sz="1200" dirty="0">
                <a:solidFill>
                  <a:schemeClr val="bg1"/>
                </a:solidFill>
              </a:rPr>
              <a:t>Les altérations biophysiques qui affectent la plante en stress hydrique modifient son spectre de réflectance (ce dont rendent compte les HSI) : Pigmentation de la feuille: 400-700nm (réagit au manque d’eau), Structure cellulaire: 700 – 1300nm (réagit au manque d’eau)  </a:t>
            </a:r>
            <a:r>
              <a:rPr lang="fr-FR" sz="1200" dirty="0">
                <a:solidFill>
                  <a:srgbClr val="C00000"/>
                </a:solidFill>
              </a:rPr>
              <a:t>{8}</a:t>
            </a:r>
            <a:endParaRPr lang="fr-FR" sz="1200" dirty="0">
              <a:solidFill>
                <a:schemeClr val="bg1"/>
              </a:solidFill>
            </a:endParaRPr>
          </a:p>
          <a:p>
            <a:pPr>
              <a:spcAft>
                <a:spcPts val="300"/>
              </a:spcAft>
            </a:pPr>
            <a:r>
              <a:rPr lang="fr-FR" sz="1200" dirty="0">
                <a:solidFill>
                  <a:schemeClr val="bg1"/>
                </a:solidFill>
              </a:rPr>
              <a:t>Indices de Végétation (IV) : Variables calculées à partir des combinaisons des valeurs de réflectance, réflectances de différentes bandes spectrales, rendant compte des propriétés biophysiques de la plante (indice de surface foliaire (LAI), biomasse totale,  vigueur de la végétation…). Ces variables sont elles-mêmes en relation avec l’état hydrique de la végétation</a:t>
            </a:r>
          </a:p>
          <a:p>
            <a:pPr>
              <a:spcAft>
                <a:spcPts val="300"/>
              </a:spcAft>
            </a:pPr>
            <a:r>
              <a:rPr lang="fr-FR" sz="1200" dirty="0">
                <a:solidFill>
                  <a:schemeClr val="bg1"/>
                </a:solidFill>
              </a:rPr>
              <a:t>IV permettent l’identification des plantes en stress hydrique    </a:t>
            </a:r>
            <a:r>
              <a:rPr lang="fr-FR" sz="1200" dirty="0">
                <a:solidFill>
                  <a:srgbClr val="C00000"/>
                </a:solidFill>
              </a:rPr>
              <a:t>{11}</a:t>
            </a:r>
            <a:endParaRPr lang="fr-FR" sz="1200" dirty="0">
              <a:solidFill>
                <a:schemeClr val="bg1"/>
              </a:solidFill>
            </a:endParaRPr>
          </a:p>
          <a:p>
            <a:pPr>
              <a:spcAft>
                <a:spcPts val="300"/>
              </a:spcAft>
            </a:pPr>
            <a:r>
              <a:rPr lang="fr-FR" sz="1200" dirty="0">
                <a:solidFill>
                  <a:schemeClr val="bg1"/>
                </a:solidFill>
              </a:rPr>
              <a:t>NDVI (indice le plus couramment utilisé) permet de détecter Stress Hydrique  </a:t>
            </a:r>
            <a:r>
              <a:rPr lang="fr-FR" sz="1200" dirty="0">
                <a:solidFill>
                  <a:srgbClr val="C00000"/>
                </a:solidFill>
              </a:rPr>
              <a:t>{10}</a:t>
            </a:r>
            <a:endParaRPr lang="fr-FR" sz="1200" dirty="0">
              <a:solidFill>
                <a:schemeClr val="bg1"/>
              </a:solidFill>
            </a:endParaRPr>
          </a:p>
          <a:p>
            <a:pPr>
              <a:spcAft>
                <a:spcPts val="300"/>
              </a:spcAft>
            </a:pPr>
            <a:r>
              <a:rPr lang="fr-FR" sz="1200" dirty="0">
                <a:solidFill>
                  <a:schemeClr val="bg1"/>
                </a:solidFill>
              </a:rPr>
              <a:t>Plusieurs IV &gt; un seul IV    </a:t>
            </a:r>
            <a:r>
              <a:rPr lang="fr-FR" sz="1200" dirty="0">
                <a:solidFill>
                  <a:srgbClr val="C00000"/>
                </a:solidFill>
              </a:rPr>
              <a:t>{7}</a:t>
            </a:r>
          </a:p>
        </p:txBody>
      </p:sp>
      <p:sp>
        <p:nvSpPr>
          <p:cNvPr id="10" name="ZoneTexte 9">
            <a:extLst>
              <a:ext uri="{FF2B5EF4-FFF2-40B4-BE49-F238E27FC236}">
                <a16:creationId xmlns:a16="http://schemas.microsoft.com/office/drawing/2014/main" id="{3F280A35-A491-0DE3-82B8-4C805074A068}"/>
              </a:ext>
            </a:extLst>
          </p:cNvPr>
          <p:cNvSpPr txBox="1"/>
          <p:nvPr/>
        </p:nvSpPr>
        <p:spPr>
          <a:xfrm>
            <a:off x="8129119" y="1798395"/>
            <a:ext cx="3313471" cy="2854628"/>
          </a:xfrm>
          <a:prstGeom prst="rect">
            <a:avLst/>
          </a:prstGeom>
          <a:noFill/>
        </p:spPr>
        <p:txBody>
          <a:bodyPr wrap="square" rtlCol="0">
            <a:spAutoFit/>
          </a:bodyPr>
          <a:lstStyle/>
          <a:p>
            <a:pPr algn="ctr">
              <a:spcAft>
                <a:spcPts val="300"/>
              </a:spcAft>
            </a:pPr>
            <a:r>
              <a:rPr lang="fr-FR" b="1" dirty="0">
                <a:solidFill>
                  <a:schemeClr val="bg1"/>
                </a:solidFill>
              </a:rPr>
              <a:t>Comment le caractériser ?</a:t>
            </a:r>
          </a:p>
          <a:p>
            <a:pPr>
              <a:spcAft>
                <a:spcPts val="300"/>
              </a:spcAft>
            </a:pPr>
            <a:r>
              <a:rPr lang="fr-FR" sz="1200" dirty="0">
                <a:solidFill>
                  <a:schemeClr val="bg1"/>
                </a:solidFill>
              </a:rPr>
              <a:t>WLRC = Water </a:t>
            </a:r>
            <a:r>
              <a:rPr lang="fr-FR" sz="1200" dirty="0" err="1">
                <a:solidFill>
                  <a:schemeClr val="bg1"/>
                </a:solidFill>
              </a:rPr>
              <a:t>Leaf</a:t>
            </a:r>
            <a:r>
              <a:rPr lang="fr-FR" sz="1200" dirty="0">
                <a:solidFill>
                  <a:schemeClr val="bg1"/>
                </a:solidFill>
              </a:rPr>
              <a:t> Relative Content, permet de déterminer à quel point les feuilles d'une plante sont hydratées ou déshydratées</a:t>
            </a:r>
          </a:p>
          <a:p>
            <a:pPr>
              <a:spcAft>
                <a:spcPts val="300"/>
              </a:spcAft>
            </a:pPr>
            <a:r>
              <a:rPr lang="fr-FR" sz="1200" dirty="0">
                <a:solidFill>
                  <a:schemeClr val="bg1"/>
                </a:solidFill>
              </a:rPr>
              <a:t>RLWC (%) = [(Poids frais - Poids sec) / (Poids turgide - Poids sec)] x 100</a:t>
            </a:r>
          </a:p>
          <a:p>
            <a:pPr>
              <a:spcAft>
                <a:spcPts val="300"/>
              </a:spcAft>
            </a:pPr>
            <a:r>
              <a:rPr lang="fr-FR" sz="1200" dirty="0">
                <a:solidFill>
                  <a:schemeClr val="bg1"/>
                </a:solidFill>
              </a:rPr>
              <a:t>Peut être déterminé expérimentalement (de manière non destructive)</a:t>
            </a:r>
          </a:p>
          <a:p>
            <a:pPr>
              <a:spcAft>
                <a:spcPts val="300"/>
              </a:spcAft>
            </a:pPr>
            <a:r>
              <a:rPr lang="fr-FR" sz="1200" dirty="0">
                <a:solidFill>
                  <a:schemeClr val="bg1"/>
                </a:solidFill>
                <a:sym typeface="Wingdings" panose="05000000000000000000" pitchFamily="2" charset="2"/>
              </a:rPr>
              <a:t> Peut nous servir pour la labellisation </a:t>
            </a:r>
            <a:r>
              <a:rPr lang="fr-FR" sz="1200" dirty="0" err="1">
                <a:solidFill>
                  <a:schemeClr val="bg1"/>
                </a:solidFill>
                <a:sym typeface="Wingdings" panose="05000000000000000000" pitchFamily="2" charset="2"/>
              </a:rPr>
              <a:t>multiclasse</a:t>
            </a:r>
            <a:endParaRPr lang="fr-FR" sz="1200" dirty="0">
              <a:solidFill>
                <a:schemeClr val="bg1"/>
              </a:solidFill>
            </a:endParaRPr>
          </a:p>
          <a:p>
            <a:pPr>
              <a:spcAft>
                <a:spcPts val="300"/>
              </a:spcAft>
            </a:pPr>
            <a:endParaRPr lang="fr-FR" sz="1200" dirty="0">
              <a:solidFill>
                <a:srgbClr val="C00000"/>
              </a:solidFill>
            </a:endParaRPr>
          </a:p>
          <a:p>
            <a:pPr>
              <a:spcAft>
                <a:spcPts val="300"/>
              </a:spcAft>
            </a:pPr>
            <a:endParaRPr lang="fr-FR" sz="1200" dirty="0">
              <a:solidFill>
                <a:srgbClr val="C00000"/>
              </a:solidFill>
            </a:endParaRPr>
          </a:p>
          <a:p>
            <a:endParaRPr lang="en-US" sz="1200" dirty="0">
              <a:solidFill>
                <a:schemeClr val="bg1"/>
              </a:solidFill>
            </a:endParaRPr>
          </a:p>
        </p:txBody>
      </p:sp>
      <p:cxnSp>
        <p:nvCxnSpPr>
          <p:cNvPr id="12" name="Connecteur droit 11">
            <a:extLst>
              <a:ext uri="{FF2B5EF4-FFF2-40B4-BE49-F238E27FC236}">
                <a16:creationId xmlns:a16="http://schemas.microsoft.com/office/drawing/2014/main" id="{17D266DA-462D-0C3C-19BD-7AF013FE083A}"/>
              </a:ext>
            </a:extLst>
          </p:cNvPr>
          <p:cNvCxnSpPr>
            <a:cxnSpLocks/>
          </p:cNvCxnSpPr>
          <p:nvPr/>
        </p:nvCxnSpPr>
        <p:spPr>
          <a:xfrm flipH="1" flipV="1">
            <a:off x="2165905" y="1653691"/>
            <a:ext cx="717972" cy="277581"/>
          </a:xfrm>
          <a:prstGeom prst="line">
            <a:avLst/>
          </a:prstGeom>
        </p:spPr>
        <p:style>
          <a:lnRef idx="1">
            <a:schemeClr val="dk1"/>
          </a:lnRef>
          <a:fillRef idx="0">
            <a:schemeClr val="dk1"/>
          </a:fillRef>
          <a:effectRef idx="0">
            <a:schemeClr val="dk1"/>
          </a:effectRef>
          <a:fontRef idx="minor">
            <a:schemeClr val="tx1"/>
          </a:fontRef>
        </p:style>
      </p:cxnSp>
      <p:cxnSp>
        <p:nvCxnSpPr>
          <p:cNvPr id="13" name="Connecteur droit 12">
            <a:extLst>
              <a:ext uri="{FF2B5EF4-FFF2-40B4-BE49-F238E27FC236}">
                <a16:creationId xmlns:a16="http://schemas.microsoft.com/office/drawing/2014/main" id="{37EF7389-D996-7EC9-A81B-835C81F545D9}"/>
              </a:ext>
            </a:extLst>
          </p:cNvPr>
          <p:cNvCxnSpPr>
            <a:cxnSpLocks/>
          </p:cNvCxnSpPr>
          <p:nvPr/>
        </p:nvCxnSpPr>
        <p:spPr>
          <a:xfrm>
            <a:off x="4501660" y="1879041"/>
            <a:ext cx="0" cy="112520"/>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droit 14">
            <a:extLst>
              <a:ext uri="{FF2B5EF4-FFF2-40B4-BE49-F238E27FC236}">
                <a16:creationId xmlns:a16="http://schemas.microsoft.com/office/drawing/2014/main" id="{7DC83880-ED77-FAB1-0AE0-6AFC72137BF9}"/>
              </a:ext>
            </a:extLst>
          </p:cNvPr>
          <p:cNvCxnSpPr>
            <a:cxnSpLocks/>
          </p:cNvCxnSpPr>
          <p:nvPr/>
        </p:nvCxnSpPr>
        <p:spPr>
          <a:xfrm flipV="1">
            <a:off x="5801960" y="2488987"/>
            <a:ext cx="2076854" cy="37047"/>
          </a:xfrm>
          <a:prstGeom prst="line">
            <a:avLst/>
          </a:prstGeom>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a16="http://schemas.microsoft.com/office/drawing/2014/main" id="{A7A09B41-A07D-E8F9-0743-0A6054A3C7DE}"/>
              </a:ext>
            </a:extLst>
          </p:cNvPr>
          <p:cNvCxnSpPr>
            <a:cxnSpLocks/>
          </p:cNvCxnSpPr>
          <p:nvPr/>
        </p:nvCxnSpPr>
        <p:spPr>
          <a:xfrm flipV="1">
            <a:off x="3788230" y="2895932"/>
            <a:ext cx="91339" cy="382854"/>
          </a:xfrm>
          <a:prstGeom prst="line">
            <a:avLst/>
          </a:prstGeom>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18B13B02-A71B-2F5E-3139-4E615776DDBE}"/>
              </a:ext>
            </a:extLst>
          </p:cNvPr>
          <p:cNvSpPr txBox="1"/>
          <p:nvPr/>
        </p:nvSpPr>
        <p:spPr>
          <a:xfrm>
            <a:off x="7507793" y="4385552"/>
            <a:ext cx="3313471" cy="2092881"/>
          </a:xfrm>
          <a:prstGeom prst="rect">
            <a:avLst/>
          </a:prstGeom>
          <a:noFill/>
        </p:spPr>
        <p:txBody>
          <a:bodyPr wrap="square" rtlCol="0">
            <a:spAutoFit/>
          </a:bodyPr>
          <a:lstStyle/>
          <a:p>
            <a:pPr algn="ctr">
              <a:spcAft>
                <a:spcPts val="300"/>
              </a:spcAft>
            </a:pPr>
            <a:r>
              <a:rPr lang="fr-FR" b="1" dirty="0">
                <a:solidFill>
                  <a:schemeClr val="bg1"/>
                </a:solidFill>
              </a:rPr>
              <a:t>Quels IV permettent le mieux de le détecter  ?</a:t>
            </a:r>
          </a:p>
          <a:p>
            <a:pPr>
              <a:spcAft>
                <a:spcPts val="300"/>
              </a:spcAft>
            </a:pPr>
            <a:r>
              <a:rPr lang="fr-FR" sz="1200" dirty="0">
                <a:solidFill>
                  <a:schemeClr val="bg1"/>
                </a:solidFill>
              </a:rPr>
              <a:t>Pas un seul, dépend du type de plante et du stade de sénescence</a:t>
            </a:r>
          </a:p>
          <a:p>
            <a:pPr>
              <a:spcAft>
                <a:spcPts val="300"/>
              </a:spcAft>
            </a:pPr>
            <a:r>
              <a:rPr lang="fr-FR" sz="1200" dirty="0">
                <a:solidFill>
                  <a:schemeClr val="bg1"/>
                </a:solidFill>
              </a:rPr>
              <a:t>Forte dépendance de la base de données utilisée </a:t>
            </a:r>
          </a:p>
          <a:p>
            <a:pPr>
              <a:spcAft>
                <a:spcPts val="300"/>
              </a:spcAft>
            </a:pPr>
            <a:r>
              <a:rPr lang="fr-FR" sz="1200" dirty="0">
                <a:solidFill>
                  <a:schemeClr val="bg1"/>
                </a:solidFill>
              </a:rPr>
              <a:t>SG, RENDVI, NDVI, RGRI, PSRI, SR, REP, CAR2, CAR1, EVI, ARVI, VOG1, ANTH2, ANTH1, </a:t>
            </a:r>
            <a:r>
              <a:rPr lang="fr-FR" sz="1200" dirty="0" err="1">
                <a:solidFill>
                  <a:schemeClr val="bg1"/>
                </a:solidFill>
              </a:rPr>
              <a:t>mRENDVI</a:t>
            </a:r>
            <a:r>
              <a:rPr lang="fr-FR" sz="1200" dirty="0">
                <a:solidFill>
                  <a:schemeClr val="bg1"/>
                </a:solidFill>
              </a:rPr>
              <a:t>, VOG2, VOG3, SIPI, </a:t>
            </a:r>
            <a:r>
              <a:rPr lang="fr-FR" sz="1200" dirty="0" err="1">
                <a:solidFill>
                  <a:schemeClr val="bg1"/>
                </a:solidFill>
              </a:rPr>
              <a:t>mREIR</a:t>
            </a:r>
            <a:r>
              <a:rPr lang="fr-FR" sz="1200" dirty="0">
                <a:solidFill>
                  <a:schemeClr val="bg1"/>
                </a:solidFill>
              </a:rPr>
              <a:t>, PRI </a:t>
            </a:r>
            <a:r>
              <a:rPr lang="fr-FR" sz="1200" dirty="0">
                <a:solidFill>
                  <a:srgbClr val="C00000"/>
                </a:solidFill>
              </a:rPr>
              <a:t> {0}</a:t>
            </a:r>
          </a:p>
          <a:p>
            <a:endParaRPr lang="en-US" sz="1200" dirty="0">
              <a:solidFill>
                <a:schemeClr val="bg1"/>
              </a:solidFill>
            </a:endParaRPr>
          </a:p>
        </p:txBody>
      </p:sp>
    </p:spTree>
    <p:extLst>
      <p:ext uri="{BB962C8B-B14F-4D97-AF65-F5344CB8AC3E}">
        <p14:creationId xmlns:p14="http://schemas.microsoft.com/office/powerpoint/2010/main" val="526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4</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3974035" y="566745"/>
            <a:ext cx="3616505" cy="430887"/>
          </a:xfrm>
          <a:prstGeom prst="rect">
            <a:avLst/>
          </a:prstGeom>
          <a:noFill/>
        </p:spPr>
        <p:txBody>
          <a:bodyPr wrap="square" rtlCol="0">
            <a:spAutoFit/>
          </a:bodyPr>
          <a:lstStyle/>
          <a:p>
            <a:r>
              <a:rPr lang="fr-FR" sz="2200" b="1" dirty="0">
                <a:solidFill>
                  <a:schemeClr val="bg1"/>
                </a:solidFill>
              </a:rPr>
              <a:t>Images </a:t>
            </a:r>
            <a:r>
              <a:rPr lang="fr-FR" sz="2200" b="1" dirty="0" err="1">
                <a:solidFill>
                  <a:schemeClr val="bg1"/>
                </a:solidFill>
              </a:rPr>
              <a:t>Hyperspectrales</a:t>
            </a:r>
            <a:endParaRPr lang="en-US" sz="2200" b="1" dirty="0">
              <a:solidFill>
                <a:schemeClr val="bg1"/>
              </a:solidFill>
            </a:endParaRPr>
          </a:p>
        </p:txBody>
      </p:sp>
      <p:sp>
        <p:nvSpPr>
          <p:cNvPr id="5" name="ZoneTexte 4">
            <a:extLst>
              <a:ext uri="{FF2B5EF4-FFF2-40B4-BE49-F238E27FC236}">
                <a16:creationId xmlns:a16="http://schemas.microsoft.com/office/drawing/2014/main" id="{7D822C6C-7564-114F-FDCE-263E5880C44F}"/>
              </a:ext>
            </a:extLst>
          </p:cNvPr>
          <p:cNvSpPr txBox="1"/>
          <p:nvPr/>
        </p:nvSpPr>
        <p:spPr>
          <a:xfrm>
            <a:off x="403337" y="2513243"/>
            <a:ext cx="4218905" cy="3093154"/>
          </a:xfrm>
          <a:prstGeom prst="rect">
            <a:avLst/>
          </a:prstGeom>
          <a:noFill/>
        </p:spPr>
        <p:txBody>
          <a:bodyPr wrap="square" rtlCol="0">
            <a:spAutoFit/>
          </a:bodyPr>
          <a:lstStyle/>
          <a:p>
            <a:pPr algn="ctr">
              <a:spcAft>
                <a:spcPts val="300"/>
              </a:spcAft>
            </a:pPr>
            <a:r>
              <a:rPr lang="fr-FR" b="1" dirty="0">
                <a:solidFill>
                  <a:schemeClr val="bg1"/>
                </a:solidFill>
              </a:rPr>
              <a:t>Qu’est-ce qu’une image hyperspectrale ?</a:t>
            </a:r>
          </a:p>
          <a:p>
            <a:pPr>
              <a:spcAft>
                <a:spcPts val="300"/>
              </a:spcAft>
            </a:pPr>
            <a:r>
              <a:rPr lang="fr-FR" sz="1200" dirty="0">
                <a:solidFill>
                  <a:schemeClr val="bg1"/>
                </a:solidFill>
              </a:rPr>
              <a:t>Image qui contient des informations sur une large gamme de longueurs d'onde du spectre électromagnétique. </a:t>
            </a:r>
          </a:p>
          <a:p>
            <a:pPr>
              <a:spcAft>
                <a:spcPts val="300"/>
              </a:spcAft>
            </a:pPr>
            <a:r>
              <a:rPr lang="fr-FR" sz="1200" dirty="0">
                <a:solidFill>
                  <a:schemeClr val="bg1"/>
                </a:solidFill>
              </a:rPr>
              <a:t>Contrairement à une image RGB conventionnelle, qui capture seulement trois bandes de couleurs (rouge, vert et bleu), une image hyperspectrale contient généralement des centaines de bandes spectrales, allant du visible au proche infrarouge. </a:t>
            </a:r>
          </a:p>
          <a:p>
            <a:pPr>
              <a:spcAft>
                <a:spcPts val="300"/>
              </a:spcAft>
            </a:pPr>
            <a:r>
              <a:rPr lang="fr-FR" sz="1200" dirty="0">
                <a:solidFill>
                  <a:schemeClr val="bg1"/>
                </a:solidFill>
              </a:rPr>
              <a:t>Chaque bande spectrale enregistre les réflectances ou les émissions de la scène à une longueur d'onde spécifique.</a:t>
            </a:r>
          </a:p>
          <a:p>
            <a:pPr>
              <a:spcAft>
                <a:spcPts val="300"/>
              </a:spcAft>
            </a:pPr>
            <a:r>
              <a:rPr lang="fr-FR" sz="1200" dirty="0">
                <a:solidFill>
                  <a:schemeClr val="bg1"/>
                </a:solidFill>
              </a:rPr>
              <a:t>Le nombre de longueurs d’ondes dépend du type de caméra utilisé</a:t>
            </a:r>
          </a:p>
          <a:p>
            <a:pPr>
              <a:spcAft>
                <a:spcPts val="300"/>
              </a:spcAft>
            </a:pPr>
            <a:endParaRPr lang="fr-FR" sz="1200" dirty="0">
              <a:solidFill>
                <a:schemeClr val="bg1"/>
              </a:solidFill>
            </a:endParaRPr>
          </a:p>
          <a:p>
            <a:endParaRPr lang="fr-FR" sz="1200"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3838472" y="506449"/>
            <a:ext cx="3515680" cy="48596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cxnSp>
        <p:nvCxnSpPr>
          <p:cNvPr id="12" name="Connecteur droit 11">
            <a:extLst>
              <a:ext uri="{FF2B5EF4-FFF2-40B4-BE49-F238E27FC236}">
                <a16:creationId xmlns:a16="http://schemas.microsoft.com/office/drawing/2014/main" id="{17D266DA-462D-0C3C-19BD-7AF013FE083A}"/>
              </a:ext>
            </a:extLst>
          </p:cNvPr>
          <p:cNvCxnSpPr>
            <a:cxnSpLocks/>
          </p:cNvCxnSpPr>
          <p:nvPr/>
        </p:nvCxnSpPr>
        <p:spPr>
          <a:xfrm flipH="1">
            <a:off x="2440202" y="1235947"/>
            <a:ext cx="1197301" cy="1149744"/>
          </a:xfrm>
          <a:prstGeom prst="line">
            <a:avLst/>
          </a:prstGeom>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1228AAF3-D6AC-8B27-B953-DB173ED4DE84}"/>
              </a:ext>
            </a:extLst>
          </p:cNvPr>
          <p:cNvSpPr txBox="1"/>
          <p:nvPr/>
        </p:nvSpPr>
        <p:spPr>
          <a:xfrm>
            <a:off x="8393451" y="2908206"/>
            <a:ext cx="3272685" cy="1685077"/>
          </a:xfrm>
          <a:prstGeom prst="rect">
            <a:avLst/>
          </a:prstGeom>
          <a:noFill/>
        </p:spPr>
        <p:txBody>
          <a:bodyPr wrap="square" rtlCol="0">
            <a:spAutoFit/>
          </a:bodyPr>
          <a:lstStyle/>
          <a:p>
            <a:pPr algn="ctr">
              <a:spcAft>
                <a:spcPts val="300"/>
              </a:spcAft>
            </a:pPr>
            <a:r>
              <a:rPr lang="fr-FR" b="1" dirty="0">
                <a:solidFill>
                  <a:schemeClr val="bg1"/>
                </a:solidFill>
              </a:rPr>
              <a:t>Pourquoi utiliser des images </a:t>
            </a:r>
            <a:r>
              <a:rPr lang="fr-FR" b="1" dirty="0" err="1">
                <a:solidFill>
                  <a:schemeClr val="bg1"/>
                </a:solidFill>
              </a:rPr>
              <a:t>hyperspectrales</a:t>
            </a:r>
            <a:r>
              <a:rPr lang="fr-FR" b="1" dirty="0">
                <a:solidFill>
                  <a:schemeClr val="bg1"/>
                </a:solidFill>
              </a:rPr>
              <a:t> ?</a:t>
            </a:r>
          </a:p>
          <a:p>
            <a:pPr>
              <a:spcAft>
                <a:spcPts val="300"/>
              </a:spcAft>
            </a:pPr>
            <a:r>
              <a:rPr lang="fr-FR" sz="1200" dirty="0">
                <a:solidFill>
                  <a:schemeClr val="bg1"/>
                </a:solidFill>
              </a:rPr>
              <a:t>Les spectres de réflectance permettent de rendre compte des caractéristiques biophysiques de la plante</a:t>
            </a:r>
          </a:p>
          <a:p>
            <a:pPr>
              <a:spcAft>
                <a:spcPts val="300"/>
              </a:spcAft>
            </a:pPr>
            <a:r>
              <a:rPr lang="fr-FR" sz="1200" dirty="0">
                <a:solidFill>
                  <a:schemeClr val="bg1"/>
                </a:solidFill>
              </a:rPr>
              <a:t>Contient une grande quantité d’informations </a:t>
            </a:r>
          </a:p>
          <a:p>
            <a:pPr>
              <a:spcAft>
                <a:spcPts val="300"/>
              </a:spcAft>
            </a:pPr>
            <a:r>
              <a:rPr lang="fr-FR" sz="1200" dirty="0">
                <a:solidFill>
                  <a:schemeClr val="bg1"/>
                </a:solidFill>
              </a:rPr>
              <a:t>Approche non-destructive</a:t>
            </a:r>
          </a:p>
        </p:txBody>
      </p:sp>
      <p:pic>
        <p:nvPicPr>
          <p:cNvPr id="11" name="Image 10" descr="Une image contenant carte, art, texte&#10;&#10;Description générée automatiquement">
            <a:extLst>
              <a:ext uri="{FF2B5EF4-FFF2-40B4-BE49-F238E27FC236}">
                <a16:creationId xmlns:a16="http://schemas.microsoft.com/office/drawing/2014/main" id="{7281F2D5-8105-3440-8A0C-23CDD8FA9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873" y="2317840"/>
            <a:ext cx="2811947" cy="2811947"/>
          </a:xfrm>
          <a:prstGeom prst="rect">
            <a:avLst/>
          </a:prstGeom>
        </p:spPr>
      </p:pic>
      <p:cxnSp>
        <p:nvCxnSpPr>
          <p:cNvPr id="14" name="Connecteur droit 13">
            <a:extLst>
              <a:ext uri="{FF2B5EF4-FFF2-40B4-BE49-F238E27FC236}">
                <a16:creationId xmlns:a16="http://schemas.microsoft.com/office/drawing/2014/main" id="{2DC6313F-C566-EAB3-45FD-C56A819483A7}"/>
              </a:ext>
            </a:extLst>
          </p:cNvPr>
          <p:cNvCxnSpPr>
            <a:cxnSpLocks/>
          </p:cNvCxnSpPr>
          <p:nvPr/>
        </p:nvCxnSpPr>
        <p:spPr>
          <a:xfrm flipH="1" flipV="1">
            <a:off x="7489715" y="1149744"/>
            <a:ext cx="2377766" cy="1553263"/>
          </a:xfrm>
          <a:prstGeom prst="line">
            <a:avLst/>
          </a:prstGeom>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id="{7C416E65-ED23-4429-37AD-5A669A4C9338}"/>
              </a:ext>
            </a:extLst>
          </p:cNvPr>
          <p:cNvSpPr txBox="1"/>
          <p:nvPr/>
        </p:nvSpPr>
        <p:spPr>
          <a:xfrm>
            <a:off x="5440529" y="5129787"/>
            <a:ext cx="4258462" cy="276999"/>
          </a:xfrm>
          <a:prstGeom prst="rect">
            <a:avLst/>
          </a:prstGeom>
          <a:noFill/>
        </p:spPr>
        <p:txBody>
          <a:bodyPr wrap="square" rtlCol="0">
            <a:spAutoFit/>
          </a:bodyPr>
          <a:lstStyle/>
          <a:p>
            <a:r>
              <a:rPr lang="fr-FR" sz="1200" dirty="0">
                <a:solidFill>
                  <a:schemeClr val="bg1"/>
                </a:solidFill>
              </a:rPr>
              <a:t>Exemple d’image </a:t>
            </a:r>
            <a:r>
              <a:rPr lang="fr-FR" sz="1200" dirty="0" err="1">
                <a:solidFill>
                  <a:schemeClr val="bg1"/>
                </a:solidFill>
              </a:rPr>
              <a:t>hyperspectrale</a:t>
            </a:r>
            <a:endParaRPr lang="en-US" sz="1200" dirty="0">
              <a:solidFill>
                <a:schemeClr val="bg1"/>
              </a:solidFill>
            </a:endParaRPr>
          </a:p>
        </p:txBody>
      </p:sp>
    </p:spTree>
    <p:extLst>
      <p:ext uri="{BB962C8B-B14F-4D97-AF65-F5344CB8AC3E}">
        <p14:creationId xmlns:p14="http://schemas.microsoft.com/office/powerpoint/2010/main" val="83992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5</a:t>
            </a:fld>
            <a:endParaRPr lang="fr-FR"/>
          </a:p>
        </p:txBody>
      </p:sp>
      <p:sp>
        <p:nvSpPr>
          <p:cNvPr id="6" name="ZoneTexte 5">
            <a:extLst>
              <a:ext uri="{FF2B5EF4-FFF2-40B4-BE49-F238E27FC236}">
                <a16:creationId xmlns:a16="http://schemas.microsoft.com/office/drawing/2014/main" id="{EE2356B7-2D91-4A04-1993-47F1B75B8D41}"/>
              </a:ext>
            </a:extLst>
          </p:cNvPr>
          <p:cNvSpPr txBox="1"/>
          <p:nvPr/>
        </p:nvSpPr>
        <p:spPr>
          <a:xfrm>
            <a:off x="631213" y="231575"/>
            <a:ext cx="2479904" cy="869469"/>
          </a:xfrm>
          <a:prstGeom prst="rect">
            <a:avLst/>
          </a:prstGeom>
          <a:noFill/>
        </p:spPr>
        <p:txBody>
          <a:bodyPr wrap="square" rtlCol="0">
            <a:spAutoFit/>
          </a:bodyPr>
          <a:lstStyle/>
          <a:p>
            <a:pPr algn="ctr">
              <a:spcAft>
                <a:spcPts val="300"/>
              </a:spcAft>
            </a:pPr>
            <a:r>
              <a:rPr lang="fr-FR" sz="1200" b="1" dirty="0">
                <a:solidFill>
                  <a:schemeClr val="bg1"/>
                </a:solidFill>
              </a:rPr>
              <a:t>Caméra hyperspectrale</a:t>
            </a:r>
          </a:p>
          <a:p>
            <a:pPr algn="ctr"/>
            <a:r>
              <a:rPr lang="fr-FR" sz="800" dirty="0">
                <a:solidFill>
                  <a:schemeClr val="bg1"/>
                </a:solidFill>
              </a:rPr>
              <a:t>Resonon Pika L, Capteur CMOS, 400 – 1000nm, Taille de pixel : 5,86 </a:t>
            </a:r>
            <a:r>
              <a:rPr lang="el-GR" sz="800" dirty="0">
                <a:solidFill>
                  <a:schemeClr val="bg1"/>
                </a:solidFill>
                <a:latin typeface="Corbel" panose="020B0503020204020204" pitchFamily="34" charset="0"/>
              </a:rPr>
              <a:t>μ</a:t>
            </a:r>
            <a:r>
              <a:rPr lang="fr-FR" sz="800" dirty="0">
                <a:solidFill>
                  <a:schemeClr val="bg1"/>
                </a:solidFill>
                <a:latin typeface="Corbel" panose="020B0503020204020204" pitchFamily="34" charset="0"/>
              </a:rPr>
              <a:t>m, </a:t>
            </a:r>
            <a:r>
              <a:rPr lang="fr-FR" sz="800" dirty="0">
                <a:solidFill>
                  <a:schemeClr val="bg1"/>
                </a:solidFill>
              </a:rPr>
              <a:t>Taille de fente : 12</a:t>
            </a:r>
            <a:r>
              <a:rPr lang="el-GR" sz="800" dirty="0">
                <a:solidFill>
                  <a:schemeClr val="bg1"/>
                </a:solidFill>
                <a:latin typeface="Corbel" panose="020B0503020204020204" pitchFamily="34" charset="0"/>
              </a:rPr>
              <a:t> μ</a:t>
            </a:r>
            <a:r>
              <a:rPr lang="fr-FR" sz="800" dirty="0">
                <a:solidFill>
                  <a:schemeClr val="bg1"/>
                </a:solidFill>
                <a:latin typeface="Corbel" panose="020B0503020204020204" pitchFamily="34" charset="0"/>
              </a:rPr>
              <a:t>m, </a:t>
            </a:r>
            <a:r>
              <a:rPr lang="fr-FR" sz="800" dirty="0">
                <a:solidFill>
                  <a:schemeClr val="bg1"/>
                </a:solidFill>
              </a:rPr>
              <a:t>900 spatial pixels per line, 281 spectral channels per line, 12 bit</a:t>
            </a:r>
          </a:p>
          <a:p>
            <a:pPr>
              <a:spcAft>
                <a:spcPts val="300"/>
              </a:spcAft>
            </a:pPr>
            <a:endParaRPr lang="en-US" sz="1200" dirty="0">
              <a:solidFill>
                <a:srgbClr val="C00000"/>
              </a:solidFill>
            </a:endParaRPr>
          </a:p>
        </p:txBody>
      </p:sp>
      <p:sp>
        <p:nvSpPr>
          <p:cNvPr id="16" name="ZoneTexte 15">
            <a:extLst>
              <a:ext uri="{FF2B5EF4-FFF2-40B4-BE49-F238E27FC236}">
                <a16:creationId xmlns:a16="http://schemas.microsoft.com/office/drawing/2014/main" id="{122F58F9-55A2-0259-BB26-235228A88007}"/>
              </a:ext>
            </a:extLst>
          </p:cNvPr>
          <p:cNvSpPr txBox="1"/>
          <p:nvPr/>
        </p:nvSpPr>
        <p:spPr>
          <a:xfrm>
            <a:off x="331596" y="1291051"/>
            <a:ext cx="3141902" cy="1777410"/>
          </a:xfrm>
          <a:prstGeom prst="rect">
            <a:avLst/>
          </a:prstGeom>
          <a:noFill/>
        </p:spPr>
        <p:txBody>
          <a:bodyPr wrap="square" rtlCol="0">
            <a:spAutoFit/>
          </a:bodyPr>
          <a:lstStyle/>
          <a:p>
            <a:pPr algn="ctr">
              <a:spcAft>
                <a:spcPts val="300"/>
              </a:spcAft>
            </a:pPr>
            <a:r>
              <a:rPr lang="fr-FR" b="1" dirty="0">
                <a:solidFill>
                  <a:schemeClr val="bg1"/>
                </a:solidFill>
                <a:sym typeface="Wingdings" panose="05000000000000000000" pitchFamily="2" charset="2"/>
              </a:rPr>
              <a:t>Expérience</a:t>
            </a:r>
            <a:endParaRPr lang="fr-FR" dirty="0">
              <a:solidFill>
                <a:schemeClr val="bg1"/>
              </a:solidFill>
              <a:sym typeface="Wingdings" panose="05000000000000000000" pitchFamily="2" charset="2"/>
            </a:endParaRPr>
          </a:p>
          <a:p>
            <a:pPr>
              <a:spcAft>
                <a:spcPts val="300"/>
              </a:spcAft>
            </a:pPr>
            <a:r>
              <a:rPr lang="fr-FR" sz="1200" dirty="0">
                <a:solidFill>
                  <a:schemeClr val="bg1"/>
                </a:solidFill>
                <a:sym typeface="Wingdings" panose="05000000000000000000" pitchFamily="2" charset="2"/>
              </a:rPr>
              <a:t>Plantes semi-aquatiques soumises à 3 traitements différents (bien irriguées, privées d’eau par alternance, totalement privées d’eau)</a:t>
            </a:r>
          </a:p>
          <a:p>
            <a:pPr>
              <a:spcAft>
                <a:spcPts val="300"/>
              </a:spcAft>
            </a:pPr>
            <a:r>
              <a:rPr lang="fr-FR" sz="1200" dirty="0">
                <a:solidFill>
                  <a:schemeClr val="bg1"/>
                </a:solidFill>
                <a:sym typeface="Wingdings" panose="05000000000000000000" pitchFamily="2" charset="2"/>
              </a:rPr>
              <a:t>1 image hyperspectrale prises toutes les heures (pour chaque plante) durant une journée, 8 images au total par plantes </a:t>
            </a:r>
          </a:p>
          <a:p>
            <a:pPr>
              <a:spcAft>
                <a:spcPts val="300"/>
              </a:spcAft>
            </a:pPr>
            <a:r>
              <a:rPr lang="fr-FR" sz="1200" dirty="0">
                <a:solidFill>
                  <a:schemeClr val="bg1"/>
                </a:solidFill>
              </a:rPr>
              <a:t>,</a:t>
            </a:r>
            <a:endParaRPr lang="en-US" sz="1200" dirty="0">
              <a:solidFill>
                <a:srgbClr val="C00000"/>
              </a:solidFill>
            </a:endParaRPr>
          </a:p>
        </p:txBody>
      </p:sp>
      <p:sp>
        <p:nvSpPr>
          <p:cNvPr id="29" name="ZoneTexte 28">
            <a:extLst>
              <a:ext uri="{FF2B5EF4-FFF2-40B4-BE49-F238E27FC236}">
                <a16:creationId xmlns:a16="http://schemas.microsoft.com/office/drawing/2014/main" id="{006F28FD-8892-B810-C568-94D9FB61058E}"/>
              </a:ext>
            </a:extLst>
          </p:cNvPr>
          <p:cNvSpPr txBox="1"/>
          <p:nvPr/>
        </p:nvSpPr>
        <p:spPr>
          <a:xfrm>
            <a:off x="6898095" y="1479691"/>
            <a:ext cx="4552137" cy="961802"/>
          </a:xfrm>
          <a:prstGeom prst="rect">
            <a:avLst/>
          </a:prstGeom>
          <a:noFill/>
        </p:spPr>
        <p:txBody>
          <a:bodyPr wrap="square" rtlCol="0">
            <a:spAutoFit/>
          </a:bodyPr>
          <a:lstStyle/>
          <a:p>
            <a:pPr algn="ctr">
              <a:spcAft>
                <a:spcPts val="300"/>
              </a:spcAft>
            </a:pPr>
            <a:r>
              <a:rPr lang="fr-FR" b="1" dirty="0" err="1">
                <a:solidFill>
                  <a:schemeClr val="bg1"/>
                </a:solidFill>
                <a:sym typeface="Wingdings" panose="05000000000000000000" pitchFamily="2" charset="2"/>
              </a:rPr>
              <a:t>Dataset</a:t>
            </a:r>
            <a:endParaRPr lang="fr-FR" dirty="0">
              <a:solidFill>
                <a:schemeClr val="bg1"/>
              </a:solidFill>
              <a:sym typeface="Wingdings" panose="05000000000000000000" pitchFamily="2" charset="2"/>
            </a:endParaRPr>
          </a:p>
          <a:p>
            <a:r>
              <a:rPr lang="fr-FR" sz="1200" dirty="0">
                <a:solidFill>
                  <a:schemeClr val="bg1"/>
                </a:solidFill>
                <a:sym typeface="Wingdings" panose="05000000000000000000" pitchFamily="2" charset="2"/>
              </a:rPr>
              <a:t>Plante 1 et 2 : 8 images </a:t>
            </a:r>
            <a:r>
              <a:rPr lang="fr-FR" sz="1200" dirty="0" err="1">
                <a:solidFill>
                  <a:schemeClr val="bg1"/>
                </a:solidFill>
                <a:sym typeface="Wingdings" panose="05000000000000000000" pitchFamily="2" charset="2"/>
              </a:rPr>
              <a:t>hyperspectrales</a:t>
            </a:r>
            <a:r>
              <a:rPr lang="fr-FR" sz="1200" dirty="0">
                <a:solidFill>
                  <a:schemeClr val="bg1"/>
                </a:solidFill>
                <a:sym typeface="Wingdings" panose="05000000000000000000" pitchFamily="2" charset="2"/>
              </a:rPr>
              <a:t> (bien irriguées)</a:t>
            </a:r>
          </a:p>
          <a:p>
            <a:r>
              <a:rPr lang="fr-FR" sz="1200" dirty="0">
                <a:solidFill>
                  <a:schemeClr val="bg1"/>
                </a:solidFill>
                <a:sym typeface="Wingdings" panose="05000000000000000000" pitchFamily="2" charset="2"/>
              </a:rPr>
              <a:t>Plante 3 et 4 : 8 images </a:t>
            </a:r>
            <a:r>
              <a:rPr lang="fr-FR" sz="1200" dirty="0" err="1">
                <a:solidFill>
                  <a:schemeClr val="bg1"/>
                </a:solidFill>
                <a:sym typeface="Wingdings" panose="05000000000000000000" pitchFamily="2" charset="2"/>
              </a:rPr>
              <a:t>hyperspectrales</a:t>
            </a:r>
            <a:r>
              <a:rPr lang="fr-FR" sz="1200" dirty="0">
                <a:solidFill>
                  <a:schemeClr val="bg1"/>
                </a:solidFill>
                <a:sym typeface="Wingdings" panose="05000000000000000000" pitchFamily="2" charset="2"/>
              </a:rPr>
              <a:t> (privées d’eau par alternance)</a:t>
            </a:r>
          </a:p>
          <a:p>
            <a:r>
              <a:rPr lang="fr-FR" sz="1200" dirty="0">
                <a:solidFill>
                  <a:schemeClr val="bg1"/>
                </a:solidFill>
                <a:sym typeface="Wingdings" panose="05000000000000000000" pitchFamily="2" charset="2"/>
              </a:rPr>
              <a:t>Plante 5 et 6 : 8 images </a:t>
            </a:r>
            <a:r>
              <a:rPr lang="fr-FR" sz="1200" dirty="0" err="1">
                <a:solidFill>
                  <a:schemeClr val="bg1"/>
                </a:solidFill>
                <a:sym typeface="Wingdings" panose="05000000000000000000" pitchFamily="2" charset="2"/>
              </a:rPr>
              <a:t>hyperspectrales</a:t>
            </a:r>
            <a:r>
              <a:rPr lang="fr-FR" sz="1200" dirty="0">
                <a:solidFill>
                  <a:schemeClr val="bg1"/>
                </a:solidFill>
                <a:sym typeface="Wingdings" panose="05000000000000000000" pitchFamily="2" charset="2"/>
              </a:rPr>
              <a:t> (totalement privées d’eau)</a:t>
            </a:r>
          </a:p>
        </p:txBody>
      </p:sp>
      <p:cxnSp>
        <p:nvCxnSpPr>
          <p:cNvPr id="32" name="Connecteur droit avec flèche 31">
            <a:extLst>
              <a:ext uri="{FF2B5EF4-FFF2-40B4-BE49-F238E27FC236}">
                <a16:creationId xmlns:a16="http://schemas.microsoft.com/office/drawing/2014/main" id="{C041C72C-9F9E-D367-491E-C7607C2D1A9B}"/>
              </a:ext>
            </a:extLst>
          </p:cNvPr>
          <p:cNvCxnSpPr>
            <a:cxnSpLocks/>
          </p:cNvCxnSpPr>
          <p:nvPr/>
        </p:nvCxnSpPr>
        <p:spPr>
          <a:xfrm>
            <a:off x="4131601" y="2017232"/>
            <a:ext cx="19878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 name="Image 7" descr="Une image contenant intérieur, plante, miroir&#10;&#10;Description générée automatiquement">
            <a:extLst>
              <a:ext uri="{FF2B5EF4-FFF2-40B4-BE49-F238E27FC236}">
                <a16:creationId xmlns:a16="http://schemas.microsoft.com/office/drawing/2014/main" id="{E006510F-D00D-7D21-352B-547E4249C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94" y="3354576"/>
            <a:ext cx="1310609" cy="1098851"/>
          </a:xfrm>
          <a:prstGeom prst="rect">
            <a:avLst/>
          </a:prstGeom>
        </p:spPr>
      </p:pic>
      <p:pic>
        <p:nvPicPr>
          <p:cNvPr id="10" name="Image 9" descr="Une image contenant plante, mur, intérieur, personne&#10;&#10;Description générée automatiquement">
            <a:extLst>
              <a:ext uri="{FF2B5EF4-FFF2-40B4-BE49-F238E27FC236}">
                <a16:creationId xmlns:a16="http://schemas.microsoft.com/office/drawing/2014/main" id="{05374505-A97C-50BD-4283-CE3E678BF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513" y="3354576"/>
            <a:ext cx="1323220" cy="1098848"/>
          </a:xfrm>
          <a:prstGeom prst="rect">
            <a:avLst/>
          </a:prstGeom>
        </p:spPr>
      </p:pic>
      <p:pic>
        <p:nvPicPr>
          <p:cNvPr id="12" name="Image 11" descr="Une image contenant art, plante, intérieur&#10;&#10;Description générée automatiquement">
            <a:extLst>
              <a:ext uri="{FF2B5EF4-FFF2-40B4-BE49-F238E27FC236}">
                <a16:creationId xmlns:a16="http://schemas.microsoft.com/office/drawing/2014/main" id="{D4F1D8D2-5050-D3C3-BAFF-9BFA685EE5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902" y="3367851"/>
            <a:ext cx="1310608" cy="1103670"/>
          </a:xfrm>
          <a:prstGeom prst="rect">
            <a:avLst/>
          </a:prstGeom>
        </p:spPr>
      </p:pic>
      <p:pic>
        <p:nvPicPr>
          <p:cNvPr id="14" name="Image 13" descr="Une image contenant art&#10;&#10;Description générée automatiquement">
            <a:extLst>
              <a:ext uri="{FF2B5EF4-FFF2-40B4-BE49-F238E27FC236}">
                <a16:creationId xmlns:a16="http://schemas.microsoft.com/office/drawing/2014/main" id="{14AB5824-2993-3CF3-834C-23944600C0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3635" y="3367852"/>
            <a:ext cx="1310608" cy="1103670"/>
          </a:xfrm>
          <a:prstGeom prst="rect">
            <a:avLst/>
          </a:prstGeom>
        </p:spPr>
      </p:pic>
      <p:pic>
        <p:nvPicPr>
          <p:cNvPr id="17" name="Image 16" descr="Une image contenant intérieur&#10;&#10;Description générée automatiquement">
            <a:extLst>
              <a:ext uri="{FF2B5EF4-FFF2-40B4-BE49-F238E27FC236}">
                <a16:creationId xmlns:a16="http://schemas.microsoft.com/office/drawing/2014/main" id="{E232B639-424C-57E2-81E3-7CDDFBA139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2396" y="5091916"/>
            <a:ext cx="1313966" cy="1110476"/>
          </a:xfrm>
          <a:prstGeom prst="rect">
            <a:avLst/>
          </a:prstGeom>
        </p:spPr>
      </p:pic>
      <p:pic>
        <p:nvPicPr>
          <p:cNvPr id="19" name="Image 18" descr="Une image contenant intérieur&#10;&#10;Description générée automatiquement avec une confiance moyenne">
            <a:extLst>
              <a:ext uri="{FF2B5EF4-FFF2-40B4-BE49-F238E27FC236}">
                <a16:creationId xmlns:a16="http://schemas.microsoft.com/office/drawing/2014/main" id="{B8F0C1D0-210B-4E01-D16E-E4ABE96974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6232" y="5091916"/>
            <a:ext cx="1319781" cy="1110476"/>
          </a:xfrm>
          <a:prstGeom prst="rect">
            <a:avLst/>
          </a:prstGeom>
        </p:spPr>
      </p:pic>
      <p:pic>
        <p:nvPicPr>
          <p:cNvPr id="21" name="Image 20" descr="Une image contenant bâtiment, art, plante&#10;&#10;Description générée automatiquement">
            <a:extLst>
              <a:ext uri="{FF2B5EF4-FFF2-40B4-BE49-F238E27FC236}">
                <a16:creationId xmlns:a16="http://schemas.microsoft.com/office/drawing/2014/main" id="{BD072CD6-3304-27CE-0D68-687E3CDCA6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2447" y="5086102"/>
            <a:ext cx="1325595" cy="1116290"/>
          </a:xfrm>
          <a:prstGeom prst="rect">
            <a:avLst/>
          </a:prstGeom>
        </p:spPr>
      </p:pic>
      <p:pic>
        <p:nvPicPr>
          <p:cNvPr id="23" name="Image 22" descr="Une image contenant bâtiment, plante, intérieur&#10;&#10;Description générée automatiquement">
            <a:extLst>
              <a:ext uri="{FF2B5EF4-FFF2-40B4-BE49-F238E27FC236}">
                <a16:creationId xmlns:a16="http://schemas.microsoft.com/office/drawing/2014/main" id="{7E2C2005-19FB-40DB-7EF6-61E56F0C55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55734" y="5086102"/>
            <a:ext cx="1337222" cy="1098848"/>
          </a:xfrm>
          <a:prstGeom prst="rect">
            <a:avLst/>
          </a:prstGeom>
        </p:spPr>
      </p:pic>
      <p:cxnSp>
        <p:nvCxnSpPr>
          <p:cNvPr id="24" name="Connecteur droit avec flèche 23">
            <a:extLst>
              <a:ext uri="{FF2B5EF4-FFF2-40B4-BE49-F238E27FC236}">
                <a16:creationId xmlns:a16="http://schemas.microsoft.com/office/drawing/2014/main" id="{89D82F66-0BA0-0E0C-403E-78D162EF19CA}"/>
              </a:ext>
            </a:extLst>
          </p:cNvPr>
          <p:cNvCxnSpPr>
            <a:cxnSpLocks/>
          </p:cNvCxnSpPr>
          <p:nvPr/>
        </p:nvCxnSpPr>
        <p:spPr>
          <a:xfrm>
            <a:off x="3044823" y="3904000"/>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3574693B-3440-A0B6-DF92-7A82ED89133A}"/>
              </a:ext>
            </a:extLst>
          </p:cNvPr>
          <p:cNvCxnSpPr>
            <a:cxnSpLocks/>
          </p:cNvCxnSpPr>
          <p:nvPr/>
        </p:nvCxnSpPr>
        <p:spPr>
          <a:xfrm>
            <a:off x="5367668" y="3915723"/>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D7F436C1-85BA-4E21-3524-CC341A5E8754}"/>
              </a:ext>
            </a:extLst>
          </p:cNvPr>
          <p:cNvCxnSpPr>
            <a:cxnSpLocks/>
          </p:cNvCxnSpPr>
          <p:nvPr/>
        </p:nvCxnSpPr>
        <p:spPr>
          <a:xfrm>
            <a:off x="7799378" y="3925772"/>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16DCB4D9-FC42-1AD8-849A-B44C97E03663}"/>
              </a:ext>
            </a:extLst>
          </p:cNvPr>
          <p:cNvCxnSpPr>
            <a:cxnSpLocks/>
          </p:cNvCxnSpPr>
          <p:nvPr/>
        </p:nvCxnSpPr>
        <p:spPr>
          <a:xfrm>
            <a:off x="3046498" y="5654089"/>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1C6DC425-5900-AB90-89A4-625BD2849E16}"/>
              </a:ext>
            </a:extLst>
          </p:cNvPr>
          <p:cNvCxnSpPr>
            <a:cxnSpLocks/>
          </p:cNvCxnSpPr>
          <p:nvPr/>
        </p:nvCxnSpPr>
        <p:spPr>
          <a:xfrm>
            <a:off x="5407860" y="5714380"/>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9D7CA58D-B480-FB92-05D5-562BDCFC9B98}"/>
              </a:ext>
            </a:extLst>
          </p:cNvPr>
          <p:cNvCxnSpPr>
            <a:cxnSpLocks/>
          </p:cNvCxnSpPr>
          <p:nvPr/>
        </p:nvCxnSpPr>
        <p:spPr>
          <a:xfrm>
            <a:off x="7829524" y="5674181"/>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9B33C4BC-0E8B-3B65-B99F-F38A9C5E8D84}"/>
              </a:ext>
            </a:extLst>
          </p:cNvPr>
          <p:cNvSpPr txBox="1"/>
          <p:nvPr/>
        </p:nvSpPr>
        <p:spPr>
          <a:xfrm>
            <a:off x="3609402" y="6408691"/>
            <a:ext cx="4258462" cy="276999"/>
          </a:xfrm>
          <a:prstGeom prst="rect">
            <a:avLst/>
          </a:prstGeom>
          <a:noFill/>
        </p:spPr>
        <p:txBody>
          <a:bodyPr wrap="square" rtlCol="0">
            <a:spAutoFit/>
          </a:bodyPr>
          <a:lstStyle/>
          <a:p>
            <a:r>
              <a:rPr lang="fr-FR" sz="1200" dirty="0">
                <a:solidFill>
                  <a:schemeClr val="bg1"/>
                </a:solidFill>
              </a:rPr>
              <a:t>Reconstitution RGB à partir de 3 bandes de couleurs, Plante 5</a:t>
            </a:r>
            <a:endParaRPr lang="en-US" sz="1200" dirty="0">
              <a:solidFill>
                <a:schemeClr val="bg1"/>
              </a:solidFill>
            </a:endParaRPr>
          </a:p>
        </p:txBody>
      </p:sp>
      <p:cxnSp>
        <p:nvCxnSpPr>
          <p:cNvPr id="34" name="Connecteur droit avec flèche 33">
            <a:extLst>
              <a:ext uri="{FF2B5EF4-FFF2-40B4-BE49-F238E27FC236}">
                <a16:creationId xmlns:a16="http://schemas.microsoft.com/office/drawing/2014/main" id="{86D8B06D-1B89-F326-D245-21E15671EFD1}"/>
              </a:ext>
            </a:extLst>
          </p:cNvPr>
          <p:cNvCxnSpPr>
            <a:cxnSpLocks/>
          </p:cNvCxnSpPr>
          <p:nvPr/>
        </p:nvCxnSpPr>
        <p:spPr>
          <a:xfrm>
            <a:off x="10303095" y="3937495"/>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53FC561-F0CA-D096-C294-8AAEFADDDD1E}"/>
              </a:ext>
            </a:extLst>
          </p:cNvPr>
          <p:cNvSpPr/>
          <p:nvPr/>
        </p:nvSpPr>
        <p:spPr>
          <a:xfrm>
            <a:off x="268833" y="1244102"/>
            <a:ext cx="3204665" cy="166991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37" name="Rectangle 36">
            <a:extLst>
              <a:ext uri="{FF2B5EF4-FFF2-40B4-BE49-F238E27FC236}">
                <a16:creationId xmlns:a16="http://schemas.microsoft.com/office/drawing/2014/main" id="{327863F8-7B4A-B8AC-B465-BCCE55A3AB13}"/>
              </a:ext>
            </a:extLst>
          </p:cNvPr>
          <p:cNvSpPr/>
          <p:nvPr/>
        </p:nvSpPr>
        <p:spPr>
          <a:xfrm>
            <a:off x="6812005" y="1336213"/>
            <a:ext cx="4638227" cy="141704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357604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884332" y="6579660"/>
            <a:ext cx="365760" cy="365760"/>
          </a:xfrm>
        </p:spPr>
        <p:txBody>
          <a:bodyPr/>
          <a:lstStyle/>
          <a:p>
            <a:fld id="{DCBB7FA5-5CC9-4C33-A4D0-C258736BA67A}" type="slidenum">
              <a:rPr lang="fr-FR" smtClean="0"/>
              <a:t>6</a:t>
            </a:fld>
            <a:endParaRPr lang="fr-FR"/>
          </a:p>
        </p:txBody>
      </p:sp>
      <p:sp>
        <p:nvSpPr>
          <p:cNvPr id="5" name="ZoneTexte 4">
            <a:extLst>
              <a:ext uri="{FF2B5EF4-FFF2-40B4-BE49-F238E27FC236}">
                <a16:creationId xmlns:a16="http://schemas.microsoft.com/office/drawing/2014/main" id="{7D822C6C-7564-114F-FDCE-263E5880C44F}"/>
              </a:ext>
            </a:extLst>
          </p:cNvPr>
          <p:cNvSpPr txBox="1"/>
          <p:nvPr/>
        </p:nvSpPr>
        <p:spPr>
          <a:xfrm>
            <a:off x="1478963" y="5438716"/>
            <a:ext cx="2329814" cy="307777"/>
          </a:xfrm>
          <a:prstGeom prst="rect">
            <a:avLst/>
          </a:prstGeom>
          <a:noFill/>
        </p:spPr>
        <p:txBody>
          <a:bodyPr wrap="square" rtlCol="0">
            <a:spAutoFit/>
          </a:bodyPr>
          <a:lstStyle/>
          <a:p>
            <a:pPr algn="ctr">
              <a:spcAft>
                <a:spcPts val="300"/>
              </a:spcAft>
            </a:pPr>
            <a:r>
              <a:rPr lang="fr-FR" sz="1400" b="1" dirty="0">
                <a:solidFill>
                  <a:schemeClr val="bg1"/>
                </a:solidFill>
              </a:rPr>
              <a:t>Pas de labellisation </a:t>
            </a:r>
          </a:p>
        </p:txBody>
      </p:sp>
      <p:sp>
        <p:nvSpPr>
          <p:cNvPr id="6" name="ZoneTexte 5">
            <a:extLst>
              <a:ext uri="{FF2B5EF4-FFF2-40B4-BE49-F238E27FC236}">
                <a16:creationId xmlns:a16="http://schemas.microsoft.com/office/drawing/2014/main" id="{EE2356B7-2D91-4A04-1993-47F1B75B8D41}"/>
              </a:ext>
            </a:extLst>
          </p:cNvPr>
          <p:cNvSpPr txBox="1"/>
          <p:nvPr/>
        </p:nvSpPr>
        <p:spPr>
          <a:xfrm>
            <a:off x="527537" y="634951"/>
            <a:ext cx="4863404" cy="1446550"/>
          </a:xfrm>
          <a:prstGeom prst="rect">
            <a:avLst/>
          </a:prstGeom>
          <a:noFill/>
        </p:spPr>
        <p:txBody>
          <a:bodyPr wrap="square" rtlCol="0">
            <a:spAutoFit/>
          </a:bodyPr>
          <a:lstStyle/>
          <a:p>
            <a:pPr algn="ctr">
              <a:spcAft>
                <a:spcPts val="300"/>
              </a:spcAft>
            </a:pPr>
            <a:r>
              <a:rPr lang="fr-FR" sz="1400" b="1" dirty="0">
                <a:solidFill>
                  <a:schemeClr val="bg1"/>
                </a:solidFill>
              </a:rPr>
              <a:t>Labellisation binaire [Pas de SH, SH] avec les infos dont je dispose actuellement </a:t>
            </a:r>
          </a:p>
          <a:p>
            <a:pPr>
              <a:spcAft>
                <a:spcPts val="300"/>
              </a:spcAft>
            </a:pPr>
            <a:r>
              <a:rPr lang="fr-FR" sz="1100" dirty="0">
                <a:solidFill>
                  <a:schemeClr val="bg1"/>
                </a:solidFill>
              </a:rPr>
              <a:t>On peut faire: Pas de SH = Plante 1,2 + début 3,4,5,6. SH = lorsque les feuilles ont commencé à flétrir pour les plantes 3,4,5,6</a:t>
            </a:r>
          </a:p>
          <a:p>
            <a:pPr>
              <a:spcAft>
                <a:spcPts val="300"/>
              </a:spcAft>
            </a:pPr>
            <a:r>
              <a:rPr lang="fr-FR" sz="1100" dirty="0">
                <a:solidFill>
                  <a:schemeClr val="bg1"/>
                </a:solidFill>
              </a:rPr>
              <a:t>Problème : seulement les labels disponibles à l’œil nu, si on entraîne le modèle avec ça on pourra pas détecter les </a:t>
            </a:r>
            <a:r>
              <a:rPr lang="fr-FR" sz="1100" dirty="0" err="1">
                <a:solidFill>
                  <a:schemeClr val="bg1"/>
                </a:solidFill>
              </a:rPr>
              <a:t>early</a:t>
            </a:r>
            <a:r>
              <a:rPr lang="fr-FR" sz="1100" dirty="0">
                <a:solidFill>
                  <a:schemeClr val="bg1"/>
                </a:solidFill>
              </a:rPr>
              <a:t> stages (ce qui est le plus intéressant pour nous)</a:t>
            </a:r>
            <a:endParaRPr lang="en-US" sz="1100" dirty="0">
              <a:solidFill>
                <a:srgbClr val="C00000"/>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1590124" y="5338125"/>
            <a:ext cx="2069959"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cxnSp>
        <p:nvCxnSpPr>
          <p:cNvPr id="13" name="Connecteur droit 12">
            <a:extLst>
              <a:ext uri="{FF2B5EF4-FFF2-40B4-BE49-F238E27FC236}">
                <a16:creationId xmlns:a16="http://schemas.microsoft.com/office/drawing/2014/main" id="{37EF7389-D996-7EC9-A81B-835C81F545D9}"/>
              </a:ext>
            </a:extLst>
          </p:cNvPr>
          <p:cNvCxnSpPr>
            <a:cxnSpLocks/>
          </p:cNvCxnSpPr>
          <p:nvPr/>
        </p:nvCxnSpPr>
        <p:spPr>
          <a:xfrm flipV="1">
            <a:off x="6019628" y="2371411"/>
            <a:ext cx="86420" cy="161125"/>
          </a:xfrm>
          <a:prstGeom prst="line">
            <a:avLst/>
          </a:prstGeom>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DDBFCDC9-DBA3-6CD6-21D6-465468E88BF2}"/>
              </a:ext>
            </a:extLst>
          </p:cNvPr>
          <p:cNvSpPr txBox="1"/>
          <p:nvPr/>
        </p:nvSpPr>
        <p:spPr>
          <a:xfrm>
            <a:off x="6172373" y="198726"/>
            <a:ext cx="5708791" cy="2993127"/>
          </a:xfrm>
          <a:prstGeom prst="rect">
            <a:avLst/>
          </a:prstGeom>
          <a:noFill/>
        </p:spPr>
        <p:txBody>
          <a:bodyPr wrap="square" rtlCol="0">
            <a:spAutoFit/>
          </a:bodyPr>
          <a:lstStyle/>
          <a:p>
            <a:pPr algn="ctr">
              <a:spcAft>
                <a:spcPts val="300"/>
              </a:spcAft>
            </a:pPr>
            <a:r>
              <a:rPr lang="fr-FR" sz="1400" b="1" dirty="0">
                <a:solidFill>
                  <a:schemeClr val="bg1"/>
                </a:solidFill>
              </a:rPr>
              <a:t>Labellisation binaire  [Pas de SH, SH] obtenue expérimentalement</a:t>
            </a:r>
          </a:p>
          <a:p>
            <a:pPr>
              <a:spcAft>
                <a:spcPts val="300"/>
              </a:spcAft>
            </a:pPr>
            <a:r>
              <a:rPr lang="fr-FR" sz="1100" dirty="0">
                <a:solidFill>
                  <a:schemeClr val="bg1"/>
                </a:solidFill>
              </a:rPr>
              <a:t>Expérimentalement: méthode du potentiel hydrique foliaire (non destructive) </a:t>
            </a:r>
            <a:r>
              <a:rPr lang="fr-FR" sz="1100" dirty="0">
                <a:solidFill>
                  <a:srgbClr val="C00000"/>
                </a:solidFill>
              </a:rPr>
              <a:t>{12}</a:t>
            </a:r>
            <a:r>
              <a:rPr lang="fr-FR" sz="1100" dirty="0">
                <a:solidFill>
                  <a:schemeClr val="bg1"/>
                </a:solidFill>
              </a:rPr>
              <a:t>,  nous donne une mesure précise du stress hydrique (nécessite une chambre à pression de </a:t>
            </a:r>
            <a:r>
              <a:rPr lang="fr-FR" sz="1100" dirty="0" err="1">
                <a:solidFill>
                  <a:schemeClr val="bg1"/>
                </a:solidFill>
              </a:rPr>
              <a:t>Scholander</a:t>
            </a:r>
            <a:r>
              <a:rPr lang="fr-FR" sz="1100" dirty="0">
                <a:solidFill>
                  <a:schemeClr val="bg1"/>
                </a:solidFill>
              </a:rPr>
              <a:t>)</a:t>
            </a:r>
          </a:p>
          <a:p>
            <a:pPr>
              <a:spcAft>
                <a:spcPts val="300"/>
              </a:spcAft>
            </a:pPr>
            <a:r>
              <a:rPr lang="fr-FR" sz="1100" dirty="0">
                <a:solidFill>
                  <a:schemeClr val="bg1"/>
                </a:solidFill>
              </a:rPr>
              <a:t>-0,2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(potentiel hydrique foliaire de base)  : SH absent</a:t>
            </a:r>
          </a:p>
          <a:p>
            <a:pPr>
              <a:spcAft>
                <a:spcPts val="300"/>
              </a:spcAft>
            </a:pPr>
            <a:r>
              <a:rPr lang="fr-FR" sz="1100" dirty="0">
                <a:solidFill>
                  <a:schemeClr val="bg1"/>
                </a:solidFill>
              </a:rPr>
              <a:t>-0,3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&lt; -0,2 </a:t>
            </a:r>
            <a:r>
              <a:rPr lang="fr-FR" sz="1100" dirty="0" err="1">
                <a:solidFill>
                  <a:schemeClr val="bg1"/>
                </a:solidFill>
              </a:rPr>
              <a:t>Mpa</a:t>
            </a:r>
            <a:r>
              <a:rPr lang="fr-FR" sz="1100" dirty="0">
                <a:solidFill>
                  <a:schemeClr val="bg1"/>
                </a:solidFill>
              </a:rPr>
              <a:t> : SH faible</a:t>
            </a:r>
          </a:p>
          <a:p>
            <a:pPr>
              <a:spcAft>
                <a:spcPts val="300"/>
              </a:spcAft>
            </a:pPr>
            <a:r>
              <a:rPr lang="fr-FR" sz="1100" dirty="0">
                <a:solidFill>
                  <a:schemeClr val="bg1"/>
                </a:solidFill>
              </a:rPr>
              <a:t>-0,5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&lt; -0,3 </a:t>
            </a:r>
            <a:r>
              <a:rPr lang="fr-FR" sz="1100" dirty="0" err="1">
                <a:solidFill>
                  <a:schemeClr val="bg1"/>
                </a:solidFill>
              </a:rPr>
              <a:t>Mpa</a:t>
            </a:r>
            <a:r>
              <a:rPr lang="fr-FR" sz="1100" dirty="0">
                <a:solidFill>
                  <a:schemeClr val="bg1"/>
                </a:solidFill>
              </a:rPr>
              <a:t> : SH faible à modéré</a:t>
            </a:r>
          </a:p>
          <a:p>
            <a:pPr>
              <a:spcAft>
                <a:spcPts val="300"/>
              </a:spcAft>
            </a:pPr>
            <a:r>
              <a:rPr lang="fr-FR" sz="1100" dirty="0">
                <a:solidFill>
                  <a:schemeClr val="bg1"/>
                </a:solidFill>
              </a:rPr>
              <a:t>-0,8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&lt; -0,5 </a:t>
            </a:r>
            <a:r>
              <a:rPr lang="fr-FR" sz="1100" dirty="0" err="1">
                <a:solidFill>
                  <a:schemeClr val="bg1"/>
                </a:solidFill>
              </a:rPr>
              <a:t>Mpa</a:t>
            </a:r>
            <a:r>
              <a:rPr lang="fr-FR" sz="1100" dirty="0">
                <a:solidFill>
                  <a:schemeClr val="bg1"/>
                </a:solidFill>
              </a:rPr>
              <a:t> : SH modéré à sévère</a:t>
            </a:r>
          </a:p>
          <a:p>
            <a:pPr>
              <a:spcAft>
                <a:spcPts val="300"/>
              </a:spcAft>
            </a:pPr>
            <a:r>
              <a:rPr lang="fr-FR" sz="1100" dirty="0" err="1">
                <a:solidFill>
                  <a:schemeClr val="bg1"/>
                </a:solidFill>
              </a:rPr>
              <a:t>phfb</a:t>
            </a:r>
            <a:r>
              <a:rPr lang="fr-FR" sz="1100" dirty="0">
                <a:solidFill>
                  <a:schemeClr val="bg1"/>
                </a:solidFill>
              </a:rPr>
              <a:t> &lt; -0,8 </a:t>
            </a:r>
            <a:r>
              <a:rPr lang="fr-FR" sz="1100" dirty="0" err="1">
                <a:solidFill>
                  <a:schemeClr val="bg1"/>
                </a:solidFill>
              </a:rPr>
              <a:t>Mpa</a:t>
            </a:r>
            <a:r>
              <a:rPr lang="fr-FR" sz="1100" dirty="0">
                <a:solidFill>
                  <a:schemeClr val="bg1"/>
                </a:solidFill>
              </a:rPr>
              <a:t> : SH sévère</a:t>
            </a:r>
          </a:p>
          <a:p>
            <a:pPr>
              <a:spcAft>
                <a:spcPts val="300"/>
              </a:spcAft>
            </a:pPr>
            <a:r>
              <a:rPr lang="fr-FR" sz="1100" dirty="0">
                <a:solidFill>
                  <a:schemeClr val="bg1"/>
                </a:solidFill>
              </a:rPr>
              <a:t>Autres expériences possibles: mesure de turgescence cellulaire, conductance stomatique, pression de l’eau dans les feuilles (nécessite tensiomètres, </a:t>
            </a:r>
            <a:r>
              <a:rPr lang="fr-FR" sz="1100" dirty="0" err="1">
                <a:solidFill>
                  <a:schemeClr val="bg1"/>
                </a:solidFill>
              </a:rPr>
              <a:t>omomètres</a:t>
            </a:r>
            <a:r>
              <a:rPr lang="fr-FR" sz="1100" dirty="0">
                <a:solidFill>
                  <a:schemeClr val="bg1"/>
                </a:solidFill>
              </a:rPr>
              <a:t>, </a:t>
            </a:r>
            <a:r>
              <a:rPr lang="fr-FR" sz="1100" dirty="0" err="1">
                <a:solidFill>
                  <a:schemeClr val="bg1"/>
                </a:solidFill>
              </a:rPr>
              <a:t>poromètres</a:t>
            </a:r>
            <a:r>
              <a:rPr lang="fr-FR" sz="1100" dirty="0">
                <a:solidFill>
                  <a:schemeClr val="bg1"/>
                </a:solidFill>
              </a:rPr>
              <a:t>)</a:t>
            </a:r>
          </a:p>
          <a:p>
            <a:pPr algn="ctr">
              <a:spcAft>
                <a:spcPts val="300"/>
              </a:spcAft>
            </a:pPr>
            <a:endParaRPr lang="fr-FR" sz="1200" dirty="0">
              <a:solidFill>
                <a:schemeClr val="bg1"/>
              </a:solidFill>
            </a:endParaRPr>
          </a:p>
          <a:p>
            <a:pPr algn="ctr">
              <a:spcAft>
                <a:spcPts val="300"/>
              </a:spcAft>
            </a:pPr>
            <a:endParaRPr lang="fr-FR" sz="1200" dirty="0">
              <a:solidFill>
                <a:schemeClr val="bg1"/>
              </a:solidFill>
            </a:endParaRPr>
          </a:p>
          <a:p>
            <a:pPr algn="ctr">
              <a:spcAft>
                <a:spcPts val="300"/>
              </a:spcAft>
            </a:pPr>
            <a:endParaRPr lang="fr-FR" sz="1200" dirty="0">
              <a:solidFill>
                <a:schemeClr val="bg1"/>
              </a:solidFill>
            </a:endParaRPr>
          </a:p>
          <a:p>
            <a:pPr>
              <a:spcAft>
                <a:spcPts val="300"/>
              </a:spcAft>
            </a:pPr>
            <a:endParaRPr lang="fr-FR" sz="1200" dirty="0">
              <a:solidFill>
                <a:schemeClr val="bg1"/>
              </a:solidFill>
            </a:endParaRPr>
          </a:p>
        </p:txBody>
      </p:sp>
      <p:sp>
        <p:nvSpPr>
          <p:cNvPr id="26" name="ZoneTexte 25">
            <a:extLst>
              <a:ext uri="{FF2B5EF4-FFF2-40B4-BE49-F238E27FC236}">
                <a16:creationId xmlns:a16="http://schemas.microsoft.com/office/drawing/2014/main" id="{93C44D5E-1B0A-E542-139F-71DDDAA205CD}"/>
              </a:ext>
            </a:extLst>
          </p:cNvPr>
          <p:cNvSpPr txBox="1"/>
          <p:nvPr/>
        </p:nvSpPr>
        <p:spPr>
          <a:xfrm>
            <a:off x="6407350" y="2844018"/>
            <a:ext cx="4863404" cy="931024"/>
          </a:xfrm>
          <a:prstGeom prst="rect">
            <a:avLst/>
          </a:prstGeom>
          <a:noFill/>
        </p:spPr>
        <p:txBody>
          <a:bodyPr wrap="square" rtlCol="0">
            <a:spAutoFit/>
          </a:bodyPr>
          <a:lstStyle/>
          <a:p>
            <a:pPr algn="ctr">
              <a:spcAft>
                <a:spcPts val="300"/>
              </a:spcAft>
            </a:pPr>
            <a:r>
              <a:rPr lang="fr-FR" sz="1400" b="1" dirty="0">
                <a:solidFill>
                  <a:schemeClr val="bg1"/>
                </a:solidFill>
              </a:rPr>
              <a:t>Labellisation discrète [1, 2, 3, …, n] à l’échelle de l’image obtenue expérimentalement </a:t>
            </a:r>
          </a:p>
          <a:p>
            <a:pPr>
              <a:spcAft>
                <a:spcPts val="300"/>
              </a:spcAft>
            </a:pPr>
            <a:r>
              <a:rPr lang="fr-FR" sz="1100" dirty="0">
                <a:solidFill>
                  <a:schemeClr val="bg1"/>
                </a:solidFill>
              </a:rPr>
              <a:t>Même expérience, on définit nous-mêmes à quelles valeurs correspondent quelles catégories</a:t>
            </a:r>
            <a:endParaRPr lang="en-US" sz="1100" dirty="0">
              <a:solidFill>
                <a:srgbClr val="C00000"/>
              </a:solidFill>
            </a:endParaRPr>
          </a:p>
        </p:txBody>
      </p:sp>
      <p:cxnSp>
        <p:nvCxnSpPr>
          <p:cNvPr id="28" name="Connecteur droit 27">
            <a:extLst>
              <a:ext uri="{FF2B5EF4-FFF2-40B4-BE49-F238E27FC236}">
                <a16:creationId xmlns:a16="http://schemas.microsoft.com/office/drawing/2014/main" id="{3E042046-DA3A-D3B5-028B-7BC9F8FCEE63}"/>
              </a:ext>
            </a:extLst>
          </p:cNvPr>
          <p:cNvCxnSpPr>
            <a:cxnSpLocks/>
          </p:cNvCxnSpPr>
          <p:nvPr/>
        </p:nvCxnSpPr>
        <p:spPr>
          <a:xfrm>
            <a:off x="3443855" y="2127916"/>
            <a:ext cx="155487" cy="243496"/>
          </a:xfrm>
          <a:prstGeom prst="line">
            <a:avLst/>
          </a:prstGeom>
        </p:spPr>
        <p:style>
          <a:lnRef idx="1">
            <a:schemeClr val="dk1"/>
          </a:lnRef>
          <a:fillRef idx="0">
            <a:schemeClr val="dk1"/>
          </a:fillRef>
          <a:effectRef idx="0">
            <a:schemeClr val="dk1"/>
          </a:effectRef>
          <a:fontRef idx="minor">
            <a:schemeClr val="tx1"/>
          </a:fontRef>
        </p:style>
      </p:cxnSp>
      <p:cxnSp>
        <p:nvCxnSpPr>
          <p:cNvPr id="31" name="Connecteur droit 30">
            <a:extLst>
              <a:ext uri="{FF2B5EF4-FFF2-40B4-BE49-F238E27FC236}">
                <a16:creationId xmlns:a16="http://schemas.microsoft.com/office/drawing/2014/main" id="{1F23843B-CF03-480B-16F8-EB2F9BE8D96E}"/>
              </a:ext>
            </a:extLst>
          </p:cNvPr>
          <p:cNvCxnSpPr>
            <a:cxnSpLocks/>
          </p:cNvCxnSpPr>
          <p:nvPr/>
        </p:nvCxnSpPr>
        <p:spPr>
          <a:xfrm flipH="1">
            <a:off x="6106048" y="3105626"/>
            <a:ext cx="156759" cy="0"/>
          </a:xfrm>
          <a:prstGeom prst="line">
            <a:avLst/>
          </a:prstGeom>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id="{75334675-7FB6-2D18-4AFD-74251F58801C}"/>
              </a:ext>
            </a:extLst>
          </p:cNvPr>
          <p:cNvSpPr txBox="1"/>
          <p:nvPr/>
        </p:nvSpPr>
        <p:spPr>
          <a:xfrm>
            <a:off x="3659001" y="2715448"/>
            <a:ext cx="2329814" cy="523220"/>
          </a:xfrm>
          <a:prstGeom prst="rect">
            <a:avLst/>
          </a:prstGeom>
          <a:noFill/>
        </p:spPr>
        <p:txBody>
          <a:bodyPr wrap="square" rtlCol="0">
            <a:spAutoFit/>
          </a:bodyPr>
          <a:lstStyle/>
          <a:p>
            <a:pPr algn="ctr">
              <a:spcAft>
                <a:spcPts val="300"/>
              </a:spcAft>
            </a:pPr>
            <a:r>
              <a:rPr lang="fr-FR" sz="1400" b="1" dirty="0">
                <a:solidFill>
                  <a:schemeClr val="bg1"/>
                </a:solidFill>
              </a:rPr>
              <a:t>Labellisation à l’échelle de l’image</a:t>
            </a:r>
          </a:p>
        </p:txBody>
      </p:sp>
      <p:sp>
        <p:nvSpPr>
          <p:cNvPr id="44" name="Rectangle 43">
            <a:extLst>
              <a:ext uri="{FF2B5EF4-FFF2-40B4-BE49-F238E27FC236}">
                <a16:creationId xmlns:a16="http://schemas.microsoft.com/office/drawing/2014/main" id="{9F8C10C2-8C64-0223-89E5-D00F8A19FC36}"/>
              </a:ext>
            </a:extLst>
          </p:cNvPr>
          <p:cNvSpPr/>
          <p:nvPr/>
        </p:nvSpPr>
        <p:spPr>
          <a:xfrm>
            <a:off x="3679728" y="2584716"/>
            <a:ext cx="2208605" cy="76310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59" name="ZoneTexte 58">
            <a:extLst>
              <a:ext uri="{FF2B5EF4-FFF2-40B4-BE49-F238E27FC236}">
                <a16:creationId xmlns:a16="http://schemas.microsoft.com/office/drawing/2014/main" id="{C221CB6F-2B73-63D4-2022-71D1A88076D6}"/>
              </a:ext>
            </a:extLst>
          </p:cNvPr>
          <p:cNvSpPr txBox="1"/>
          <p:nvPr/>
        </p:nvSpPr>
        <p:spPr>
          <a:xfrm>
            <a:off x="8282931" y="5148829"/>
            <a:ext cx="2329814" cy="523220"/>
          </a:xfrm>
          <a:prstGeom prst="rect">
            <a:avLst/>
          </a:prstGeom>
          <a:noFill/>
        </p:spPr>
        <p:txBody>
          <a:bodyPr wrap="square" rtlCol="0">
            <a:spAutoFit/>
          </a:bodyPr>
          <a:lstStyle/>
          <a:p>
            <a:pPr algn="ctr">
              <a:spcAft>
                <a:spcPts val="300"/>
              </a:spcAft>
            </a:pPr>
            <a:r>
              <a:rPr lang="fr-FR" sz="1400" b="1" dirty="0">
                <a:solidFill>
                  <a:schemeClr val="bg1"/>
                </a:solidFill>
              </a:rPr>
              <a:t>Labellisation à l’échelle des pixels</a:t>
            </a:r>
          </a:p>
        </p:txBody>
      </p:sp>
      <p:sp>
        <p:nvSpPr>
          <p:cNvPr id="60" name="Rectangle 59">
            <a:extLst>
              <a:ext uri="{FF2B5EF4-FFF2-40B4-BE49-F238E27FC236}">
                <a16:creationId xmlns:a16="http://schemas.microsoft.com/office/drawing/2014/main" id="{C1B0F355-4985-F1E1-07DF-DF97AE4142BA}"/>
              </a:ext>
            </a:extLst>
          </p:cNvPr>
          <p:cNvSpPr/>
          <p:nvPr/>
        </p:nvSpPr>
        <p:spPr>
          <a:xfrm>
            <a:off x="8303658" y="5018097"/>
            <a:ext cx="2208605" cy="76310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70" name="ZoneTexte 69">
            <a:extLst>
              <a:ext uri="{FF2B5EF4-FFF2-40B4-BE49-F238E27FC236}">
                <a16:creationId xmlns:a16="http://schemas.microsoft.com/office/drawing/2014/main" id="{863650D4-6443-38DB-6DFA-940C6C28D644}"/>
              </a:ext>
            </a:extLst>
          </p:cNvPr>
          <p:cNvSpPr txBox="1"/>
          <p:nvPr/>
        </p:nvSpPr>
        <p:spPr>
          <a:xfrm>
            <a:off x="6873229" y="6147094"/>
            <a:ext cx="2329815" cy="600164"/>
          </a:xfrm>
          <a:prstGeom prst="rect">
            <a:avLst/>
          </a:prstGeom>
          <a:noFill/>
        </p:spPr>
        <p:txBody>
          <a:bodyPr wrap="square">
            <a:spAutoFit/>
          </a:bodyPr>
          <a:lstStyle/>
          <a:p>
            <a:pPr>
              <a:spcAft>
                <a:spcPts val="300"/>
              </a:spcAft>
            </a:pPr>
            <a:r>
              <a:rPr lang="fr-FR" sz="1100" dirty="0" err="1">
                <a:solidFill>
                  <a:schemeClr val="bg1"/>
                </a:solidFill>
              </a:rPr>
              <a:t>Unsupervised</a:t>
            </a:r>
            <a:r>
              <a:rPr lang="fr-FR" sz="1100" dirty="0">
                <a:solidFill>
                  <a:schemeClr val="bg1"/>
                </a:solidFill>
              </a:rPr>
              <a:t> Labelling (Clustering K-</a:t>
            </a:r>
            <a:r>
              <a:rPr lang="fr-FR" sz="1100" dirty="0" err="1">
                <a:solidFill>
                  <a:schemeClr val="bg1"/>
                </a:solidFill>
              </a:rPr>
              <a:t>means</a:t>
            </a:r>
            <a:r>
              <a:rPr lang="fr-FR" sz="1100" dirty="0">
                <a:solidFill>
                  <a:schemeClr val="bg1"/>
                </a:solidFill>
              </a:rPr>
              <a:t> + tier les clusters par stade de sénescence) </a:t>
            </a:r>
            <a:r>
              <a:rPr lang="fr-FR" sz="1100" dirty="0">
                <a:solidFill>
                  <a:srgbClr val="C00000"/>
                </a:solidFill>
              </a:rPr>
              <a:t>{0}</a:t>
            </a:r>
            <a:endParaRPr lang="fr-FR" sz="1100" dirty="0">
              <a:solidFill>
                <a:schemeClr val="bg1"/>
              </a:solidFill>
            </a:endParaRPr>
          </a:p>
        </p:txBody>
      </p:sp>
      <p:cxnSp>
        <p:nvCxnSpPr>
          <p:cNvPr id="71" name="Connecteur droit 70">
            <a:extLst>
              <a:ext uri="{FF2B5EF4-FFF2-40B4-BE49-F238E27FC236}">
                <a16:creationId xmlns:a16="http://schemas.microsoft.com/office/drawing/2014/main" id="{4F78C0C9-06F9-5E78-E042-D09CA6EBEB57}"/>
              </a:ext>
            </a:extLst>
          </p:cNvPr>
          <p:cNvCxnSpPr>
            <a:cxnSpLocks/>
          </p:cNvCxnSpPr>
          <p:nvPr/>
        </p:nvCxnSpPr>
        <p:spPr>
          <a:xfrm flipV="1">
            <a:off x="8133795" y="5887674"/>
            <a:ext cx="86420" cy="1611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053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7</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5280319" y="215061"/>
            <a:ext cx="1612506" cy="430887"/>
          </a:xfrm>
          <a:prstGeom prst="rect">
            <a:avLst/>
          </a:prstGeom>
          <a:noFill/>
        </p:spPr>
        <p:txBody>
          <a:bodyPr wrap="square" rtlCol="0">
            <a:spAutoFit/>
          </a:bodyPr>
          <a:lstStyle/>
          <a:p>
            <a:r>
              <a:rPr lang="fr-FR" sz="2200" b="1" dirty="0">
                <a:solidFill>
                  <a:schemeClr val="bg1"/>
                </a:solidFill>
              </a:rPr>
              <a:t>Objectif</a:t>
            </a:r>
            <a:endParaRPr lang="en-US" sz="2200" b="1"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5144756" y="154765"/>
            <a:ext cx="1612506"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ZoneTexte 1">
            <a:extLst>
              <a:ext uri="{FF2B5EF4-FFF2-40B4-BE49-F238E27FC236}">
                <a16:creationId xmlns:a16="http://schemas.microsoft.com/office/drawing/2014/main" id="{E649705C-0659-FF41-8C69-9BE490BF7DC6}"/>
              </a:ext>
            </a:extLst>
          </p:cNvPr>
          <p:cNvSpPr txBox="1"/>
          <p:nvPr/>
        </p:nvSpPr>
        <p:spPr>
          <a:xfrm>
            <a:off x="1243166" y="1840313"/>
            <a:ext cx="2816368" cy="584775"/>
          </a:xfrm>
          <a:prstGeom prst="rect">
            <a:avLst/>
          </a:prstGeom>
          <a:noFill/>
        </p:spPr>
        <p:txBody>
          <a:bodyPr wrap="square" rtlCol="0">
            <a:spAutoFit/>
          </a:bodyPr>
          <a:lstStyle/>
          <a:p>
            <a:pPr algn="ctr">
              <a:spcAft>
                <a:spcPts val="300"/>
              </a:spcAft>
            </a:pPr>
            <a:r>
              <a:rPr lang="fr-FR" sz="1600" b="1" dirty="0">
                <a:solidFill>
                  <a:schemeClr val="bg1"/>
                </a:solidFill>
              </a:rPr>
              <a:t>Image hyperspectrale d’une plante</a:t>
            </a:r>
          </a:p>
        </p:txBody>
      </p:sp>
      <p:cxnSp>
        <p:nvCxnSpPr>
          <p:cNvPr id="11" name="Connecteur droit avec flèche 10">
            <a:extLst>
              <a:ext uri="{FF2B5EF4-FFF2-40B4-BE49-F238E27FC236}">
                <a16:creationId xmlns:a16="http://schemas.microsoft.com/office/drawing/2014/main" id="{B9287097-AFDF-E553-EF53-C400BA8F5227}"/>
              </a:ext>
            </a:extLst>
          </p:cNvPr>
          <p:cNvCxnSpPr>
            <a:cxnSpLocks/>
          </p:cNvCxnSpPr>
          <p:nvPr/>
        </p:nvCxnSpPr>
        <p:spPr>
          <a:xfrm>
            <a:off x="4493562" y="2146466"/>
            <a:ext cx="192733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2B2D4A4B-A316-FAC5-C15B-D33BB3ABDCD2}"/>
              </a:ext>
            </a:extLst>
          </p:cNvPr>
          <p:cNvSpPr txBox="1"/>
          <p:nvPr/>
        </p:nvSpPr>
        <p:spPr>
          <a:xfrm>
            <a:off x="7124288" y="1709683"/>
            <a:ext cx="2773333" cy="830997"/>
          </a:xfrm>
          <a:prstGeom prst="rect">
            <a:avLst/>
          </a:prstGeom>
          <a:noFill/>
        </p:spPr>
        <p:txBody>
          <a:bodyPr wrap="square" rtlCol="0">
            <a:spAutoFit/>
          </a:bodyPr>
          <a:lstStyle/>
          <a:p>
            <a:pPr algn="ctr">
              <a:spcAft>
                <a:spcPts val="300"/>
              </a:spcAft>
            </a:pPr>
            <a:r>
              <a:rPr lang="fr-FR" sz="1600" b="1" dirty="0">
                <a:solidFill>
                  <a:schemeClr val="bg1"/>
                </a:solidFill>
              </a:rPr>
              <a:t>Déterminer si la plante est soumise à un stress hydrique ou non </a:t>
            </a:r>
          </a:p>
        </p:txBody>
      </p:sp>
      <p:sp>
        <p:nvSpPr>
          <p:cNvPr id="20" name="ZoneTexte 19">
            <a:extLst>
              <a:ext uri="{FF2B5EF4-FFF2-40B4-BE49-F238E27FC236}">
                <a16:creationId xmlns:a16="http://schemas.microsoft.com/office/drawing/2014/main" id="{F57D1746-DA8D-2B6E-6BAB-867D1DEC677B}"/>
              </a:ext>
            </a:extLst>
          </p:cNvPr>
          <p:cNvSpPr txBox="1"/>
          <p:nvPr/>
        </p:nvSpPr>
        <p:spPr>
          <a:xfrm>
            <a:off x="6757262" y="3338231"/>
            <a:ext cx="3967685" cy="2154436"/>
          </a:xfrm>
          <a:prstGeom prst="rect">
            <a:avLst/>
          </a:prstGeom>
          <a:noFill/>
        </p:spPr>
        <p:txBody>
          <a:bodyPr wrap="square" rtlCol="0">
            <a:spAutoFit/>
          </a:bodyPr>
          <a:lstStyle/>
          <a:p>
            <a:pPr algn="ctr">
              <a:spcAft>
                <a:spcPts val="300"/>
              </a:spcAft>
            </a:pPr>
            <a:r>
              <a:rPr lang="fr-FR" sz="1400" b="1" dirty="0">
                <a:solidFill>
                  <a:schemeClr val="bg1"/>
                </a:solidFill>
              </a:rPr>
              <a:t>Quels types de résultats attendus ? (dépend de la labellisation)</a:t>
            </a:r>
          </a:p>
          <a:p>
            <a:pPr algn="ctr">
              <a:spcAft>
                <a:spcPts val="300"/>
              </a:spcAft>
            </a:pPr>
            <a:endParaRPr lang="fr-FR" sz="1000" b="1" dirty="0">
              <a:solidFill>
                <a:schemeClr val="bg1"/>
              </a:solidFill>
            </a:endParaRPr>
          </a:p>
          <a:p>
            <a:pPr marL="171450" indent="-171450" algn="ctr">
              <a:spcAft>
                <a:spcPts val="300"/>
              </a:spcAft>
              <a:buFont typeface="Arial" panose="020B0604020202020204" pitchFamily="34" charset="0"/>
              <a:buChar char="•"/>
            </a:pPr>
            <a:r>
              <a:rPr lang="fr-FR" sz="1000" dirty="0">
                <a:solidFill>
                  <a:schemeClr val="bg1"/>
                </a:solidFill>
              </a:rPr>
              <a:t>Binaire : Stressée / Non-stressée</a:t>
            </a:r>
          </a:p>
          <a:p>
            <a:pPr marL="171450" indent="-171450" algn="ctr">
              <a:spcAft>
                <a:spcPts val="300"/>
              </a:spcAft>
              <a:buFont typeface="Arial" panose="020B0604020202020204" pitchFamily="34" charset="0"/>
              <a:buChar char="•"/>
            </a:pPr>
            <a:r>
              <a:rPr lang="fr-FR" sz="1000" dirty="0">
                <a:solidFill>
                  <a:schemeClr val="bg1"/>
                </a:solidFill>
              </a:rPr>
              <a:t>Multi-classe : Niveau de Stress hydrique discrétisé (entre 1 et n)</a:t>
            </a:r>
          </a:p>
          <a:p>
            <a:pPr marL="171450" indent="-171450" algn="ctr">
              <a:spcAft>
                <a:spcPts val="300"/>
              </a:spcAft>
              <a:buFont typeface="Arial" panose="020B0604020202020204" pitchFamily="34" charset="0"/>
              <a:buChar char="•"/>
            </a:pPr>
            <a:endParaRPr lang="fr-FR" sz="1000" dirty="0">
              <a:solidFill>
                <a:schemeClr val="bg1"/>
              </a:solidFill>
            </a:endParaRPr>
          </a:p>
          <a:p>
            <a:pPr marL="171450" indent="-171450" algn="ctr">
              <a:spcAft>
                <a:spcPts val="300"/>
              </a:spcAft>
              <a:buFont typeface="Arial" panose="020B0604020202020204" pitchFamily="34" charset="0"/>
              <a:buChar char="•"/>
            </a:pPr>
            <a:r>
              <a:rPr lang="fr-FR" sz="1000" dirty="0">
                <a:solidFill>
                  <a:schemeClr val="bg1"/>
                </a:solidFill>
              </a:rPr>
              <a:t>Classification à l’échelle de l’image</a:t>
            </a:r>
          </a:p>
          <a:p>
            <a:pPr marL="171450" indent="-171450" algn="ctr">
              <a:spcAft>
                <a:spcPts val="300"/>
              </a:spcAft>
              <a:buFont typeface="Arial" panose="020B0604020202020204" pitchFamily="34" charset="0"/>
              <a:buChar char="•"/>
            </a:pPr>
            <a:r>
              <a:rPr lang="fr-FR" sz="1000" dirty="0">
                <a:solidFill>
                  <a:schemeClr val="bg1"/>
                </a:solidFill>
              </a:rPr>
              <a:t>Classification par pixel (on obtient une </a:t>
            </a:r>
            <a:r>
              <a:rPr lang="fr-FR" sz="1000" dirty="0" err="1">
                <a:solidFill>
                  <a:schemeClr val="bg1"/>
                </a:solidFill>
              </a:rPr>
              <a:t>map</a:t>
            </a:r>
            <a:r>
              <a:rPr lang="fr-FR" sz="1000" dirty="0">
                <a:solidFill>
                  <a:schemeClr val="bg1"/>
                </a:solidFill>
              </a:rPr>
              <a:t> du SH)</a:t>
            </a:r>
          </a:p>
          <a:p>
            <a:pPr>
              <a:spcAft>
                <a:spcPts val="300"/>
              </a:spcAft>
            </a:pPr>
            <a:endParaRPr lang="fr-FR" sz="1000" dirty="0">
              <a:solidFill>
                <a:schemeClr val="bg1"/>
              </a:solidFill>
            </a:endParaRPr>
          </a:p>
          <a:p>
            <a:pPr>
              <a:spcAft>
                <a:spcPts val="300"/>
              </a:spcAft>
            </a:pPr>
            <a:endParaRPr lang="en-US" sz="1200" dirty="0">
              <a:solidFill>
                <a:srgbClr val="C00000"/>
              </a:solidFill>
            </a:endParaRPr>
          </a:p>
        </p:txBody>
      </p:sp>
      <p:sp>
        <p:nvSpPr>
          <p:cNvPr id="22" name="Rectangle 21">
            <a:extLst>
              <a:ext uri="{FF2B5EF4-FFF2-40B4-BE49-F238E27FC236}">
                <a16:creationId xmlns:a16="http://schemas.microsoft.com/office/drawing/2014/main" id="{4A36FAF0-06EB-9A21-1BA7-99AD1B857E87}"/>
              </a:ext>
            </a:extLst>
          </p:cNvPr>
          <p:cNvSpPr/>
          <p:nvPr/>
        </p:nvSpPr>
        <p:spPr>
          <a:xfrm>
            <a:off x="1488709" y="1771026"/>
            <a:ext cx="2309568" cy="7511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3" name="Rectangle 22">
            <a:extLst>
              <a:ext uri="{FF2B5EF4-FFF2-40B4-BE49-F238E27FC236}">
                <a16:creationId xmlns:a16="http://schemas.microsoft.com/office/drawing/2014/main" id="{884C2E48-AE54-C949-16E9-D4CBAF078F95}"/>
              </a:ext>
            </a:extLst>
          </p:cNvPr>
          <p:cNvSpPr/>
          <p:nvPr/>
        </p:nvSpPr>
        <p:spPr>
          <a:xfrm>
            <a:off x="7091317" y="1619249"/>
            <a:ext cx="2816363" cy="9934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409949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8</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3923793" y="345690"/>
            <a:ext cx="4024787" cy="338554"/>
          </a:xfrm>
          <a:prstGeom prst="rect">
            <a:avLst/>
          </a:prstGeom>
          <a:noFill/>
        </p:spPr>
        <p:txBody>
          <a:bodyPr wrap="square" rtlCol="0">
            <a:spAutoFit/>
          </a:bodyPr>
          <a:lstStyle/>
          <a:p>
            <a:r>
              <a:rPr lang="fr-FR" sz="1600" b="1" dirty="0">
                <a:solidFill>
                  <a:schemeClr val="bg1"/>
                </a:solidFill>
              </a:rPr>
              <a:t>Quels modèles de classification choisir ?</a:t>
            </a:r>
            <a:endParaRPr lang="en-US" sz="1600" b="1" dirty="0">
              <a:solidFill>
                <a:schemeClr val="bg1"/>
              </a:solidFill>
            </a:endParaRPr>
          </a:p>
        </p:txBody>
      </p:sp>
      <p:sp>
        <p:nvSpPr>
          <p:cNvPr id="5" name="ZoneTexte 4">
            <a:extLst>
              <a:ext uri="{FF2B5EF4-FFF2-40B4-BE49-F238E27FC236}">
                <a16:creationId xmlns:a16="http://schemas.microsoft.com/office/drawing/2014/main" id="{7D822C6C-7564-114F-FDCE-263E5880C44F}"/>
              </a:ext>
            </a:extLst>
          </p:cNvPr>
          <p:cNvSpPr txBox="1"/>
          <p:nvPr/>
        </p:nvSpPr>
        <p:spPr>
          <a:xfrm>
            <a:off x="463626" y="624161"/>
            <a:ext cx="2922527" cy="1408078"/>
          </a:xfrm>
          <a:prstGeom prst="rect">
            <a:avLst/>
          </a:prstGeom>
          <a:noFill/>
        </p:spPr>
        <p:txBody>
          <a:bodyPr wrap="square" rtlCol="0">
            <a:spAutoFit/>
          </a:bodyPr>
          <a:lstStyle/>
          <a:p>
            <a:pPr algn="ctr">
              <a:spcAft>
                <a:spcPts val="300"/>
              </a:spcAft>
            </a:pPr>
            <a:r>
              <a:rPr lang="fr-FR" b="1" dirty="0">
                <a:solidFill>
                  <a:schemeClr val="bg1"/>
                </a:solidFill>
              </a:rPr>
              <a:t>Régression logistique</a:t>
            </a:r>
          </a:p>
          <a:p>
            <a:pPr>
              <a:spcAft>
                <a:spcPts val="300"/>
              </a:spcAft>
            </a:pPr>
            <a:r>
              <a:rPr lang="fr-FR" sz="1200" dirty="0">
                <a:solidFill>
                  <a:schemeClr val="bg1"/>
                </a:solidFill>
              </a:rPr>
              <a:t>classification binaire</a:t>
            </a:r>
          </a:p>
          <a:p>
            <a:pPr>
              <a:spcAft>
                <a:spcPts val="300"/>
              </a:spcAft>
            </a:pPr>
            <a:r>
              <a:rPr lang="fr-FR" sz="1200" dirty="0">
                <a:solidFill>
                  <a:schemeClr val="bg1"/>
                </a:solidFill>
              </a:rPr>
              <a:t>+ rapide, interprétable, peu de risques d’</a:t>
            </a:r>
            <a:r>
              <a:rPr lang="fr-FR" sz="1200" dirty="0" err="1">
                <a:solidFill>
                  <a:schemeClr val="bg1"/>
                </a:solidFill>
              </a:rPr>
              <a:t>overfitting</a:t>
            </a:r>
            <a:endParaRPr lang="fr-FR" sz="1200" dirty="0">
              <a:solidFill>
                <a:schemeClr val="bg1"/>
              </a:solidFill>
            </a:endParaRPr>
          </a:p>
          <a:p>
            <a:pPr>
              <a:spcAft>
                <a:spcPts val="300"/>
              </a:spcAft>
            </a:pPr>
            <a:r>
              <a:rPr lang="fr-FR" sz="1200" dirty="0">
                <a:solidFill>
                  <a:schemeClr val="bg1"/>
                </a:solidFill>
              </a:rPr>
              <a:t>- pas très performant si données trop complexes</a:t>
            </a:r>
            <a:endParaRPr lang="en-US" sz="1200"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3878228" y="245201"/>
            <a:ext cx="4024787" cy="51463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C854EE5D-6FDC-B892-327D-BB0837BF1EB1}"/>
              </a:ext>
            </a:extLst>
          </p:cNvPr>
          <p:cNvSpPr txBox="1"/>
          <p:nvPr/>
        </p:nvSpPr>
        <p:spPr>
          <a:xfrm>
            <a:off x="7625473" y="924416"/>
            <a:ext cx="3205443" cy="1223412"/>
          </a:xfrm>
          <a:prstGeom prst="rect">
            <a:avLst/>
          </a:prstGeom>
          <a:noFill/>
        </p:spPr>
        <p:txBody>
          <a:bodyPr wrap="square" rtlCol="0">
            <a:spAutoFit/>
          </a:bodyPr>
          <a:lstStyle/>
          <a:p>
            <a:pPr algn="ctr">
              <a:spcAft>
                <a:spcPts val="300"/>
              </a:spcAft>
            </a:pPr>
            <a:r>
              <a:rPr lang="fr-FR" b="1" dirty="0">
                <a:solidFill>
                  <a:schemeClr val="bg1"/>
                </a:solidFill>
              </a:rPr>
              <a:t>SVM linéaire</a:t>
            </a:r>
          </a:p>
          <a:p>
            <a:pPr>
              <a:spcAft>
                <a:spcPts val="300"/>
              </a:spcAft>
            </a:pPr>
            <a:r>
              <a:rPr lang="fr-FR" sz="1200" dirty="0">
                <a:solidFill>
                  <a:schemeClr val="bg1"/>
                </a:solidFill>
              </a:rPr>
              <a:t>Classification binaire, données linéairement séparables</a:t>
            </a:r>
          </a:p>
          <a:p>
            <a:pPr>
              <a:spcAft>
                <a:spcPts val="300"/>
              </a:spcAft>
            </a:pPr>
            <a:r>
              <a:rPr lang="fr-FR" sz="1200" dirty="0">
                <a:solidFill>
                  <a:schemeClr val="bg1"/>
                </a:solidFill>
              </a:rPr>
              <a:t>+ rapide, robuste aux valeurs aberrantes</a:t>
            </a:r>
          </a:p>
          <a:p>
            <a:pPr>
              <a:spcAft>
                <a:spcPts val="300"/>
              </a:spcAft>
            </a:pPr>
            <a:r>
              <a:rPr lang="fr-FR" sz="1200" dirty="0">
                <a:solidFill>
                  <a:schemeClr val="bg1"/>
                </a:solidFill>
              </a:rPr>
              <a:t>- non interprétable</a:t>
            </a:r>
          </a:p>
        </p:txBody>
      </p:sp>
      <p:cxnSp>
        <p:nvCxnSpPr>
          <p:cNvPr id="9" name="Connecteur droit avec flèche 8">
            <a:extLst>
              <a:ext uri="{FF2B5EF4-FFF2-40B4-BE49-F238E27FC236}">
                <a16:creationId xmlns:a16="http://schemas.microsoft.com/office/drawing/2014/main" id="{D8A05AFE-595C-082D-DEA0-A0890A4CDA01}"/>
              </a:ext>
            </a:extLst>
          </p:cNvPr>
          <p:cNvCxnSpPr>
            <a:cxnSpLocks/>
          </p:cNvCxnSpPr>
          <p:nvPr/>
        </p:nvCxnSpPr>
        <p:spPr>
          <a:xfrm>
            <a:off x="11782069" y="1229528"/>
            <a:ext cx="0" cy="4090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2EE84BF7-DD63-B13A-DAB4-159138B64D28}"/>
              </a:ext>
            </a:extLst>
          </p:cNvPr>
          <p:cNvSpPr txBox="1"/>
          <p:nvPr/>
        </p:nvSpPr>
        <p:spPr>
          <a:xfrm>
            <a:off x="11432553" y="808190"/>
            <a:ext cx="625466" cy="276999"/>
          </a:xfrm>
          <a:prstGeom prst="rect">
            <a:avLst/>
          </a:prstGeom>
          <a:noFill/>
        </p:spPr>
        <p:txBody>
          <a:bodyPr wrap="square">
            <a:spAutoFit/>
          </a:bodyPr>
          <a:lstStyle/>
          <a:p>
            <a:pPr>
              <a:spcAft>
                <a:spcPts val="300"/>
              </a:spcAft>
            </a:pPr>
            <a:r>
              <a:rPr lang="fr-FR" sz="1200" dirty="0">
                <a:solidFill>
                  <a:schemeClr val="bg1"/>
                </a:solidFill>
              </a:rPr>
              <a:t>Simple</a:t>
            </a:r>
          </a:p>
        </p:txBody>
      </p:sp>
      <p:sp>
        <p:nvSpPr>
          <p:cNvPr id="16" name="ZoneTexte 15">
            <a:extLst>
              <a:ext uri="{FF2B5EF4-FFF2-40B4-BE49-F238E27FC236}">
                <a16:creationId xmlns:a16="http://schemas.microsoft.com/office/drawing/2014/main" id="{81C44AFC-7BB1-0759-FE5C-037432402392}"/>
              </a:ext>
            </a:extLst>
          </p:cNvPr>
          <p:cNvSpPr txBox="1"/>
          <p:nvPr/>
        </p:nvSpPr>
        <p:spPr>
          <a:xfrm>
            <a:off x="11383986" y="5562748"/>
            <a:ext cx="905143" cy="276999"/>
          </a:xfrm>
          <a:prstGeom prst="rect">
            <a:avLst/>
          </a:prstGeom>
          <a:noFill/>
        </p:spPr>
        <p:txBody>
          <a:bodyPr wrap="square">
            <a:spAutoFit/>
          </a:bodyPr>
          <a:lstStyle/>
          <a:p>
            <a:pPr>
              <a:spcAft>
                <a:spcPts val="300"/>
              </a:spcAft>
            </a:pPr>
            <a:r>
              <a:rPr lang="fr-FR" sz="1200" dirty="0">
                <a:solidFill>
                  <a:schemeClr val="bg1"/>
                </a:solidFill>
              </a:rPr>
              <a:t>Complexe</a:t>
            </a:r>
          </a:p>
        </p:txBody>
      </p:sp>
      <p:sp>
        <p:nvSpPr>
          <p:cNvPr id="18" name="ZoneTexte 17">
            <a:extLst>
              <a:ext uri="{FF2B5EF4-FFF2-40B4-BE49-F238E27FC236}">
                <a16:creationId xmlns:a16="http://schemas.microsoft.com/office/drawing/2014/main" id="{165738A9-788D-83A8-55AE-14723D6B7631}"/>
              </a:ext>
            </a:extLst>
          </p:cNvPr>
          <p:cNvSpPr txBox="1"/>
          <p:nvPr/>
        </p:nvSpPr>
        <p:spPr>
          <a:xfrm>
            <a:off x="7201635" y="3069254"/>
            <a:ext cx="4104858" cy="1038746"/>
          </a:xfrm>
          <a:prstGeom prst="rect">
            <a:avLst/>
          </a:prstGeom>
          <a:noFill/>
        </p:spPr>
        <p:txBody>
          <a:bodyPr wrap="square" rtlCol="0">
            <a:spAutoFit/>
          </a:bodyPr>
          <a:lstStyle/>
          <a:p>
            <a:pPr algn="ctr">
              <a:spcAft>
                <a:spcPts val="300"/>
              </a:spcAft>
            </a:pPr>
            <a:r>
              <a:rPr lang="fr-FR" b="1" dirty="0">
                <a:solidFill>
                  <a:schemeClr val="bg1"/>
                </a:solidFill>
              </a:rPr>
              <a:t>SVM non-linéaire</a:t>
            </a:r>
          </a:p>
          <a:p>
            <a:pPr>
              <a:spcAft>
                <a:spcPts val="300"/>
              </a:spcAft>
            </a:pPr>
            <a:r>
              <a:rPr lang="fr-FR" sz="1200" dirty="0">
                <a:solidFill>
                  <a:schemeClr val="bg1"/>
                </a:solidFill>
              </a:rPr>
              <a:t>Classification binaire, données non-linéairement séparables</a:t>
            </a:r>
          </a:p>
          <a:p>
            <a:pPr>
              <a:spcAft>
                <a:spcPts val="300"/>
              </a:spcAft>
            </a:pPr>
            <a:r>
              <a:rPr lang="fr-FR" sz="1200" dirty="0">
                <a:solidFill>
                  <a:schemeClr val="bg1"/>
                </a:solidFill>
              </a:rPr>
              <a:t>+ meilleurs performances</a:t>
            </a:r>
          </a:p>
          <a:p>
            <a:pPr>
              <a:spcAft>
                <a:spcPts val="300"/>
              </a:spcAft>
            </a:pPr>
            <a:r>
              <a:rPr lang="fr-FR" sz="1200" dirty="0">
                <a:solidFill>
                  <a:schemeClr val="bg1"/>
                </a:solidFill>
              </a:rPr>
              <a:t>- non interprétable, coûteux</a:t>
            </a:r>
          </a:p>
        </p:txBody>
      </p:sp>
      <p:sp>
        <p:nvSpPr>
          <p:cNvPr id="19" name="ZoneTexte 18">
            <a:extLst>
              <a:ext uri="{FF2B5EF4-FFF2-40B4-BE49-F238E27FC236}">
                <a16:creationId xmlns:a16="http://schemas.microsoft.com/office/drawing/2014/main" id="{6FB9F118-3A99-5043-0F0C-6C74005036DD}"/>
              </a:ext>
            </a:extLst>
          </p:cNvPr>
          <p:cNvSpPr txBox="1"/>
          <p:nvPr/>
        </p:nvSpPr>
        <p:spPr>
          <a:xfrm>
            <a:off x="7453446" y="5029427"/>
            <a:ext cx="3549499" cy="777136"/>
          </a:xfrm>
          <a:prstGeom prst="rect">
            <a:avLst/>
          </a:prstGeom>
          <a:noFill/>
        </p:spPr>
        <p:txBody>
          <a:bodyPr wrap="square" rtlCol="0">
            <a:spAutoFit/>
          </a:bodyPr>
          <a:lstStyle/>
          <a:p>
            <a:pPr algn="ctr">
              <a:spcAft>
                <a:spcPts val="300"/>
              </a:spcAft>
            </a:pPr>
            <a:r>
              <a:rPr lang="fr-FR" b="1" dirty="0">
                <a:solidFill>
                  <a:schemeClr val="bg1"/>
                </a:solidFill>
              </a:rPr>
              <a:t>SVM ensemble classifier </a:t>
            </a:r>
          </a:p>
          <a:p>
            <a:pPr>
              <a:spcAft>
                <a:spcPts val="300"/>
              </a:spcAft>
            </a:pPr>
            <a:r>
              <a:rPr lang="fr-FR" sz="1200" dirty="0">
                <a:solidFill>
                  <a:schemeClr val="bg1"/>
                </a:solidFill>
              </a:rPr>
              <a:t>Combine plusieurs SVM, classification </a:t>
            </a:r>
            <a:r>
              <a:rPr lang="fr-FR" sz="1200" dirty="0" err="1">
                <a:solidFill>
                  <a:schemeClr val="bg1"/>
                </a:solidFill>
              </a:rPr>
              <a:t>multiclasse</a:t>
            </a:r>
            <a:r>
              <a:rPr lang="fr-FR" sz="1200" dirty="0">
                <a:solidFill>
                  <a:schemeClr val="bg1"/>
                </a:solidFill>
              </a:rPr>
              <a:t>, one vs all ou one vs one  </a:t>
            </a:r>
            <a:r>
              <a:rPr lang="fr-FR" sz="1200" dirty="0">
                <a:solidFill>
                  <a:srgbClr val="C00000"/>
                </a:solidFill>
              </a:rPr>
              <a:t>{0}</a:t>
            </a:r>
            <a:endParaRPr lang="fr-FR" sz="1200" dirty="0">
              <a:solidFill>
                <a:schemeClr val="bg1"/>
              </a:solidFill>
            </a:endParaRPr>
          </a:p>
        </p:txBody>
      </p:sp>
      <p:sp>
        <p:nvSpPr>
          <p:cNvPr id="20" name="ZoneTexte 19">
            <a:extLst>
              <a:ext uri="{FF2B5EF4-FFF2-40B4-BE49-F238E27FC236}">
                <a16:creationId xmlns:a16="http://schemas.microsoft.com/office/drawing/2014/main" id="{42ECBB96-10BD-AFAA-4379-FA9A4C15429D}"/>
              </a:ext>
            </a:extLst>
          </p:cNvPr>
          <p:cNvSpPr txBox="1"/>
          <p:nvPr/>
        </p:nvSpPr>
        <p:spPr>
          <a:xfrm>
            <a:off x="287834" y="5028319"/>
            <a:ext cx="2922527" cy="777136"/>
          </a:xfrm>
          <a:prstGeom prst="rect">
            <a:avLst/>
          </a:prstGeom>
          <a:noFill/>
        </p:spPr>
        <p:txBody>
          <a:bodyPr wrap="square" rtlCol="0">
            <a:spAutoFit/>
          </a:bodyPr>
          <a:lstStyle/>
          <a:p>
            <a:pPr algn="ctr">
              <a:spcAft>
                <a:spcPts val="300"/>
              </a:spcAft>
            </a:pPr>
            <a:r>
              <a:rPr lang="fr-FR" b="1" dirty="0">
                <a:solidFill>
                  <a:schemeClr val="bg1"/>
                </a:solidFill>
              </a:rPr>
              <a:t>Neural Network</a:t>
            </a:r>
          </a:p>
          <a:p>
            <a:pPr>
              <a:spcAft>
                <a:spcPts val="300"/>
              </a:spcAft>
            </a:pPr>
            <a:r>
              <a:rPr lang="fr-FR" sz="1200" dirty="0">
                <a:solidFill>
                  <a:schemeClr val="bg1"/>
                </a:solidFill>
              </a:rPr>
              <a:t>Lorsqu’il y a des données de grandes tailles (&gt;100k </a:t>
            </a:r>
            <a:r>
              <a:rPr lang="fr-FR" sz="1200" dirty="0" err="1">
                <a:solidFill>
                  <a:schemeClr val="bg1"/>
                </a:solidFill>
              </a:rPr>
              <a:t>sample</a:t>
            </a:r>
            <a:r>
              <a:rPr lang="fr-FR" sz="1200" dirty="0">
                <a:solidFill>
                  <a:schemeClr val="bg1"/>
                </a:solidFill>
              </a:rPr>
              <a:t>) </a:t>
            </a:r>
            <a:r>
              <a:rPr lang="fr-FR" sz="1200" dirty="0">
                <a:solidFill>
                  <a:srgbClr val="C00000"/>
                </a:solidFill>
              </a:rPr>
              <a:t>{3} {4}</a:t>
            </a:r>
            <a:endParaRPr lang="en-US" sz="1200" dirty="0">
              <a:solidFill>
                <a:schemeClr val="bg1"/>
              </a:solidFill>
            </a:endParaRPr>
          </a:p>
        </p:txBody>
      </p:sp>
      <p:sp>
        <p:nvSpPr>
          <p:cNvPr id="21" name="ZoneTexte 20">
            <a:extLst>
              <a:ext uri="{FF2B5EF4-FFF2-40B4-BE49-F238E27FC236}">
                <a16:creationId xmlns:a16="http://schemas.microsoft.com/office/drawing/2014/main" id="{104E226D-EF56-64B0-BECE-CF1794B571C1}"/>
              </a:ext>
            </a:extLst>
          </p:cNvPr>
          <p:cNvSpPr txBox="1"/>
          <p:nvPr/>
        </p:nvSpPr>
        <p:spPr>
          <a:xfrm>
            <a:off x="3923793" y="1852524"/>
            <a:ext cx="2922527" cy="1146468"/>
          </a:xfrm>
          <a:prstGeom prst="rect">
            <a:avLst/>
          </a:prstGeom>
          <a:noFill/>
        </p:spPr>
        <p:txBody>
          <a:bodyPr wrap="square" rtlCol="0">
            <a:spAutoFit/>
          </a:bodyPr>
          <a:lstStyle/>
          <a:p>
            <a:pPr algn="ctr">
              <a:spcAft>
                <a:spcPts val="300"/>
              </a:spcAft>
            </a:pPr>
            <a:r>
              <a:rPr lang="fr-FR" b="1" dirty="0" err="1">
                <a:solidFill>
                  <a:schemeClr val="bg1"/>
                </a:solidFill>
              </a:rPr>
              <a:t>Decision</a:t>
            </a:r>
            <a:r>
              <a:rPr lang="fr-FR" b="1" dirty="0">
                <a:solidFill>
                  <a:schemeClr val="bg1"/>
                </a:solidFill>
              </a:rPr>
              <a:t> </a:t>
            </a:r>
            <a:r>
              <a:rPr lang="fr-FR" b="1" dirty="0" err="1">
                <a:solidFill>
                  <a:schemeClr val="bg1"/>
                </a:solidFill>
              </a:rPr>
              <a:t>Tree</a:t>
            </a:r>
            <a:endParaRPr lang="fr-FR" b="1" dirty="0">
              <a:solidFill>
                <a:schemeClr val="bg1"/>
              </a:solidFill>
            </a:endParaRPr>
          </a:p>
          <a:p>
            <a:pPr>
              <a:spcAft>
                <a:spcPts val="300"/>
              </a:spcAft>
            </a:pPr>
            <a:r>
              <a:rPr lang="fr-FR" sz="1200" dirty="0">
                <a:solidFill>
                  <a:schemeClr val="bg1"/>
                </a:solidFill>
              </a:rPr>
              <a:t>+ interprétable, données pas forcément linéairement séparables, + rapide que SVM, peut gérer des ensembles  de données déséquilibrés</a:t>
            </a:r>
            <a:endParaRPr lang="en-US" sz="1200" dirty="0">
              <a:solidFill>
                <a:schemeClr val="bg1"/>
              </a:solidFill>
            </a:endParaRPr>
          </a:p>
        </p:txBody>
      </p:sp>
      <p:sp>
        <p:nvSpPr>
          <p:cNvPr id="22" name="ZoneTexte 21">
            <a:extLst>
              <a:ext uri="{FF2B5EF4-FFF2-40B4-BE49-F238E27FC236}">
                <a16:creationId xmlns:a16="http://schemas.microsoft.com/office/drawing/2014/main" id="{8DF9217A-DE02-7939-D2B1-BD5A32CDC372}"/>
              </a:ext>
            </a:extLst>
          </p:cNvPr>
          <p:cNvSpPr txBox="1"/>
          <p:nvPr/>
        </p:nvSpPr>
        <p:spPr>
          <a:xfrm>
            <a:off x="3923793" y="4696815"/>
            <a:ext cx="2922527" cy="961802"/>
          </a:xfrm>
          <a:prstGeom prst="rect">
            <a:avLst/>
          </a:prstGeom>
          <a:noFill/>
        </p:spPr>
        <p:txBody>
          <a:bodyPr wrap="square" rtlCol="0">
            <a:spAutoFit/>
          </a:bodyPr>
          <a:lstStyle/>
          <a:p>
            <a:pPr algn="ctr">
              <a:spcAft>
                <a:spcPts val="300"/>
              </a:spcAft>
            </a:pPr>
            <a:r>
              <a:rPr lang="fr-FR" b="1" dirty="0" err="1">
                <a:solidFill>
                  <a:schemeClr val="bg1"/>
                </a:solidFill>
              </a:rPr>
              <a:t>Random</a:t>
            </a:r>
            <a:r>
              <a:rPr lang="fr-FR" b="1" dirty="0">
                <a:solidFill>
                  <a:schemeClr val="bg1"/>
                </a:solidFill>
              </a:rPr>
              <a:t> Forest</a:t>
            </a:r>
          </a:p>
          <a:p>
            <a:pPr>
              <a:spcAft>
                <a:spcPts val="300"/>
              </a:spcAft>
            </a:pPr>
            <a:r>
              <a:rPr lang="fr-FR" sz="1200" dirty="0">
                <a:solidFill>
                  <a:schemeClr val="bg1"/>
                </a:solidFill>
              </a:rPr>
              <a:t>Crée de nombreux </a:t>
            </a:r>
            <a:r>
              <a:rPr lang="fr-FR" sz="1200" dirty="0" err="1">
                <a:solidFill>
                  <a:schemeClr val="bg1"/>
                </a:solidFill>
              </a:rPr>
              <a:t>decision</a:t>
            </a:r>
            <a:r>
              <a:rPr lang="fr-FR" sz="1200" dirty="0">
                <a:solidFill>
                  <a:schemeClr val="bg1"/>
                </a:solidFill>
              </a:rPr>
              <a:t> </a:t>
            </a:r>
            <a:r>
              <a:rPr lang="fr-FR" sz="1200" dirty="0" err="1">
                <a:solidFill>
                  <a:schemeClr val="bg1"/>
                </a:solidFill>
              </a:rPr>
              <a:t>tress</a:t>
            </a:r>
            <a:r>
              <a:rPr lang="fr-FR" sz="1200" dirty="0">
                <a:solidFill>
                  <a:schemeClr val="bg1"/>
                </a:solidFill>
              </a:rPr>
              <a:t> indépendants, échantillon aléatoire de l’ensemble de données d’entraînement  </a:t>
            </a:r>
            <a:r>
              <a:rPr lang="fr-FR" sz="1200" dirty="0">
                <a:solidFill>
                  <a:srgbClr val="C00000"/>
                </a:solidFill>
              </a:rPr>
              <a:t>{6}</a:t>
            </a:r>
            <a:endParaRPr lang="en-US" sz="1200" dirty="0">
              <a:solidFill>
                <a:schemeClr val="bg1"/>
              </a:solidFill>
            </a:endParaRPr>
          </a:p>
        </p:txBody>
      </p:sp>
      <p:sp>
        <p:nvSpPr>
          <p:cNvPr id="23" name="ZoneTexte 22">
            <a:extLst>
              <a:ext uri="{FF2B5EF4-FFF2-40B4-BE49-F238E27FC236}">
                <a16:creationId xmlns:a16="http://schemas.microsoft.com/office/drawing/2014/main" id="{BF015FA7-6386-15B6-10F1-81CDA85D6AE2}"/>
              </a:ext>
            </a:extLst>
          </p:cNvPr>
          <p:cNvSpPr txBox="1"/>
          <p:nvPr/>
        </p:nvSpPr>
        <p:spPr>
          <a:xfrm>
            <a:off x="349970" y="2793723"/>
            <a:ext cx="2922527" cy="961802"/>
          </a:xfrm>
          <a:prstGeom prst="rect">
            <a:avLst/>
          </a:prstGeom>
          <a:noFill/>
        </p:spPr>
        <p:txBody>
          <a:bodyPr wrap="square" rtlCol="0">
            <a:spAutoFit/>
          </a:bodyPr>
          <a:lstStyle/>
          <a:p>
            <a:pPr algn="ctr">
              <a:spcAft>
                <a:spcPts val="300"/>
              </a:spcAft>
            </a:pPr>
            <a:r>
              <a:rPr lang="fr-FR" b="1" dirty="0">
                <a:solidFill>
                  <a:schemeClr val="bg1"/>
                </a:solidFill>
              </a:rPr>
              <a:t>QDA</a:t>
            </a:r>
          </a:p>
          <a:p>
            <a:pPr>
              <a:spcAft>
                <a:spcPts val="300"/>
              </a:spcAft>
            </a:pPr>
            <a:r>
              <a:rPr lang="fr-FR" sz="1200" dirty="0">
                <a:solidFill>
                  <a:schemeClr val="bg1"/>
                </a:solidFill>
              </a:rPr>
              <a:t>Ben pour les petits ensembles de données, données par forcément linéairement séparables</a:t>
            </a:r>
            <a:endParaRPr lang="en-US" sz="1200" dirty="0">
              <a:solidFill>
                <a:schemeClr val="bg1"/>
              </a:solidFill>
            </a:endParaRPr>
          </a:p>
        </p:txBody>
      </p:sp>
    </p:spTree>
    <p:extLst>
      <p:ext uri="{BB962C8B-B14F-4D97-AF65-F5344CB8AC3E}">
        <p14:creationId xmlns:p14="http://schemas.microsoft.com/office/powerpoint/2010/main" val="372854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788527" y="6292459"/>
            <a:ext cx="365760" cy="365760"/>
          </a:xfrm>
        </p:spPr>
        <p:txBody>
          <a:bodyPr/>
          <a:lstStyle/>
          <a:p>
            <a:fld id="{DCBB7FA5-5CC9-4C33-A4D0-C258736BA67A}" type="slidenum">
              <a:rPr lang="fr-FR" smtClean="0"/>
              <a:t>9</a:t>
            </a:fld>
            <a:endParaRPr lang="fr-FR" dirty="0"/>
          </a:p>
        </p:txBody>
      </p:sp>
      <p:sp>
        <p:nvSpPr>
          <p:cNvPr id="12" name="ZoneTexte 11">
            <a:extLst>
              <a:ext uri="{FF2B5EF4-FFF2-40B4-BE49-F238E27FC236}">
                <a16:creationId xmlns:a16="http://schemas.microsoft.com/office/drawing/2014/main" id="{3A94A6D2-E2EF-6A16-3DF3-1ECA3F3FAEB3}"/>
              </a:ext>
            </a:extLst>
          </p:cNvPr>
          <p:cNvSpPr txBox="1"/>
          <p:nvPr/>
        </p:nvSpPr>
        <p:spPr>
          <a:xfrm>
            <a:off x="3829417" y="258875"/>
            <a:ext cx="6888203" cy="584775"/>
          </a:xfrm>
          <a:prstGeom prst="rect">
            <a:avLst/>
          </a:prstGeom>
          <a:noFill/>
        </p:spPr>
        <p:txBody>
          <a:bodyPr wrap="square" rtlCol="0">
            <a:spAutoFit/>
          </a:bodyPr>
          <a:lstStyle/>
          <a:p>
            <a:r>
              <a:rPr lang="fr-FR" sz="1600" b="1" dirty="0">
                <a:solidFill>
                  <a:schemeClr val="bg1"/>
                </a:solidFill>
              </a:rPr>
              <a:t>Approche non-supervisée : Schéma global   </a:t>
            </a:r>
            <a:r>
              <a:rPr lang="fr-FR" sz="1600" dirty="0">
                <a:solidFill>
                  <a:srgbClr val="C00000"/>
                </a:solidFill>
              </a:rPr>
              <a:t>{0} </a:t>
            </a:r>
            <a:endParaRPr lang="en-US" sz="1600" dirty="0"/>
          </a:p>
          <a:p>
            <a:r>
              <a:rPr lang="fr-FR" sz="1600" b="1" dirty="0">
                <a:solidFill>
                  <a:schemeClr val="bg1"/>
                </a:solidFill>
              </a:rPr>
              <a:t> </a:t>
            </a:r>
            <a:endParaRPr lang="en-US" sz="1600" b="1" dirty="0">
              <a:solidFill>
                <a:schemeClr val="bg1"/>
              </a:solidFill>
            </a:endParaRPr>
          </a:p>
        </p:txBody>
      </p:sp>
      <p:sp>
        <p:nvSpPr>
          <p:cNvPr id="13" name="Rectangle 12">
            <a:extLst>
              <a:ext uri="{FF2B5EF4-FFF2-40B4-BE49-F238E27FC236}">
                <a16:creationId xmlns:a16="http://schemas.microsoft.com/office/drawing/2014/main" id="{FC0D5377-0C20-AB9F-2E60-014153AF7B13}"/>
              </a:ext>
            </a:extLst>
          </p:cNvPr>
          <p:cNvSpPr/>
          <p:nvPr/>
        </p:nvSpPr>
        <p:spPr>
          <a:xfrm>
            <a:off x="2727328" y="161007"/>
            <a:ext cx="6539024" cy="49084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ZoneTexte 28">
            <a:extLst>
              <a:ext uri="{FF2B5EF4-FFF2-40B4-BE49-F238E27FC236}">
                <a16:creationId xmlns:a16="http://schemas.microsoft.com/office/drawing/2014/main" id="{69135D28-EDD6-A2F5-6CFB-BD7A4635E9A4}"/>
              </a:ext>
            </a:extLst>
          </p:cNvPr>
          <p:cNvSpPr txBox="1"/>
          <p:nvPr/>
        </p:nvSpPr>
        <p:spPr>
          <a:xfrm>
            <a:off x="4616317" y="1038619"/>
            <a:ext cx="2773873" cy="523220"/>
          </a:xfrm>
          <a:prstGeom prst="rect">
            <a:avLst/>
          </a:prstGeom>
          <a:noFill/>
        </p:spPr>
        <p:txBody>
          <a:bodyPr wrap="square" rtlCol="0">
            <a:spAutoFit/>
          </a:bodyPr>
          <a:lstStyle/>
          <a:p>
            <a:pPr algn="ctr"/>
            <a:r>
              <a:rPr lang="fr-FR" sz="1400" b="1" dirty="0">
                <a:solidFill>
                  <a:schemeClr val="bg1"/>
                </a:solidFill>
              </a:rPr>
              <a:t>Séries d’HSI décrivant l’évolution du Stress Hydrique</a:t>
            </a:r>
            <a:endParaRPr lang="en-US" sz="1400" b="1" dirty="0">
              <a:solidFill>
                <a:schemeClr val="bg1"/>
              </a:solidFill>
            </a:endParaRPr>
          </a:p>
        </p:txBody>
      </p:sp>
      <p:cxnSp>
        <p:nvCxnSpPr>
          <p:cNvPr id="31" name="Connecteur droit avec flèche 30">
            <a:extLst>
              <a:ext uri="{FF2B5EF4-FFF2-40B4-BE49-F238E27FC236}">
                <a16:creationId xmlns:a16="http://schemas.microsoft.com/office/drawing/2014/main" id="{02BDDA2A-3C8F-0D63-81AE-7ADDDE5EFF55}"/>
              </a:ext>
            </a:extLst>
          </p:cNvPr>
          <p:cNvCxnSpPr>
            <a:cxnSpLocks/>
          </p:cNvCxnSpPr>
          <p:nvPr/>
        </p:nvCxnSpPr>
        <p:spPr>
          <a:xfrm>
            <a:off x="5907365" y="1639094"/>
            <a:ext cx="0" cy="3847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2BB11991-B7B5-3EFE-EFD2-056407235570}"/>
              </a:ext>
            </a:extLst>
          </p:cNvPr>
          <p:cNvSpPr txBox="1"/>
          <p:nvPr/>
        </p:nvSpPr>
        <p:spPr>
          <a:xfrm>
            <a:off x="4553309" y="2034035"/>
            <a:ext cx="2647825" cy="923330"/>
          </a:xfrm>
          <a:prstGeom prst="rect">
            <a:avLst/>
          </a:prstGeom>
          <a:noFill/>
        </p:spPr>
        <p:txBody>
          <a:bodyPr wrap="square" rtlCol="0">
            <a:spAutoFit/>
          </a:bodyPr>
          <a:lstStyle/>
          <a:p>
            <a:pPr algn="ctr"/>
            <a:r>
              <a:rPr lang="fr-FR" sz="1400" b="1" dirty="0">
                <a:solidFill>
                  <a:schemeClr val="bg1"/>
                </a:solidFill>
              </a:rPr>
              <a:t>1. Labellisation non-supervisée de la classe de sénescence </a:t>
            </a:r>
          </a:p>
          <a:p>
            <a:pPr algn="ctr"/>
            <a:r>
              <a:rPr lang="fr-FR" sz="1200" dirty="0">
                <a:solidFill>
                  <a:schemeClr val="bg1"/>
                </a:solidFill>
              </a:rPr>
              <a:t>(pixel par pixel)</a:t>
            </a:r>
            <a:endParaRPr lang="en-US" sz="1200" dirty="0">
              <a:solidFill>
                <a:schemeClr val="bg1"/>
              </a:solidFill>
            </a:endParaRPr>
          </a:p>
        </p:txBody>
      </p:sp>
      <p:cxnSp>
        <p:nvCxnSpPr>
          <p:cNvPr id="33" name="Connecteur droit avec flèche 32">
            <a:extLst>
              <a:ext uri="{FF2B5EF4-FFF2-40B4-BE49-F238E27FC236}">
                <a16:creationId xmlns:a16="http://schemas.microsoft.com/office/drawing/2014/main" id="{E405D1A4-ECFA-F94C-2AC4-8F9E92CB87A6}"/>
              </a:ext>
            </a:extLst>
          </p:cNvPr>
          <p:cNvCxnSpPr>
            <a:cxnSpLocks/>
          </p:cNvCxnSpPr>
          <p:nvPr/>
        </p:nvCxnSpPr>
        <p:spPr>
          <a:xfrm>
            <a:off x="5931241" y="3032341"/>
            <a:ext cx="0" cy="5098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C1D3DD7B-2AA4-549E-0E55-1CAB7AEEC248}"/>
              </a:ext>
            </a:extLst>
          </p:cNvPr>
          <p:cNvSpPr txBox="1"/>
          <p:nvPr/>
        </p:nvSpPr>
        <p:spPr>
          <a:xfrm>
            <a:off x="4310192" y="3592523"/>
            <a:ext cx="3143418" cy="738664"/>
          </a:xfrm>
          <a:prstGeom prst="rect">
            <a:avLst/>
          </a:prstGeom>
          <a:noFill/>
        </p:spPr>
        <p:txBody>
          <a:bodyPr wrap="square" rtlCol="0">
            <a:spAutoFit/>
          </a:bodyPr>
          <a:lstStyle/>
          <a:p>
            <a:pPr algn="ctr"/>
            <a:r>
              <a:rPr lang="fr-FR" sz="1400" b="1" dirty="0">
                <a:solidFill>
                  <a:schemeClr val="bg1"/>
                </a:solidFill>
              </a:rPr>
              <a:t>2. Approche supervisée : on entraîne un modèle qui</a:t>
            </a:r>
          </a:p>
          <a:p>
            <a:pPr algn="ctr"/>
            <a:r>
              <a:rPr lang="fr-FR" sz="1400" b="1" dirty="0">
                <a:solidFill>
                  <a:schemeClr val="bg1"/>
                </a:solidFill>
              </a:rPr>
              <a:t> </a:t>
            </a:r>
            <a:r>
              <a:rPr lang="fr-FR" sz="1400" b="1" dirty="0" err="1">
                <a:solidFill>
                  <a:schemeClr val="bg1"/>
                </a:solidFill>
              </a:rPr>
              <a:t>Features</a:t>
            </a:r>
            <a:r>
              <a:rPr lang="fr-FR" sz="1400" b="1" dirty="0">
                <a:solidFill>
                  <a:schemeClr val="bg1"/>
                </a:solidFill>
              </a:rPr>
              <a:t> </a:t>
            </a:r>
            <a:r>
              <a:rPr lang="fr-FR" sz="1400" b="1" dirty="0">
                <a:solidFill>
                  <a:schemeClr val="bg1"/>
                </a:solidFill>
                <a:sym typeface="Wingdings" panose="05000000000000000000" pitchFamily="2" charset="2"/>
              </a:rPr>
              <a:t> Classe de sénescence</a:t>
            </a:r>
            <a:endParaRPr lang="en-US" sz="1400" b="1" dirty="0">
              <a:solidFill>
                <a:schemeClr val="bg1"/>
              </a:solidFill>
            </a:endParaRPr>
          </a:p>
        </p:txBody>
      </p:sp>
      <p:cxnSp>
        <p:nvCxnSpPr>
          <p:cNvPr id="36" name="Connecteur droit avec flèche 35">
            <a:extLst>
              <a:ext uri="{FF2B5EF4-FFF2-40B4-BE49-F238E27FC236}">
                <a16:creationId xmlns:a16="http://schemas.microsoft.com/office/drawing/2014/main" id="{B042515D-5B65-0AA9-6AA3-56D2EB954A55}"/>
              </a:ext>
            </a:extLst>
          </p:cNvPr>
          <p:cNvCxnSpPr>
            <a:cxnSpLocks/>
          </p:cNvCxnSpPr>
          <p:nvPr/>
        </p:nvCxnSpPr>
        <p:spPr>
          <a:xfrm>
            <a:off x="6013695" y="4505643"/>
            <a:ext cx="0" cy="4905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D03078AC-40EB-9D05-DD64-0E6D49A0B264}"/>
              </a:ext>
            </a:extLst>
          </p:cNvPr>
          <p:cNvSpPr txBox="1"/>
          <p:nvPr/>
        </p:nvSpPr>
        <p:spPr>
          <a:xfrm>
            <a:off x="4425718" y="5208934"/>
            <a:ext cx="2908193" cy="954107"/>
          </a:xfrm>
          <a:prstGeom prst="rect">
            <a:avLst/>
          </a:prstGeom>
          <a:noFill/>
        </p:spPr>
        <p:txBody>
          <a:bodyPr wrap="square" rtlCol="0">
            <a:spAutoFit/>
          </a:bodyPr>
          <a:lstStyle/>
          <a:p>
            <a:pPr algn="ctr"/>
            <a:r>
              <a:rPr lang="fr-FR" sz="1400" b="1" dirty="0">
                <a:solidFill>
                  <a:schemeClr val="bg1"/>
                </a:solidFill>
              </a:rPr>
              <a:t>3. On entraîne un Modèle : Classes de sénescence (pixels) de l’image </a:t>
            </a:r>
            <a:r>
              <a:rPr lang="fr-FR" sz="1400" b="1" dirty="0">
                <a:solidFill>
                  <a:schemeClr val="bg1"/>
                </a:solidFill>
                <a:sym typeface="Wingdings" panose="05000000000000000000" pitchFamily="2" charset="2"/>
              </a:rPr>
              <a:t> Niveau de Stress Hydrique global</a:t>
            </a:r>
            <a:endParaRPr lang="en-US" sz="1200" dirty="0">
              <a:solidFill>
                <a:schemeClr val="bg1"/>
              </a:solidFill>
            </a:endParaRPr>
          </a:p>
        </p:txBody>
      </p:sp>
    </p:spTree>
    <p:extLst>
      <p:ext uri="{BB962C8B-B14F-4D97-AF65-F5344CB8AC3E}">
        <p14:creationId xmlns:p14="http://schemas.microsoft.com/office/powerpoint/2010/main" val="2400792000"/>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7251</TotalTime>
  <Words>2812</Words>
  <Application>Microsoft Office PowerPoint</Application>
  <PresentationFormat>Grand écran</PresentationFormat>
  <Paragraphs>221</Paragraphs>
  <Slides>20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Corbel</vt:lpstr>
      <vt:lpstr>Gill Sans MT</vt:lpstr>
      <vt:lpstr>Colis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Approche non-supervisee : cas d’utilisation </vt:lpstr>
      <vt:lpstr>Approche non-supervisee : entrainement des modèles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bibliographie</vt:lpstr>
      <vt:lpstr>Bibliographie PT.2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Pixel-wise supervision</dc:title>
  <dc:creator>gaspardbrue@outlook.fr</dc:creator>
  <cp:lastModifiedBy>Gaspard Brue</cp:lastModifiedBy>
  <cp:revision>1064</cp:revision>
  <dcterms:created xsi:type="dcterms:W3CDTF">2023-04-03T08:01:35Z</dcterms:created>
  <dcterms:modified xsi:type="dcterms:W3CDTF">2023-10-29T21:12:29Z</dcterms:modified>
</cp:coreProperties>
</file>