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9"/>
    <a:srgbClr val="CFE6D6"/>
    <a:srgbClr val="00463F"/>
    <a:srgbClr val="ECFFF2"/>
    <a:srgbClr val="6FE6D6"/>
    <a:srgbClr val="6FE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96A0-E081-FC7C-1699-5EA7E0D3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1F613-8904-D8FB-98F0-400E26F8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300F0-7300-5F65-0678-13271F90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F566-EA6D-ADA9-DC27-F354C9CE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C420-F035-477B-629F-61779C52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1809-34C5-775D-A146-10DDEB20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F71D9-9D37-38CB-23C8-84CAFA50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62CF-2F29-7607-8BC6-FA65026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53CB-6C79-B36A-76FF-D16346E2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6915-7E2C-A51A-E6D2-BEFF3B89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2A8C9-46A5-E541-E3B3-9220D956D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36504-44D1-0154-F125-8E5D2621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E769-EC12-F0E1-4D3A-137E18C4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51706-EABB-DDD7-C021-D2E23123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0F0F-12B5-9CA6-7D17-9E60EF46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0AEE-13F1-0EEA-33D7-10E744DA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9EE6-D4F4-1809-876A-3FCE04A2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23F1-A1F8-4A88-4E1F-B63D6EBF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626C-9A0D-4D0C-F9F5-53DDFBD7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C767-57B2-9616-9A9B-8E0C8F4A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0B56-9AB9-588C-EFFE-CA7192AD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CD548-7AEF-1633-07ED-93E6B1C8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6036-8533-822E-286A-0D354E2E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621E-7364-24F8-DDF5-9AE4B57A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7B55-5651-6CA0-6D18-F8E1D46A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F60-43B5-D65C-0B5E-C0DECA20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BFF4-6E28-6B69-2CBF-4107AEC5B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E4FD9-F74A-50FF-2021-A17C73625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8498A-C329-B4BE-3347-31D8C335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79284-4516-0F2B-1201-38D35B4B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57AB-0EE3-03CB-23F9-C42048FE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94E7-5D57-E5DE-9038-5219738C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D7A8-DCF0-92A4-F411-814B266F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8F26E-1751-838C-CF5F-5F274593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D71D7-6020-1DF0-122E-DF418D538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E2FB9-64E6-6916-EECB-C30B54E31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FE535-EFAB-72D9-5297-0AC2650B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F63CC-7DC8-D2FB-9A72-B370098B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F41D8-DC96-72B5-FBD4-0DC14C80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2352-54F3-0E02-1F1F-E918D6AD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622A6-A754-1680-EF5E-A3E086E8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1F4D6-96DF-B566-61CB-E1D5495B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ED972-ED76-6B4A-89B6-2C42D58A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F80E3-EE12-395A-C5D8-072EC8A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760C3-29CA-BFDF-16E7-E683088F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ABAF0-6996-D553-2B35-011860D9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3C7-D9B8-1345-69BA-C58DFE30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CAAA-C924-FBF1-E6CA-EBB8FC58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6383C-B7F9-6D30-E607-2CBE9D8E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1C38-7EE6-B577-A9FE-164A761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4D263-DC7C-3BBD-4391-1AD7F126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74D68-6ECC-22A6-D93A-F94A8334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766A-0F2B-99C3-DA18-F826157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6065D-7C12-1C74-2B43-B0ECCEBCB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C537C-D02B-51F7-D79C-72AA2E5E9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99745-FF50-C766-33D9-5088F3C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220A-2DAF-4D1D-63FA-349E94D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BF3C-4158-7480-3C58-D258F485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374D2-9756-6CBF-D5D8-81B86798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BD1E-C9F1-2172-9AAF-1A64CC32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3D95-A3C5-21AA-7E2A-7CBD5AD5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DF7D6-43EF-4CD7-AB27-C0C40C6A6332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6997-B2DE-1B28-5BDE-4B5AFB60C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9D7E-5B9C-4A33-389F-492DDEE3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11AC5397-B23D-A664-72AD-ADA8FF8EC052}"/>
              </a:ext>
            </a:extLst>
          </p:cNvPr>
          <p:cNvSpPr/>
          <p:nvPr/>
        </p:nvSpPr>
        <p:spPr>
          <a:xfrm>
            <a:off x="820817" y="1377397"/>
            <a:ext cx="2485600" cy="2710900"/>
          </a:xfrm>
          <a:prstGeom prst="flowChartAlternateProcess">
            <a:avLst/>
          </a:prstGeom>
          <a:solidFill>
            <a:srgbClr val="ECFF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7161553-56F9-F3E6-74A4-72BB4404A175}"/>
              </a:ext>
            </a:extLst>
          </p:cNvPr>
          <p:cNvSpPr/>
          <p:nvPr/>
        </p:nvSpPr>
        <p:spPr>
          <a:xfrm>
            <a:off x="820818" y="1377396"/>
            <a:ext cx="2485599" cy="5640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E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Origen de datos</a:t>
            </a:r>
          </a:p>
        </p:txBody>
      </p:sp>
      <p:pic>
        <p:nvPicPr>
          <p:cNvPr id="45" name="Graphic 44" descr="Database outline">
            <a:extLst>
              <a:ext uri="{FF2B5EF4-FFF2-40B4-BE49-F238E27FC236}">
                <a16:creationId xmlns:a16="http://schemas.microsoft.com/office/drawing/2014/main" id="{F02AD6B2-628E-5AED-3FEF-5A154E05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6417" y="2442603"/>
            <a:ext cx="914400" cy="914400"/>
          </a:xfrm>
          <a:prstGeom prst="rect">
            <a:avLst/>
          </a:prstGeom>
        </p:spPr>
      </p:pic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1F2F204-06C6-622F-2BD4-12406E07F6AA}"/>
              </a:ext>
            </a:extLst>
          </p:cNvPr>
          <p:cNvSpPr/>
          <p:nvPr/>
        </p:nvSpPr>
        <p:spPr>
          <a:xfrm>
            <a:off x="3676661" y="1377396"/>
            <a:ext cx="2618122" cy="3287369"/>
          </a:xfrm>
          <a:prstGeom prst="flowChartAlternateProcess">
            <a:avLst/>
          </a:prstGeom>
          <a:solidFill>
            <a:srgbClr val="ECFFF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4D0FE6BB-F741-A0AB-BE66-9C56E836E980}"/>
              </a:ext>
            </a:extLst>
          </p:cNvPr>
          <p:cNvSpPr/>
          <p:nvPr/>
        </p:nvSpPr>
        <p:spPr>
          <a:xfrm>
            <a:off x="3676662" y="1377396"/>
            <a:ext cx="2618121" cy="5640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E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Análisis de datos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C03008B-B1A5-A274-0DB6-F60A4C375A79}"/>
              </a:ext>
            </a:extLst>
          </p:cNvPr>
          <p:cNvSpPr/>
          <p:nvPr/>
        </p:nvSpPr>
        <p:spPr>
          <a:xfrm>
            <a:off x="3803375" y="2674699"/>
            <a:ext cx="2358886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Selección de Features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F9C410-2AC4-7452-4C73-897B762E3D9C}"/>
              </a:ext>
            </a:extLst>
          </p:cNvPr>
          <p:cNvSpPr/>
          <p:nvPr/>
        </p:nvSpPr>
        <p:spPr>
          <a:xfrm>
            <a:off x="3803375" y="3313933"/>
            <a:ext cx="2358886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Extracción de Features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2503649-4C3C-F981-6B0A-5537D29A612C}"/>
              </a:ext>
            </a:extLst>
          </p:cNvPr>
          <p:cNvSpPr/>
          <p:nvPr/>
        </p:nvSpPr>
        <p:spPr>
          <a:xfrm>
            <a:off x="3803374" y="3953167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Ingeniería de Features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55B6408-9311-9D4B-90E5-3CED7421CCB3}"/>
              </a:ext>
            </a:extLst>
          </p:cNvPr>
          <p:cNvSpPr/>
          <p:nvPr/>
        </p:nvSpPr>
        <p:spPr>
          <a:xfrm>
            <a:off x="3803375" y="2032289"/>
            <a:ext cx="2358886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Tratamiento de desbalance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247F2723-7458-7655-DFC6-EDF87C6FE201}"/>
              </a:ext>
            </a:extLst>
          </p:cNvPr>
          <p:cNvSpPr/>
          <p:nvPr/>
        </p:nvSpPr>
        <p:spPr>
          <a:xfrm>
            <a:off x="6552379" y="1377397"/>
            <a:ext cx="2618121" cy="3287368"/>
          </a:xfrm>
          <a:prstGeom prst="flowChartAlternateProcess">
            <a:avLst/>
          </a:prstGeom>
          <a:solidFill>
            <a:srgbClr val="ECFF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ABD59A45-4992-39DD-EF45-31AF78D32230}"/>
              </a:ext>
            </a:extLst>
          </p:cNvPr>
          <p:cNvSpPr/>
          <p:nvPr/>
        </p:nvSpPr>
        <p:spPr>
          <a:xfrm>
            <a:off x="6552381" y="1377396"/>
            <a:ext cx="2618119" cy="5640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E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Entrenamiento de modelos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31FC902-D6CA-3F5C-6440-D5A60158FD59}"/>
              </a:ext>
            </a:extLst>
          </p:cNvPr>
          <p:cNvSpPr/>
          <p:nvPr/>
        </p:nvSpPr>
        <p:spPr>
          <a:xfrm>
            <a:off x="6665027" y="2032289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Optimización de Hiperparámetros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9AD9371-1BEB-A029-604A-60BE9BAFE218}"/>
              </a:ext>
            </a:extLst>
          </p:cNvPr>
          <p:cNvSpPr/>
          <p:nvPr/>
        </p:nvSpPr>
        <p:spPr>
          <a:xfrm>
            <a:off x="6665027" y="2674699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9821C02-D510-37E8-1F0C-CD9A05158924}"/>
              </a:ext>
            </a:extLst>
          </p:cNvPr>
          <p:cNvSpPr/>
          <p:nvPr/>
        </p:nvSpPr>
        <p:spPr>
          <a:xfrm>
            <a:off x="6665026" y="3313932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SVM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4F8A70B-138D-C3CD-13E4-BDA422749882}"/>
              </a:ext>
            </a:extLst>
          </p:cNvPr>
          <p:cNvSpPr/>
          <p:nvPr/>
        </p:nvSpPr>
        <p:spPr>
          <a:xfrm>
            <a:off x="6681996" y="3953167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Métodos de Boosting</a:t>
            </a: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5A01EA1A-CFF9-E0EC-1117-19B1C6251624}"/>
              </a:ext>
            </a:extLst>
          </p:cNvPr>
          <p:cNvSpPr/>
          <p:nvPr/>
        </p:nvSpPr>
        <p:spPr>
          <a:xfrm>
            <a:off x="9276521" y="1377397"/>
            <a:ext cx="2618121" cy="3287368"/>
          </a:xfrm>
          <a:prstGeom prst="flowChartAlternateProcess">
            <a:avLst/>
          </a:prstGeom>
          <a:solidFill>
            <a:srgbClr val="ECFF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89FE83F7-CFF9-E5A2-B472-03E80F0B357E}"/>
              </a:ext>
            </a:extLst>
          </p:cNvPr>
          <p:cNvSpPr/>
          <p:nvPr/>
        </p:nvSpPr>
        <p:spPr>
          <a:xfrm>
            <a:off x="9276523" y="1377396"/>
            <a:ext cx="2618119" cy="5640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E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Evaluación y Refinamiento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7C68C4C-9776-2731-B004-AD297FA48D37}"/>
              </a:ext>
            </a:extLst>
          </p:cNvPr>
          <p:cNvSpPr/>
          <p:nvPr/>
        </p:nvSpPr>
        <p:spPr>
          <a:xfrm>
            <a:off x="9389169" y="2032289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Evaluación de Modelos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6C0C710-E6D0-16D3-3301-FFCA36E1679D}"/>
              </a:ext>
            </a:extLst>
          </p:cNvPr>
          <p:cNvSpPr/>
          <p:nvPr/>
        </p:nvSpPr>
        <p:spPr>
          <a:xfrm>
            <a:off x="9406141" y="2674699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Comparación de resultados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C0CB14D-9B58-7529-E7AB-C57E8935DE3D}"/>
              </a:ext>
            </a:extLst>
          </p:cNvPr>
          <p:cNvSpPr/>
          <p:nvPr/>
        </p:nvSpPr>
        <p:spPr>
          <a:xfrm>
            <a:off x="9406138" y="3313932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Refinamiento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57D2AF2-71AA-9B8E-EEDC-A668F7D007AD}"/>
              </a:ext>
            </a:extLst>
          </p:cNvPr>
          <p:cNvSpPr/>
          <p:nvPr/>
        </p:nvSpPr>
        <p:spPr>
          <a:xfrm>
            <a:off x="9389168" y="3949593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Métodos de Boosting</a:t>
            </a:r>
          </a:p>
        </p:txBody>
      </p:sp>
    </p:spTree>
    <p:extLst>
      <p:ext uri="{BB962C8B-B14F-4D97-AF65-F5344CB8AC3E}">
        <p14:creationId xmlns:p14="http://schemas.microsoft.com/office/powerpoint/2010/main" val="50213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58966-E1F2-DF0E-585B-A6A93256C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22DD70-BBDF-96AD-F42C-3606CD39C1E9}"/>
              </a:ext>
            </a:extLst>
          </p:cNvPr>
          <p:cNvGrpSpPr/>
          <p:nvPr/>
        </p:nvGrpSpPr>
        <p:grpSpPr>
          <a:xfrm>
            <a:off x="435684" y="1377396"/>
            <a:ext cx="2485600" cy="2710901"/>
            <a:chOff x="820817" y="1377396"/>
            <a:chExt cx="2485600" cy="2710901"/>
          </a:xfrm>
        </p:grpSpPr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2FB52731-7BE8-E4FD-4CBB-9CECE259BC7E}"/>
                </a:ext>
              </a:extLst>
            </p:cNvPr>
            <p:cNvSpPr/>
            <p:nvPr/>
          </p:nvSpPr>
          <p:spPr>
            <a:xfrm>
              <a:off x="820817" y="1377397"/>
              <a:ext cx="2485600" cy="2710900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62DBBFB7-5F80-6B2A-E9B5-4A92E2FCAA85}"/>
                </a:ext>
              </a:extLst>
            </p:cNvPr>
            <p:cNvSpPr/>
            <p:nvPr/>
          </p:nvSpPr>
          <p:spPr>
            <a:xfrm>
              <a:off x="820818" y="1377396"/>
              <a:ext cx="248559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Origen de datos</a:t>
              </a:r>
            </a:p>
          </p:txBody>
        </p:sp>
        <p:pic>
          <p:nvPicPr>
            <p:cNvPr id="45" name="Graphic 44" descr="Database outline">
              <a:extLst>
                <a:ext uri="{FF2B5EF4-FFF2-40B4-BE49-F238E27FC236}">
                  <a16:creationId xmlns:a16="http://schemas.microsoft.com/office/drawing/2014/main" id="{853A68AD-14EC-BE72-3832-2D47654C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6417" y="2442603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A29D65-7B91-4B69-D285-080E472557A3}"/>
              </a:ext>
            </a:extLst>
          </p:cNvPr>
          <p:cNvGrpSpPr/>
          <p:nvPr/>
        </p:nvGrpSpPr>
        <p:grpSpPr>
          <a:xfrm>
            <a:off x="3199582" y="1377396"/>
            <a:ext cx="2618122" cy="3287369"/>
            <a:chOff x="3676661" y="1377396"/>
            <a:chExt cx="2618122" cy="3287369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F066FF95-59F8-B3BE-D6D2-43781F281FD3}"/>
                </a:ext>
              </a:extLst>
            </p:cNvPr>
            <p:cNvSpPr/>
            <p:nvPr/>
          </p:nvSpPr>
          <p:spPr>
            <a:xfrm>
              <a:off x="3676661" y="1377396"/>
              <a:ext cx="2618122" cy="3287369"/>
            </a:xfrm>
            <a:prstGeom prst="flowChartAlternateProcess">
              <a:avLst/>
            </a:prstGeom>
            <a:solidFill>
              <a:srgbClr val="ECFFF2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863CC728-5A23-744B-1F88-9B814E773215}"/>
                </a:ext>
              </a:extLst>
            </p:cNvPr>
            <p:cNvSpPr/>
            <p:nvPr/>
          </p:nvSpPr>
          <p:spPr>
            <a:xfrm>
              <a:off x="3676662" y="1377396"/>
              <a:ext cx="2618121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Análisis de datos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90A0313-3DB8-FA54-6B09-76D964FB1C3F}"/>
                </a:ext>
              </a:extLst>
            </p:cNvPr>
            <p:cNvSpPr/>
            <p:nvPr/>
          </p:nvSpPr>
          <p:spPr>
            <a:xfrm>
              <a:off x="3803375" y="267469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Selección de Features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84DDD95-CCF0-E9BE-49A9-740752FEA6D4}"/>
                </a:ext>
              </a:extLst>
            </p:cNvPr>
            <p:cNvSpPr/>
            <p:nvPr/>
          </p:nvSpPr>
          <p:spPr>
            <a:xfrm>
              <a:off x="3803375" y="3313933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Extracción de Features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BF5861-E522-CE26-377E-5CB907E1966B}"/>
                </a:ext>
              </a:extLst>
            </p:cNvPr>
            <p:cNvSpPr/>
            <p:nvPr/>
          </p:nvSpPr>
          <p:spPr>
            <a:xfrm>
              <a:off x="3803374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Ingeniería de Features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DB5CB80-FA0F-901B-D631-8B0FFBD797FD}"/>
                </a:ext>
              </a:extLst>
            </p:cNvPr>
            <p:cNvSpPr/>
            <p:nvPr/>
          </p:nvSpPr>
          <p:spPr>
            <a:xfrm>
              <a:off x="3803375" y="203228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desbalance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1B05498-5E8F-D983-316B-5F82378404B4}"/>
              </a:ext>
            </a:extLst>
          </p:cNvPr>
          <p:cNvGrpSpPr/>
          <p:nvPr/>
        </p:nvGrpSpPr>
        <p:grpSpPr>
          <a:xfrm>
            <a:off x="6096000" y="1377396"/>
            <a:ext cx="2618121" cy="3287369"/>
            <a:chOff x="6552379" y="1377396"/>
            <a:chExt cx="2618121" cy="3287369"/>
          </a:xfrm>
        </p:grpSpPr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DAA3A1FB-B423-4436-FA15-9D364B5D5612}"/>
                </a:ext>
              </a:extLst>
            </p:cNvPr>
            <p:cNvSpPr/>
            <p:nvPr/>
          </p:nvSpPr>
          <p:spPr>
            <a:xfrm>
              <a:off x="6552379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101F0D86-92F6-34DE-2A84-A7CE1A950BE9}"/>
                </a:ext>
              </a:extLst>
            </p:cNvPr>
            <p:cNvSpPr/>
            <p:nvPr/>
          </p:nvSpPr>
          <p:spPr>
            <a:xfrm>
              <a:off x="6552381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Entrenamiento de modelos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053BCBB-6915-FC74-3DB4-04E418387D9C}"/>
                </a:ext>
              </a:extLst>
            </p:cNvPr>
            <p:cNvSpPr/>
            <p:nvPr/>
          </p:nvSpPr>
          <p:spPr>
            <a:xfrm>
              <a:off x="6665027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Optimización de Hiperparámetros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BBB7556-FF8F-07D9-72F8-FE1E44625BBF}"/>
                </a:ext>
              </a:extLst>
            </p:cNvPr>
            <p:cNvSpPr/>
            <p:nvPr/>
          </p:nvSpPr>
          <p:spPr>
            <a:xfrm>
              <a:off x="6665027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Logistic Regression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9758B3CE-AE1B-CBC5-789A-FAFF84E6676F}"/>
                </a:ext>
              </a:extLst>
            </p:cNvPr>
            <p:cNvSpPr/>
            <p:nvPr/>
          </p:nvSpPr>
          <p:spPr>
            <a:xfrm>
              <a:off x="6665026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BAFA793-3600-83B2-0868-DB56483C69F7}"/>
                </a:ext>
              </a:extLst>
            </p:cNvPr>
            <p:cNvSpPr/>
            <p:nvPr/>
          </p:nvSpPr>
          <p:spPr>
            <a:xfrm>
              <a:off x="6681996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70671A-2681-942A-CD4F-7E59C2FD5ADA}"/>
              </a:ext>
            </a:extLst>
          </p:cNvPr>
          <p:cNvGrpSpPr/>
          <p:nvPr/>
        </p:nvGrpSpPr>
        <p:grpSpPr>
          <a:xfrm>
            <a:off x="8992417" y="1377396"/>
            <a:ext cx="2618121" cy="3287369"/>
            <a:chOff x="9276521" y="1377396"/>
            <a:chExt cx="2618121" cy="3287369"/>
          </a:xfrm>
        </p:grpSpPr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16D47339-D590-EA2A-7A15-414888C201EE}"/>
                </a:ext>
              </a:extLst>
            </p:cNvPr>
            <p:cNvSpPr/>
            <p:nvPr/>
          </p:nvSpPr>
          <p:spPr>
            <a:xfrm>
              <a:off x="9276521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B7421B35-C557-3DEA-9C47-AAAD329FB7B3}"/>
                </a:ext>
              </a:extLst>
            </p:cNvPr>
            <p:cNvSpPr/>
            <p:nvPr/>
          </p:nvSpPr>
          <p:spPr>
            <a:xfrm>
              <a:off x="9276523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Evaluación y Refinamiento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DCC5F04-A87F-4349-D974-E7CB3C4A67D3}"/>
                </a:ext>
              </a:extLst>
            </p:cNvPr>
            <p:cNvSpPr/>
            <p:nvPr/>
          </p:nvSpPr>
          <p:spPr>
            <a:xfrm>
              <a:off x="9389169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Evaluación de Modelos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3A4FBA3-811D-C6F9-686F-2D51EB7046D2}"/>
                </a:ext>
              </a:extLst>
            </p:cNvPr>
            <p:cNvSpPr/>
            <p:nvPr/>
          </p:nvSpPr>
          <p:spPr>
            <a:xfrm>
              <a:off x="9406141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Comparación de resultados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5F22C87-7D5D-076E-2243-74F2C70FD42A}"/>
                </a:ext>
              </a:extLst>
            </p:cNvPr>
            <p:cNvSpPr/>
            <p:nvPr/>
          </p:nvSpPr>
          <p:spPr>
            <a:xfrm>
              <a:off x="9406138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Refinamiento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BA46743-7C96-5857-2FAC-D682FC3897E8}"/>
                </a:ext>
              </a:extLst>
            </p:cNvPr>
            <p:cNvSpPr/>
            <p:nvPr/>
          </p:nvSpPr>
          <p:spPr>
            <a:xfrm>
              <a:off x="9389168" y="3949593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ED116F-7275-49F5-4A5A-1A046DA5EE7E}"/>
              </a:ext>
            </a:extLst>
          </p:cNvPr>
          <p:cNvSpPr/>
          <p:nvPr/>
        </p:nvSpPr>
        <p:spPr>
          <a:xfrm>
            <a:off x="8634615" y="2855139"/>
            <a:ext cx="410818" cy="319462"/>
          </a:xfrm>
          <a:prstGeom prst="rightArrow">
            <a:avLst/>
          </a:prstGeom>
          <a:solidFill>
            <a:srgbClr val="CFE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9C09CD-098C-C59C-74AE-3035A5947B76}"/>
              </a:ext>
            </a:extLst>
          </p:cNvPr>
          <p:cNvSpPr/>
          <p:nvPr/>
        </p:nvSpPr>
        <p:spPr>
          <a:xfrm>
            <a:off x="5758069" y="2855139"/>
            <a:ext cx="410818" cy="319462"/>
          </a:xfrm>
          <a:prstGeom prst="rightArrow">
            <a:avLst/>
          </a:prstGeom>
          <a:solidFill>
            <a:srgbClr val="CFE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7A3C8F-F7A0-192F-C9E5-4FAFD5169CB5}"/>
              </a:ext>
            </a:extLst>
          </p:cNvPr>
          <p:cNvSpPr/>
          <p:nvPr/>
        </p:nvSpPr>
        <p:spPr>
          <a:xfrm>
            <a:off x="2825615" y="2855139"/>
            <a:ext cx="410818" cy="319462"/>
          </a:xfrm>
          <a:prstGeom prst="rightArrow">
            <a:avLst/>
          </a:prstGeom>
          <a:solidFill>
            <a:srgbClr val="CFE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E3252-B69B-A3F9-CA6F-EA94B25B8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785F48-621A-8CC4-3174-20DE949F33F3}"/>
              </a:ext>
            </a:extLst>
          </p:cNvPr>
          <p:cNvGrpSpPr/>
          <p:nvPr/>
        </p:nvGrpSpPr>
        <p:grpSpPr>
          <a:xfrm>
            <a:off x="223646" y="1665629"/>
            <a:ext cx="2485600" cy="2710901"/>
            <a:chOff x="820817" y="1377396"/>
            <a:chExt cx="2485600" cy="2710901"/>
          </a:xfrm>
        </p:grpSpPr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276CF9BC-4ACB-75EE-4494-2E502903FFB9}"/>
                </a:ext>
              </a:extLst>
            </p:cNvPr>
            <p:cNvSpPr/>
            <p:nvPr/>
          </p:nvSpPr>
          <p:spPr>
            <a:xfrm>
              <a:off x="820817" y="1377397"/>
              <a:ext cx="2485600" cy="2710900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B5D55C59-664A-F82D-2C80-3FF2FCE97530}"/>
                </a:ext>
              </a:extLst>
            </p:cNvPr>
            <p:cNvSpPr/>
            <p:nvPr/>
          </p:nvSpPr>
          <p:spPr>
            <a:xfrm>
              <a:off x="820818" y="1377396"/>
              <a:ext cx="248559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Origen de datos</a:t>
              </a:r>
            </a:p>
          </p:txBody>
        </p:sp>
        <p:pic>
          <p:nvPicPr>
            <p:cNvPr id="45" name="Graphic 44" descr="Database outline">
              <a:extLst>
                <a:ext uri="{FF2B5EF4-FFF2-40B4-BE49-F238E27FC236}">
                  <a16:creationId xmlns:a16="http://schemas.microsoft.com/office/drawing/2014/main" id="{B1999C5C-8DF5-7A6B-BE31-36444031A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6417" y="2442603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91FD90-7C70-D696-8EE9-A52FED7465A5}"/>
              </a:ext>
            </a:extLst>
          </p:cNvPr>
          <p:cNvGrpSpPr/>
          <p:nvPr/>
        </p:nvGrpSpPr>
        <p:grpSpPr>
          <a:xfrm>
            <a:off x="3093563" y="1377396"/>
            <a:ext cx="2618122" cy="3287369"/>
            <a:chOff x="3676661" y="1377396"/>
            <a:chExt cx="2618122" cy="3287369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2352B47-1B46-ED73-45D4-28ABA2A459FA}"/>
                </a:ext>
              </a:extLst>
            </p:cNvPr>
            <p:cNvSpPr/>
            <p:nvPr/>
          </p:nvSpPr>
          <p:spPr>
            <a:xfrm>
              <a:off x="3676661" y="1377396"/>
              <a:ext cx="2618122" cy="3287369"/>
            </a:xfrm>
            <a:prstGeom prst="flowChartAlternateProcess">
              <a:avLst/>
            </a:prstGeom>
            <a:solidFill>
              <a:srgbClr val="ECFFF2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C5236C4-8037-680C-11A2-819B4753B076}"/>
                </a:ext>
              </a:extLst>
            </p:cNvPr>
            <p:cNvSpPr/>
            <p:nvPr/>
          </p:nvSpPr>
          <p:spPr>
            <a:xfrm>
              <a:off x="3676662" y="1377396"/>
              <a:ext cx="2618121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Preprocesamiento de datos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BE2F7F1-E9A5-98B9-67F9-794E38153881}"/>
                </a:ext>
              </a:extLst>
            </p:cNvPr>
            <p:cNvSpPr/>
            <p:nvPr/>
          </p:nvSpPr>
          <p:spPr>
            <a:xfrm>
              <a:off x="3803375" y="267469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desbalance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522DCE9-30B0-F649-8C7A-8B21D67808D9}"/>
                </a:ext>
              </a:extLst>
            </p:cNvPr>
            <p:cNvSpPr/>
            <p:nvPr/>
          </p:nvSpPr>
          <p:spPr>
            <a:xfrm>
              <a:off x="3803375" y="3313933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Extracción de Features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8672BFD-725D-8977-980A-05771024FAC3}"/>
                </a:ext>
              </a:extLst>
            </p:cNvPr>
            <p:cNvSpPr/>
            <p:nvPr/>
          </p:nvSpPr>
          <p:spPr>
            <a:xfrm>
              <a:off x="3803374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Ingeniería de Features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EFA4ED1-2C9E-66A5-714E-D56C8ED7A618}"/>
                </a:ext>
              </a:extLst>
            </p:cNvPr>
            <p:cNvSpPr/>
            <p:nvPr/>
          </p:nvSpPr>
          <p:spPr>
            <a:xfrm>
              <a:off x="3803375" y="203228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nulos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D1D699-561D-EC7A-8D3F-1BB35ED4BD9E}"/>
              </a:ext>
            </a:extLst>
          </p:cNvPr>
          <p:cNvGrpSpPr/>
          <p:nvPr/>
        </p:nvGrpSpPr>
        <p:grpSpPr>
          <a:xfrm>
            <a:off x="6096000" y="1377396"/>
            <a:ext cx="2618121" cy="3287369"/>
            <a:chOff x="6552379" y="1377396"/>
            <a:chExt cx="2618121" cy="3287369"/>
          </a:xfrm>
        </p:grpSpPr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A2CE759D-9D89-0DAE-BA6F-E2A25D2CF38F}"/>
                </a:ext>
              </a:extLst>
            </p:cNvPr>
            <p:cNvSpPr/>
            <p:nvPr/>
          </p:nvSpPr>
          <p:spPr>
            <a:xfrm>
              <a:off x="6552379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3467B12F-2D0E-A66D-8764-BCC358791826}"/>
                </a:ext>
              </a:extLst>
            </p:cNvPr>
            <p:cNvSpPr/>
            <p:nvPr/>
          </p:nvSpPr>
          <p:spPr>
            <a:xfrm>
              <a:off x="6552381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Entrenamiento de modelos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E4FCE0F-4D87-2F0E-DD0C-6A65EDF48DC0}"/>
                </a:ext>
              </a:extLst>
            </p:cNvPr>
            <p:cNvSpPr/>
            <p:nvPr/>
          </p:nvSpPr>
          <p:spPr>
            <a:xfrm>
              <a:off x="6665027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Optimización de Hiperparámetros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993FDB0-7849-3933-DE33-A160237F973F}"/>
                </a:ext>
              </a:extLst>
            </p:cNvPr>
            <p:cNvSpPr/>
            <p:nvPr/>
          </p:nvSpPr>
          <p:spPr>
            <a:xfrm>
              <a:off x="6665027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Logistic Regression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847F9A4-7F91-8C75-44A0-CC5859834A65}"/>
                </a:ext>
              </a:extLst>
            </p:cNvPr>
            <p:cNvSpPr/>
            <p:nvPr/>
          </p:nvSpPr>
          <p:spPr>
            <a:xfrm>
              <a:off x="6665026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04104FF-0729-556A-D908-22F8076F10F0}"/>
                </a:ext>
              </a:extLst>
            </p:cNvPr>
            <p:cNvSpPr/>
            <p:nvPr/>
          </p:nvSpPr>
          <p:spPr>
            <a:xfrm>
              <a:off x="6681996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9BB648-ECA3-892C-3F7E-E33D052947ED}"/>
              </a:ext>
            </a:extLst>
          </p:cNvPr>
          <p:cNvGrpSpPr/>
          <p:nvPr/>
        </p:nvGrpSpPr>
        <p:grpSpPr>
          <a:xfrm>
            <a:off x="9098436" y="1377396"/>
            <a:ext cx="2618121" cy="3287369"/>
            <a:chOff x="9276521" y="1377396"/>
            <a:chExt cx="2618121" cy="3287369"/>
          </a:xfrm>
        </p:grpSpPr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F5BE33EB-EACA-85D6-8BCF-851FD2447650}"/>
                </a:ext>
              </a:extLst>
            </p:cNvPr>
            <p:cNvSpPr/>
            <p:nvPr/>
          </p:nvSpPr>
          <p:spPr>
            <a:xfrm>
              <a:off x="9276521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A615A468-87F9-F494-0C9D-FC710EA5C8C7}"/>
                </a:ext>
              </a:extLst>
            </p:cNvPr>
            <p:cNvSpPr/>
            <p:nvPr/>
          </p:nvSpPr>
          <p:spPr>
            <a:xfrm>
              <a:off x="9276523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Evaluación y Refinamiento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1183FDE-7B65-9471-CA65-30337F9F63B5}"/>
                </a:ext>
              </a:extLst>
            </p:cNvPr>
            <p:cNvSpPr/>
            <p:nvPr/>
          </p:nvSpPr>
          <p:spPr>
            <a:xfrm>
              <a:off x="9389169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Implementación de Modelos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FEB305A-BDE0-B88E-1532-ED83C3DE4A24}"/>
                </a:ext>
              </a:extLst>
            </p:cNvPr>
            <p:cNvSpPr/>
            <p:nvPr/>
          </p:nvSpPr>
          <p:spPr>
            <a:xfrm>
              <a:off x="9406141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Evaluación de Modelos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38AD9CE-809F-7221-D08D-84E0A079F333}"/>
                </a:ext>
              </a:extLst>
            </p:cNvPr>
            <p:cNvSpPr/>
            <p:nvPr/>
          </p:nvSpPr>
          <p:spPr>
            <a:xfrm>
              <a:off x="9406138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Comparación de resultados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5095F0E-99AE-9CBE-C5D0-B1451AFE0B6B}"/>
                </a:ext>
              </a:extLst>
            </p:cNvPr>
            <p:cNvSpPr/>
            <p:nvPr/>
          </p:nvSpPr>
          <p:spPr>
            <a:xfrm>
              <a:off x="9389168" y="3949593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Refinamiento</a:t>
              </a: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AA04982-9E2E-0466-5FEB-1B4E3085390D}"/>
              </a:ext>
            </a:extLst>
          </p:cNvPr>
          <p:cNvCxnSpPr>
            <a:cxnSpLocks/>
            <a:stCxn id="68" idx="2"/>
            <a:endCxn id="60" idx="2"/>
          </p:cNvCxnSpPr>
          <p:nvPr/>
        </p:nvCxnSpPr>
        <p:spPr>
          <a:xfrm rot="5400000">
            <a:off x="8906279" y="3163547"/>
            <a:ext cx="12700" cy="3002436"/>
          </a:xfrm>
          <a:prstGeom prst="curvedConnector3">
            <a:avLst>
              <a:gd name="adj1" fmla="val 3834780"/>
            </a:avLst>
          </a:prstGeom>
          <a:ln w="31750">
            <a:solidFill>
              <a:srgbClr val="00463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518722A-807E-B91A-2CC7-8B24CC49130A}"/>
              </a:ext>
            </a:extLst>
          </p:cNvPr>
          <p:cNvCxnSpPr>
            <a:cxnSpLocks/>
            <a:stCxn id="68" idx="2"/>
            <a:endCxn id="48" idx="2"/>
          </p:cNvCxnSpPr>
          <p:nvPr/>
        </p:nvCxnSpPr>
        <p:spPr>
          <a:xfrm rot="5400000">
            <a:off x="7405061" y="1662329"/>
            <a:ext cx="12700" cy="6004873"/>
          </a:xfrm>
          <a:prstGeom prst="curvedConnector3">
            <a:avLst>
              <a:gd name="adj1" fmla="val 5139126"/>
            </a:avLst>
          </a:prstGeom>
          <a:ln w="31750">
            <a:solidFill>
              <a:srgbClr val="00463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081BA6-B4F9-DD25-1D88-683ED04E4C4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2709246" y="3021080"/>
            <a:ext cx="384317" cy="1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D8F7DA-E077-697E-CC98-A81BBCAC59AF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5711685" y="3021081"/>
            <a:ext cx="384315" cy="0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F4A24E-D1F9-7D12-D2B1-2A627CDB0A70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>
            <a:off x="8714121" y="3021081"/>
            <a:ext cx="384315" cy="0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6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F6881B-6B18-6260-A895-2507D0EE6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E301AE-6739-AC8A-8E85-64E099D7EB11}"/>
              </a:ext>
            </a:extLst>
          </p:cNvPr>
          <p:cNvSpPr/>
          <p:nvPr/>
        </p:nvSpPr>
        <p:spPr>
          <a:xfrm>
            <a:off x="2849217" y="503583"/>
            <a:ext cx="9119136" cy="5241234"/>
          </a:xfrm>
          <a:prstGeom prst="rect">
            <a:avLst/>
          </a:prstGeom>
          <a:solidFill>
            <a:srgbClr val="CFE6D6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F9EE2F-2080-C895-9E5C-DA80F6D3F483}"/>
              </a:ext>
            </a:extLst>
          </p:cNvPr>
          <p:cNvGrpSpPr/>
          <p:nvPr/>
        </p:nvGrpSpPr>
        <p:grpSpPr>
          <a:xfrm>
            <a:off x="223646" y="1665629"/>
            <a:ext cx="2485600" cy="2710901"/>
            <a:chOff x="820817" y="1377396"/>
            <a:chExt cx="2485600" cy="2710901"/>
          </a:xfrm>
        </p:grpSpPr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CA616688-2B33-D0D8-F32D-1B8BCBE03412}"/>
                </a:ext>
              </a:extLst>
            </p:cNvPr>
            <p:cNvSpPr/>
            <p:nvPr/>
          </p:nvSpPr>
          <p:spPr>
            <a:xfrm>
              <a:off x="820817" y="1377397"/>
              <a:ext cx="2485600" cy="2710900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8A33BF76-CF97-6A23-6E96-886947D66C9C}"/>
                </a:ext>
              </a:extLst>
            </p:cNvPr>
            <p:cNvSpPr/>
            <p:nvPr/>
          </p:nvSpPr>
          <p:spPr>
            <a:xfrm>
              <a:off x="820818" y="1377396"/>
              <a:ext cx="248559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Origen de datos</a:t>
              </a:r>
            </a:p>
          </p:txBody>
        </p:sp>
        <p:pic>
          <p:nvPicPr>
            <p:cNvPr id="45" name="Graphic 44" descr="Database outline">
              <a:extLst>
                <a:ext uri="{FF2B5EF4-FFF2-40B4-BE49-F238E27FC236}">
                  <a16:creationId xmlns:a16="http://schemas.microsoft.com/office/drawing/2014/main" id="{8B5094F6-ADC5-57D5-DDCB-1CCB830F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6417" y="2442603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B3CCF3-7C53-CBF6-7B72-5F7B419C8CFA}"/>
              </a:ext>
            </a:extLst>
          </p:cNvPr>
          <p:cNvGrpSpPr/>
          <p:nvPr/>
        </p:nvGrpSpPr>
        <p:grpSpPr>
          <a:xfrm>
            <a:off x="3093563" y="1377396"/>
            <a:ext cx="2618122" cy="3287369"/>
            <a:chOff x="3676661" y="1377396"/>
            <a:chExt cx="2618122" cy="3287369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AEBE877D-0794-7B25-E775-E7B0B68BC3E2}"/>
                </a:ext>
              </a:extLst>
            </p:cNvPr>
            <p:cNvSpPr/>
            <p:nvPr/>
          </p:nvSpPr>
          <p:spPr>
            <a:xfrm>
              <a:off x="3676661" y="1377396"/>
              <a:ext cx="2618122" cy="3287369"/>
            </a:xfrm>
            <a:prstGeom prst="flowChartAlternateProcess">
              <a:avLst/>
            </a:prstGeom>
            <a:solidFill>
              <a:srgbClr val="ECFFF2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155C932F-A882-C7E4-354D-09CC7A10A621}"/>
                </a:ext>
              </a:extLst>
            </p:cNvPr>
            <p:cNvSpPr/>
            <p:nvPr/>
          </p:nvSpPr>
          <p:spPr>
            <a:xfrm>
              <a:off x="3676662" y="1377396"/>
              <a:ext cx="2618121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Preprocesamiento de datos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8A6E7D3-BC95-D224-A96F-7EF8BB9A9E0D}"/>
                </a:ext>
              </a:extLst>
            </p:cNvPr>
            <p:cNvSpPr/>
            <p:nvPr/>
          </p:nvSpPr>
          <p:spPr>
            <a:xfrm>
              <a:off x="3803375" y="267469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desbalance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52CBA95-3DB1-6FDE-2545-CB9C1480D7C9}"/>
                </a:ext>
              </a:extLst>
            </p:cNvPr>
            <p:cNvSpPr/>
            <p:nvPr/>
          </p:nvSpPr>
          <p:spPr>
            <a:xfrm>
              <a:off x="3803375" y="3313933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Extracción de Features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8C34FD4-1CCA-AE0F-5928-8B694B74B337}"/>
                </a:ext>
              </a:extLst>
            </p:cNvPr>
            <p:cNvSpPr/>
            <p:nvPr/>
          </p:nvSpPr>
          <p:spPr>
            <a:xfrm>
              <a:off x="3803374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Ingeniería de Features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5B4F25E-28DC-973D-4D09-00BBBE1467DD}"/>
                </a:ext>
              </a:extLst>
            </p:cNvPr>
            <p:cNvSpPr/>
            <p:nvPr/>
          </p:nvSpPr>
          <p:spPr>
            <a:xfrm>
              <a:off x="3803375" y="203228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nulos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80821F-FF5C-6BD3-D4D9-8C914DEA8DE9}"/>
              </a:ext>
            </a:extLst>
          </p:cNvPr>
          <p:cNvGrpSpPr/>
          <p:nvPr/>
        </p:nvGrpSpPr>
        <p:grpSpPr>
          <a:xfrm>
            <a:off x="6096000" y="1377396"/>
            <a:ext cx="2618121" cy="3287369"/>
            <a:chOff x="6552379" y="1377396"/>
            <a:chExt cx="2618121" cy="3287369"/>
          </a:xfrm>
        </p:grpSpPr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840ACBF0-0E88-4124-8A0E-CB4F161DFB1A}"/>
                </a:ext>
              </a:extLst>
            </p:cNvPr>
            <p:cNvSpPr/>
            <p:nvPr/>
          </p:nvSpPr>
          <p:spPr>
            <a:xfrm>
              <a:off x="6552379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905BD273-79D1-FA82-7960-114879001D1A}"/>
                </a:ext>
              </a:extLst>
            </p:cNvPr>
            <p:cNvSpPr/>
            <p:nvPr/>
          </p:nvSpPr>
          <p:spPr>
            <a:xfrm>
              <a:off x="6552381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Entrenamiento de modelos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ACBBE49-B17D-95E2-3251-213CE8ACC63A}"/>
                </a:ext>
              </a:extLst>
            </p:cNvPr>
            <p:cNvSpPr/>
            <p:nvPr/>
          </p:nvSpPr>
          <p:spPr>
            <a:xfrm>
              <a:off x="6665027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Optimización de Hiperparámetros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FFD6D56-8A82-4033-FF17-8BEE1BB361AF}"/>
                </a:ext>
              </a:extLst>
            </p:cNvPr>
            <p:cNvSpPr/>
            <p:nvPr/>
          </p:nvSpPr>
          <p:spPr>
            <a:xfrm>
              <a:off x="6665027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Logistic Regression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7B3BD16-8B28-3B8F-303D-6DC399590087}"/>
                </a:ext>
              </a:extLst>
            </p:cNvPr>
            <p:cNvSpPr/>
            <p:nvPr/>
          </p:nvSpPr>
          <p:spPr>
            <a:xfrm>
              <a:off x="6665026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B4E31D5-E242-6802-5BB9-392FD2CB8321}"/>
                </a:ext>
              </a:extLst>
            </p:cNvPr>
            <p:cNvSpPr/>
            <p:nvPr/>
          </p:nvSpPr>
          <p:spPr>
            <a:xfrm>
              <a:off x="6681996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17A8B-CD5D-027D-9B42-7A6FF1A659D0}"/>
              </a:ext>
            </a:extLst>
          </p:cNvPr>
          <p:cNvGrpSpPr/>
          <p:nvPr/>
        </p:nvGrpSpPr>
        <p:grpSpPr>
          <a:xfrm>
            <a:off x="9098436" y="1377396"/>
            <a:ext cx="2618121" cy="3287369"/>
            <a:chOff x="9276521" y="1377396"/>
            <a:chExt cx="2618121" cy="3287369"/>
          </a:xfrm>
        </p:grpSpPr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A0ECF5FB-6E08-B24E-8C76-547A3386F8CB}"/>
                </a:ext>
              </a:extLst>
            </p:cNvPr>
            <p:cNvSpPr/>
            <p:nvPr/>
          </p:nvSpPr>
          <p:spPr>
            <a:xfrm>
              <a:off x="9276521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5CA49C9A-2D96-14BD-EA65-714CE7BC01EB}"/>
                </a:ext>
              </a:extLst>
            </p:cNvPr>
            <p:cNvSpPr/>
            <p:nvPr/>
          </p:nvSpPr>
          <p:spPr>
            <a:xfrm>
              <a:off x="9276523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Evaluación y Refinamiento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5B45896-B2C3-A4C5-C276-2652ECB7AC07}"/>
                </a:ext>
              </a:extLst>
            </p:cNvPr>
            <p:cNvSpPr/>
            <p:nvPr/>
          </p:nvSpPr>
          <p:spPr>
            <a:xfrm>
              <a:off x="9389169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Implementación de Modelos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AFCF9C9-584A-F6B1-50A9-AC462E3F8B66}"/>
                </a:ext>
              </a:extLst>
            </p:cNvPr>
            <p:cNvSpPr/>
            <p:nvPr/>
          </p:nvSpPr>
          <p:spPr>
            <a:xfrm>
              <a:off x="9406141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Evaluación de Modelos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A751361-F905-B310-59B5-AEFF05D60CC7}"/>
                </a:ext>
              </a:extLst>
            </p:cNvPr>
            <p:cNvSpPr/>
            <p:nvPr/>
          </p:nvSpPr>
          <p:spPr>
            <a:xfrm>
              <a:off x="9406138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Comparación de resultados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20BADC2-4763-9F79-7124-054FAE094B53}"/>
                </a:ext>
              </a:extLst>
            </p:cNvPr>
            <p:cNvSpPr/>
            <p:nvPr/>
          </p:nvSpPr>
          <p:spPr>
            <a:xfrm>
              <a:off x="9389168" y="3949593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Refinamiento</a:t>
              </a: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291616F-F49E-4947-9F6F-71223F75812A}"/>
              </a:ext>
            </a:extLst>
          </p:cNvPr>
          <p:cNvCxnSpPr>
            <a:cxnSpLocks/>
            <a:stCxn id="68" idx="2"/>
            <a:endCxn id="60" idx="2"/>
          </p:cNvCxnSpPr>
          <p:nvPr/>
        </p:nvCxnSpPr>
        <p:spPr>
          <a:xfrm rot="5400000">
            <a:off x="8906279" y="3163547"/>
            <a:ext cx="12700" cy="3002436"/>
          </a:xfrm>
          <a:prstGeom prst="curvedConnector3">
            <a:avLst>
              <a:gd name="adj1" fmla="val 3834780"/>
            </a:avLst>
          </a:prstGeom>
          <a:ln w="31750">
            <a:solidFill>
              <a:srgbClr val="00463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DAB1C0B-C055-A1F0-7108-2D690117FA2C}"/>
              </a:ext>
            </a:extLst>
          </p:cNvPr>
          <p:cNvCxnSpPr>
            <a:cxnSpLocks/>
            <a:stCxn id="68" idx="2"/>
            <a:endCxn id="48" idx="2"/>
          </p:cNvCxnSpPr>
          <p:nvPr/>
        </p:nvCxnSpPr>
        <p:spPr>
          <a:xfrm rot="5400000">
            <a:off x="7405061" y="1662329"/>
            <a:ext cx="12700" cy="6004873"/>
          </a:xfrm>
          <a:prstGeom prst="curvedConnector3">
            <a:avLst>
              <a:gd name="adj1" fmla="val 5139126"/>
            </a:avLst>
          </a:prstGeom>
          <a:ln w="31750">
            <a:solidFill>
              <a:srgbClr val="00463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A7E60A-8140-F132-B676-47A8698E6E86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2709246" y="3021080"/>
            <a:ext cx="384317" cy="1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A331C6-E50D-8DC4-C895-8FE57C50B7E7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5711685" y="3021081"/>
            <a:ext cx="384315" cy="0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DB6D7-6DBB-D731-2D1E-CF964ACD2CD3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>
            <a:off x="8714121" y="3021081"/>
            <a:ext cx="384315" cy="0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1AFD77-7869-2C98-26CB-36908F3F8795}"/>
              </a:ext>
            </a:extLst>
          </p:cNvPr>
          <p:cNvSpPr/>
          <p:nvPr/>
        </p:nvSpPr>
        <p:spPr>
          <a:xfrm>
            <a:off x="5956854" y="221562"/>
            <a:ext cx="2862469" cy="564042"/>
          </a:xfrm>
          <a:prstGeom prst="roundRect">
            <a:avLst/>
          </a:prstGeom>
          <a:solidFill>
            <a:srgbClr val="132E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MLFlow</a:t>
            </a:r>
          </a:p>
        </p:txBody>
      </p:sp>
    </p:spTree>
    <p:extLst>
      <p:ext uri="{BB962C8B-B14F-4D97-AF65-F5344CB8AC3E}">
        <p14:creationId xmlns:p14="http://schemas.microsoft.com/office/powerpoint/2010/main" val="12250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61E28-5B69-67F0-0FD2-B37967C60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5229C1-DE57-962A-A665-BAA460538352}"/>
              </a:ext>
            </a:extLst>
          </p:cNvPr>
          <p:cNvGrpSpPr/>
          <p:nvPr/>
        </p:nvGrpSpPr>
        <p:grpSpPr>
          <a:xfrm>
            <a:off x="429877" y="1377396"/>
            <a:ext cx="2485600" cy="2710901"/>
            <a:chOff x="820817" y="1377396"/>
            <a:chExt cx="2485600" cy="2710901"/>
          </a:xfrm>
        </p:grpSpPr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9107D4F2-2BE1-5294-42A2-82AB0941978B}"/>
                </a:ext>
              </a:extLst>
            </p:cNvPr>
            <p:cNvSpPr/>
            <p:nvPr/>
          </p:nvSpPr>
          <p:spPr>
            <a:xfrm>
              <a:off x="820817" y="1377397"/>
              <a:ext cx="2485600" cy="2710900"/>
            </a:xfrm>
            <a:prstGeom prst="flowChartAlternateProcess">
              <a:avLst/>
            </a:prstGeom>
            <a:solidFill>
              <a:srgbClr val="ECFF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5B0C73E2-068A-28D0-B102-81A5649C36D7}"/>
                </a:ext>
              </a:extLst>
            </p:cNvPr>
            <p:cNvSpPr/>
            <p:nvPr/>
          </p:nvSpPr>
          <p:spPr>
            <a:xfrm>
              <a:off x="820818" y="1377396"/>
              <a:ext cx="248559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Origen de datos</a:t>
              </a:r>
            </a:p>
          </p:txBody>
        </p:sp>
        <p:pic>
          <p:nvPicPr>
            <p:cNvPr id="45" name="Graphic 44" descr="Database outline">
              <a:extLst>
                <a:ext uri="{FF2B5EF4-FFF2-40B4-BE49-F238E27FC236}">
                  <a16:creationId xmlns:a16="http://schemas.microsoft.com/office/drawing/2014/main" id="{CDC023D6-D5CF-5EA2-E2D5-CFB5AA8B8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6417" y="2442603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BF73C6-D29A-B419-1259-094EBC62981B}"/>
              </a:ext>
            </a:extLst>
          </p:cNvPr>
          <p:cNvGrpSpPr/>
          <p:nvPr/>
        </p:nvGrpSpPr>
        <p:grpSpPr>
          <a:xfrm>
            <a:off x="3160644" y="1377396"/>
            <a:ext cx="2618122" cy="3287369"/>
            <a:chOff x="3676661" y="1377396"/>
            <a:chExt cx="2618122" cy="3287369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E851C655-B195-8677-3131-B19780D6DA4A}"/>
                </a:ext>
              </a:extLst>
            </p:cNvPr>
            <p:cNvSpPr/>
            <p:nvPr/>
          </p:nvSpPr>
          <p:spPr>
            <a:xfrm>
              <a:off x="3676661" y="1377396"/>
              <a:ext cx="2618122" cy="3287369"/>
            </a:xfrm>
            <a:prstGeom prst="flowChartAlternateProcess">
              <a:avLst/>
            </a:prstGeom>
            <a:solidFill>
              <a:srgbClr val="ECFFF2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C29A25EB-4578-2928-32DC-25A38B447665}"/>
                </a:ext>
              </a:extLst>
            </p:cNvPr>
            <p:cNvSpPr/>
            <p:nvPr/>
          </p:nvSpPr>
          <p:spPr>
            <a:xfrm>
              <a:off x="3676662" y="1377396"/>
              <a:ext cx="2618121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Análisis de datos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483B9C5-FA81-96B5-78DD-B6ACAF3B3516}"/>
                </a:ext>
              </a:extLst>
            </p:cNvPr>
            <p:cNvSpPr/>
            <p:nvPr/>
          </p:nvSpPr>
          <p:spPr>
            <a:xfrm>
              <a:off x="3803375" y="267469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Selección de Features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91215BC-B231-48CE-2987-9883A44E9F00}"/>
                </a:ext>
              </a:extLst>
            </p:cNvPr>
            <p:cNvSpPr/>
            <p:nvPr/>
          </p:nvSpPr>
          <p:spPr>
            <a:xfrm>
              <a:off x="3803375" y="3313933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Extracción de Features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ACDE46E-8B3D-C119-01EC-808DC2B64F0F}"/>
                </a:ext>
              </a:extLst>
            </p:cNvPr>
            <p:cNvSpPr/>
            <p:nvPr/>
          </p:nvSpPr>
          <p:spPr>
            <a:xfrm>
              <a:off x="3803374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Ingeniería de Features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D668770-645A-4FEC-E418-75D2DA25D10A}"/>
                </a:ext>
              </a:extLst>
            </p:cNvPr>
            <p:cNvSpPr/>
            <p:nvPr/>
          </p:nvSpPr>
          <p:spPr>
            <a:xfrm>
              <a:off x="3803375" y="203228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desbalance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B6574-A333-C69D-AD8C-50D3E9987EE4}"/>
              </a:ext>
            </a:extLst>
          </p:cNvPr>
          <p:cNvGrpSpPr/>
          <p:nvPr/>
        </p:nvGrpSpPr>
        <p:grpSpPr>
          <a:xfrm>
            <a:off x="5905479" y="1377396"/>
            <a:ext cx="2618121" cy="3287369"/>
            <a:chOff x="6552379" y="1377396"/>
            <a:chExt cx="2618121" cy="3287369"/>
          </a:xfrm>
        </p:grpSpPr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2C27A16A-4BDC-A4CB-AE0A-9F9B09230C4C}"/>
                </a:ext>
              </a:extLst>
            </p:cNvPr>
            <p:cNvSpPr/>
            <p:nvPr/>
          </p:nvSpPr>
          <p:spPr>
            <a:xfrm>
              <a:off x="6552379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BDFC4036-B294-3F38-EDC3-452D6C33097A}"/>
                </a:ext>
              </a:extLst>
            </p:cNvPr>
            <p:cNvSpPr/>
            <p:nvPr/>
          </p:nvSpPr>
          <p:spPr>
            <a:xfrm>
              <a:off x="6552381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Entrenamiento de modelos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A151B86-6EC9-4832-B948-D3E7100E44E8}"/>
                </a:ext>
              </a:extLst>
            </p:cNvPr>
            <p:cNvSpPr/>
            <p:nvPr/>
          </p:nvSpPr>
          <p:spPr>
            <a:xfrm>
              <a:off x="6665027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Optimización de Hiperparámetros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35BE31-9EE9-CC91-F7B8-CE0BB36D3990}"/>
                </a:ext>
              </a:extLst>
            </p:cNvPr>
            <p:cNvSpPr/>
            <p:nvPr/>
          </p:nvSpPr>
          <p:spPr>
            <a:xfrm>
              <a:off x="6665027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Logistic Regression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D78386C-348E-6564-9A86-7CC3E1587141}"/>
                </a:ext>
              </a:extLst>
            </p:cNvPr>
            <p:cNvSpPr/>
            <p:nvPr/>
          </p:nvSpPr>
          <p:spPr>
            <a:xfrm>
              <a:off x="6665026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E2F3C35-B976-D2FE-9A92-25266DBF3A55}"/>
                </a:ext>
              </a:extLst>
            </p:cNvPr>
            <p:cNvSpPr/>
            <p:nvPr/>
          </p:nvSpPr>
          <p:spPr>
            <a:xfrm>
              <a:off x="6681996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131BFF-B14C-A7DA-C3C0-E99DFC9B953C}"/>
              </a:ext>
            </a:extLst>
          </p:cNvPr>
          <p:cNvGrpSpPr/>
          <p:nvPr/>
        </p:nvGrpSpPr>
        <p:grpSpPr>
          <a:xfrm>
            <a:off x="8650313" y="1377396"/>
            <a:ext cx="2618121" cy="3287369"/>
            <a:chOff x="9276521" y="1377396"/>
            <a:chExt cx="2618121" cy="3287369"/>
          </a:xfrm>
        </p:grpSpPr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3E0FDF49-DD72-6127-D323-236A63B9B23F}"/>
                </a:ext>
              </a:extLst>
            </p:cNvPr>
            <p:cNvSpPr/>
            <p:nvPr/>
          </p:nvSpPr>
          <p:spPr>
            <a:xfrm>
              <a:off x="9276521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C81BFB56-4FF8-6025-01CF-68B44C636235}"/>
                </a:ext>
              </a:extLst>
            </p:cNvPr>
            <p:cNvSpPr/>
            <p:nvPr/>
          </p:nvSpPr>
          <p:spPr>
            <a:xfrm>
              <a:off x="9276523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Evaluación y Refinamiento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6EB6532-692F-BFE3-0C5A-9CF48A3E1845}"/>
                </a:ext>
              </a:extLst>
            </p:cNvPr>
            <p:cNvSpPr/>
            <p:nvPr/>
          </p:nvSpPr>
          <p:spPr>
            <a:xfrm>
              <a:off x="9389169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Evaluación de Modelos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1A6E56E-1725-22E0-9BD9-0B5BF095ECC0}"/>
                </a:ext>
              </a:extLst>
            </p:cNvPr>
            <p:cNvSpPr/>
            <p:nvPr/>
          </p:nvSpPr>
          <p:spPr>
            <a:xfrm>
              <a:off x="9406141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Comparación de resultados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7C14BBA-384A-2F9E-D889-117857C966C3}"/>
                </a:ext>
              </a:extLst>
            </p:cNvPr>
            <p:cNvSpPr/>
            <p:nvPr/>
          </p:nvSpPr>
          <p:spPr>
            <a:xfrm>
              <a:off x="9406138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Refinamiento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4730720-7C6E-596C-52A0-8642222CE64D}"/>
                </a:ext>
              </a:extLst>
            </p:cNvPr>
            <p:cNvSpPr/>
            <p:nvPr/>
          </p:nvSpPr>
          <p:spPr>
            <a:xfrm>
              <a:off x="9389168" y="3949593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23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216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Gaspar Acevedo</dc:creator>
  <cp:lastModifiedBy>Gaspar Acevedo</cp:lastModifiedBy>
  <cp:revision>22</cp:revision>
  <dcterms:created xsi:type="dcterms:W3CDTF">2025-07-05T21:37:59Z</dcterms:created>
  <dcterms:modified xsi:type="dcterms:W3CDTF">2025-07-06T04:04:05Z</dcterms:modified>
</cp:coreProperties>
</file>