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8" r:id="rId3"/>
    <p:sldId id="259" r:id="rId4"/>
    <p:sldId id="260" r:id="rId5"/>
    <p:sldId id="257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32E49"/>
    <a:srgbClr val="CFE6D6"/>
    <a:srgbClr val="00463F"/>
    <a:srgbClr val="ECFFF2"/>
    <a:srgbClr val="6FE6D6"/>
    <a:srgbClr val="6FECD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4660"/>
  </p:normalViewPr>
  <p:slideViewPr>
    <p:cSldViewPr snapToGrid="0">
      <p:cViewPr>
        <p:scale>
          <a:sx n="120" d="100"/>
          <a:sy n="120" d="100"/>
        </p:scale>
        <p:origin x="1800" y="8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B796A0-E081-FC7C-1699-5EA7E0D349E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01F613-8904-D8FB-98F0-400E26F848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7300F0-7300-5F65-0678-13271F907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1BF566-EA6D-ADA9-DC27-F354C9CEE7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A2C420-F035-477B-629F-61779C520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921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701809-34C5-775D-A146-10DDEB20C3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3F71D9-9D37-38CB-23C8-84CAFA50DAA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4462CF-2F29-7607-8BC6-FA65026468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3753CB-6C79-B36A-76FF-D16346E243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566915-7E2C-A51A-E6D2-BEFF3B89E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0926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672A8C9-46A5-E541-E3B3-9220D956DE6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CE36504-44D1-0154-F125-8E5D2621DFF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E8E769-EC12-F0E1-4D3A-137E18C4E6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A51706-EABB-DDD7-C021-D2E231234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910F0F-12B5-9CA6-7D17-9E60EF460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03072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40AEE-13F1-0EEA-33D7-10E744DAD6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799EE6-D4F4-1809-876A-3FCE04A2FBB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4C923F1-A1F8-4A88-4E1F-B63D6EBF45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CD626C-9A0D-4D0C-F9F5-53DDFBD7F5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73C767-57B2-9616-9A9B-8E0C8F4AA8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575709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F650B56-9AB9-588C-EFFE-CA7192ADF8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CCD548-7AEF-1633-07ED-93E6B1C84C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8C6036-8533-822E-286A-0D354E2E7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20621E-7364-24F8-DDF5-9AE4B57A6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FA7B55-5651-6CA0-6D18-F8E1D46A0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9868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78EF60-43B5-D65C-0B5E-C0DECA2011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D8BFF4-6E28-6B69-2CBF-4107AEC5B0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67E4FD9-F74A-50FF-2021-A17C736254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58498A-C329-B4BE-3347-31D8C3353D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179284-4516-0F2B-1201-38D35B4B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CF57AB-0EE3-03CB-23F9-C42048FEC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525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CA94E7-5D57-E5DE-9038-5219738CE7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12D7A8-DCF0-92A4-F411-814B266FC3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F8F26E-1751-838C-CF5F-5F27459323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3D71D7-6020-1DF0-122E-DF418D538AE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4E2FB9-64E6-6916-EECB-C30B54E319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E1FE535-EFAB-72D9-5297-0AC2650B7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94F63CC-7DC8-D2FB-9A72-B370098B99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B1F41D8-DC96-72B5-FBD4-0DC14C80A1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98948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522352-54F3-0E02-1F1F-E918D6ADCB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2622A6-A754-1680-EF5E-A3E086E8AC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271F4D6-96DF-B566-61CB-E1D5495B3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FED972-ED76-6B4A-89B6-2C42D58AB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8209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ABF80E3-EE12-395A-C5D8-072EC8AFE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C760C3-29CA-BFDF-16E7-E683088F9F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BABAF0-6996-D553-2B35-011860D96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00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6C53C7-D9B8-1345-69BA-C58DFE30A4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C0CAAA-C924-FBF1-E6CA-EBB8FC58F2B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2C6383C-B7F9-6D30-E607-2CBE9D8EC19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BA1C38-7EE6-B577-A9FE-164A76135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F4D263-DC7C-3BBD-4391-1AD7F1268C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4D68-6ECC-22A6-D93A-F94A83345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58219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AC766A-0F2B-99C3-DA18-F826157A21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3C6065D-7C12-1C74-2B43-B0ECCEBCB71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C9C537C-D02B-51F7-D79C-72AA2E5E9F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C99745-FF50-C766-33D9-5088F3C1EE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2A220A-2DAF-4D1D-63FA-349E94DF1A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71BF3C-4158-7480-3C58-D258F4855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0480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04374D2-9756-6CBF-D5D8-81B86798F0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33BD1E-C9F1-2172-9AAF-1A64CC32C1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7B3D95-A3C5-21AA-7E2A-7CBD5AD5F9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7DDF7D6-43EF-4CD7-AB27-C0C40C6A6332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F56997-B2DE-1B28-5BDE-4B5AFB60CF1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E59D7E-5B9C-4A33-389F-492DDEE3EC5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35BB3E-9AE4-4EFD-ADF0-196C308A704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339082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Flowchart: Alternate Process 45">
            <a:extLst>
              <a:ext uri="{FF2B5EF4-FFF2-40B4-BE49-F238E27FC236}">
                <a16:creationId xmlns:a16="http://schemas.microsoft.com/office/drawing/2014/main" id="{11AC5397-B23D-A664-72AD-ADA8FF8EC052}"/>
              </a:ext>
            </a:extLst>
          </p:cNvPr>
          <p:cNvSpPr/>
          <p:nvPr/>
        </p:nvSpPr>
        <p:spPr>
          <a:xfrm>
            <a:off x="820817" y="1377397"/>
            <a:ext cx="2485600" cy="2710900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ectangle: Top Corners Rounded 46">
            <a:extLst>
              <a:ext uri="{FF2B5EF4-FFF2-40B4-BE49-F238E27FC236}">
                <a16:creationId xmlns:a16="http://schemas.microsoft.com/office/drawing/2014/main" id="{67161553-56F9-F3E6-74A4-72BB4404A175}"/>
              </a:ext>
            </a:extLst>
          </p:cNvPr>
          <p:cNvSpPr/>
          <p:nvPr/>
        </p:nvSpPr>
        <p:spPr>
          <a:xfrm>
            <a:off x="820818" y="1377396"/>
            <a:ext cx="248559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Origen de datos</a:t>
            </a:r>
          </a:p>
        </p:txBody>
      </p:sp>
      <p:pic>
        <p:nvPicPr>
          <p:cNvPr id="45" name="Graphic 44" descr="Database outline">
            <a:extLst>
              <a:ext uri="{FF2B5EF4-FFF2-40B4-BE49-F238E27FC236}">
                <a16:creationId xmlns:a16="http://schemas.microsoft.com/office/drawing/2014/main" id="{F02AD6B2-628E-5AED-3FEF-5A154E05D7D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606417" y="2442603"/>
            <a:ext cx="914400" cy="914400"/>
          </a:xfrm>
          <a:prstGeom prst="rect">
            <a:avLst/>
          </a:prstGeom>
        </p:spPr>
      </p:pic>
      <p:sp>
        <p:nvSpPr>
          <p:cNvPr id="48" name="Flowchart: Alternate Process 47">
            <a:extLst>
              <a:ext uri="{FF2B5EF4-FFF2-40B4-BE49-F238E27FC236}">
                <a16:creationId xmlns:a16="http://schemas.microsoft.com/office/drawing/2014/main" id="{61F2F204-06C6-622F-2BD4-12406E07F6AA}"/>
              </a:ext>
            </a:extLst>
          </p:cNvPr>
          <p:cNvSpPr/>
          <p:nvPr/>
        </p:nvSpPr>
        <p:spPr>
          <a:xfrm>
            <a:off x="3676661" y="1377396"/>
            <a:ext cx="2618122" cy="3287369"/>
          </a:xfrm>
          <a:prstGeom prst="flowChartAlternateProcess">
            <a:avLst/>
          </a:prstGeom>
          <a:solidFill>
            <a:srgbClr val="ECFFF2"/>
          </a:solidFill>
          <a:ln w="19050"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9" name="Rectangle: Top Corners Rounded 48">
            <a:extLst>
              <a:ext uri="{FF2B5EF4-FFF2-40B4-BE49-F238E27FC236}">
                <a16:creationId xmlns:a16="http://schemas.microsoft.com/office/drawing/2014/main" id="{4D0FE6BB-F741-A0AB-BE66-9C56E836E980}"/>
              </a:ext>
            </a:extLst>
          </p:cNvPr>
          <p:cNvSpPr/>
          <p:nvPr/>
        </p:nvSpPr>
        <p:spPr>
          <a:xfrm>
            <a:off x="3676662" y="1377396"/>
            <a:ext cx="2618121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Análisis de datos</a:t>
            </a:r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0C03008B-B1A5-A274-0DB6-F60A4C375A79}"/>
              </a:ext>
            </a:extLst>
          </p:cNvPr>
          <p:cNvSpPr/>
          <p:nvPr/>
        </p:nvSpPr>
        <p:spPr>
          <a:xfrm>
            <a:off x="3803375" y="2674699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Selección de Features</a:t>
            </a:r>
          </a:p>
        </p:txBody>
      </p:sp>
      <p:sp>
        <p:nvSpPr>
          <p:cNvPr id="55" name="Rectangle: Rounded Corners 54">
            <a:extLst>
              <a:ext uri="{FF2B5EF4-FFF2-40B4-BE49-F238E27FC236}">
                <a16:creationId xmlns:a16="http://schemas.microsoft.com/office/drawing/2014/main" id="{2BF9C410-2AC4-7452-4C73-897B762E3D9C}"/>
              </a:ext>
            </a:extLst>
          </p:cNvPr>
          <p:cNvSpPr/>
          <p:nvPr/>
        </p:nvSpPr>
        <p:spPr>
          <a:xfrm>
            <a:off x="3803375" y="3313933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Extracción de Features</a:t>
            </a:r>
          </a:p>
        </p:txBody>
      </p:sp>
      <p:sp>
        <p:nvSpPr>
          <p:cNvPr id="56" name="Rectangle: Rounded Corners 55">
            <a:extLst>
              <a:ext uri="{FF2B5EF4-FFF2-40B4-BE49-F238E27FC236}">
                <a16:creationId xmlns:a16="http://schemas.microsoft.com/office/drawing/2014/main" id="{E2503649-4C3C-F981-6B0A-5537D29A612C}"/>
              </a:ext>
            </a:extLst>
          </p:cNvPr>
          <p:cNvSpPr/>
          <p:nvPr/>
        </p:nvSpPr>
        <p:spPr>
          <a:xfrm>
            <a:off x="3803374" y="3953167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Ingeniería de Features</a:t>
            </a:r>
          </a:p>
        </p:txBody>
      </p:sp>
      <p:sp>
        <p:nvSpPr>
          <p:cNvPr id="57" name="Rectangle: Rounded Corners 56">
            <a:extLst>
              <a:ext uri="{FF2B5EF4-FFF2-40B4-BE49-F238E27FC236}">
                <a16:creationId xmlns:a16="http://schemas.microsoft.com/office/drawing/2014/main" id="{B55B6408-9311-9D4B-90E5-3CED7421CCB3}"/>
              </a:ext>
            </a:extLst>
          </p:cNvPr>
          <p:cNvSpPr/>
          <p:nvPr/>
        </p:nvSpPr>
        <p:spPr>
          <a:xfrm>
            <a:off x="3803375" y="2032289"/>
            <a:ext cx="2358886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Tratamiento de desbalance</a:t>
            </a:r>
          </a:p>
        </p:txBody>
      </p:sp>
      <p:sp>
        <p:nvSpPr>
          <p:cNvPr id="60" name="Flowchart: Alternate Process 59">
            <a:extLst>
              <a:ext uri="{FF2B5EF4-FFF2-40B4-BE49-F238E27FC236}">
                <a16:creationId xmlns:a16="http://schemas.microsoft.com/office/drawing/2014/main" id="{247F2723-7458-7655-DFC6-EDF87C6FE201}"/>
              </a:ext>
            </a:extLst>
          </p:cNvPr>
          <p:cNvSpPr/>
          <p:nvPr/>
        </p:nvSpPr>
        <p:spPr>
          <a:xfrm>
            <a:off x="6552379" y="1377397"/>
            <a:ext cx="2618121" cy="3287368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1" name="Rectangle: Top Corners Rounded 60">
            <a:extLst>
              <a:ext uri="{FF2B5EF4-FFF2-40B4-BE49-F238E27FC236}">
                <a16:creationId xmlns:a16="http://schemas.microsoft.com/office/drawing/2014/main" id="{ABD59A45-4992-39DD-EF45-31AF78D32230}"/>
              </a:ext>
            </a:extLst>
          </p:cNvPr>
          <p:cNvSpPr/>
          <p:nvPr/>
        </p:nvSpPr>
        <p:spPr>
          <a:xfrm>
            <a:off x="6552381" y="1377396"/>
            <a:ext cx="261811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Entrenamiento de modelos</a:t>
            </a:r>
          </a:p>
        </p:txBody>
      </p:sp>
      <p:sp>
        <p:nvSpPr>
          <p:cNvPr id="63" name="Rectangle: Rounded Corners 62">
            <a:extLst>
              <a:ext uri="{FF2B5EF4-FFF2-40B4-BE49-F238E27FC236}">
                <a16:creationId xmlns:a16="http://schemas.microsoft.com/office/drawing/2014/main" id="{D31FC902-D6CA-3F5C-6440-D5A60158FD59}"/>
              </a:ext>
            </a:extLst>
          </p:cNvPr>
          <p:cNvSpPr/>
          <p:nvPr/>
        </p:nvSpPr>
        <p:spPr>
          <a:xfrm>
            <a:off x="6665027" y="203228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Optimización de Hiperparámetros</a:t>
            </a:r>
          </a:p>
        </p:txBody>
      </p:sp>
      <p:sp>
        <p:nvSpPr>
          <p:cNvPr id="65" name="Rectangle: Rounded Corners 64">
            <a:extLst>
              <a:ext uri="{FF2B5EF4-FFF2-40B4-BE49-F238E27FC236}">
                <a16:creationId xmlns:a16="http://schemas.microsoft.com/office/drawing/2014/main" id="{D9AD9371-1BEB-A029-604A-60BE9BAFE218}"/>
              </a:ext>
            </a:extLst>
          </p:cNvPr>
          <p:cNvSpPr/>
          <p:nvPr/>
        </p:nvSpPr>
        <p:spPr>
          <a:xfrm>
            <a:off x="6665027" y="267469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Logistic Regression</a:t>
            </a:r>
          </a:p>
        </p:txBody>
      </p:sp>
      <p:sp>
        <p:nvSpPr>
          <p:cNvPr id="66" name="Rectangle: Rounded Corners 65">
            <a:extLst>
              <a:ext uri="{FF2B5EF4-FFF2-40B4-BE49-F238E27FC236}">
                <a16:creationId xmlns:a16="http://schemas.microsoft.com/office/drawing/2014/main" id="{09821C02-D510-37E8-1F0C-CD9A05158924}"/>
              </a:ext>
            </a:extLst>
          </p:cNvPr>
          <p:cNvSpPr/>
          <p:nvPr/>
        </p:nvSpPr>
        <p:spPr>
          <a:xfrm>
            <a:off x="6665026" y="3313932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SVM</a:t>
            </a:r>
          </a:p>
        </p:txBody>
      </p:sp>
      <p:sp>
        <p:nvSpPr>
          <p:cNvPr id="67" name="Rectangle: Rounded Corners 66">
            <a:extLst>
              <a:ext uri="{FF2B5EF4-FFF2-40B4-BE49-F238E27FC236}">
                <a16:creationId xmlns:a16="http://schemas.microsoft.com/office/drawing/2014/main" id="{34F8A70B-138D-C3CD-13E4-BDA422749882}"/>
              </a:ext>
            </a:extLst>
          </p:cNvPr>
          <p:cNvSpPr/>
          <p:nvPr/>
        </p:nvSpPr>
        <p:spPr>
          <a:xfrm>
            <a:off x="6681996" y="3953167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Métodos de Boosting</a:t>
            </a:r>
          </a:p>
        </p:txBody>
      </p:sp>
      <p:sp>
        <p:nvSpPr>
          <p:cNvPr id="68" name="Flowchart: Alternate Process 67">
            <a:extLst>
              <a:ext uri="{FF2B5EF4-FFF2-40B4-BE49-F238E27FC236}">
                <a16:creationId xmlns:a16="http://schemas.microsoft.com/office/drawing/2014/main" id="{5A01EA1A-CFF9-E0EC-1117-19B1C6251624}"/>
              </a:ext>
            </a:extLst>
          </p:cNvPr>
          <p:cNvSpPr/>
          <p:nvPr/>
        </p:nvSpPr>
        <p:spPr>
          <a:xfrm>
            <a:off x="9276521" y="1377397"/>
            <a:ext cx="2618121" cy="3287368"/>
          </a:xfrm>
          <a:prstGeom prst="flowChartAlternateProcess">
            <a:avLst/>
          </a:prstGeom>
          <a:solidFill>
            <a:srgbClr val="ECFFF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69" name="Rectangle: Top Corners Rounded 68">
            <a:extLst>
              <a:ext uri="{FF2B5EF4-FFF2-40B4-BE49-F238E27FC236}">
                <a16:creationId xmlns:a16="http://schemas.microsoft.com/office/drawing/2014/main" id="{89FE83F7-CFF9-E5A2-B472-03E80F0B357E}"/>
              </a:ext>
            </a:extLst>
          </p:cNvPr>
          <p:cNvSpPr/>
          <p:nvPr/>
        </p:nvSpPr>
        <p:spPr>
          <a:xfrm>
            <a:off x="9276523" y="1377396"/>
            <a:ext cx="2618119" cy="564047"/>
          </a:xfrm>
          <a:prstGeom prst="round2SameRect">
            <a:avLst>
              <a:gd name="adj1" fmla="val 50000"/>
              <a:gd name="adj2" fmla="val 0"/>
            </a:avLst>
          </a:prstGeom>
          <a:solidFill>
            <a:srgbClr val="132E4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Evaluación y Refinamiento</a:t>
            </a:r>
          </a:p>
        </p:txBody>
      </p:sp>
      <p:sp>
        <p:nvSpPr>
          <p:cNvPr id="70" name="Rectangle: Rounded Corners 69">
            <a:extLst>
              <a:ext uri="{FF2B5EF4-FFF2-40B4-BE49-F238E27FC236}">
                <a16:creationId xmlns:a16="http://schemas.microsoft.com/office/drawing/2014/main" id="{97C68C4C-9776-2731-B004-AD297FA48D37}"/>
              </a:ext>
            </a:extLst>
          </p:cNvPr>
          <p:cNvSpPr/>
          <p:nvPr/>
        </p:nvSpPr>
        <p:spPr>
          <a:xfrm>
            <a:off x="9389169" y="203228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Evaluación de Modelos</a:t>
            </a:r>
          </a:p>
        </p:txBody>
      </p:sp>
      <p:sp>
        <p:nvSpPr>
          <p:cNvPr id="71" name="Rectangle: Rounded Corners 70">
            <a:extLst>
              <a:ext uri="{FF2B5EF4-FFF2-40B4-BE49-F238E27FC236}">
                <a16:creationId xmlns:a16="http://schemas.microsoft.com/office/drawing/2014/main" id="{A6C0C710-E6D0-16D3-3301-FFCA36E1679D}"/>
              </a:ext>
            </a:extLst>
          </p:cNvPr>
          <p:cNvSpPr/>
          <p:nvPr/>
        </p:nvSpPr>
        <p:spPr>
          <a:xfrm>
            <a:off x="9406141" y="2674699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Comparación de resultados</a:t>
            </a:r>
          </a:p>
        </p:txBody>
      </p:sp>
      <p:sp>
        <p:nvSpPr>
          <p:cNvPr id="72" name="Rectangle: Rounded Corners 71">
            <a:extLst>
              <a:ext uri="{FF2B5EF4-FFF2-40B4-BE49-F238E27FC236}">
                <a16:creationId xmlns:a16="http://schemas.microsoft.com/office/drawing/2014/main" id="{9C0CB14D-9B58-7529-E7AB-C57E8935DE3D}"/>
              </a:ext>
            </a:extLst>
          </p:cNvPr>
          <p:cNvSpPr/>
          <p:nvPr/>
        </p:nvSpPr>
        <p:spPr>
          <a:xfrm>
            <a:off x="9406138" y="3313932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Refinamiento</a:t>
            </a:r>
          </a:p>
        </p:txBody>
      </p:sp>
      <p:sp>
        <p:nvSpPr>
          <p:cNvPr id="73" name="Rectangle: Rounded Corners 72">
            <a:extLst>
              <a:ext uri="{FF2B5EF4-FFF2-40B4-BE49-F238E27FC236}">
                <a16:creationId xmlns:a16="http://schemas.microsoft.com/office/drawing/2014/main" id="{457D2AF2-71AA-9B8E-EEDC-A668F7D007AD}"/>
              </a:ext>
            </a:extLst>
          </p:cNvPr>
          <p:cNvSpPr/>
          <p:nvPr/>
        </p:nvSpPr>
        <p:spPr>
          <a:xfrm>
            <a:off x="9389168" y="3949593"/>
            <a:ext cx="2358885" cy="509733"/>
          </a:xfrm>
          <a:prstGeom prst="roundRect">
            <a:avLst/>
          </a:prstGeom>
          <a:solidFill>
            <a:srgbClr val="CFE6D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ln w="6350">
                  <a:solidFill>
                    <a:schemeClr val="accent1">
                      <a:shade val="15000"/>
                    </a:schemeClr>
                  </a:solidFill>
                </a:ln>
                <a:solidFill>
                  <a:schemeClr val="tx1"/>
                </a:solidFill>
              </a:rPr>
              <a:t>Métodos de Boosting</a:t>
            </a:r>
          </a:p>
        </p:txBody>
      </p:sp>
    </p:spTree>
    <p:extLst>
      <p:ext uri="{BB962C8B-B14F-4D97-AF65-F5344CB8AC3E}">
        <p14:creationId xmlns:p14="http://schemas.microsoft.com/office/powerpoint/2010/main" val="5021345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6658966-E1F2-DF0E-585B-A6A93256CC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5C22DD70-BBDF-96AD-F42C-3606CD39C1E9}"/>
              </a:ext>
            </a:extLst>
          </p:cNvPr>
          <p:cNvGrpSpPr/>
          <p:nvPr/>
        </p:nvGrpSpPr>
        <p:grpSpPr>
          <a:xfrm>
            <a:off x="435684" y="1377396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2FB52731-7BE8-E4FD-4CBB-9CECE259BC7E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62DBBFB7-5F80-6B2A-E9B5-4A92E2FCAA85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853A68AD-14EC-BE72-3832-2D47654C414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0BA29D65-7B91-4B69-D285-080E472557A3}"/>
              </a:ext>
            </a:extLst>
          </p:cNvPr>
          <p:cNvGrpSpPr/>
          <p:nvPr/>
        </p:nvGrpSpPr>
        <p:grpSpPr>
          <a:xfrm>
            <a:off x="3199582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F066FF95-59F8-B3BE-D6D2-43781F281FD3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863CC728-5A23-744B-1F88-9B814E773215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Análisis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090A0313-3DB8-FA54-6B09-76D964FB1C3F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Selección de Features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B84DDD95-CCF0-E9BE-49A9-740752FEA6D4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FBBF5861-E522-CE26-377E-5CB907E1966B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CDB5CB80-FA0F-901B-D631-8B0FFBD797FD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A1B05498-5E8F-D983-316B-5F82378404B4}"/>
              </a:ext>
            </a:extLst>
          </p:cNvPr>
          <p:cNvGrpSpPr/>
          <p:nvPr/>
        </p:nvGrpSpPr>
        <p:grpSpPr>
          <a:xfrm>
            <a:off x="6096000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DAA3A1FB-B423-4436-FA15-9D364B5D5612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101F0D86-92F6-34DE-2A84-A7CE1A950BE9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7053BCBB-6915-FC74-3DB4-04E418387D9C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BBB7556-FF8F-07D9-72F8-FE1E44625BB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9758B3CE-AE1B-CBC5-789A-FAFF84E6676F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DBAFA793-3600-83B2-0868-DB56483C69F7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0570671A-2681-942A-CD4F-7E59C2FD5ADA}"/>
              </a:ext>
            </a:extLst>
          </p:cNvPr>
          <p:cNvGrpSpPr/>
          <p:nvPr/>
        </p:nvGrpSpPr>
        <p:grpSpPr>
          <a:xfrm>
            <a:off x="8992417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16D47339-D590-EA2A-7A15-414888C201EE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B7421B35-C557-3DEA-9C47-AAAD329FB7B3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DCC5F04-A87F-4349-D974-E7CB3C4A67D3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33A4FBA3-811D-C6F9-686F-2D51EB7046D2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55F22C87-7D5D-076E-2243-74F2C70FD42A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ABA46743-7C96-5857-2FAC-D682FC3897E8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sp>
        <p:nvSpPr>
          <p:cNvPr id="8" name="Arrow: Right 7">
            <a:extLst>
              <a:ext uri="{FF2B5EF4-FFF2-40B4-BE49-F238E27FC236}">
                <a16:creationId xmlns:a16="http://schemas.microsoft.com/office/drawing/2014/main" id="{70ED116F-7275-49F5-4A5A-1A046DA5EE7E}"/>
              </a:ext>
            </a:extLst>
          </p:cNvPr>
          <p:cNvSpPr/>
          <p:nvPr/>
        </p:nvSpPr>
        <p:spPr>
          <a:xfrm>
            <a:off x="8634615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069C09CD-098C-C59C-74AE-3035A5947B76}"/>
              </a:ext>
            </a:extLst>
          </p:cNvPr>
          <p:cNvSpPr/>
          <p:nvPr/>
        </p:nvSpPr>
        <p:spPr>
          <a:xfrm>
            <a:off x="5758069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437A3C8F-F7A0-192F-C9E5-4FAFD5169CB5}"/>
              </a:ext>
            </a:extLst>
          </p:cNvPr>
          <p:cNvSpPr/>
          <p:nvPr/>
        </p:nvSpPr>
        <p:spPr>
          <a:xfrm>
            <a:off x="2825615" y="2855139"/>
            <a:ext cx="410818" cy="319462"/>
          </a:xfrm>
          <a:prstGeom prst="rightArrow">
            <a:avLst/>
          </a:prstGeom>
          <a:solidFill>
            <a:srgbClr val="CFE6D6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09112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AAE3252-B69B-A3F9-CA6F-EA94B25B8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87785F48-621A-8CC4-3174-20DE949F33F3}"/>
              </a:ext>
            </a:extLst>
          </p:cNvPr>
          <p:cNvGrpSpPr/>
          <p:nvPr/>
        </p:nvGrpSpPr>
        <p:grpSpPr>
          <a:xfrm>
            <a:off x="223646" y="1665629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276CF9BC-4ACB-75EE-4494-2E502903FFB9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B5D55C59-664A-F82D-2C80-3FF2FCE97530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B1999C5C-8DF5-7A6B-BE31-36444031A93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A391FD90-7C70-D696-8EE9-A52FED7465A5}"/>
              </a:ext>
            </a:extLst>
          </p:cNvPr>
          <p:cNvGrpSpPr/>
          <p:nvPr/>
        </p:nvGrpSpPr>
        <p:grpSpPr>
          <a:xfrm>
            <a:off x="3093563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72352B47-1B46-ED73-45D4-28ABA2A459FA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6C5236C4-8037-680C-11A2-819B4753B076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Preprocesamiento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ABE2F7F1-E9A5-98B9-67F9-794E38153881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C522DCE9-30B0-F649-8C7A-8B21D67808D9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A8672BFD-725D-8977-980A-05771024FAC3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2EFA4ED1-2C9E-66A5-714E-D56C8ED7A618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nulos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B6D1D699-561D-EC7A-8D3F-1BB35ED4BD9E}"/>
              </a:ext>
            </a:extLst>
          </p:cNvPr>
          <p:cNvGrpSpPr/>
          <p:nvPr/>
        </p:nvGrpSpPr>
        <p:grpSpPr>
          <a:xfrm>
            <a:off x="6096000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A2CE759D-9D89-0DAE-BA6F-E2A25D2CF38F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3467B12F-2D0E-A66D-8764-BCC358791826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0E4FCE0F-4D87-2F0E-DD0C-6A65EDF48DC0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B993FDB0-7849-3933-DE33-A160237F973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847F9A4-7F91-8C75-44A0-CC5859834A65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B04104FF-0729-556A-D908-22F8076F10F0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D59BB648-ECA3-892C-3F7E-E33D052947ED}"/>
              </a:ext>
            </a:extLst>
          </p:cNvPr>
          <p:cNvGrpSpPr/>
          <p:nvPr/>
        </p:nvGrpSpPr>
        <p:grpSpPr>
          <a:xfrm>
            <a:off x="9098436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F5BE33EB-EACA-85D6-8BCF-851FD2447650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A615A468-87F9-F494-0C9D-FC710EA5C8C7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01183FDE-7B65-9471-CA65-30337F9F63B5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Implementación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EFEB305A-BDE0-B88E-1532-ED83C3DE4A24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D38AD9CE-809F-7221-D08D-84E0A079F333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35095F0E-99AE-9CBE-C5D0-B1451AFE0B6B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9AA04982-9E2E-0466-5FEB-1B4E3085390D}"/>
              </a:ext>
            </a:extLst>
          </p:cNvPr>
          <p:cNvCxnSpPr>
            <a:cxnSpLocks/>
            <a:stCxn id="68" idx="2"/>
            <a:endCxn id="60" idx="2"/>
          </p:cNvCxnSpPr>
          <p:nvPr/>
        </p:nvCxnSpPr>
        <p:spPr>
          <a:xfrm rot="5400000">
            <a:off x="8906279" y="3163547"/>
            <a:ext cx="12700" cy="3002436"/>
          </a:xfrm>
          <a:prstGeom prst="curvedConnector3">
            <a:avLst>
              <a:gd name="adj1" fmla="val 3834780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2518722A-807E-B91A-2CC7-8B24CC49130A}"/>
              </a:ext>
            </a:extLst>
          </p:cNvPr>
          <p:cNvCxnSpPr>
            <a:cxnSpLocks/>
            <a:stCxn id="68" idx="2"/>
            <a:endCxn id="48" idx="2"/>
          </p:cNvCxnSpPr>
          <p:nvPr/>
        </p:nvCxnSpPr>
        <p:spPr>
          <a:xfrm rot="5400000">
            <a:off x="7405061" y="1662329"/>
            <a:ext cx="12700" cy="6004873"/>
          </a:xfrm>
          <a:prstGeom prst="curvedConnector3">
            <a:avLst>
              <a:gd name="adj1" fmla="val 5139126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E4081BA6-B4F9-DD25-1D88-683ED04E4C49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709246" y="3021080"/>
            <a:ext cx="384317" cy="1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E1D8F7DA-E077-697E-CC98-A81BBCAC59AF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5711685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DCF4A24E-D1F9-7D12-D2B1-2A627CDB0A70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8714121" y="3021081"/>
            <a:ext cx="384315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67766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0F6881B-6B18-6260-A895-2507D0EE6D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1E301AE-6739-AC8A-8E85-64E099D7EB11}"/>
              </a:ext>
            </a:extLst>
          </p:cNvPr>
          <p:cNvSpPr/>
          <p:nvPr/>
        </p:nvSpPr>
        <p:spPr>
          <a:xfrm>
            <a:off x="2288658" y="503582"/>
            <a:ext cx="9679695" cy="4977021"/>
          </a:xfrm>
          <a:prstGeom prst="rect">
            <a:avLst/>
          </a:prstGeom>
          <a:solidFill>
            <a:srgbClr val="CFE6D6"/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67F9EE2F-2080-C895-9E5C-DA80F6D3F483}"/>
              </a:ext>
            </a:extLst>
          </p:cNvPr>
          <p:cNvGrpSpPr/>
          <p:nvPr/>
        </p:nvGrpSpPr>
        <p:grpSpPr>
          <a:xfrm>
            <a:off x="42438" y="1691326"/>
            <a:ext cx="2638391" cy="2952577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CA616688-2B33-D0D8-F32D-1B8BCBE03412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8A33BF76-CF97-6A23-6E96-886947D66C9C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8B5094F6-ADC5-57D5-DDCB-1CCB830FD77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4FB3CCF3-7C53-CBF6-7B72-5F7B419C8CFA}"/>
              </a:ext>
            </a:extLst>
          </p:cNvPr>
          <p:cNvGrpSpPr/>
          <p:nvPr/>
        </p:nvGrpSpPr>
        <p:grpSpPr>
          <a:xfrm>
            <a:off x="2932625" y="1377396"/>
            <a:ext cx="2779060" cy="3580437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AEBE877D-0794-7B25-E775-E7B0B68BC3E2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155C932F-A882-C7E4-354D-09CC7A10A621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Preprocesamiento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D8A6E7D3-BC95-D224-A96F-7EF8BB9A9E0D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952CBA95-3DB1-6FDE-2545-CB9C1480D7C9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D8C34FD4-1CCA-AE0F-5928-8B694B74B337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A5B4F25E-28DC-973D-4D09-00BBBE1467DD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nulos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580821F-FF5C-6BD3-D4D9-8C914DEA8DE9}"/>
              </a:ext>
            </a:extLst>
          </p:cNvPr>
          <p:cNvGrpSpPr/>
          <p:nvPr/>
        </p:nvGrpSpPr>
        <p:grpSpPr>
          <a:xfrm>
            <a:off x="5935062" y="1377396"/>
            <a:ext cx="2779059" cy="3580437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840ACBF0-0E88-4124-8A0E-CB4F161DFB1A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905BD273-79D1-FA82-7960-114879001D1A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8ACBBE49-B17D-95E2-3251-213CE8ACC63A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3FFD6D56-8A82-4033-FF17-8BEE1BB361AF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F7B3BD16-8B28-3B8F-303D-6DC399590087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EB4E31D5-E242-6802-5BB9-392FD2CB8321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5C17A8B-CD5D-027D-9B42-7A6FF1A659D0}"/>
              </a:ext>
            </a:extLst>
          </p:cNvPr>
          <p:cNvGrpSpPr/>
          <p:nvPr/>
        </p:nvGrpSpPr>
        <p:grpSpPr>
          <a:xfrm>
            <a:off x="8937498" y="1377396"/>
            <a:ext cx="2779059" cy="3580437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A0ECF5FB-6E08-B24E-8C76-547A3386F8CB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5CA49C9A-2D96-14BD-EA65-714CE7BC01EB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000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95B45896-B2C3-A4C5-C276-2652ECB7AC07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Implementación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CAFCF9C9-584A-F6B1-50A9-AC462E3F8B66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6A751361-F905-B310-59B5-AEFF05D60CC7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B20BADC2-4763-9F79-7124-054FAE094B53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</p:grpSp>
      <p:cxnSp>
        <p:nvCxnSpPr>
          <p:cNvPr id="22" name="Connector: Curved 21">
            <a:extLst>
              <a:ext uri="{FF2B5EF4-FFF2-40B4-BE49-F238E27FC236}">
                <a16:creationId xmlns:a16="http://schemas.microsoft.com/office/drawing/2014/main" id="{4291616F-F49E-4947-9F6F-71223F75812A}"/>
              </a:ext>
            </a:extLst>
          </p:cNvPr>
          <p:cNvCxnSpPr>
            <a:cxnSpLocks/>
            <a:stCxn id="68" idx="2"/>
            <a:endCxn id="60" idx="2"/>
          </p:cNvCxnSpPr>
          <p:nvPr/>
        </p:nvCxnSpPr>
        <p:spPr>
          <a:xfrm rot="5400000">
            <a:off x="8825810" y="3456615"/>
            <a:ext cx="12700" cy="3002436"/>
          </a:xfrm>
          <a:prstGeom prst="curvedConnector3">
            <a:avLst>
              <a:gd name="adj1" fmla="val 1800000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Curved 25">
            <a:extLst>
              <a:ext uri="{FF2B5EF4-FFF2-40B4-BE49-F238E27FC236}">
                <a16:creationId xmlns:a16="http://schemas.microsoft.com/office/drawing/2014/main" id="{3DAB1C0B-C055-A1F0-7108-2D690117FA2C}"/>
              </a:ext>
            </a:extLst>
          </p:cNvPr>
          <p:cNvCxnSpPr>
            <a:cxnSpLocks/>
            <a:stCxn id="68" idx="2"/>
            <a:endCxn id="48" idx="2"/>
          </p:cNvCxnSpPr>
          <p:nvPr/>
        </p:nvCxnSpPr>
        <p:spPr>
          <a:xfrm rot="5400000">
            <a:off x="7324592" y="1955397"/>
            <a:ext cx="12700" cy="6004873"/>
          </a:xfrm>
          <a:prstGeom prst="curvedConnector3">
            <a:avLst>
              <a:gd name="adj1" fmla="val 3306976"/>
            </a:avLst>
          </a:prstGeom>
          <a:ln w="31750">
            <a:solidFill>
              <a:srgbClr val="00463F"/>
            </a:solidFill>
            <a:headEnd type="non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5A7E60A-8140-F132-B676-47A8698E6E86}"/>
              </a:ext>
            </a:extLst>
          </p:cNvPr>
          <p:cNvCxnSpPr>
            <a:cxnSpLocks/>
            <a:stCxn id="46" idx="3"/>
            <a:endCxn id="48" idx="1"/>
          </p:cNvCxnSpPr>
          <p:nvPr/>
        </p:nvCxnSpPr>
        <p:spPr>
          <a:xfrm>
            <a:off x="2680829" y="3167615"/>
            <a:ext cx="251796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7BA331C6-E50D-8DC4-C895-8FE57C50B7E7}"/>
              </a:ext>
            </a:extLst>
          </p:cNvPr>
          <p:cNvCxnSpPr>
            <a:cxnSpLocks/>
            <a:stCxn id="48" idx="3"/>
            <a:endCxn id="60" idx="1"/>
          </p:cNvCxnSpPr>
          <p:nvPr/>
        </p:nvCxnSpPr>
        <p:spPr>
          <a:xfrm>
            <a:off x="5711685" y="3167615"/>
            <a:ext cx="223377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167DB6D7-6DBB-D731-2D1E-CF964ACD2CD3}"/>
              </a:ext>
            </a:extLst>
          </p:cNvPr>
          <p:cNvCxnSpPr>
            <a:cxnSpLocks/>
            <a:stCxn id="60" idx="3"/>
            <a:endCxn id="68" idx="1"/>
          </p:cNvCxnSpPr>
          <p:nvPr/>
        </p:nvCxnSpPr>
        <p:spPr>
          <a:xfrm>
            <a:off x="8714121" y="3167615"/>
            <a:ext cx="223377" cy="0"/>
          </a:xfrm>
          <a:prstGeom prst="straightConnector1">
            <a:avLst/>
          </a:prstGeom>
          <a:ln w="38100">
            <a:solidFill>
              <a:srgbClr val="00463F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C31AFD77-7869-2C98-26CB-36908F3F8795}"/>
              </a:ext>
            </a:extLst>
          </p:cNvPr>
          <p:cNvSpPr/>
          <p:nvPr/>
        </p:nvSpPr>
        <p:spPr>
          <a:xfrm>
            <a:off x="5780896" y="221562"/>
            <a:ext cx="3038427" cy="614326"/>
          </a:xfrm>
          <a:prstGeom prst="roundRect">
            <a:avLst/>
          </a:prstGeom>
          <a:solidFill>
            <a:srgbClr val="132E49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i="1" dirty="0"/>
              <a:t>MLFlow</a:t>
            </a:r>
          </a:p>
        </p:txBody>
      </p:sp>
    </p:spTree>
    <p:extLst>
      <p:ext uri="{BB962C8B-B14F-4D97-AF65-F5344CB8AC3E}">
        <p14:creationId xmlns:p14="http://schemas.microsoft.com/office/powerpoint/2010/main" val="12250252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FE6D6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C61E28-5B69-67F0-0FD2-B37967C601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BA5229C1-DE57-962A-A665-BAA460538352}"/>
              </a:ext>
            </a:extLst>
          </p:cNvPr>
          <p:cNvGrpSpPr/>
          <p:nvPr/>
        </p:nvGrpSpPr>
        <p:grpSpPr>
          <a:xfrm>
            <a:off x="429877" y="1377396"/>
            <a:ext cx="2485600" cy="2710901"/>
            <a:chOff x="820817" y="1377396"/>
            <a:chExt cx="2485600" cy="2710901"/>
          </a:xfrm>
        </p:grpSpPr>
        <p:sp>
          <p:nvSpPr>
            <p:cNvPr id="46" name="Flowchart: Alternate Process 45">
              <a:extLst>
                <a:ext uri="{FF2B5EF4-FFF2-40B4-BE49-F238E27FC236}">
                  <a16:creationId xmlns:a16="http://schemas.microsoft.com/office/drawing/2014/main" id="{9107D4F2-2BE1-5294-42A2-82AB0941978B}"/>
                </a:ext>
              </a:extLst>
            </p:cNvPr>
            <p:cNvSpPr/>
            <p:nvPr/>
          </p:nvSpPr>
          <p:spPr>
            <a:xfrm>
              <a:off x="820817" y="1377397"/>
              <a:ext cx="2485600" cy="2710900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47" name="Rectangle: Top Corners Rounded 46">
              <a:extLst>
                <a:ext uri="{FF2B5EF4-FFF2-40B4-BE49-F238E27FC236}">
                  <a16:creationId xmlns:a16="http://schemas.microsoft.com/office/drawing/2014/main" id="{5B0C73E2-068A-28D0-B102-81A5649C36D7}"/>
                </a:ext>
              </a:extLst>
            </p:cNvPr>
            <p:cNvSpPr/>
            <p:nvPr/>
          </p:nvSpPr>
          <p:spPr>
            <a:xfrm>
              <a:off x="820818" y="1377396"/>
              <a:ext cx="248559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Origen de datos</a:t>
              </a:r>
            </a:p>
          </p:txBody>
        </p:sp>
        <p:pic>
          <p:nvPicPr>
            <p:cNvPr id="45" name="Graphic 44" descr="Database outline">
              <a:extLst>
                <a:ext uri="{FF2B5EF4-FFF2-40B4-BE49-F238E27FC236}">
                  <a16:creationId xmlns:a16="http://schemas.microsoft.com/office/drawing/2014/main" id="{CDC023D6-D5CF-5EA2-E2D5-CFB5AA8B8A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606417" y="2442603"/>
              <a:ext cx="914400" cy="914400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CFBF73C6-D29A-B419-1259-094EBC62981B}"/>
              </a:ext>
            </a:extLst>
          </p:cNvPr>
          <p:cNvGrpSpPr/>
          <p:nvPr/>
        </p:nvGrpSpPr>
        <p:grpSpPr>
          <a:xfrm>
            <a:off x="3160644" y="1377396"/>
            <a:ext cx="2618122" cy="3287369"/>
            <a:chOff x="3676661" y="1377396"/>
            <a:chExt cx="2618122" cy="3287369"/>
          </a:xfrm>
        </p:grpSpPr>
        <p:sp>
          <p:nvSpPr>
            <p:cNvPr id="48" name="Flowchart: Alternate Process 47">
              <a:extLst>
                <a:ext uri="{FF2B5EF4-FFF2-40B4-BE49-F238E27FC236}">
                  <a16:creationId xmlns:a16="http://schemas.microsoft.com/office/drawing/2014/main" id="{E851C655-B195-8677-3131-B19780D6DA4A}"/>
                </a:ext>
              </a:extLst>
            </p:cNvPr>
            <p:cNvSpPr/>
            <p:nvPr/>
          </p:nvSpPr>
          <p:spPr>
            <a:xfrm>
              <a:off x="3676661" y="1377396"/>
              <a:ext cx="2618122" cy="3287369"/>
            </a:xfrm>
            <a:prstGeom prst="flowChartAlternateProcess">
              <a:avLst/>
            </a:prstGeom>
            <a:solidFill>
              <a:srgbClr val="ECFFF2"/>
            </a:solidFill>
            <a:ln w="190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49" name="Rectangle: Top Corners Rounded 48">
              <a:extLst>
                <a:ext uri="{FF2B5EF4-FFF2-40B4-BE49-F238E27FC236}">
                  <a16:creationId xmlns:a16="http://schemas.microsoft.com/office/drawing/2014/main" id="{C29A25EB-4578-2928-32DC-25A38B447665}"/>
                </a:ext>
              </a:extLst>
            </p:cNvPr>
            <p:cNvSpPr/>
            <p:nvPr/>
          </p:nvSpPr>
          <p:spPr>
            <a:xfrm>
              <a:off x="3676662" y="1377396"/>
              <a:ext cx="2618121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Análisis de datos</a:t>
              </a:r>
            </a:p>
          </p:txBody>
        </p:sp>
        <p:sp>
          <p:nvSpPr>
            <p:cNvPr id="53" name="Rectangle: Rounded Corners 52">
              <a:extLst>
                <a:ext uri="{FF2B5EF4-FFF2-40B4-BE49-F238E27FC236}">
                  <a16:creationId xmlns:a16="http://schemas.microsoft.com/office/drawing/2014/main" id="{3483B9C5-FA81-96B5-78DD-B6ACAF3B3516}"/>
                </a:ext>
              </a:extLst>
            </p:cNvPr>
            <p:cNvSpPr/>
            <p:nvPr/>
          </p:nvSpPr>
          <p:spPr>
            <a:xfrm>
              <a:off x="3803375" y="267469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Selección de Features</a:t>
              </a:r>
            </a:p>
          </p:txBody>
        </p:sp>
        <p:sp>
          <p:nvSpPr>
            <p:cNvPr id="55" name="Rectangle: Rounded Corners 54">
              <a:extLst>
                <a:ext uri="{FF2B5EF4-FFF2-40B4-BE49-F238E27FC236}">
                  <a16:creationId xmlns:a16="http://schemas.microsoft.com/office/drawing/2014/main" id="{791215BC-B231-48CE-2987-9883A44E9F00}"/>
                </a:ext>
              </a:extLst>
            </p:cNvPr>
            <p:cNvSpPr/>
            <p:nvPr/>
          </p:nvSpPr>
          <p:spPr>
            <a:xfrm>
              <a:off x="3803375" y="3313933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Extracción de Features</a:t>
              </a:r>
            </a:p>
          </p:txBody>
        </p:sp>
        <p:sp>
          <p:nvSpPr>
            <p:cNvPr id="56" name="Rectangle: Rounded Corners 55">
              <a:extLst>
                <a:ext uri="{FF2B5EF4-FFF2-40B4-BE49-F238E27FC236}">
                  <a16:creationId xmlns:a16="http://schemas.microsoft.com/office/drawing/2014/main" id="{6ACDE46E-8B3D-C119-01EC-808DC2B64F0F}"/>
                </a:ext>
              </a:extLst>
            </p:cNvPr>
            <p:cNvSpPr/>
            <p:nvPr/>
          </p:nvSpPr>
          <p:spPr>
            <a:xfrm>
              <a:off x="3803374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Ingeniería de Features</a:t>
              </a:r>
            </a:p>
          </p:txBody>
        </p:sp>
        <p:sp>
          <p:nvSpPr>
            <p:cNvPr id="57" name="Rectangle: Rounded Corners 56">
              <a:extLst>
                <a:ext uri="{FF2B5EF4-FFF2-40B4-BE49-F238E27FC236}">
                  <a16:creationId xmlns:a16="http://schemas.microsoft.com/office/drawing/2014/main" id="{FD668770-645A-4FEC-E418-75D2DA25D10A}"/>
                </a:ext>
              </a:extLst>
            </p:cNvPr>
            <p:cNvSpPr/>
            <p:nvPr/>
          </p:nvSpPr>
          <p:spPr>
            <a:xfrm>
              <a:off x="3803375" y="2032289"/>
              <a:ext cx="2358886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Tratamiento de desbalance</a:t>
              </a:r>
            </a:p>
          </p:txBody>
        </p:sp>
      </p:grpSp>
      <p:grpSp>
        <p:nvGrpSpPr>
          <p:cNvPr id="4" name="Group 3">
            <a:extLst>
              <a:ext uri="{FF2B5EF4-FFF2-40B4-BE49-F238E27FC236}">
                <a16:creationId xmlns:a16="http://schemas.microsoft.com/office/drawing/2014/main" id="{966B6574-A333-C69D-AD8C-50D3E9987EE4}"/>
              </a:ext>
            </a:extLst>
          </p:cNvPr>
          <p:cNvGrpSpPr/>
          <p:nvPr/>
        </p:nvGrpSpPr>
        <p:grpSpPr>
          <a:xfrm>
            <a:off x="5905479" y="1377396"/>
            <a:ext cx="2618121" cy="3287369"/>
            <a:chOff x="6552379" y="1377396"/>
            <a:chExt cx="2618121" cy="3287369"/>
          </a:xfrm>
        </p:grpSpPr>
        <p:sp>
          <p:nvSpPr>
            <p:cNvPr id="60" name="Flowchart: Alternate Process 59">
              <a:extLst>
                <a:ext uri="{FF2B5EF4-FFF2-40B4-BE49-F238E27FC236}">
                  <a16:creationId xmlns:a16="http://schemas.microsoft.com/office/drawing/2014/main" id="{2C27A16A-4BDC-A4CB-AE0A-9F9B09230C4C}"/>
                </a:ext>
              </a:extLst>
            </p:cNvPr>
            <p:cNvSpPr/>
            <p:nvPr/>
          </p:nvSpPr>
          <p:spPr>
            <a:xfrm>
              <a:off x="6552379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1" name="Rectangle: Top Corners Rounded 60">
              <a:extLst>
                <a:ext uri="{FF2B5EF4-FFF2-40B4-BE49-F238E27FC236}">
                  <a16:creationId xmlns:a16="http://schemas.microsoft.com/office/drawing/2014/main" id="{BDFC4036-B294-3F38-EDC3-452D6C33097A}"/>
                </a:ext>
              </a:extLst>
            </p:cNvPr>
            <p:cNvSpPr/>
            <p:nvPr/>
          </p:nvSpPr>
          <p:spPr>
            <a:xfrm>
              <a:off x="6552381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Entrenamiento de modelos</a:t>
              </a:r>
            </a:p>
          </p:txBody>
        </p:sp>
        <p:sp>
          <p:nvSpPr>
            <p:cNvPr id="63" name="Rectangle: Rounded Corners 62">
              <a:extLst>
                <a:ext uri="{FF2B5EF4-FFF2-40B4-BE49-F238E27FC236}">
                  <a16:creationId xmlns:a16="http://schemas.microsoft.com/office/drawing/2014/main" id="{BA151B86-6EC9-4832-B948-D3E7100E44E8}"/>
                </a:ext>
              </a:extLst>
            </p:cNvPr>
            <p:cNvSpPr/>
            <p:nvPr/>
          </p:nvSpPr>
          <p:spPr>
            <a:xfrm>
              <a:off x="6665027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Optimización de Hiperparámetros</a:t>
              </a:r>
            </a:p>
          </p:txBody>
        </p:sp>
        <p:sp>
          <p:nvSpPr>
            <p:cNvPr id="65" name="Rectangle: Rounded Corners 64">
              <a:extLst>
                <a:ext uri="{FF2B5EF4-FFF2-40B4-BE49-F238E27FC236}">
                  <a16:creationId xmlns:a16="http://schemas.microsoft.com/office/drawing/2014/main" id="{8635BE31-9EE9-CC91-F7B8-CE0BB36D3990}"/>
                </a:ext>
              </a:extLst>
            </p:cNvPr>
            <p:cNvSpPr/>
            <p:nvPr/>
          </p:nvSpPr>
          <p:spPr>
            <a:xfrm>
              <a:off x="6665027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Logistic Regression</a:t>
              </a:r>
            </a:p>
          </p:txBody>
        </p:sp>
        <p:sp>
          <p:nvSpPr>
            <p:cNvPr id="66" name="Rectangle: Rounded Corners 65">
              <a:extLst>
                <a:ext uri="{FF2B5EF4-FFF2-40B4-BE49-F238E27FC236}">
                  <a16:creationId xmlns:a16="http://schemas.microsoft.com/office/drawing/2014/main" id="{4D78386C-348E-6564-9A86-7CC3E1587141}"/>
                </a:ext>
              </a:extLst>
            </p:cNvPr>
            <p:cNvSpPr/>
            <p:nvPr/>
          </p:nvSpPr>
          <p:spPr>
            <a:xfrm>
              <a:off x="6665026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SVM</a:t>
              </a:r>
            </a:p>
          </p:txBody>
        </p:sp>
        <p:sp>
          <p:nvSpPr>
            <p:cNvPr id="67" name="Rectangle: Rounded Corners 66">
              <a:extLst>
                <a:ext uri="{FF2B5EF4-FFF2-40B4-BE49-F238E27FC236}">
                  <a16:creationId xmlns:a16="http://schemas.microsoft.com/office/drawing/2014/main" id="{0E2F3C35-B976-D2FE-9A92-25266DBF3A55}"/>
                </a:ext>
              </a:extLst>
            </p:cNvPr>
            <p:cNvSpPr/>
            <p:nvPr/>
          </p:nvSpPr>
          <p:spPr>
            <a:xfrm>
              <a:off x="6681996" y="3953167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4A131BFF-B14C-A7DA-C3C0-E99DFC9B953C}"/>
              </a:ext>
            </a:extLst>
          </p:cNvPr>
          <p:cNvGrpSpPr/>
          <p:nvPr/>
        </p:nvGrpSpPr>
        <p:grpSpPr>
          <a:xfrm>
            <a:off x="8650313" y="1377396"/>
            <a:ext cx="2618121" cy="3287369"/>
            <a:chOff x="9276521" y="1377396"/>
            <a:chExt cx="2618121" cy="3287369"/>
          </a:xfrm>
        </p:grpSpPr>
        <p:sp>
          <p:nvSpPr>
            <p:cNvPr id="68" name="Flowchart: Alternate Process 67">
              <a:extLst>
                <a:ext uri="{FF2B5EF4-FFF2-40B4-BE49-F238E27FC236}">
                  <a16:creationId xmlns:a16="http://schemas.microsoft.com/office/drawing/2014/main" id="{3E0FDF49-DD72-6127-D323-236A63B9B23F}"/>
                </a:ext>
              </a:extLst>
            </p:cNvPr>
            <p:cNvSpPr/>
            <p:nvPr/>
          </p:nvSpPr>
          <p:spPr>
            <a:xfrm>
              <a:off x="9276521" y="1377397"/>
              <a:ext cx="2618121" cy="3287368"/>
            </a:xfrm>
            <a:prstGeom prst="flowChartAlternateProcess">
              <a:avLst/>
            </a:prstGeom>
            <a:solidFill>
              <a:srgbClr val="ECFFF2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69" name="Rectangle: Top Corners Rounded 68">
              <a:extLst>
                <a:ext uri="{FF2B5EF4-FFF2-40B4-BE49-F238E27FC236}">
                  <a16:creationId xmlns:a16="http://schemas.microsoft.com/office/drawing/2014/main" id="{C81BFB56-4FF8-6025-01CF-68B44C636235}"/>
                </a:ext>
              </a:extLst>
            </p:cNvPr>
            <p:cNvSpPr/>
            <p:nvPr/>
          </p:nvSpPr>
          <p:spPr>
            <a:xfrm>
              <a:off x="9276523" y="1377396"/>
              <a:ext cx="2618119" cy="564047"/>
            </a:xfrm>
            <a:prstGeom prst="round2SameRect">
              <a:avLst>
                <a:gd name="adj1" fmla="val 50000"/>
                <a:gd name="adj2" fmla="val 0"/>
              </a:avLst>
            </a:prstGeom>
            <a:solidFill>
              <a:srgbClr val="132E49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Evaluación y Refinamiento</a:t>
              </a:r>
            </a:p>
          </p:txBody>
        </p:sp>
        <p:sp>
          <p:nvSpPr>
            <p:cNvPr id="70" name="Rectangle: Rounded Corners 69">
              <a:extLst>
                <a:ext uri="{FF2B5EF4-FFF2-40B4-BE49-F238E27FC236}">
                  <a16:creationId xmlns:a16="http://schemas.microsoft.com/office/drawing/2014/main" id="{F6EB6532-692F-BFE3-0C5A-9CF48A3E1845}"/>
                </a:ext>
              </a:extLst>
            </p:cNvPr>
            <p:cNvSpPr/>
            <p:nvPr/>
          </p:nvSpPr>
          <p:spPr>
            <a:xfrm>
              <a:off x="9389169" y="203228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Evaluación de Modelos</a:t>
              </a:r>
            </a:p>
          </p:txBody>
        </p:sp>
        <p:sp>
          <p:nvSpPr>
            <p:cNvPr id="71" name="Rectangle: Rounded Corners 70">
              <a:extLst>
                <a:ext uri="{FF2B5EF4-FFF2-40B4-BE49-F238E27FC236}">
                  <a16:creationId xmlns:a16="http://schemas.microsoft.com/office/drawing/2014/main" id="{D1A6E56E-1725-22E0-9BD9-0B5BF095ECC0}"/>
                </a:ext>
              </a:extLst>
            </p:cNvPr>
            <p:cNvSpPr/>
            <p:nvPr/>
          </p:nvSpPr>
          <p:spPr>
            <a:xfrm>
              <a:off x="9406141" y="2674699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Comparación de resultados</a:t>
              </a:r>
            </a:p>
          </p:txBody>
        </p:sp>
        <p:sp>
          <p:nvSpPr>
            <p:cNvPr id="72" name="Rectangle: Rounded Corners 71">
              <a:extLst>
                <a:ext uri="{FF2B5EF4-FFF2-40B4-BE49-F238E27FC236}">
                  <a16:creationId xmlns:a16="http://schemas.microsoft.com/office/drawing/2014/main" id="{17C14BBA-384A-2F9E-D889-117857C966C3}"/>
                </a:ext>
              </a:extLst>
            </p:cNvPr>
            <p:cNvSpPr/>
            <p:nvPr/>
          </p:nvSpPr>
          <p:spPr>
            <a:xfrm>
              <a:off x="9406138" y="3313932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Refinamiento</a:t>
              </a:r>
            </a:p>
          </p:txBody>
        </p:sp>
        <p:sp>
          <p:nvSpPr>
            <p:cNvPr id="73" name="Rectangle: Rounded Corners 72">
              <a:extLst>
                <a:ext uri="{FF2B5EF4-FFF2-40B4-BE49-F238E27FC236}">
                  <a16:creationId xmlns:a16="http://schemas.microsoft.com/office/drawing/2014/main" id="{64730720-7C6E-596C-52A0-8642222CE64D}"/>
                </a:ext>
              </a:extLst>
            </p:cNvPr>
            <p:cNvSpPr/>
            <p:nvPr/>
          </p:nvSpPr>
          <p:spPr>
            <a:xfrm>
              <a:off x="9389168" y="3949593"/>
              <a:ext cx="2358885" cy="509733"/>
            </a:xfrm>
            <a:prstGeom prst="roundRect">
              <a:avLst/>
            </a:prstGeom>
            <a:solidFill>
              <a:srgbClr val="CFE6D6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400" dirty="0">
                  <a:ln w="6350">
                    <a:solidFill>
                      <a:schemeClr val="accent1">
                        <a:shade val="15000"/>
                      </a:schemeClr>
                    </a:solidFill>
                  </a:ln>
                  <a:solidFill>
                    <a:schemeClr val="tx1"/>
                  </a:solidFill>
                </a:rPr>
                <a:t>Métodos de Boosting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1152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392</TotalTime>
  <Words>216</Words>
  <Application>Microsoft Office PowerPoint</Application>
  <PresentationFormat>Widescreen</PresentationFormat>
  <Paragraphs>81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Gaspar Acevedo</dc:creator>
  <cp:lastModifiedBy>Gaspar Acevedo</cp:lastModifiedBy>
  <cp:revision>23</cp:revision>
  <dcterms:created xsi:type="dcterms:W3CDTF">2025-07-05T21:37:59Z</dcterms:created>
  <dcterms:modified xsi:type="dcterms:W3CDTF">2025-07-15T02:32:27Z</dcterms:modified>
</cp:coreProperties>
</file>