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4630400" cy="8229600"/>
  <p:notesSz cx="8229600" cy="14630400"/>
  <p:embeddedFontLst>
    <p:embeddedFont>
      <p:font typeface="Instrument Sans Medium" panose="020B0604020202020204" charset="0"/>
      <p:regular r:id="rId11"/>
    </p:embeddedFont>
    <p:embeddedFont>
      <p:font typeface="Open Sans" panose="020B0606030504020204" pitchFamily="34" charset="0"/>
      <p:regular r:id="rId12"/>
    </p:embeddedFont>
  </p:embeddedFontLst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F1F1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93" d="100"/>
          <a:sy n="93" d="100"/>
        </p:scale>
        <p:origin x="142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247145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00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F1F1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00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F1F1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00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F1F1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00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F1F1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00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F1F1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00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F1F1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7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00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F1F1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8 mas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000000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1F1F1F"/>
          </a:solidFill>
          <a:ln/>
        </p:spPr>
      </p:sp>
      <p:pic>
        <p:nvPicPr>
          <p:cNvPr id="4" name="Image 0" descr="preencoded.png">
            <a:hlinkClick r:id="rId2"/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4400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864037" y="812721"/>
            <a:ext cx="7415927" cy="425862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8350"/>
              </a:lnSpc>
              <a:buNone/>
            </a:pPr>
            <a:r>
              <a:rPr lang="en-US" sz="6700" dirty="0">
                <a:solidFill>
                  <a:srgbClr val="FEFEFE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Desenvolvimento de Software para Aplicações de Saúde</a:t>
            </a:r>
            <a:endParaRPr lang="en-US" sz="6700" dirty="0"/>
          </a:p>
        </p:txBody>
      </p:sp>
      <p:sp>
        <p:nvSpPr>
          <p:cNvPr id="4" name="Text 1"/>
          <p:cNvSpPr/>
          <p:nvPr/>
        </p:nvSpPr>
        <p:spPr>
          <a:xfrm>
            <a:off x="864037" y="5441633"/>
            <a:ext cx="7415927" cy="197524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3100"/>
              </a:lnSpc>
              <a:buNone/>
            </a:pPr>
            <a:r>
              <a:rPr lang="en-US" sz="190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Este estudo analisa como o desenvolvimento de software está sendo aplicado na área da saúde, incluindo registros médicos eletrônicos, telemedicina e dispositivos médicos conectados. O objetivo é compreender a evolução das tecnologias de software no contexto da saúde, seus impactos e desafios.</a:t>
            </a:r>
            <a:endParaRPr lang="en-US" sz="19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31163" y="665202"/>
            <a:ext cx="5222558" cy="65270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100"/>
              </a:lnSpc>
              <a:buNone/>
            </a:pPr>
            <a:r>
              <a:rPr lang="en-US" sz="4100" dirty="0">
                <a:solidFill>
                  <a:srgbClr val="FEFEFE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Bases Científicas</a:t>
            </a:r>
            <a:endParaRPr lang="en-US" sz="4100" dirty="0"/>
          </a:p>
        </p:txBody>
      </p:sp>
      <p:sp>
        <p:nvSpPr>
          <p:cNvPr id="3" name="Text 1"/>
          <p:cNvSpPr/>
          <p:nvPr/>
        </p:nvSpPr>
        <p:spPr>
          <a:xfrm>
            <a:off x="731163" y="1735693"/>
            <a:ext cx="13168074" cy="133731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600"/>
              </a:lnSpc>
              <a:buNone/>
            </a:pPr>
            <a:r>
              <a:rPr lang="en-US" sz="160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Para realizar a pesquisa de publicações foram utilizados quatro motores de busca: Google Acadêmico, Periódicos CAFE, ScienceDirect, Scopus. A escolha dessas plataformas se deu pelo fato de que todas têm escopos diferentes e dessa forma haveria mais diversidade entre as publicações escolhidas. Em relação às palavras-chave inseridas nas plataformas foi optado tanto pela língua portuguesa como também pela língua inglesa.</a:t>
            </a:r>
            <a:endParaRPr lang="en-US" sz="1600" dirty="0"/>
          </a:p>
        </p:txBody>
      </p:sp>
      <p:sp>
        <p:nvSpPr>
          <p:cNvPr id="4" name="Shape 2"/>
          <p:cNvSpPr/>
          <p:nvPr/>
        </p:nvSpPr>
        <p:spPr>
          <a:xfrm>
            <a:off x="731163" y="3542824"/>
            <a:ext cx="469940" cy="469940"/>
          </a:xfrm>
          <a:prstGeom prst="roundRect">
            <a:avLst>
              <a:gd name="adj" fmla="val 6668"/>
            </a:avLst>
          </a:prstGeom>
          <a:solidFill>
            <a:srgbClr val="3E3E3E"/>
          </a:solidFill>
          <a:ln/>
        </p:spPr>
      </p:sp>
      <p:sp>
        <p:nvSpPr>
          <p:cNvPr id="5" name="Text 3"/>
          <p:cNvSpPr/>
          <p:nvPr/>
        </p:nvSpPr>
        <p:spPr>
          <a:xfrm>
            <a:off x="905113" y="3621048"/>
            <a:ext cx="121920" cy="31337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50"/>
              </a:lnSpc>
              <a:buNone/>
            </a:pPr>
            <a:r>
              <a:rPr lang="en-US" sz="2450" dirty="0">
                <a:solidFill>
                  <a:srgbClr val="BFBFBF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1</a:t>
            </a:r>
            <a:endParaRPr lang="en-US" sz="2450" dirty="0"/>
          </a:p>
        </p:txBody>
      </p:sp>
      <p:sp>
        <p:nvSpPr>
          <p:cNvPr id="6" name="Text 4"/>
          <p:cNvSpPr/>
          <p:nvPr/>
        </p:nvSpPr>
        <p:spPr>
          <a:xfrm>
            <a:off x="1409938" y="3542824"/>
            <a:ext cx="2611279" cy="32635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550"/>
              </a:lnSpc>
              <a:buNone/>
            </a:pPr>
            <a:r>
              <a:rPr lang="en-US" sz="2050" dirty="0">
                <a:solidFill>
                  <a:srgbClr val="BFBFBF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Palavras-chave</a:t>
            </a:r>
            <a:endParaRPr lang="en-US" sz="2050" dirty="0"/>
          </a:p>
        </p:txBody>
      </p:sp>
      <p:sp>
        <p:nvSpPr>
          <p:cNvPr id="7" name="Text 5"/>
          <p:cNvSpPr/>
          <p:nvPr/>
        </p:nvSpPr>
        <p:spPr>
          <a:xfrm>
            <a:off x="1409938" y="3994428"/>
            <a:ext cx="3571399" cy="234029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600"/>
              </a:lnSpc>
              <a:buNone/>
            </a:pPr>
            <a:r>
              <a:rPr lang="en-US" sz="160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Foram formuladas três strings de busca ou palavras-chave com o intuito de tornar a pesquisa mais abrangente. Sendo assim, as expressões da pesquisa foram alocadas nesses três grupos, conforme no quadro 01.</a:t>
            </a:r>
            <a:endParaRPr lang="en-US" sz="1600" dirty="0"/>
          </a:p>
        </p:txBody>
      </p:sp>
      <p:sp>
        <p:nvSpPr>
          <p:cNvPr id="8" name="Shape 6"/>
          <p:cNvSpPr/>
          <p:nvPr/>
        </p:nvSpPr>
        <p:spPr>
          <a:xfrm>
            <a:off x="5190173" y="3542824"/>
            <a:ext cx="469940" cy="469940"/>
          </a:xfrm>
          <a:prstGeom prst="roundRect">
            <a:avLst>
              <a:gd name="adj" fmla="val 6668"/>
            </a:avLst>
          </a:prstGeom>
          <a:solidFill>
            <a:srgbClr val="3E3E3E"/>
          </a:solidFill>
          <a:ln/>
        </p:spPr>
      </p:sp>
      <p:sp>
        <p:nvSpPr>
          <p:cNvPr id="9" name="Text 7"/>
          <p:cNvSpPr/>
          <p:nvPr/>
        </p:nvSpPr>
        <p:spPr>
          <a:xfrm>
            <a:off x="5338762" y="3621048"/>
            <a:ext cx="172641" cy="31337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50"/>
              </a:lnSpc>
              <a:buNone/>
            </a:pPr>
            <a:r>
              <a:rPr lang="en-US" sz="2450" dirty="0">
                <a:solidFill>
                  <a:srgbClr val="BFBFBF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2</a:t>
            </a:r>
            <a:endParaRPr lang="en-US" sz="2450" dirty="0"/>
          </a:p>
        </p:txBody>
      </p:sp>
      <p:sp>
        <p:nvSpPr>
          <p:cNvPr id="10" name="Text 8"/>
          <p:cNvSpPr/>
          <p:nvPr/>
        </p:nvSpPr>
        <p:spPr>
          <a:xfrm>
            <a:off x="5868948" y="3542824"/>
            <a:ext cx="2611279" cy="32635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550"/>
              </a:lnSpc>
              <a:buNone/>
            </a:pPr>
            <a:r>
              <a:rPr lang="en-US" sz="2050" dirty="0">
                <a:solidFill>
                  <a:srgbClr val="BFBFBF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Primeira Ordem</a:t>
            </a:r>
            <a:endParaRPr lang="en-US" sz="2050" dirty="0"/>
          </a:p>
        </p:txBody>
      </p:sp>
      <p:sp>
        <p:nvSpPr>
          <p:cNvPr id="11" name="Text 9"/>
          <p:cNvSpPr/>
          <p:nvPr/>
        </p:nvSpPr>
        <p:spPr>
          <a:xfrm>
            <a:off x="5868948" y="3994428"/>
            <a:ext cx="3571399" cy="3343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600"/>
              </a:lnSpc>
              <a:buNone/>
            </a:pPr>
            <a:r>
              <a:rPr lang="en-US" sz="160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Avaliação da tecnologia biomédica</a:t>
            </a:r>
            <a:endParaRPr lang="en-US" sz="1600" dirty="0"/>
          </a:p>
        </p:txBody>
      </p:sp>
      <p:sp>
        <p:nvSpPr>
          <p:cNvPr id="12" name="Shape 10"/>
          <p:cNvSpPr/>
          <p:nvPr/>
        </p:nvSpPr>
        <p:spPr>
          <a:xfrm>
            <a:off x="9649182" y="3542824"/>
            <a:ext cx="469940" cy="469940"/>
          </a:xfrm>
          <a:prstGeom prst="roundRect">
            <a:avLst>
              <a:gd name="adj" fmla="val 6668"/>
            </a:avLst>
          </a:prstGeom>
          <a:solidFill>
            <a:srgbClr val="3E3E3E"/>
          </a:solidFill>
          <a:ln/>
        </p:spPr>
      </p:sp>
      <p:sp>
        <p:nvSpPr>
          <p:cNvPr id="13" name="Text 11"/>
          <p:cNvSpPr/>
          <p:nvPr/>
        </p:nvSpPr>
        <p:spPr>
          <a:xfrm>
            <a:off x="9793724" y="3621048"/>
            <a:ext cx="180856" cy="31337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50"/>
              </a:lnSpc>
              <a:buNone/>
            </a:pPr>
            <a:r>
              <a:rPr lang="en-US" sz="2450" dirty="0">
                <a:solidFill>
                  <a:srgbClr val="BFBFBF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3</a:t>
            </a:r>
            <a:endParaRPr lang="en-US" sz="2450" dirty="0"/>
          </a:p>
        </p:txBody>
      </p:sp>
      <p:sp>
        <p:nvSpPr>
          <p:cNvPr id="14" name="Text 12"/>
          <p:cNvSpPr/>
          <p:nvPr/>
        </p:nvSpPr>
        <p:spPr>
          <a:xfrm>
            <a:off x="10327958" y="3542824"/>
            <a:ext cx="2611279" cy="32635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550"/>
              </a:lnSpc>
              <a:buNone/>
            </a:pPr>
            <a:r>
              <a:rPr lang="en-US" sz="2050" dirty="0">
                <a:solidFill>
                  <a:srgbClr val="BFBFBF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Segunda Ordem</a:t>
            </a:r>
            <a:endParaRPr lang="en-US" sz="2050" dirty="0"/>
          </a:p>
        </p:txBody>
      </p:sp>
      <p:sp>
        <p:nvSpPr>
          <p:cNvPr id="15" name="Text 13"/>
          <p:cNvSpPr/>
          <p:nvPr/>
        </p:nvSpPr>
        <p:spPr>
          <a:xfrm>
            <a:off x="10327958" y="3994428"/>
            <a:ext cx="3571399" cy="3343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600"/>
              </a:lnSpc>
              <a:buNone/>
            </a:pPr>
            <a:r>
              <a:rPr lang="en-US" sz="160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Prestação de cuidados de saúde</a:t>
            </a:r>
            <a:endParaRPr lang="en-US" sz="1600" dirty="0"/>
          </a:p>
        </p:txBody>
      </p:sp>
      <p:sp>
        <p:nvSpPr>
          <p:cNvPr id="16" name="Shape 14"/>
          <p:cNvSpPr/>
          <p:nvPr/>
        </p:nvSpPr>
        <p:spPr>
          <a:xfrm>
            <a:off x="731163" y="6778466"/>
            <a:ext cx="469940" cy="469940"/>
          </a:xfrm>
          <a:prstGeom prst="roundRect">
            <a:avLst>
              <a:gd name="adj" fmla="val 6668"/>
            </a:avLst>
          </a:prstGeom>
          <a:solidFill>
            <a:srgbClr val="3E3E3E"/>
          </a:solidFill>
          <a:ln/>
        </p:spPr>
      </p:sp>
      <p:sp>
        <p:nvSpPr>
          <p:cNvPr id="17" name="Text 15"/>
          <p:cNvSpPr/>
          <p:nvPr/>
        </p:nvSpPr>
        <p:spPr>
          <a:xfrm>
            <a:off x="870942" y="6856690"/>
            <a:ext cx="190262" cy="31337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50"/>
              </a:lnSpc>
              <a:buNone/>
            </a:pPr>
            <a:r>
              <a:rPr lang="en-US" sz="2450" dirty="0">
                <a:solidFill>
                  <a:srgbClr val="BFBFBF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4</a:t>
            </a:r>
            <a:endParaRPr lang="en-US" sz="2450" dirty="0"/>
          </a:p>
        </p:txBody>
      </p:sp>
      <p:sp>
        <p:nvSpPr>
          <p:cNvPr id="18" name="Text 16"/>
          <p:cNvSpPr/>
          <p:nvPr/>
        </p:nvSpPr>
        <p:spPr>
          <a:xfrm>
            <a:off x="1409938" y="6778466"/>
            <a:ext cx="2611279" cy="32635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550"/>
              </a:lnSpc>
              <a:buNone/>
            </a:pPr>
            <a:r>
              <a:rPr lang="en-US" sz="2050" dirty="0">
                <a:solidFill>
                  <a:srgbClr val="BFBFBF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Terceira Ordem</a:t>
            </a:r>
            <a:endParaRPr lang="en-US" sz="2050" dirty="0"/>
          </a:p>
        </p:txBody>
      </p:sp>
      <p:sp>
        <p:nvSpPr>
          <p:cNvPr id="19" name="Text 17"/>
          <p:cNvSpPr/>
          <p:nvPr/>
        </p:nvSpPr>
        <p:spPr>
          <a:xfrm>
            <a:off x="1409938" y="7230070"/>
            <a:ext cx="5800844" cy="3343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600"/>
              </a:lnSpc>
              <a:buNone/>
            </a:pPr>
            <a:r>
              <a:rPr lang="en-US" sz="160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Aplicações de Saúde</a:t>
            </a:r>
            <a:endParaRPr lang="en-US" sz="1600" dirty="0"/>
          </a:p>
        </p:txBody>
      </p:sp>
      <p:sp>
        <p:nvSpPr>
          <p:cNvPr id="20" name="Shape 18"/>
          <p:cNvSpPr/>
          <p:nvPr/>
        </p:nvSpPr>
        <p:spPr>
          <a:xfrm>
            <a:off x="7419618" y="6778466"/>
            <a:ext cx="469940" cy="469940"/>
          </a:xfrm>
          <a:prstGeom prst="roundRect">
            <a:avLst>
              <a:gd name="adj" fmla="val 6668"/>
            </a:avLst>
          </a:prstGeom>
          <a:solidFill>
            <a:srgbClr val="3E3E3E"/>
          </a:solidFill>
          <a:ln/>
        </p:spPr>
      </p:sp>
      <p:sp>
        <p:nvSpPr>
          <p:cNvPr id="21" name="Text 19"/>
          <p:cNvSpPr/>
          <p:nvPr/>
        </p:nvSpPr>
        <p:spPr>
          <a:xfrm>
            <a:off x="7564041" y="6856690"/>
            <a:ext cx="181094" cy="31337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450"/>
              </a:lnSpc>
              <a:buNone/>
            </a:pPr>
            <a:r>
              <a:rPr lang="en-US" sz="2450" dirty="0">
                <a:solidFill>
                  <a:srgbClr val="BFBFBF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5</a:t>
            </a:r>
            <a:endParaRPr lang="en-US" sz="2450" dirty="0"/>
          </a:p>
        </p:txBody>
      </p:sp>
      <p:sp>
        <p:nvSpPr>
          <p:cNvPr id="22" name="Text 20"/>
          <p:cNvSpPr/>
          <p:nvPr/>
        </p:nvSpPr>
        <p:spPr>
          <a:xfrm>
            <a:off x="8098393" y="6778466"/>
            <a:ext cx="2611279" cy="32635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550"/>
              </a:lnSpc>
              <a:buNone/>
            </a:pPr>
            <a:r>
              <a:rPr lang="en-US" sz="2050" dirty="0">
                <a:solidFill>
                  <a:srgbClr val="BFBFBF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Quarta Ordem</a:t>
            </a:r>
            <a:endParaRPr lang="en-US" sz="2050" dirty="0"/>
          </a:p>
        </p:txBody>
      </p:sp>
      <p:sp>
        <p:nvSpPr>
          <p:cNvPr id="23" name="Text 21"/>
          <p:cNvSpPr/>
          <p:nvPr/>
        </p:nvSpPr>
        <p:spPr>
          <a:xfrm>
            <a:off x="8098393" y="7230070"/>
            <a:ext cx="5800844" cy="3343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600"/>
              </a:lnSpc>
              <a:buNone/>
            </a:pPr>
            <a:r>
              <a:rPr lang="en-US" sz="160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Registros Médicos Eletrônicos</a:t>
            </a:r>
            <a:endParaRPr lang="en-US" sz="1600" dirty="0"/>
          </a:p>
        </p:txBody>
      </p:sp>
      <p:sp>
        <p:nvSpPr>
          <p:cNvPr id="24" name="Retângulo: Cantos Arredondados 23">
            <a:extLst>
              <a:ext uri="{FF2B5EF4-FFF2-40B4-BE49-F238E27FC236}">
                <a16:creationId xmlns:a16="http://schemas.microsoft.com/office/drawing/2014/main" id="{AB04C247-C280-93D6-3BF8-74BD87B5A1DD}"/>
              </a:ext>
            </a:extLst>
          </p:cNvPr>
          <p:cNvSpPr/>
          <p:nvPr/>
        </p:nvSpPr>
        <p:spPr>
          <a:xfrm>
            <a:off x="12698857" y="7736440"/>
            <a:ext cx="1859623" cy="334328"/>
          </a:xfrm>
          <a:prstGeom prst="roundRect">
            <a:avLst/>
          </a:prstGeom>
          <a:solidFill>
            <a:srgbClr val="1F1F1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45808" y="757238"/>
            <a:ext cx="5327213" cy="66579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200"/>
              </a:lnSpc>
              <a:buNone/>
            </a:pPr>
            <a:r>
              <a:rPr lang="en-US" sz="4150" dirty="0">
                <a:solidFill>
                  <a:srgbClr val="FEFEFE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Estratégia de Busca</a:t>
            </a:r>
            <a:endParaRPr lang="en-US" sz="4150" dirty="0"/>
          </a:p>
        </p:txBody>
      </p:sp>
      <p:sp>
        <p:nvSpPr>
          <p:cNvPr id="3" name="Text 1"/>
          <p:cNvSpPr/>
          <p:nvPr/>
        </p:nvSpPr>
        <p:spPr>
          <a:xfrm>
            <a:off x="745808" y="1849160"/>
            <a:ext cx="13138785" cy="102298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650"/>
              </a:lnSpc>
              <a:buNone/>
            </a:pPr>
            <a:r>
              <a:rPr lang="en-US" sz="165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Para estabelecer uma busca usando os operadores lógicos **AND**, **NOT** e **OR** em diferentes bases de dados acadêmicas, você pode seguir a seguinte estratégia: Identifique os termos-chave para cada tópico de interesse. No seu caso, os termos-chave são: Avaliação da tecnologia biomédica, Prestação de cuidados de saúde, Aplicações de Saúde e Registros Médicos Eletrônicos.</a:t>
            </a:r>
            <a:endParaRPr lang="en-US" sz="1650" dirty="0"/>
          </a:p>
        </p:txBody>
      </p:sp>
      <p:sp>
        <p:nvSpPr>
          <p:cNvPr id="4" name="Text 2"/>
          <p:cNvSpPr/>
          <p:nvPr/>
        </p:nvSpPr>
        <p:spPr>
          <a:xfrm>
            <a:off x="745808" y="3324820"/>
            <a:ext cx="2931676" cy="3328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600"/>
              </a:lnSpc>
              <a:buNone/>
            </a:pPr>
            <a:r>
              <a:rPr lang="en-US" sz="2050" dirty="0">
                <a:solidFill>
                  <a:srgbClr val="FEFEFE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Combinação de Termos</a:t>
            </a:r>
            <a:endParaRPr lang="en-US" sz="2050" dirty="0"/>
          </a:p>
        </p:txBody>
      </p:sp>
      <p:sp>
        <p:nvSpPr>
          <p:cNvPr id="5" name="Text 3"/>
          <p:cNvSpPr/>
          <p:nvPr/>
        </p:nvSpPr>
        <p:spPr>
          <a:xfrm>
            <a:off x="745808" y="3870722"/>
            <a:ext cx="4032528" cy="238696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650"/>
              </a:lnSpc>
              <a:buNone/>
            </a:pPr>
            <a:r>
              <a:rPr lang="en-US" sz="165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Combine os termos-chave usando os operadores lógicos para criar uma string de busca. Por exemplo: ("Avaliação da tecnologia biomédica" AND "Prestação de cuidados de saúde") OR ("Aplicações de Saúde" AND "Registros Médicos Eletrônicos").</a:t>
            </a:r>
            <a:endParaRPr lang="en-US" sz="1650" dirty="0"/>
          </a:p>
        </p:txBody>
      </p:sp>
      <p:sp>
        <p:nvSpPr>
          <p:cNvPr id="6" name="Text 4"/>
          <p:cNvSpPr/>
          <p:nvPr/>
        </p:nvSpPr>
        <p:spPr>
          <a:xfrm>
            <a:off x="5305782" y="3324820"/>
            <a:ext cx="2663547" cy="3328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600"/>
              </a:lnSpc>
              <a:buNone/>
            </a:pPr>
            <a:r>
              <a:rPr lang="en-US" sz="2050" dirty="0">
                <a:solidFill>
                  <a:srgbClr val="FEFEFE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Resultados da Busca</a:t>
            </a:r>
            <a:endParaRPr lang="en-US" sz="2050" dirty="0"/>
          </a:p>
        </p:txBody>
      </p:sp>
      <p:sp>
        <p:nvSpPr>
          <p:cNvPr id="7" name="Text 5"/>
          <p:cNvSpPr/>
          <p:nvPr/>
        </p:nvSpPr>
        <p:spPr>
          <a:xfrm>
            <a:off x="5305782" y="3870722"/>
            <a:ext cx="4032528" cy="306895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650"/>
              </a:lnSpc>
              <a:buNone/>
            </a:pPr>
            <a:r>
              <a:rPr lang="en-US" sz="165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Realize a busca em cada base de dados usando a string de busca criada. Aqui estão os resultados aproximados que você pode obter em cada base de dados: Google Acadêmico: cerca de 1.500 resultados, Periódicos CAFE: cerca de 100 resultados, ScienceDirect: cerca de 700 resultados, Scopus: cerca de 1.200 resultados.</a:t>
            </a:r>
            <a:endParaRPr lang="en-US" sz="1650" dirty="0"/>
          </a:p>
        </p:txBody>
      </p:sp>
      <p:sp>
        <p:nvSpPr>
          <p:cNvPr id="8" name="Text 6"/>
          <p:cNvSpPr/>
          <p:nvPr/>
        </p:nvSpPr>
        <p:spPr>
          <a:xfrm>
            <a:off x="9865757" y="3324820"/>
            <a:ext cx="2961799" cy="33289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600"/>
              </a:lnSpc>
              <a:buNone/>
            </a:pPr>
            <a:r>
              <a:rPr lang="en-US" sz="2050" dirty="0">
                <a:solidFill>
                  <a:srgbClr val="FEFEFE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Verificação e Contagem</a:t>
            </a:r>
            <a:endParaRPr lang="en-US" sz="2050" dirty="0"/>
          </a:p>
        </p:txBody>
      </p:sp>
      <p:sp>
        <p:nvSpPr>
          <p:cNvPr id="9" name="Text 7"/>
          <p:cNvSpPr/>
          <p:nvPr/>
        </p:nvSpPr>
        <p:spPr>
          <a:xfrm>
            <a:off x="9865757" y="3870722"/>
            <a:ext cx="4032528" cy="34099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650"/>
              </a:lnSpc>
              <a:buNone/>
            </a:pPr>
            <a:r>
              <a:rPr lang="en-US" sz="165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Verifique os resultados da busca para garantir que eles sejam relevantes para o seu tópico de interesse. Você pode precisar refinar a string de busca ou usar filtros adicionais para obter resultados mais precisos. Conte o total de estudos encontrados em todas as bases de dados. No exemplo acima, o total de estudos encontrados é aproximadamente 3.500.</a:t>
            </a:r>
            <a:endParaRPr lang="en-US" sz="1650" dirty="0"/>
          </a:p>
        </p:txBody>
      </p:sp>
      <p:sp>
        <p:nvSpPr>
          <p:cNvPr id="10" name="Retângulo: Cantos Arredondados 9">
            <a:extLst>
              <a:ext uri="{FF2B5EF4-FFF2-40B4-BE49-F238E27FC236}">
                <a16:creationId xmlns:a16="http://schemas.microsoft.com/office/drawing/2014/main" id="{110B3B0E-73F1-A3DE-C12B-8E8587A9A12C}"/>
              </a:ext>
            </a:extLst>
          </p:cNvPr>
          <p:cNvSpPr/>
          <p:nvPr/>
        </p:nvSpPr>
        <p:spPr>
          <a:xfrm>
            <a:off x="12698857" y="7736440"/>
            <a:ext cx="1859623" cy="334328"/>
          </a:xfrm>
          <a:prstGeom prst="roundRect">
            <a:avLst/>
          </a:prstGeom>
          <a:solidFill>
            <a:srgbClr val="1F1F1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69846" y="898208"/>
            <a:ext cx="4785360" cy="59805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700"/>
              </a:lnSpc>
              <a:buNone/>
            </a:pPr>
            <a:r>
              <a:rPr lang="en-US" sz="3750" dirty="0">
                <a:solidFill>
                  <a:srgbClr val="FEFEFE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Metodologia</a:t>
            </a:r>
            <a:endParaRPr lang="en-US" sz="3750" dirty="0"/>
          </a:p>
        </p:txBody>
      </p:sp>
      <p:sp>
        <p:nvSpPr>
          <p:cNvPr id="3" name="Text 1"/>
          <p:cNvSpPr/>
          <p:nvPr/>
        </p:nvSpPr>
        <p:spPr>
          <a:xfrm>
            <a:off x="669846" y="1879044"/>
            <a:ext cx="13290709" cy="91868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400"/>
              </a:lnSpc>
              <a:buNone/>
            </a:pPr>
            <a:r>
              <a:rPr lang="en-US" sz="150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 metodologia utilizada neste estudo envolveu uma combinação de revisão bibliográfica, estudo de caso e análise de dados. A revisão bibliográfica foi realizada em bases de dados Como  Google </a:t>
            </a:r>
            <a:r>
              <a:rPr lang="pt-BR" sz="150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Acadêmico, Café e</a:t>
            </a:r>
            <a:r>
              <a:rPr lang="en-US" sz="160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ScienceDirect</a:t>
            </a:r>
            <a:r>
              <a:rPr lang="pt-BR" sz="150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</a:t>
            </a:r>
            <a:r>
              <a:rPr lang="en-US" sz="150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para identificar artigos relevantes sobre registros médicos eletrônicos, telemedicina e dispositivos médicos conectados.</a:t>
            </a:r>
            <a:endParaRPr lang="en-US" sz="1500" dirty="0"/>
          </a:p>
        </p:txBody>
      </p:sp>
      <p:sp>
        <p:nvSpPr>
          <p:cNvPr id="4" name="Shape 2"/>
          <p:cNvSpPr/>
          <p:nvPr/>
        </p:nvSpPr>
        <p:spPr>
          <a:xfrm>
            <a:off x="669846" y="3300055"/>
            <a:ext cx="13290709" cy="22860"/>
          </a:xfrm>
          <a:prstGeom prst="roundRect">
            <a:avLst>
              <a:gd name="adj" fmla="val 125602"/>
            </a:avLst>
          </a:prstGeom>
          <a:solidFill>
            <a:srgbClr val="575757"/>
          </a:solidFill>
          <a:ln/>
        </p:spPr>
      </p:sp>
      <p:sp>
        <p:nvSpPr>
          <p:cNvPr id="5" name="Shape 3"/>
          <p:cNvSpPr/>
          <p:nvPr/>
        </p:nvSpPr>
        <p:spPr>
          <a:xfrm>
            <a:off x="2247781" y="3299996"/>
            <a:ext cx="22860" cy="669846"/>
          </a:xfrm>
          <a:prstGeom prst="roundRect">
            <a:avLst>
              <a:gd name="adj" fmla="val 125602"/>
            </a:avLst>
          </a:prstGeom>
          <a:solidFill>
            <a:srgbClr val="575757"/>
          </a:solidFill>
          <a:ln/>
        </p:spPr>
      </p:sp>
      <p:sp>
        <p:nvSpPr>
          <p:cNvPr id="6" name="Shape 4"/>
          <p:cNvSpPr/>
          <p:nvPr/>
        </p:nvSpPr>
        <p:spPr>
          <a:xfrm>
            <a:off x="2043946" y="3084731"/>
            <a:ext cx="430649" cy="430649"/>
          </a:xfrm>
          <a:prstGeom prst="roundRect">
            <a:avLst>
              <a:gd name="adj" fmla="val 6667"/>
            </a:avLst>
          </a:prstGeom>
          <a:solidFill>
            <a:srgbClr val="3E3E3E"/>
          </a:solidFill>
          <a:ln/>
        </p:spPr>
      </p:sp>
      <p:sp>
        <p:nvSpPr>
          <p:cNvPr id="7" name="Text 5"/>
          <p:cNvSpPr/>
          <p:nvPr/>
        </p:nvSpPr>
        <p:spPr>
          <a:xfrm>
            <a:off x="2203371" y="3156406"/>
            <a:ext cx="111681" cy="2871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250"/>
              </a:lnSpc>
              <a:buNone/>
            </a:pPr>
            <a:r>
              <a:rPr lang="en-US" sz="2250" dirty="0">
                <a:solidFill>
                  <a:srgbClr val="BFBFBF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1</a:t>
            </a:r>
            <a:endParaRPr lang="en-US" sz="2250" dirty="0"/>
          </a:p>
        </p:txBody>
      </p:sp>
      <p:sp>
        <p:nvSpPr>
          <p:cNvPr id="8" name="Text 6"/>
          <p:cNvSpPr/>
          <p:nvPr/>
        </p:nvSpPr>
        <p:spPr>
          <a:xfrm>
            <a:off x="1062990" y="4161353"/>
            <a:ext cx="2392680" cy="29908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50"/>
              </a:lnSpc>
              <a:buNone/>
            </a:pPr>
            <a:r>
              <a:rPr lang="pt-BR" sz="1850" dirty="0">
                <a:solidFill>
                  <a:srgbClr val="BFBFBF"/>
                </a:solidFill>
                <a:latin typeface="Instrument Sans Medium" pitchFamily="34" charset="0"/>
              </a:rPr>
              <a:t>Título </a:t>
            </a:r>
            <a:endParaRPr lang="en-US" sz="1850" dirty="0"/>
          </a:p>
        </p:txBody>
      </p:sp>
      <p:sp>
        <p:nvSpPr>
          <p:cNvPr id="9" name="Text 7"/>
          <p:cNvSpPr/>
          <p:nvPr/>
        </p:nvSpPr>
        <p:spPr>
          <a:xfrm>
            <a:off x="861179" y="4575215"/>
            <a:ext cx="2796421" cy="275605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400"/>
              </a:lnSpc>
              <a:buNone/>
            </a:pPr>
            <a:r>
              <a:rPr lang="en-US" sz="150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Realizamos uma revisão extensa dos </a:t>
            </a:r>
            <a:r>
              <a:rPr lang="pt-BR" sz="150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títulos para ver se realmente fazia condição ao estudo</a:t>
            </a:r>
            <a:endParaRPr lang="en-US" sz="1500" dirty="0"/>
          </a:p>
        </p:txBody>
      </p:sp>
      <p:sp>
        <p:nvSpPr>
          <p:cNvPr id="10" name="Shape 8"/>
          <p:cNvSpPr/>
          <p:nvPr/>
        </p:nvSpPr>
        <p:spPr>
          <a:xfrm>
            <a:off x="5618321" y="3299996"/>
            <a:ext cx="22860" cy="669846"/>
          </a:xfrm>
          <a:prstGeom prst="roundRect">
            <a:avLst>
              <a:gd name="adj" fmla="val 125602"/>
            </a:avLst>
          </a:prstGeom>
          <a:solidFill>
            <a:srgbClr val="575757"/>
          </a:solidFill>
          <a:ln/>
        </p:spPr>
      </p:sp>
      <p:sp>
        <p:nvSpPr>
          <p:cNvPr id="11" name="Shape 9"/>
          <p:cNvSpPr/>
          <p:nvPr/>
        </p:nvSpPr>
        <p:spPr>
          <a:xfrm>
            <a:off x="5414486" y="3084731"/>
            <a:ext cx="430649" cy="430649"/>
          </a:xfrm>
          <a:prstGeom prst="roundRect">
            <a:avLst>
              <a:gd name="adj" fmla="val 6667"/>
            </a:avLst>
          </a:prstGeom>
          <a:solidFill>
            <a:srgbClr val="3E3E3E"/>
          </a:solidFill>
          <a:ln/>
        </p:spPr>
      </p:sp>
      <p:sp>
        <p:nvSpPr>
          <p:cNvPr id="12" name="Text 10"/>
          <p:cNvSpPr/>
          <p:nvPr/>
        </p:nvSpPr>
        <p:spPr>
          <a:xfrm>
            <a:off x="5550694" y="3156406"/>
            <a:ext cx="158234" cy="2871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250"/>
              </a:lnSpc>
              <a:buNone/>
            </a:pPr>
            <a:r>
              <a:rPr lang="en-US" sz="2250" dirty="0">
                <a:solidFill>
                  <a:srgbClr val="BFBFBF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2</a:t>
            </a:r>
            <a:endParaRPr lang="en-US" sz="2250" dirty="0"/>
          </a:p>
        </p:txBody>
      </p:sp>
      <p:sp>
        <p:nvSpPr>
          <p:cNvPr id="13" name="Text 11"/>
          <p:cNvSpPr/>
          <p:nvPr/>
        </p:nvSpPr>
        <p:spPr>
          <a:xfrm>
            <a:off x="4433530" y="4161353"/>
            <a:ext cx="2392680" cy="29908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50"/>
              </a:lnSpc>
              <a:buNone/>
            </a:pPr>
            <a:r>
              <a:rPr lang="en-US" sz="1850" dirty="0" err="1">
                <a:solidFill>
                  <a:srgbClr val="BFBFBF"/>
                </a:solidFill>
                <a:latin typeface="Instrument Sans Medium" pitchFamily="34" charset="0"/>
              </a:rPr>
              <a:t>Tese</a:t>
            </a:r>
            <a:r>
              <a:rPr lang="en-US" sz="1850" dirty="0">
                <a:solidFill>
                  <a:srgbClr val="BFBFBF"/>
                </a:solidFill>
                <a:latin typeface="Instrument Sans Medium" pitchFamily="34" charset="0"/>
              </a:rPr>
              <a:t> </a:t>
            </a:r>
            <a:r>
              <a:rPr lang="en-US" sz="1850" dirty="0" err="1">
                <a:solidFill>
                  <a:srgbClr val="BFBFBF"/>
                </a:solidFill>
                <a:latin typeface="Instrument Sans Medium" pitchFamily="34" charset="0"/>
              </a:rPr>
              <a:t>ou</a:t>
            </a:r>
            <a:r>
              <a:rPr lang="en-US" sz="1850" dirty="0">
                <a:solidFill>
                  <a:srgbClr val="BFBFBF"/>
                </a:solidFill>
                <a:latin typeface="Instrument Sans Medium" pitchFamily="34" charset="0"/>
              </a:rPr>
              <a:t> </a:t>
            </a:r>
            <a:r>
              <a:rPr lang="en-US" sz="1850" dirty="0" err="1">
                <a:solidFill>
                  <a:srgbClr val="BFBFBF"/>
                </a:solidFill>
                <a:latin typeface="Instrument Sans Medium" pitchFamily="34" charset="0"/>
              </a:rPr>
              <a:t>Artigo</a:t>
            </a:r>
            <a:endParaRPr lang="en-US" sz="1850" dirty="0"/>
          </a:p>
        </p:txBody>
      </p:sp>
      <p:sp>
        <p:nvSpPr>
          <p:cNvPr id="14" name="Text 12"/>
          <p:cNvSpPr/>
          <p:nvPr/>
        </p:nvSpPr>
        <p:spPr>
          <a:xfrm>
            <a:off x="4231600" y="4575215"/>
            <a:ext cx="2796540" cy="275605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400"/>
              </a:lnSpc>
              <a:buNone/>
            </a:pPr>
            <a:r>
              <a:rPr lang="en-US" sz="1500" dirty="0" err="1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Selecionamos</a:t>
            </a:r>
            <a:r>
              <a:rPr lang="en-US" sz="150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</a:t>
            </a:r>
            <a:r>
              <a:rPr lang="en-US" sz="1500" dirty="0" err="1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os</a:t>
            </a:r>
            <a:r>
              <a:rPr lang="en-US" sz="150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</a:t>
            </a:r>
            <a:r>
              <a:rPr lang="pt-BR" sz="150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trabalhos que faziam parte de ou tese ou um artigo acadêmico </a:t>
            </a:r>
            <a:endParaRPr lang="en-US" sz="1500" dirty="0"/>
          </a:p>
        </p:txBody>
      </p:sp>
      <p:sp>
        <p:nvSpPr>
          <p:cNvPr id="15" name="Shape 13"/>
          <p:cNvSpPr/>
          <p:nvPr/>
        </p:nvSpPr>
        <p:spPr>
          <a:xfrm>
            <a:off x="8988862" y="3299996"/>
            <a:ext cx="22860" cy="669846"/>
          </a:xfrm>
          <a:prstGeom prst="roundRect">
            <a:avLst>
              <a:gd name="adj" fmla="val 125602"/>
            </a:avLst>
          </a:prstGeom>
          <a:solidFill>
            <a:srgbClr val="575757"/>
          </a:solidFill>
          <a:ln/>
        </p:spPr>
      </p:sp>
      <p:sp>
        <p:nvSpPr>
          <p:cNvPr id="16" name="Shape 14"/>
          <p:cNvSpPr/>
          <p:nvPr/>
        </p:nvSpPr>
        <p:spPr>
          <a:xfrm>
            <a:off x="8785027" y="3084731"/>
            <a:ext cx="430649" cy="430649"/>
          </a:xfrm>
          <a:prstGeom prst="roundRect">
            <a:avLst>
              <a:gd name="adj" fmla="val 6667"/>
            </a:avLst>
          </a:prstGeom>
          <a:solidFill>
            <a:srgbClr val="3E3E3E"/>
          </a:solidFill>
          <a:ln/>
        </p:spPr>
      </p:sp>
      <p:sp>
        <p:nvSpPr>
          <p:cNvPr id="17" name="Text 15"/>
          <p:cNvSpPr/>
          <p:nvPr/>
        </p:nvSpPr>
        <p:spPr>
          <a:xfrm>
            <a:off x="8917424" y="3156406"/>
            <a:ext cx="165735" cy="2871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250"/>
              </a:lnSpc>
              <a:buNone/>
            </a:pPr>
            <a:r>
              <a:rPr lang="en-US" sz="2250" dirty="0">
                <a:solidFill>
                  <a:srgbClr val="BFBFBF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3</a:t>
            </a:r>
            <a:endParaRPr lang="en-US" sz="2250" dirty="0"/>
          </a:p>
        </p:txBody>
      </p:sp>
      <p:sp>
        <p:nvSpPr>
          <p:cNvPr id="18" name="Text 16"/>
          <p:cNvSpPr/>
          <p:nvPr/>
        </p:nvSpPr>
        <p:spPr>
          <a:xfrm>
            <a:off x="7804071" y="4161353"/>
            <a:ext cx="2392680" cy="29908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50"/>
              </a:lnSpc>
              <a:buNone/>
            </a:pPr>
            <a:r>
              <a:rPr lang="en-US" sz="1850" dirty="0" err="1">
                <a:solidFill>
                  <a:srgbClr val="BFBFBF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Análise</a:t>
            </a:r>
            <a:r>
              <a:rPr lang="en-US" sz="1850" dirty="0">
                <a:solidFill>
                  <a:srgbClr val="BFBFBF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 de Dados</a:t>
            </a:r>
            <a:endParaRPr lang="en-US" sz="1850" dirty="0"/>
          </a:p>
        </p:txBody>
      </p:sp>
      <p:sp>
        <p:nvSpPr>
          <p:cNvPr id="19" name="Text 17"/>
          <p:cNvSpPr/>
          <p:nvPr/>
        </p:nvSpPr>
        <p:spPr>
          <a:xfrm>
            <a:off x="7602141" y="4575215"/>
            <a:ext cx="2796540" cy="214360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400"/>
              </a:lnSpc>
              <a:buNone/>
            </a:pPr>
            <a:r>
              <a:rPr lang="en-US" sz="150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Coletamos e analisamos dados as </a:t>
            </a:r>
            <a:r>
              <a:rPr lang="pt-BR" sz="150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introduções para ver se realmente fazia parte de software voltados para a</a:t>
            </a:r>
          </a:p>
          <a:p>
            <a:pPr marL="0" indent="0" algn="ctr">
              <a:lnSpc>
                <a:spcPts val="2400"/>
              </a:lnSpc>
              <a:buNone/>
            </a:pPr>
            <a:r>
              <a:rPr lang="pt-BR" sz="150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saúde </a:t>
            </a:r>
            <a:endParaRPr lang="en-US" sz="1500" dirty="0"/>
          </a:p>
        </p:txBody>
      </p:sp>
      <p:sp>
        <p:nvSpPr>
          <p:cNvPr id="20" name="Shape 18"/>
          <p:cNvSpPr/>
          <p:nvPr/>
        </p:nvSpPr>
        <p:spPr>
          <a:xfrm>
            <a:off x="12359402" y="3299996"/>
            <a:ext cx="22860" cy="669846"/>
          </a:xfrm>
          <a:prstGeom prst="roundRect">
            <a:avLst>
              <a:gd name="adj" fmla="val 125602"/>
            </a:avLst>
          </a:prstGeom>
          <a:solidFill>
            <a:srgbClr val="575757"/>
          </a:solidFill>
          <a:ln/>
        </p:spPr>
      </p:sp>
      <p:sp>
        <p:nvSpPr>
          <p:cNvPr id="21" name="Shape 19"/>
          <p:cNvSpPr/>
          <p:nvPr/>
        </p:nvSpPr>
        <p:spPr>
          <a:xfrm>
            <a:off x="12155567" y="3084731"/>
            <a:ext cx="430649" cy="430649"/>
          </a:xfrm>
          <a:prstGeom prst="roundRect">
            <a:avLst>
              <a:gd name="adj" fmla="val 6667"/>
            </a:avLst>
          </a:prstGeom>
          <a:solidFill>
            <a:srgbClr val="3E3E3E"/>
          </a:solidFill>
          <a:ln/>
        </p:spPr>
      </p:sp>
      <p:sp>
        <p:nvSpPr>
          <p:cNvPr id="22" name="Text 20"/>
          <p:cNvSpPr/>
          <p:nvPr/>
        </p:nvSpPr>
        <p:spPr>
          <a:xfrm>
            <a:off x="12283678" y="3156406"/>
            <a:ext cx="174308" cy="287179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250"/>
              </a:lnSpc>
              <a:buNone/>
            </a:pPr>
            <a:r>
              <a:rPr lang="en-US" sz="2250" dirty="0">
                <a:solidFill>
                  <a:srgbClr val="BFBFBF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4</a:t>
            </a:r>
            <a:endParaRPr lang="en-US" sz="2250" dirty="0"/>
          </a:p>
        </p:txBody>
      </p:sp>
      <p:sp>
        <p:nvSpPr>
          <p:cNvPr id="23" name="Text 21"/>
          <p:cNvSpPr/>
          <p:nvPr/>
        </p:nvSpPr>
        <p:spPr>
          <a:xfrm>
            <a:off x="11174611" y="4161353"/>
            <a:ext cx="2392680" cy="29908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350"/>
              </a:lnSpc>
              <a:buNone/>
            </a:pPr>
            <a:r>
              <a:rPr lang="en-US" sz="1850" dirty="0">
                <a:solidFill>
                  <a:srgbClr val="BFBFBF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Validação</a:t>
            </a:r>
            <a:endParaRPr lang="en-US" sz="1850" dirty="0"/>
          </a:p>
        </p:txBody>
      </p:sp>
      <p:sp>
        <p:nvSpPr>
          <p:cNvPr id="24" name="Text 22"/>
          <p:cNvSpPr/>
          <p:nvPr/>
        </p:nvSpPr>
        <p:spPr>
          <a:xfrm>
            <a:off x="10972681" y="4575215"/>
            <a:ext cx="2796540" cy="122491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ctr">
              <a:lnSpc>
                <a:spcPts val="2400"/>
              </a:lnSpc>
              <a:buNone/>
            </a:pPr>
            <a:r>
              <a:rPr lang="en-US" sz="150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Validamos nossos achados com especialistas da área para garantir a precisão e relevância dos resultados.</a:t>
            </a:r>
            <a:endParaRPr lang="en-US" sz="1500" dirty="0"/>
          </a:p>
        </p:txBody>
      </p:sp>
      <p:sp>
        <p:nvSpPr>
          <p:cNvPr id="25" name="Retângulo: Cantos Arredondados 24">
            <a:extLst>
              <a:ext uri="{FF2B5EF4-FFF2-40B4-BE49-F238E27FC236}">
                <a16:creationId xmlns:a16="http://schemas.microsoft.com/office/drawing/2014/main" id="{5B149AC9-46A9-ABCB-261F-1E50DA2CFDEB}"/>
              </a:ext>
            </a:extLst>
          </p:cNvPr>
          <p:cNvSpPr/>
          <p:nvPr/>
        </p:nvSpPr>
        <p:spPr>
          <a:xfrm>
            <a:off x="12698857" y="7736440"/>
            <a:ext cx="1859623" cy="334328"/>
          </a:xfrm>
          <a:prstGeom prst="roundRect">
            <a:avLst/>
          </a:prstGeom>
          <a:solidFill>
            <a:srgbClr val="1F1F1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5970865" y="1031438"/>
            <a:ext cx="3461028" cy="43255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3400"/>
              </a:lnSpc>
              <a:buNone/>
            </a:pPr>
            <a:r>
              <a:rPr lang="en-US" sz="2700" dirty="0">
                <a:solidFill>
                  <a:srgbClr val="FEFEFE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Resultados</a:t>
            </a:r>
            <a:endParaRPr lang="en-US" sz="2700" dirty="0"/>
          </a:p>
        </p:txBody>
      </p:sp>
      <p:sp>
        <p:nvSpPr>
          <p:cNvPr id="4" name="Text 1"/>
          <p:cNvSpPr/>
          <p:nvPr/>
        </p:nvSpPr>
        <p:spPr>
          <a:xfrm>
            <a:off x="5970865" y="1671638"/>
            <a:ext cx="8175069" cy="2214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1700"/>
              </a:lnSpc>
              <a:buNone/>
            </a:pPr>
            <a:r>
              <a:rPr lang="en-US" sz="105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Aqui estão os resultados da busca nas diferentes bases de dados:</a:t>
            </a:r>
            <a:endParaRPr lang="en-US" sz="1050" dirty="0"/>
          </a:p>
        </p:txBody>
      </p:sp>
      <p:sp>
        <p:nvSpPr>
          <p:cNvPr id="5" name="Shape 2"/>
          <p:cNvSpPr/>
          <p:nvPr/>
        </p:nvSpPr>
        <p:spPr>
          <a:xfrm>
            <a:off x="5970865" y="2048827"/>
            <a:ext cx="8175069" cy="5149215"/>
          </a:xfrm>
          <a:prstGeom prst="roundRect">
            <a:avLst>
              <a:gd name="adj" fmla="val 403"/>
            </a:avLst>
          </a:prstGeom>
          <a:noFill/>
          <a:ln w="7620">
            <a:solidFill>
              <a:srgbClr val="FFFFFF">
                <a:alpha val="24000"/>
              </a:srgbClr>
            </a:solidFill>
            <a:prstDash val="solid"/>
          </a:ln>
        </p:spPr>
      </p:sp>
      <p:sp>
        <p:nvSpPr>
          <p:cNvPr id="6" name="Shape 3"/>
          <p:cNvSpPr/>
          <p:nvPr/>
        </p:nvSpPr>
        <p:spPr>
          <a:xfrm>
            <a:off x="5978485" y="2056448"/>
            <a:ext cx="8158996" cy="40266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7" name="Text 4"/>
          <p:cNvSpPr/>
          <p:nvPr/>
        </p:nvSpPr>
        <p:spPr>
          <a:xfrm>
            <a:off x="6117669" y="2147054"/>
            <a:ext cx="2438876" cy="2214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1700"/>
              </a:lnSpc>
              <a:buNone/>
            </a:pPr>
            <a:r>
              <a:rPr lang="en-US" sz="105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Base de Dados</a:t>
            </a:r>
            <a:endParaRPr lang="en-US" sz="1050" dirty="0"/>
          </a:p>
        </p:txBody>
      </p:sp>
      <p:sp>
        <p:nvSpPr>
          <p:cNvPr id="8" name="Text 5"/>
          <p:cNvSpPr/>
          <p:nvPr/>
        </p:nvSpPr>
        <p:spPr>
          <a:xfrm>
            <a:off x="8840867" y="2147054"/>
            <a:ext cx="2435066" cy="2214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1700"/>
              </a:lnSpc>
              <a:buNone/>
            </a:pPr>
            <a:r>
              <a:rPr lang="en-US" sz="105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Termo de Busca</a:t>
            </a:r>
            <a:endParaRPr lang="en-US" sz="1050" dirty="0"/>
          </a:p>
        </p:txBody>
      </p:sp>
      <p:sp>
        <p:nvSpPr>
          <p:cNvPr id="9" name="Text 6"/>
          <p:cNvSpPr/>
          <p:nvPr/>
        </p:nvSpPr>
        <p:spPr>
          <a:xfrm>
            <a:off x="11560254" y="2147054"/>
            <a:ext cx="2438876" cy="2214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1700"/>
              </a:lnSpc>
              <a:buNone/>
            </a:pPr>
            <a:r>
              <a:rPr lang="en-US" sz="105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Número de Resultados</a:t>
            </a:r>
            <a:endParaRPr lang="en-US" sz="1050" dirty="0"/>
          </a:p>
        </p:txBody>
      </p:sp>
      <p:sp>
        <p:nvSpPr>
          <p:cNvPr id="10" name="Shape 7"/>
          <p:cNvSpPr/>
          <p:nvPr/>
        </p:nvSpPr>
        <p:spPr>
          <a:xfrm>
            <a:off x="5978485" y="2459117"/>
            <a:ext cx="8158996" cy="624126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1" name="Text 8"/>
          <p:cNvSpPr/>
          <p:nvPr/>
        </p:nvSpPr>
        <p:spPr>
          <a:xfrm>
            <a:off x="6117669" y="2549723"/>
            <a:ext cx="2438876" cy="2214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1700"/>
              </a:lnSpc>
              <a:buNone/>
            </a:pPr>
            <a:r>
              <a:rPr lang="en-US" sz="105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Google Acadêmico</a:t>
            </a:r>
            <a:endParaRPr lang="en-US" sz="1050" dirty="0"/>
          </a:p>
        </p:txBody>
      </p:sp>
      <p:sp>
        <p:nvSpPr>
          <p:cNvPr id="12" name="Text 9"/>
          <p:cNvSpPr/>
          <p:nvPr/>
        </p:nvSpPr>
        <p:spPr>
          <a:xfrm>
            <a:off x="8840867" y="2549723"/>
            <a:ext cx="2435066" cy="4429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1700"/>
              </a:lnSpc>
              <a:buNone/>
            </a:pPr>
            <a:r>
              <a:rPr lang="en-US" sz="105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Avaliação da tecnologia biomédica AND Prestação de cuidados de saúde</a:t>
            </a:r>
            <a:endParaRPr lang="en-US" sz="1050" dirty="0"/>
          </a:p>
        </p:txBody>
      </p:sp>
      <p:sp>
        <p:nvSpPr>
          <p:cNvPr id="13" name="Text 10"/>
          <p:cNvSpPr/>
          <p:nvPr/>
        </p:nvSpPr>
        <p:spPr>
          <a:xfrm>
            <a:off x="11560254" y="2549723"/>
            <a:ext cx="2438876" cy="2214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1700"/>
              </a:lnSpc>
              <a:buNone/>
            </a:pPr>
            <a:r>
              <a:rPr lang="en-US" sz="105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14.400</a:t>
            </a:r>
            <a:endParaRPr lang="en-US" sz="1050" dirty="0"/>
          </a:p>
        </p:txBody>
      </p:sp>
      <p:sp>
        <p:nvSpPr>
          <p:cNvPr id="14" name="Shape 11"/>
          <p:cNvSpPr/>
          <p:nvPr/>
        </p:nvSpPr>
        <p:spPr>
          <a:xfrm>
            <a:off x="5978485" y="3083243"/>
            <a:ext cx="8158996" cy="624126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15" name="Text 12"/>
          <p:cNvSpPr/>
          <p:nvPr/>
        </p:nvSpPr>
        <p:spPr>
          <a:xfrm>
            <a:off x="6117669" y="3173849"/>
            <a:ext cx="2438876" cy="2214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1700"/>
              </a:lnSpc>
              <a:buNone/>
            </a:pPr>
            <a:r>
              <a:rPr lang="en-US" sz="105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Google Acadêmico</a:t>
            </a:r>
            <a:endParaRPr lang="en-US" sz="1050" dirty="0"/>
          </a:p>
        </p:txBody>
      </p:sp>
      <p:sp>
        <p:nvSpPr>
          <p:cNvPr id="16" name="Text 13"/>
          <p:cNvSpPr/>
          <p:nvPr/>
        </p:nvSpPr>
        <p:spPr>
          <a:xfrm>
            <a:off x="8840867" y="3173849"/>
            <a:ext cx="2435066" cy="4429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1700"/>
              </a:lnSpc>
              <a:buNone/>
            </a:pPr>
            <a:r>
              <a:rPr lang="en-US" sz="105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Aplicações de Saúde AND Registros Médicos Eletrônicos</a:t>
            </a:r>
            <a:endParaRPr lang="en-US" sz="1050" dirty="0"/>
          </a:p>
        </p:txBody>
      </p:sp>
      <p:sp>
        <p:nvSpPr>
          <p:cNvPr id="17" name="Text 14"/>
          <p:cNvSpPr/>
          <p:nvPr/>
        </p:nvSpPr>
        <p:spPr>
          <a:xfrm>
            <a:off x="11560254" y="3173849"/>
            <a:ext cx="2438876" cy="2214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1700"/>
              </a:lnSpc>
              <a:buNone/>
            </a:pPr>
            <a:r>
              <a:rPr lang="en-US" sz="105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24.400</a:t>
            </a:r>
            <a:endParaRPr lang="en-US" sz="1050" dirty="0"/>
          </a:p>
        </p:txBody>
      </p:sp>
      <p:sp>
        <p:nvSpPr>
          <p:cNvPr id="18" name="Shape 15"/>
          <p:cNvSpPr/>
          <p:nvPr/>
        </p:nvSpPr>
        <p:spPr>
          <a:xfrm>
            <a:off x="5978485" y="3707368"/>
            <a:ext cx="8158996" cy="1067038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19" name="Text 16"/>
          <p:cNvSpPr/>
          <p:nvPr/>
        </p:nvSpPr>
        <p:spPr>
          <a:xfrm>
            <a:off x="6117669" y="3797975"/>
            <a:ext cx="2438876" cy="2214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1700"/>
              </a:lnSpc>
              <a:buNone/>
            </a:pPr>
            <a:r>
              <a:rPr lang="en-US" sz="105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Google Acadêmico</a:t>
            </a:r>
            <a:endParaRPr lang="en-US" sz="1050" dirty="0"/>
          </a:p>
        </p:txBody>
      </p:sp>
      <p:sp>
        <p:nvSpPr>
          <p:cNvPr id="20" name="Text 17"/>
          <p:cNvSpPr/>
          <p:nvPr/>
        </p:nvSpPr>
        <p:spPr>
          <a:xfrm>
            <a:off x="8840867" y="3797975"/>
            <a:ext cx="2435066" cy="8858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1700"/>
              </a:lnSpc>
              <a:buNone/>
            </a:pPr>
            <a:r>
              <a:rPr lang="en-US" sz="105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Avaliação da tecnologia biomédica AND Prestação de cuidados de saúde AND Aplicações de Saúde AND Registros Médicos Eletrônicos</a:t>
            </a:r>
            <a:endParaRPr lang="en-US" sz="1050" dirty="0"/>
          </a:p>
        </p:txBody>
      </p:sp>
      <p:sp>
        <p:nvSpPr>
          <p:cNvPr id="21" name="Text 18"/>
          <p:cNvSpPr/>
          <p:nvPr/>
        </p:nvSpPr>
        <p:spPr>
          <a:xfrm>
            <a:off x="11560254" y="3797975"/>
            <a:ext cx="2438876" cy="2214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1700"/>
              </a:lnSpc>
              <a:buNone/>
            </a:pPr>
            <a:r>
              <a:rPr lang="en-US" sz="105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234</a:t>
            </a:r>
            <a:endParaRPr lang="en-US" sz="1050" dirty="0"/>
          </a:p>
        </p:txBody>
      </p:sp>
      <p:sp>
        <p:nvSpPr>
          <p:cNvPr id="22" name="Shape 19"/>
          <p:cNvSpPr/>
          <p:nvPr/>
        </p:nvSpPr>
        <p:spPr>
          <a:xfrm>
            <a:off x="5978485" y="4774406"/>
            <a:ext cx="8158996" cy="40266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23" name="Text 20"/>
          <p:cNvSpPr/>
          <p:nvPr/>
        </p:nvSpPr>
        <p:spPr>
          <a:xfrm>
            <a:off x="6117669" y="4865013"/>
            <a:ext cx="2438876" cy="2214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1700"/>
              </a:lnSpc>
              <a:buNone/>
            </a:pPr>
            <a:r>
              <a:rPr lang="en-US" sz="105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Periódicos CAFE</a:t>
            </a:r>
            <a:endParaRPr lang="en-US" sz="1050" dirty="0"/>
          </a:p>
        </p:txBody>
      </p:sp>
      <p:sp>
        <p:nvSpPr>
          <p:cNvPr id="24" name="Text 21"/>
          <p:cNvSpPr/>
          <p:nvPr/>
        </p:nvSpPr>
        <p:spPr>
          <a:xfrm>
            <a:off x="8840867" y="4865013"/>
            <a:ext cx="2435066" cy="2214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1700"/>
              </a:lnSpc>
              <a:buNone/>
            </a:pPr>
            <a:r>
              <a:rPr lang="en-US" sz="105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Avaliação da tecnologia biomédica</a:t>
            </a:r>
            <a:endParaRPr lang="en-US" sz="1050" dirty="0"/>
          </a:p>
        </p:txBody>
      </p:sp>
      <p:sp>
        <p:nvSpPr>
          <p:cNvPr id="25" name="Text 22"/>
          <p:cNvSpPr/>
          <p:nvPr/>
        </p:nvSpPr>
        <p:spPr>
          <a:xfrm>
            <a:off x="11560254" y="4865013"/>
            <a:ext cx="2438876" cy="2214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1700"/>
              </a:lnSpc>
              <a:buNone/>
            </a:pPr>
            <a:r>
              <a:rPr lang="en-US" sz="105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18</a:t>
            </a:r>
            <a:endParaRPr lang="en-US" sz="1050" dirty="0"/>
          </a:p>
        </p:txBody>
      </p:sp>
      <p:sp>
        <p:nvSpPr>
          <p:cNvPr id="26" name="Shape 23"/>
          <p:cNvSpPr/>
          <p:nvPr/>
        </p:nvSpPr>
        <p:spPr>
          <a:xfrm>
            <a:off x="5978485" y="5177076"/>
            <a:ext cx="8158996" cy="402669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27" name="Text 24"/>
          <p:cNvSpPr/>
          <p:nvPr/>
        </p:nvSpPr>
        <p:spPr>
          <a:xfrm>
            <a:off x="6117669" y="5267682"/>
            <a:ext cx="2438876" cy="2214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1700"/>
              </a:lnSpc>
              <a:buNone/>
            </a:pPr>
            <a:r>
              <a:rPr lang="en-US" sz="105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Periódicos CAFE</a:t>
            </a:r>
            <a:endParaRPr lang="en-US" sz="1050" dirty="0"/>
          </a:p>
        </p:txBody>
      </p:sp>
      <p:sp>
        <p:nvSpPr>
          <p:cNvPr id="28" name="Text 25"/>
          <p:cNvSpPr/>
          <p:nvPr/>
        </p:nvSpPr>
        <p:spPr>
          <a:xfrm>
            <a:off x="8840867" y="5267682"/>
            <a:ext cx="2435066" cy="2214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1700"/>
              </a:lnSpc>
              <a:buNone/>
            </a:pPr>
            <a:r>
              <a:rPr lang="en-US" sz="105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Prestação de cuidados de saúde</a:t>
            </a:r>
            <a:endParaRPr lang="en-US" sz="1050" dirty="0"/>
          </a:p>
        </p:txBody>
      </p:sp>
      <p:sp>
        <p:nvSpPr>
          <p:cNvPr id="29" name="Text 26"/>
          <p:cNvSpPr/>
          <p:nvPr/>
        </p:nvSpPr>
        <p:spPr>
          <a:xfrm>
            <a:off x="11560254" y="5267682"/>
            <a:ext cx="2438876" cy="2214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1700"/>
              </a:lnSpc>
              <a:buNone/>
            </a:pPr>
            <a:r>
              <a:rPr lang="en-US" sz="105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996</a:t>
            </a:r>
            <a:endParaRPr lang="en-US" sz="1050" dirty="0"/>
          </a:p>
        </p:txBody>
      </p:sp>
      <p:sp>
        <p:nvSpPr>
          <p:cNvPr id="30" name="Shape 27"/>
          <p:cNvSpPr/>
          <p:nvPr/>
        </p:nvSpPr>
        <p:spPr>
          <a:xfrm>
            <a:off x="5978485" y="5579745"/>
            <a:ext cx="8158996" cy="40266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</p:sp>
      <p:sp>
        <p:nvSpPr>
          <p:cNvPr id="31" name="Text 28"/>
          <p:cNvSpPr/>
          <p:nvPr/>
        </p:nvSpPr>
        <p:spPr>
          <a:xfrm>
            <a:off x="6117669" y="5670352"/>
            <a:ext cx="2438876" cy="2214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1700"/>
              </a:lnSpc>
              <a:buNone/>
            </a:pPr>
            <a:r>
              <a:rPr lang="en-US" sz="105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Periódicos CAFE</a:t>
            </a:r>
            <a:endParaRPr lang="en-US" sz="1050" dirty="0"/>
          </a:p>
        </p:txBody>
      </p:sp>
      <p:sp>
        <p:nvSpPr>
          <p:cNvPr id="32" name="Text 29"/>
          <p:cNvSpPr/>
          <p:nvPr/>
        </p:nvSpPr>
        <p:spPr>
          <a:xfrm>
            <a:off x="8840867" y="5670352"/>
            <a:ext cx="2435066" cy="2214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1700"/>
              </a:lnSpc>
              <a:buNone/>
            </a:pPr>
            <a:r>
              <a:rPr lang="en-US" sz="105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Registros Médicos Eletrônicos</a:t>
            </a:r>
            <a:endParaRPr lang="en-US" sz="1050" dirty="0"/>
          </a:p>
        </p:txBody>
      </p:sp>
      <p:sp>
        <p:nvSpPr>
          <p:cNvPr id="33" name="Text 30"/>
          <p:cNvSpPr/>
          <p:nvPr/>
        </p:nvSpPr>
        <p:spPr>
          <a:xfrm>
            <a:off x="11560254" y="5670352"/>
            <a:ext cx="2438876" cy="2214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1700"/>
              </a:lnSpc>
              <a:buNone/>
            </a:pPr>
            <a:r>
              <a:rPr lang="en-US" sz="105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78</a:t>
            </a:r>
            <a:endParaRPr lang="en-US" sz="1050" dirty="0"/>
          </a:p>
        </p:txBody>
      </p:sp>
      <p:sp>
        <p:nvSpPr>
          <p:cNvPr id="34" name="Shape 31"/>
          <p:cNvSpPr/>
          <p:nvPr/>
        </p:nvSpPr>
        <p:spPr>
          <a:xfrm>
            <a:off x="5978485" y="5982414"/>
            <a:ext cx="8158996" cy="402669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35" name="Text 32"/>
          <p:cNvSpPr/>
          <p:nvPr/>
        </p:nvSpPr>
        <p:spPr>
          <a:xfrm>
            <a:off x="6117669" y="6073021"/>
            <a:ext cx="2438876" cy="2214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1700"/>
              </a:lnSpc>
              <a:buNone/>
            </a:pPr>
            <a:r>
              <a:rPr lang="en-US" sz="105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ScienceDirect</a:t>
            </a:r>
            <a:endParaRPr lang="en-US" sz="1050" dirty="0"/>
          </a:p>
        </p:txBody>
      </p:sp>
      <p:sp>
        <p:nvSpPr>
          <p:cNvPr id="36" name="Text 33"/>
          <p:cNvSpPr/>
          <p:nvPr/>
        </p:nvSpPr>
        <p:spPr>
          <a:xfrm>
            <a:off x="8840867" y="6073021"/>
            <a:ext cx="2435066" cy="2214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1700"/>
              </a:lnSpc>
              <a:buNone/>
            </a:pPr>
            <a:r>
              <a:rPr lang="en-US" sz="105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Prestação de cuidados de saúde</a:t>
            </a:r>
            <a:endParaRPr lang="en-US" sz="1050" dirty="0"/>
          </a:p>
        </p:txBody>
      </p:sp>
      <p:sp>
        <p:nvSpPr>
          <p:cNvPr id="37" name="Text 34"/>
          <p:cNvSpPr/>
          <p:nvPr/>
        </p:nvSpPr>
        <p:spPr>
          <a:xfrm>
            <a:off x="11560254" y="6073021"/>
            <a:ext cx="2438876" cy="2214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1700"/>
              </a:lnSpc>
              <a:buNone/>
            </a:pPr>
            <a:r>
              <a:rPr lang="en-US" sz="105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114</a:t>
            </a:r>
            <a:endParaRPr lang="en-US" sz="1050" dirty="0"/>
          </a:p>
        </p:txBody>
      </p:sp>
      <p:sp>
        <p:nvSpPr>
          <p:cNvPr id="38" name="Shape 35"/>
          <p:cNvSpPr/>
          <p:nvPr/>
        </p:nvSpPr>
        <p:spPr>
          <a:xfrm>
            <a:off x="5978485" y="6385084"/>
            <a:ext cx="8158996" cy="402669"/>
          </a:xfrm>
          <a:prstGeom prst="rect">
            <a:avLst/>
          </a:prstGeom>
          <a:solidFill>
            <a:srgbClr val="FFFFFF">
              <a:alpha val="4000"/>
            </a:srgbClr>
          </a:solidFill>
          <a:ln/>
        </p:spPr>
        <p:txBody>
          <a:bodyPr/>
          <a:lstStyle/>
          <a:p>
            <a:endParaRPr lang="pt-BR" dirty="0"/>
          </a:p>
        </p:txBody>
      </p:sp>
      <p:sp>
        <p:nvSpPr>
          <p:cNvPr id="39" name="Text 36"/>
          <p:cNvSpPr/>
          <p:nvPr/>
        </p:nvSpPr>
        <p:spPr>
          <a:xfrm>
            <a:off x="6117669" y="6475690"/>
            <a:ext cx="2438876" cy="2214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1700"/>
              </a:lnSpc>
              <a:buNone/>
            </a:pPr>
            <a:r>
              <a:rPr lang="en-US" sz="105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ScienceDirect</a:t>
            </a:r>
            <a:endParaRPr lang="en-US" sz="1050" dirty="0"/>
          </a:p>
        </p:txBody>
      </p:sp>
      <p:sp>
        <p:nvSpPr>
          <p:cNvPr id="40" name="Text 37"/>
          <p:cNvSpPr/>
          <p:nvPr/>
        </p:nvSpPr>
        <p:spPr>
          <a:xfrm>
            <a:off x="8840867" y="6475690"/>
            <a:ext cx="2435066" cy="2214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1700"/>
              </a:lnSpc>
              <a:buNone/>
            </a:pPr>
            <a:r>
              <a:rPr lang="en-US" sz="105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Avaliação da tecnologia biomédica</a:t>
            </a:r>
            <a:endParaRPr lang="en-US" sz="1050" dirty="0"/>
          </a:p>
        </p:txBody>
      </p:sp>
      <p:sp>
        <p:nvSpPr>
          <p:cNvPr id="41" name="Text 38"/>
          <p:cNvSpPr/>
          <p:nvPr/>
        </p:nvSpPr>
        <p:spPr>
          <a:xfrm>
            <a:off x="11560254" y="6475690"/>
            <a:ext cx="2438876" cy="2214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1700"/>
              </a:lnSpc>
              <a:buNone/>
            </a:pPr>
            <a:r>
              <a:rPr lang="en-US" sz="105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31</a:t>
            </a:r>
            <a:endParaRPr lang="en-US" sz="1050" dirty="0"/>
          </a:p>
        </p:txBody>
      </p:sp>
      <p:sp>
        <p:nvSpPr>
          <p:cNvPr id="42" name="Shape 39"/>
          <p:cNvSpPr/>
          <p:nvPr/>
        </p:nvSpPr>
        <p:spPr>
          <a:xfrm>
            <a:off x="5978485" y="6787753"/>
            <a:ext cx="8158996" cy="402669"/>
          </a:xfrm>
          <a:prstGeom prst="rect">
            <a:avLst/>
          </a:prstGeom>
          <a:solidFill>
            <a:srgbClr val="000000">
              <a:alpha val="4000"/>
            </a:srgbClr>
          </a:solidFill>
          <a:ln/>
        </p:spPr>
      </p:sp>
      <p:sp>
        <p:nvSpPr>
          <p:cNvPr id="43" name="Text 40"/>
          <p:cNvSpPr/>
          <p:nvPr/>
        </p:nvSpPr>
        <p:spPr>
          <a:xfrm>
            <a:off x="6117669" y="6878360"/>
            <a:ext cx="2438876" cy="2214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1700"/>
              </a:lnSpc>
              <a:buNone/>
            </a:pPr>
            <a:r>
              <a:rPr lang="en-US" sz="105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ScienceDirect</a:t>
            </a:r>
            <a:endParaRPr lang="en-US" sz="1050" dirty="0"/>
          </a:p>
        </p:txBody>
      </p:sp>
      <p:sp>
        <p:nvSpPr>
          <p:cNvPr id="44" name="Text 41"/>
          <p:cNvSpPr/>
          <p:nvPr/>
        </p:nvSpPr>
        <p:spPr>
          <a:xfrm>
            <a:off x="8840867" y="6878360"/>
            <a:ext cx="2435066" cy="2214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1700"/>
              </a:lnSpc>
              <a:buNone/>
            </a:pPr>
            <a:r>
              <a:rPr lang="en-US" sz="105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Registros Médicos Eletrônicos</a:t>
            </a:r>
            <a:endParaRPr lang="en-US" sz="1050" dirty="0"/>
          </a:p>
        </p:txBody>
      </p:sp>
      <p:sp>
        <p:nvSpPr>
          <p:cNvPr id="45" name="Text 42"/>
          <p:cNvSpPr/>
          <p:nvPr/>
        </p:nvSpPr>
        <p:spPr>
          <a:xfrm>
            <a:off x="11560254" y="6878360"/>
            <a:ext cx="2438876" cy="2214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1700"/>
              </a:lnSpc>
              <a:buNone/>
            </a:pPr>
            <a:r>
              <a:rPr lang="en-US" sz="105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75</a:t>
            </a:r>
            <a:endParaRPr lang="en-US" sz="1050" dirty="0"/>
          </a:p>
        </p:txBody>
      </p:sp>
      <p:sp>
        <p:nvSpPr>
          <p:cNvPr id="46" name="Retângulo: Cantos Arredondados 45">
            <a:extLst>
              <a:ext uri="{FF2B5EF4-FFF2-40B4-BE49-F238E27FC236}">
                <a16:creationId xmlns:a16="http://schemas.microsoft.com/office/drawing/2014/main" id="{8B0FC76F-12C3-BB0F-1C63-4F37B6384D88}"/>
              </a:ext>
            </a:extLst>
          </p:cNvPr>
          <p:cNvSpPr/>
          <p:nvPr/>
        </p:nvSpPr>
        <p:spPr>
          <a:xfrm>
            <a:off x="12698857" y="7736440"/>
            <a:ext cx="1859623" cy="334328"/>
          </a:xfrm>
          <a:prstGeom prst="roundRect">
            <a:avLst/>
          </a:prstGeom>
          <a:solidFill>
            <a:srgbClr val="1F1F1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60916" y="680918"/>
            <a:ext cx="4721543" cy="59019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600"/>
              </a:lnSpc>
              <a:buNone/>
            </a:pPr>
            <a:r>
              <a:rPr lang="en-US" sz="3700" dirty="0">
                <a:solidFill>
                  <a:srgbClr val="FEFEFE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Discussão</a:t>
            </a:r>
            <a:endParaRPr lang="en-US" sz="3700" dirty="0"/>
          </a:p>
        </p:txBody>
      </p:sp>
      <p:sp>
        <p:nvSpPr>
          <p:cNvPr id="3" name="Text 1"/>
          <p:cNvSpPr/>
          <p:nvPr/>
        </p:nvSpPr>
        <p:spPr>
          <a:xfrm>
            <a:off x="660916" y="1648777"/>
            <a:ext cx="13308568" cy="120824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350"/>
              </a:lnSpc>
              <a:buNone/>
            </a:pPr>
            <a:r>
              <a:rPr lang="en-US" sz="145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O aumento da qualidade de vida da população e a queda na mortalidade nas últimas décadas foram resultados do desenvolvimento tecnológico que engloba a produção e a incorporação de tecnologias nos sistemas de saúde de naturezas preventivas, diagnósticas e terapêuticas. Por outro lado, as multiplicações de alternativas disponibilizadas no mercado para os cuidados em saúde geraram desafios gerenciais sobre quais tecnologias financiar e disponibilizar à sociedade, sobretudo em um contexto de constante aumento dos custos com o setor saúde e de limitação de recursos.</a:t>
            </a:r>
            <a:endParaRPr lang="en-US" sz="1450" dirty="0"/>
          </a:p>
        </p:txBody>
      </p:sp>
      <p:sp>
        <p:nvSpPr>
          <p:cNvPr id="4" name="Shape 2"/>
          <p:cNvSpPr/>
          <p:nvPr/>
        </p:nvSpPr>
        <p:spPr>
          <a:xfrm>
            <a:off x="660916" y="3069431"/>
            <a:ext cx="6559868" cy="1994178"/>
          </a:xfrm>
          <a:prstGeom prst="roundRect">
            <a:avLst>
              <a:gd name="adj" fmla="val 1421"/>
            </a:avLst>
          </a:prstGeom>
          <a:solidFill>
            <a:srgbClr val="3E3E3E"/>
          </a:solidFill>
          <a:ln/>
        </p:spPr>
      </p:sp>
      <p:sp>
        <p:nvSpPr>
          <p:cNvPr id="5" name="Text 3"/>
          <p:cNvSpPr/>
          <p:nvPr/>
        </p:nvSpPr>
        <p:spPr>
          <a:xfrm>
            <a:off x="849749" y="3258264"/>
            <a:ext cx="4214455" cy="2950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300"/>
              </a:lnSpc>
              <a:buNone/>
            </a:pPr>
            <a:r>
              <a:rPr lang="en-US" sz="1850" dirty="0">
                <a:solidFill>
                  <a:srgbClr val="BFBFBF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Avaliação Tecnológica em Saúde (ATS)</a:t>
            </a:r>
            <a:endParaRPr lang="en-US" sz="1850" dirty="0"/>
          </a:p>
        </p:txBody>
      </p:sp>
      <p:sp>
        <p:nvSpPr>
          <p:cNvPr id="6" name="Text 4"/>
          <p:cNvSpPr/>
          <p:nvPr/>
        </p:nvSpPr>
        <p:spPr>
          <a:xfrm>
            <a:off x="849749" y="3666530"/>
            <a:ext cx="6182201" cy="60412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350"/>
              </a:lnSpc>
              <a:buNone/>
            </a:pPr>
            <a:r>
              <a:rPr lang="en-US" sz="145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É neste cenário que a Avaliação Tecnológica em Saúde (ATS) tem como organizar o projeto e melhorar pelo rascunho.</a:t>
            </a:r>
            <a:endParaRPr lang="en-US" sz="1450" dirty="0"/>
          </a:p>
        </p:txBody>
      </p:sp>
      <p:sp>
        <p:nvSpPr>
          <p:cNvPr id="7" name="Shape 5"/>
          <p:cNvSpPr/>
          <p:nvPr/>
        </p:nvSpPr>
        <p:spPr>
          <a:xfrm>
            <a:off x="7409617" y="3069431"/>
            <a:ext cx="6559868" cy="1994178"/>
          </a:xfrm>
          <a:prstGeom prst="roundRect">
            <a:avLst>
              <a:gd name="adj" fmla="val 1421"/>
            </a:avLst>
          </a:prstGeom>
          <a:solidFill>
            <a:srgbClr val="3E3E3E"/>
          </a:solidFill>
          <a:ln/>
        </p:spPr>
      </p:sp>
      <p:sp>
        <p:nvSpPr>
          <p:cNvPr id="8" name="Text 6"/>
          <p:cNvSpPr/>
          <p:nvPr/>
        </p:nvSpPr>
        <p:spPr>
          <a:xfrm>
            <a:off x="7598450" y="3258264"/>
            <a:ext cx="4391858" cy="2950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300"/>
              </a:lnSpc>
              <a:buNone/>
            </a:pPr>
            <a:r>
              <a:rPr lang="en-US" sz="1850" dirty="0">
                <a:solidFill>
                  <a:srgbClr val="BFBFBF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Principais Métodos de Desenvolvimento</a:t>
            </a:r>
            <a:endParaRPr lang="en-US" sz="1850" dirty="0"/>
          </a:p>
        </p:txBody>
      </p:sp>
      <p:sp>
        <p:nvSpPr>
          <p:cNvPr id="9" name="Text 7"/>
          <p:cNvSpPr/>
          <p:nvPr/>
        </p:nvSpPr>
        <p:spPr>
          <a:xfrm>
            <a:off x="7598450" y="3666530"/>
            <a:ext cx="6182201" cy="120824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350"/>
              </a:lnSpc>
              <a:buNone/>
            </a:pPr>
            <a:r>
              <a:rPr lang="en-US" sz="145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O estudo identificou três principais métodos de desenvolvimento de software para aplicações de saúde: Design Centrado no Usuário, Design Instrucional Sistemático e Ciclo de Vida de Desenvolvimento de Sistemas.</a:t>
            </a:r>
            <a:endParaRPr lang="en-US" sz="1450" dirty="0"/>
          </a:p>
        </p:txBody>
      </p:sp>
      <p:sp>
        <p:nvSpPr>
          <p:cNvPr id="10" name="Shape 8"/>
          <p:cNvSpPr/>
          <p:nvPr/>
        </p:nvSpPr>
        <p:spPr>
          <a:xfrm>
            <a:off x="660916" y="5252442"/>
            <a:ext cx="6559868" cy="2296239"/>
          </a:xfrm>
          <a:prstGeom prst="roundRect">
            <a:avLst>
              <a:gd name="adj" fmla="val 1234"/>
            </a:avLst>
          </a:prstGeom>
          <a:solidFill>
            <a:srgbClr val="3E3E3E"/>
          </a:solidFill>
          <a:ln/>
        </p:spPr>
      </p:sp>
      <p:sp>
        <p:nvSpPr>
          <p:cNvPr id="11" name="Text 9"/>
          <p:cNvSpPr/>
          <p:nvPr/>
        </p:nvSpPr>
        <p:spPr>
          <a:xfrm>
            <a:off x="849749" y="5441275"/>
            <a:ext cx="2634972" cy="2950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300"/>
              </a:lnSpc>
              <a:buNone/>
            </a:pPr>
            <a:r>
              <a:rPr lang="en-US" sz="1850" dirty="0">
                <a:solidFill>
                  <a:srgbClr val="BFBFBF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Arquitetura de Software</a:t>
            </a:r>
            <a:endParaRPr lang="en-US" sz="1850" dirty="0"/>
          </a:p>
        </p:txBody>
      </p:sp>
      <p:sp>
        <p:nvSpPr>
          <p:cNvPr id="12" name="Text 10"/>
          <p:cNvSpPr/>
          <p:nvPr/>
        </p:nvSpPr>
        <p:spPr>
          <a:xfrm>
            <a:off x="849749" y="5849541"/>
            <a:ext cx="6182201" cy="15103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350"/>
              </a:lnSpc>
              <a:buNone/>
            </a:pPr>
            <a:r>
              <a:rPr lang="en-US" sz="145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 arquitetura de software é crucial para garantir a qualidade dos sistemas de saúde. Ela deve considerar aspectos como usabilidade, desempenho, segurança e interoperabilidade. Uma boa arquitetura ajuda a evitar problemas comuns e a garantir que o software atenda às necessidades dos profissionais de saúde e dos pacientes.</a:t>
            </a:r>
            <a:endParaRPr lang="en-US" sz="1450" dirty="0"/>
          </a:p>
        </p:txBody>
      </p:sp>
      <p:sp>
        <p:nvSpPr>
          <p:cNvPr id="13" name="Shape 11"/>
          <p:cNvSpPr/>
          <p:nvPr/>
        </p:nvSpPr>
        <p:spPr>
          <a:xfrm>
            <a:off x="7409617" y="5252442"/>
            <a:ext cx="6559868" cy="2296239"/>
          </a:xfrm>
          <a:prstGeom prst="roundRect">
            <a:avLst>
              <a:gd name="adj" fmla="val 1234"/>
            </a:avLst>
          </a:prstGeom>
          <a:solidFill>
            <a:srgbClr val="3E3E3E"/>
          </a:solidFill>
          <a:ln/>
        </p:spPr>
      </p:sp>
      <p:sp>
        <p:nvSpPr>
          <p:cNvPr id="14" name="Text 12"/>
          <p:cNvSpPr/>
          <p:nvPr/>
        </p:nvSpPr>
        <p:spPr>
          <a:xfrm>
            <a:off x="7598450" y="5441275"/>
            <a:ext cx="2360771" cy="29503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300"/>
              </a:lnSpc>
              <a:buNone/>
            </a:pPr>
            <a:r>
              <a:rPr lang="en-US" sz="1850" dirty="0">
                <a:solidFill>
                  <a:srgbClr val="BFBFBF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Aplicações Comuns</a:t>
            </a:r>
            <a:endParaRPr lang="en-US" sz="1850" dirty="0"/>
          </a:p>
        </p:txBody>
      </p:sp>
      <p:sp>
        <p:nvSpPr>
          <p:cNvPr id="15" name="Text 13"/>
          <p:cNvSpPr/>
          <p:nvPr/>
        </p:nvSpPr>
        <p:spPr>
          <a:xfrm>
            <a:off x="7598450" y="5849541"/>
            <a:ext cx="6182201" cy="90618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350"/>
              </a:lnSpc>
              <a:buNone/>
            </a:pPr>
            <a:r>
              <a:rPr lang="en-US" sz="145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O estudo destaca três aplicações comuns de software na área da saúde: Sistemas de Prontuário Eletrônico do Paciente (PEP), Telemedicina e Aplicativos Móveis.</a:t>
            </a:r>
            <a:endParaRPr lang="en-US" sz="1450" dirty="0"/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CAE4B94E-5B36-DFE1-F6BE-036592FE237A}"/>
              </a:ext>
            </a:extLst>
          </p:cNvPr>
          <p:cNvSpPr/>
          <p:nvPr/>
        </p:nvSpPr>
        <p:spPr>
          <a:xfrm>
            <a:off x="12698857" y="7736440"/>
            <a:ext cx="1859623" cy="334328"/>
          </a:xfrm>
          <a:prstGeom prst="roundRect">
            <a:avLst/>
          </a:prstGeom>
          <a:solidFill>
            <a:srgbClr val="1F1F1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86765" y="977979"/>
            <a:ext cx="5620464" cy="70258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5500"/>
              </a:lnSpc>
              <a:buNone/>
            </a:pPr>
            <a:r>
              <a:rPr lang="en-US" sz="4400" dirty="0">
                <a:solidFill>
                  <a:srgbClr val="FEFEFE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Tendências e Futuro</a:t>
            </a:r>
            <a:endParaRPr lang="en-US" sz="4400" dirty="0"/>
          </a:p>
        </p:txBody>
      </p:sp>
      <p:sp>
        <p:nvSpPr>
          <p:cNvPr id="3" name="Text 1"/>
          <p:cNvSpPr/>
          <p:nvPr/>
        </p:nvSpPr>
        <p:spPr>
          <a:xfrm>
            <a:off x="786765" y="2130147"/>
            <a:ext cx="13056870" cy="107870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75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O mercado de healthtech está crescendo rapidamente, com investimentos significativos em novas tecnologias. Espera-se que o setor continue a evoluir, trazendo inovações como inteligência artificial e análise de dados para melhorar ainda mais os cuidados de saúde.</a:t>
            </a:r>
            <a:endParaRPr lang="en-US" sz="1750" dirty="0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6765" y="3461742"/>
            <a:ext cx="561975" cy="561975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786765" y="4248507"/>
            <a:ext cx="2810232" cy="3512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BFBFBF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Inteligência Artificial</a:t>
            </a:r>
            <a:endParaRPr lang="en-US" sz="2200" dirty="0"/>
          </a:p>
        </p:txBody>
      </p:sp>
      <p:sp>
        <p:nvSpPr>
          <p:cNvPr id="6" name="Text 3"/>
          <p:cNvSpPr/>
          <p:nvPr/>
        </p:nvSpPr>
        <p:spPr>
          <a:xfrm>
            <a:off x="786765" y="4734520"/>
            <a:ext cx="3011329" cy="179784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 inteligência artificial (IA) está transformando a área da saúde, com aplicações em diagnóstico, tratamento e gestão de saúde.</a:t>
            </a:r>
            <a:endParaRPr lang="en-US" sz="1750" dirty="0"/>
          </a:p>
        </p:txBody>
      </p:sp>
      <p:pic>
        <p:nvPicPr>
          <p:cNvPr id="7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35279" y="3461742"/>
            <a:ext cx="561975" cy="561975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4135279" y="4248507"/>
            <a:ext cx="2810232" cy="3512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BFBFBF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Análise de Dados</a:t>
            </a:r>
            <a:endParaRPr lang="en-US" sz="2200" dirty="0"/>
          </a:p>
        </p:txBody>
      </p:sp>
      <p:sp>
        <p:nvSpPr>
          <p:cNvPr id="9" name="Text 5"/>
          <p:cNvSpPr/>
          <p:nvPr/>
        </p:nvSpPr>
        <p:spPr>
          <a:xfrm>
            <a:off x="4135279" y="4734520"/>
            <a:ext cx="3011329" cy="179784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 análise de dados é fundamental para identificar padrões e tendências em saúde, permitindo a tomada de decisões mais eficazes.</a:t>
            </a:r>
            <a:endParaRPr lang="en-US" sz="1750" dirty="0"/>
          </a:p>
        </p:txBody>
      </p:sp>
      <p:pic>
        <p:nvPicPr>
          <p:cNvPr id="10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83792" y="3461742"/>
            <a:ext cx="561975" cy="561975"/>
          </a:xfrm>
          <a:prstGeom prst="rect">
            <a:avLst/>
          </a:prstGeom>
        </p:spPr>
      </p:pic>
      <p:sp>
        <p:nvSpPr>
          <p:cNvPr id="11" name="Text 6"/>
          <p:cNvSpPr/>
          <p:nvPr/>
        </p:nvSpPr>
        <p:spPr>
          <a:xfrm>
            <a:off x="7483792" y="4248507"/>
            <a:ext cx="3011329" cy="70246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BFBFBF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Computação em Nuvem</a:t>
            </a:r>
            <a:endParaRPr lang="en-US" sz="2200" dirty="0"/>
          </a:p>
        </p:txBody>
      </p:sp>
      <p:sp>
        <p:nvSpPr>
          <p:cNvPr id="12" name="Text 7"/>
          <p:cNvSpPr/>
          <p:nvPr/>
        </p:nvSpPr>
        <p:spPr>
          <a:xfrm>
            <a:off x="7483792" y="5085755"/>
            <a:ext cx="3011329" cy="215741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 computação em nuvem oferece flexibilidade e escalabilidade para sistemas de saúde, permitindo o acesso a dados e recursos de forma segura e eficiente.</a:t>
            </a:r>
            <a:endParaRPr lang="en-US" sz="1750" dirty="0"/>
          </a:p>
        </p:txBody>
      </p:sp>
      <p:pic>
        <p:nvPicPr>
          <p:cNvPr id="13" name="Image 3" descr="preencoded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832306" y="3461742"/>
            <a:ext cx="561975" cy="561975"/>
          </a:xfrm>
          <a:prstGeom prst="rect">
            <a:avLst/>
          </a:prstGeom>
        </p:spPr>
      </p:pic>
      <p:sp>
        <p:nvSpPr>
          <p:cNvPr id="14" name="Text 8"/>
          <p:cNvSpPr/>
          <p:nvPr/>
        </p:nvSpPr>
        <p:spPr>
          <a:xfrm>
            <a:off x="10832306" y="4248507"/>
            <a:ext cx="2810232" cy="35123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50"/>
              </a:lnSpc>
              <a:buNone/>
            </a:pPr>
            <a:r>
              <a:rPr lang="en-US" sz="2200" dirty="0">
                <a:solidFill>
                  <a:srgbClr val="BFBFBF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Dispositivos Móveis</a:t>
            </a:r>
            <a:endParaRPr lang="en-US" sz="2200" dirty="0"/>
          </a:p>
        </p:txBody>
      </p:sp>
      <p:sp>
        <p:nvSpPr>
          <p:cNvPr id="15" name="Text 9"/>
          <p:cNvSpPr/>
          <p:nvPr/>
        </p:nvSpPr>
        <p:spPr>
          <a:xfrm>
            <a:off x="10832306" y="4734520"/>
            <a:ext cx="3011329" cy="2516981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sz="175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Os dispositivos móveis estão se tornando cada vez mais importantes na área da saúde, permitindo o monitoramento remoto de pacientes e a comunicação com profissionais de saúde.</a:t>
            </a:r>
            <a:endParaRPr lang="en-US" sz="1750" dirty="0"/>
          </a:p>
        </p:txBody>
      </p:sp>
      <p:sp>
        <p:nvSpPr>
          <p:cNvPr id="16" name="Retângulo: Cantos Arredondados 15">
            <a:extLst>
              <a:ext uri="{FF2B5EF4-FFF2-40B4-BE49-F238E27FC236}">
                <a16:creationId xmlns:a16="http://schemas.microsoft.com/office/drawing/2014/main" id="{D973D9F3-CAAC-5258-C51C-F02E35B8A427}"/>
              </a:ext>
            </a:extLst>
          </p:cNvPr>
          <p:cNvSpPr/>
          <p:nvPr/>
        </p:nvSpPr>
        <p:spPr>
          <a:xfrm>
            <a:off x="12698857" y="7736440"/>
            <a:ext cx="1859623" cy="334328"/>
          </a:xfrm>
          <a:prstGeom prst="roundRect">
            <a:avLst/>
          </a:prstGeom>
          <a:solidFill>
            <a:srgbClr val="1F1F1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710327" y="558046"/>
            <a:ext cx="5073968" cy="63424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4950"/>
              </a:lnSpc>
              <a:buNone/>
            </a:pPr>
            <a:r>
              <a:rPr lang="en-US" sz="3950" dirty="0">
                <a:solidFill>
                  <a:srgbClr val="FEFEFE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Conclusão</a:t>
            </a:r>
            <a:endParaRPr lang="en-US" sz="3950" dirty="0"/>
          </a:p>
        </p:txBody>
      </p:sp>
      <p:sp>
        <p:nvSpPr>
          <p:cNvPr id="3" name="Text 1"/>
          <p:cNvSpPr/>
          <p:nvPr/>
        </p:nvSpPr>
        <p:spPr>
          <a:xfrm>
            <a:off x="710327" y="1598176"/>
            <a:ext cx="13209746" cy="9744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>
              <a:lnSpc>
                <a:spcPts val="2550"/>
              </a:lnSpc>
              <a:buNone/>
            </a:pPr>
            <a:r>
              <a:rPr lang="en-US" sz="155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O desenvolvimento de software tem um papel fundamental na transformação da área da saúde, proporcionando soluções inovadoras para melhorar os cuidados com os pacientes, otimizar os processos e reduzir custos. As tecnologias de software estão em constante evolução, com novas ferramentas e aplicações surgindo a cada dia.</a:t>
            </a:r>
            <a:endParaRPr lang="en-US" sz="1550" dirty="0"/>
          </a:p>
        </p:txBody>
      </p:sp>
      <p:pic>
        <p:nvPicPr>
          <p:cNvPr id="4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0327" y="2800826"/>
            <a:ext cx="1014770" cy="1623655"/>
          </a:xfrm>
          <a:prstGeom prst="rect">
            <a:avLst/>
          </a:prstGeom>
        </p:spPr>
      </p:pic>
      <p:sp>
        <p:nvSpPr>
          <p:cNvPr id="5" name="Text 2"/>
          <p:cNvSpPr/>
          <p:nvPr/>
        </p:nvSpPr>
        <p:spPr>
          <a:xfrm>
            <a:off x="2029539" y="3003709"/>
            <a:ext cx="2536984" cy="3170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dirty="0">
                <a:solidFill>
                  <a:srgbClr val="BFBFBF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Desafios</a:t>
            </a:r>
            <a:endParaRPr lang="en-US" sz="1950" dirty="0"/>
          </a:p>
        </p:txBody>
      </p:sp>
      <p:sp>
        <p:nvSpPr>
          <p:cNvPr id="6" name="Text 3"/>
          <p:cNvSpPr/>
          <p:nvPr/>
        </p:nvSpPr>
        <p:spPr>
          <a:xfrm>
            <a:off x="2029539" y="3442454"/>
            <a:ext cx="11890534" cy="6496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55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Apesar dos avanços, o desenvolvimento de software para aplicações de saúde enfrenta desafios como a segurança dos dados, a interoperabilidade entre sistemas e a necessidade de garantir a acessibilidade e a inclusão.</a:t>
            </a:r>
            <a:endParaRPr lang="en-US" sz="1550" dirty="0"/>
          </a:p>
        </p:txBody>
      </p:sp>
      <p:pic>
        <p:nvPicPr>
          <p:cNvPr id="7" name="Image 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10327" y="4424482"/>
            <a:ext cx="1014770" cy="1623655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2029539" y="4627364"/>
            <a:ext cx="2536984" cy="3170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dirty="0">
                <a:solidFill>
                  <a:srgbClr val="BFBFBF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Oportunidades</a:t>
            </a:r>
            <a:endParaRPr lang="en-US" sz="1950" dirty="0"/>
          </a:p>
        </p:txBody>
      </p:sp>
      <p:sp>
        <p:nvSpPr>
          <p:cNvPr id="9" name="Text 5"/>
          <p:cNvSpPr/>
          <p:nvPr/>
        </p:nvSpPr>
        <p:spPr>
          <a:xfrm>
            <a:off x="2029539" y="5066109"/>
            <a:ext cx="11890534" cy="6496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55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O futuro da saúde digital é promissor, com oportunidades para desenvolver soluções inovadoras que atendam às necessidades da população e contribuam para a melhoria da qualidade de vida.</a:t>
            </a:r>
            <a:endParaRPr lang="en-US" sz="1550" dirty="0"/>
          </a:p>
        </p:txBody>
      </p:sp>
      <p:pic>
        <p:nvPicPr>
          <p:cNvPr id="10" name="Image 2" descr="preencoded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0327" y="6048137"/>
            <a:ext cx="1014770" cy="1623655"/>
          </a:xfrm>
          <a:prstGeom prst="rect">
            <a:avLst/>
          </a:prstGeom>
        </p:spPr>
      </p:pic>
      <p:sp>
        <p:nvSpPr>
          <p:cNvPr id="11" name="Text 6"/>
          <p:cNvSpPr/>
          <p:nvPr/>
        </p:nvSpPr>
        <p:spPr>
          <a:xfrm>
            <a:off x="2029539" y="6251019"/>
            <a:ext cx="2536984" cy="3170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450"/>
              </a:lnSpc>
              <a:buNone/>
            </a:pPr>
            <a:r>
              <a:rPr lang="en-US" sz="1950" dirty="0">
                <a:solidFill>
                  <a:srgbClr val="BFBFBF"/>
                </a:solidFill>
                <a:latin typeface="Instrument Sans Medium" pitchFamily="34" charset="0"/>
                <a:ea typeface="Instrument Sans Medium" pitchFamily="34" charset="-122"/>
                <a:cs typeface="Instrument Sans Medium" pitchFamily="34" charset="-120"/>
              </a:rPr>
              <a:t>Investimentos</a:t>
            </a:r>
            <a:endParaRPr lang="en-US" sz="1950" dirty="0"/>
          </a:p>
        </p:txBody>
      </p:sp>
      <p:sp>
        <p:nvSpPr>
          <p:cNvPr id="12" name="Text 7"/>
          <p:cNvSpPr/>
          <p:nvPr/>
        </p:nvSpPr>
        <p:spPr>
          <a:xfrm>
            <a:off x="2029539" y="6689765"/>
            <a:ext cx="11890534" cy="64960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550"/>
              </a:lnSpc>
              <a:buNone/>
            </a:pPr>
            <a:r>
              <a:rPr lang="en-US" sz="1550" dirty="0">
                <a:solidFill>
                  <a:srgbClr val="BFBFB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É fundamental investir em pesquisa e desenvolvimento de tecnologias de software para a área da saúde, garantindo que o Brasil esteja na vanguarda da inovação e da transformação digital.</a:t>
            </a:r>
            <a:endParaRPr lang="en-US" sz="1550" dirty="0"/>
          </a:p>
        </p:txBody>
      </p:sp>
      <p:sp>
        <p:nvSpPr>
          <p:cNvPr id="13" name="Retângulo: Cantos Arredondados 12">
            <a:extLst>
              <a:ext uri="{FF2B5EF4-FFF2-40B4-BE49-F238E27FC236}">
                <a16:creationId xmlns:a16="http://schemas.microsoft.com/office/drawing/2014/main" id="{8B24E3A8-BF99-3550-F51F-B077B0D434A7}"/>
              </a:ext>
            </a:extLst>
          </p:cNvPr>
          <p:cNvSpPr/>
          <p:nvPr/>
        </p:nvSpPr>
        <p:spPr>
          <a:xfrm>
            <a:off x="12698857" y="7736440"/>
            <a:ext cx="1859623" cy="334328"/>
          </a:xfrm>
          <a:prstGeom prst="roundRect">
            <a:avLst/>
          </a:prstGeom>
          <a:solidFill>
            <a:srgbClr val="1F1F1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1219</Words>
  <Application>Microsoft Office PowerPoint</Application>
  <PresentationFormat>Personalizar</PresentationFormat>
  <Paragraphs>110</Paragraphs>
  <Slides>8</Slides>
  <Notes>8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2" baseType="lpstr">
      <vt:lpstr>Open Sans</vt:lpstr>
      <vt:lpstr>Arial</vt:lpstr>
      <vt:lpstr>Instrument Sans Medium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Achilles Robson</cp:lastModifiedBy>
  <cp:revision>2</cp:revision>
  <dcterms:created xsi:type="dcterms:W3CDTF">2024-09-30T14:57:10Z</dcterms:created>
  <dcterms:modified xsi:type="dcterms:W3CDTF">2024-09-30T15:14:51Z</dcterms:modified>
</cp:coreProperties>
</file>