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65" r:id="rId6"/>
    <p:sldId id="266" r:id="rId7"/>
    <p:sldId id="267" r:id="rId8"/>
    <p:sldId id="268" r:id="rId9"/>
    <p:sldId id="281" r:id="rId10"/>
    <p:sldId id="280" r:id="rId11"/>
    <p:sldId id="269" r:id="rId12"/>
    <p:sldId id="270" r:id="rId13"/>
    <p:sldId id="279" r:id="rId14"/>
    <p:sldId id="282" r:id="rId15"/>
    <p:sldId id="271" r:id="rId16"/>
    <p:sldId id="272" r:id="rId17"/>
    <p:sldId id="273" r:id="rId18"/>
    <p:sldId id="276" r:id="rId19"/>
    <p:sldId id="274" r:id="rId20"/>
    <p:sldId id="275"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27EBF-9FC2-42E3-B74E-E5652EC6B4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3DC4BA-3E12-4C6A-88B0-5FDBBC9780FB}">
      <dgm:prSet/>
      <dgm:spPr/>
      <dgm:t>
        <a:bodyPr/>
        <a:lstStyle/>
        <a:p>
          <a:pPr>
            <a:lnSpc>
              <a:spcPct val="100000"/>
            </a:lnSpc>
          </a:pPr>
          <a:r>
            <a:rPr lang="en-US" b="1" dirty="0"/>
            <a:t>Homopolymers:</a:t>
          </a:r>
          <a:r>
            <a:rPr lang="en-US" dirty="0"/>
            <a:t> Long stretches of identical bases (e.g., AAAA or GGGG) are challenging for sequencing technologies to interpret accurately. Homopolymers can cause errors, such as misreading the length of the repeated base. Therefore, avoiding homopolymer sequences helps to maintain accuracy in both synthesis and sequencing. </a:t>
          </a:r>
        </a:p>
      </dgm:t>
    </dgm:pt>
    <dgm:pt modelId="{02DBE8ED-E326-47B7-9DB5-AC43A44CC1F1}" type="parTrans" cxnId="{94251F6C-ED17-42E4-8829-7F66796B602A}">
      <dgm:prSet/>
      <dgm:spPr/>
      <dgm:t>
        <a:bodyPr/>
        <a:lstStyle/>
        <a:p>
          <a:endParaRPr lang="en-US"/>
        </a:p>
      </dgm:t>
    </dgm:pt>
    <dgm:pt modelId="{A1E04E8C-2455-4A93-910F-79195BB20516}" type="sibTrans" cxnId="{94251F6C-ED17-42E4-8829-7F66796B602A}">
      <dgm:prSet/>
      <dgm:spPr/>
      <dgm:t>
        <a:bodyPr/>
        <a:lstStyle/>
        <a:p>
          <a:endParaRPr lang="en-US"/>
        </a:p>
      </dgm:t>
    </dgm:pt>
    <dgm:pt modelId="{7D3F9A5D-72AC-42A9-8233-986190072C74}">
      <dgm:prSet/>
      <dgm:spPr/>
      <dgm:t>
        <a:bodyPr/>
        <a:lstStyle/>
        <a:p>
          <a:pPr>
            <a:lnSpc>
              <a:spcPct val="100000"/>
            </a:lnSpc>
          </a:pPr>
          <a:r>
            <a:rPr lang="en-US" b="1"/>
            <a:t>GC Content Balance: </a:t>
          </a:r>
          <a:r>
            <a:rPr lang="en-US"/>
            <a:t>The stability of DNA strands is influenced by the proportion of guanine (G) and cytosine (C) bases relative to adenine (A) and thymine (T) bases. G and C bases bind more strongly due to their three hydrogen bonds (compared to A-T's two), so strands with too high or too low GC content may form secondary structures or become more susceptible to breaking. A balanced GC content, ideally around 40-60%, helps maintain strand stability and improves sequencing reliability. </a:t>
          </a:r>
        </a:p>
      </dgm:t>
    </dgm:pt>
    <dgm:pt modelId="{2D7D7969-25DC-4A59-A0F6-44302D886290}" type="parTrans" cxnId="{95166A55-B959-4B48-99D2-946321F6302E}">
      <dgm:prSet/>
      <dgm:spPr/>
      <dgm:t>
        <a:bodyPr/>
        <a:lstStyle/>
        <a:p>
          <a:endParaRPr lang="en-US"/>
        </a:p>
      </dgm:t>
    </dgm:pt>
    <dgm:pt modelId="{1DDA6864-5E11-44EF-BC9A-86D2DD91508A}" type="sibTrans" cxnId="{95166A55-B959-4B48-99D2-946321F6302E}">
      <dgm:prSet/>
      <dgm:spPr/>
      <dgm:t>
        <a:bodyPr/>
        <a:lstStyle/>
        <a:p>
          <a:endParaRPr lang="en-US"/>
        </a:p>
      </dgm:t>
    </dgm:pt>
    <dgm:pt modelId="{A6ED982A-26D1-4B52-BC91-A28AD6610362}">
      <dgm:prSet/>
      <dgm:spPr/>
      <dgm:t>
        <a:bodyPr/>
        <a:lstStyle/>
        <a:p>
          <a:pPr>
            <a:lnSpc>
              <a:spcPct val="100000"/>
            </a:lnSpc>
          </a:pPr>
          <a:r>
            <a:rPr lang="en-US" b="1" dirty="0"/>
            <a:t>Pattern Repetition:</a:t>
          </a:r>
          <a:r>
            <a:rPr lang="en-US" dirty="0"/>
            <a:t> Repeated base patterns (like ATATAT) increase the risk of sequencing errors due to potential misalignment of reads or failure to distinguish similar patterns. Such repetitions can lead to higher error rates during sequencing, especially with long DNA strands, so the encoding must minimize these repetitive patterns to reduce sequencing inaccuracies.</a:t>
          </a:r>
        </a:p>
      </dgm:t>
    </dgm:pt>
    <dgm:pt modelId="{E7130A3A-510D-4D02-8D91-BA847FAEA705}" type="parTrans" cxnId="{C5028C83-087F-47D3-A27D-CEC8BE5C3323}">
      <dgm:prSet/>
      <dgm:spPr/>
      <dgm:t>
        <a:bodyPr/>
        <a:lstStyle/>
        <a:p>
          <a:endParaRPr lang="en-US"/>
        </a:p>
      </dgm:t>
    </dgm:pt>
    <dgm:pt modelId="{2B25B48F-EAE1-4713-91C2-BEE1C6D16171}" type="sibTrans" cxnId="{C5028C83-087F-47D3-A27D-CEC8BE5C3323}">
      <dgm:prSet/>
      <dgm:spPr/>
      <dgm:t>
        <a:bodyPr/>
        <a:lstStyle/>
        <a:p>
          <a:endParaRPr lang="en-US"/>
        </a:p>
      </dgm:t>
    </dgm:pt>
    <dgm:pt modelId="{ED7A86F4-6AE9-4D47-8F29-1FAF7CC9F520}" type="pres">
      <dgm:prSet presAssocID="{39B27EBF-9FC2-42E3-B74E-E5652EC6B483}" presName="root" presStyleCnt="0">
        <dgm:presLayoutVars>
          <dgm:dir/>
          <dgm:resizeHandles val="exact"/>
        </dgm:presLayoutVars>
      </dgm:prSet>
      <dgm:spPr/>
    </dgm:pt>
    <dgm:pt modelId="{345E6B30-8EE7-40A2-B8AA-FD0685BC9FB9}" type="pres">
      <dgm:prSet presAssocID="{8F3DC4BA-3E12-4C6A-88B0-5FDBBC9780FB}" presName="compNode" presStyleCnt="0"/>
      <dgm:spPr/>
    </dgm:pt>
    <dgm:pt modelId="{7511FFB6-6520-4336-8571-FBCDE643C1C5}" type="pres">
      <dgm:prSet presAssocID="{8F3DC4BA-3E12-4C6A-88B0-5FDBBC9780FB}" presName="bgRect" presStyleLbl="bgShp" presStyleIdx="0" presStyleCnt="3"/>
      <dgm:spPr/>
    </dgm:pt>
    <dgm:pt modelId="{78CE72E7-631B-4288-92C7-E9B8529BDB91}" type="pres">
      <dgm:prSet presAssocID="{8F3DC4BA-3E12-4C6A-88B0-5FDBBC9780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EF3138A7-44EE-4581-8A21-4334CD62593E}" type="pres">
      <dgm:prSet presAssocID="{8F3DC4BA-3E12-4C6A-88B0-5FDBBC9780FB}" presName="spaceRect" presStyleCnt="0"/>
      <dgm:spPr/>
    </dgm:pt>
    <dgm:pt modelId="{BD64937C-2224-45BC-ACD8-8D44456F47D4}" type="pres">
      <dgm:prSet presAssocID="{8F3DC4BA-3E12-4C6A-88B0-5FDBBC9780FB}" presName="parTx" presStyleLbl="revTx" presStyleIdx="0" presStyleCnt="3">
        <dgm:presLayoutVars>
          <dgm:chMax val="0"/>
          <dgm:chPref val="0"/>
        </dgm:presLayoutVars>
      </dgm:prSet>
      <dgm:spPr/>
    </dgm:pt>
    <dgm:pt modelId="{A6EAA576-8FF0-499F-B936-93585A64615A}" type="pres">
      <dgm:prSet presAssocID="{A1E04E8C-2455-4A93-910F-79195BB20516}" presName="sibTrans" presStyleCnt="0"/>
      <dgm:spPr/>
    </dgm:pt>
    <dgm:pt modelId="{FDE58F5E-8082-48F4-8881-FEADB49198DD}" type="pres">
      <dgm:prSet presAssocID="{7D3F9A5D-72AC-42A9-8233-986190072C74}" presName="compNode" presStyleCnt="0"/>
      <dgm:spPr/>
    </dgm:pt>
    <dgm:pt modelId="{FDD9F6A9-348A-4E55-B514-AD3AE85F78CD}" type="pres">
      <dgm:prSet presAssocID="{7D3F9A5D-72AC-42A9-8233-986190072C74}" presName="bgRect" presStyleLbl="bgShp" presStyleIdx="1" presStyleCnt="3"/>
      <dgm:spPr/>
    </dgm:pt>
    <dgm:pt modelId="{43EB5A9B-16D6-4446-AD72-91C3231E3231}" type="pres">
      <dgm:prSet presAssocID="{7D3F9A5D-72AC-42A9-8233-986190072C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7C22DCCD-85FD-4D78-BA53-3942F8426BD4}" type="pres">
      <dgm:prSet presAssocID="{7D3F9A5D-72AC-42A9-8233-986190072C74}" presName="spaceRect" presStyleCnt="0"/>
      <dgm:spPr/>
    </dgm:pt>
    <dgm:pt modelId="{E2D480DA-5CBB-47F1-9131-16B2183A49E0}" type="pres">
      <dgm:prSet presAssocID="{7D3F9A5D-72AC-42A9-8233-986190072C74}" presName="parTx" presStyleLbl="revTx" presStyleIdx="1" presStyleCnt="3">
        <dgm:presLayoutVars>
          <dgm:chMax val="0"/>
          <dgm:chPref val="0"/>
        </dgm:presLayoutVars>
      </dgm:prSet>
      <dgm:spPr/>
    </dgm:pt>
    <dgm:pt modelId="{D6C11546-35B0-41F8-B68D-CF4349461485}" type="pres">
      <dgm:prSet presAssocID="{1DDA6864-5E11-44EF-BC9A-86D2DD91508A}" presName="sibTrans" presStyleCnt="0"/>
      <dgm:spPr/>
    </dgm:pt>
    <dgm:pt modelId="{D185DD0B-435A-43CD-9F5F-3ED61E4A997C}" type="pres">
      <dgm:prSet presAssocID="{A6ED982A-26D1-4B52-BC91-A28AD6610362}" presName="compNode" presStyleCnt="0"/>
      <dgm:spPr/>
    </dgm:pt>
    <dgm:pt modelId="{2CCCEF62-CC9F-4324-9805-E4D668644F6A}" type="pres">
      <dgm:prSet presAssocID="{A6ED982A-26D1-4B52-BC91-A28AD6610362}" presName="bgRect" presStyleLbl="bgShp" presStyleIdx="2" presStyleCnt="3"/>
      <dgm:spPr/>
    </dgm:pt>
    <dgm:pt modelId="{E3023F3A-AC40-4225-8DC0-80D2D15FB0D7}" type="pres">
      <dgm:prSet presAssocID="{A6ED982A-26D1-4B52-BC91-A28AD66103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44F80DA1-6318-4C0A-932F-8CFC842F9C55}" type="pres">
      <dgm:prSet presAssocID="{A6ED982A-26D1-4B52-BC91-A28AD6610362}" presName="spaceRect" presStyleCnt="0"/>
      <dgm:spPr/>
    </dgm:pt>
    <dgm:pt modelId="{C49C32B9-2521-4DA9-895B-E572DD328818}" type="pres">
      <dgm:prSet presAssocID="{A6ED982A-26D1-4B52-BC91-A28AD6610362}" presName="parTx" presStyleLbl="revTx" presStyleIdx="2" presStyleCnt="3">
        <dgm:presLayoutVars>
          <dgm:chMax val="0"/>
          <dgm:chPref val="0"/>
        </dgm:presLayoutVars>
      </dgm:prSet>
      <dgm:spPr/>
    </dgm:pt>
  </dgm:ptLst>
  <dgm:cxnLst>
    <dgm:cxn modelId="{C3B8E41B-EF2C-412A-82DD-A4B6C3F806F7}" type="presOf" srcId="{7D3F9A5D-72AC-42A9-8233-986190072C74}" destId="{E2D480DA-5CBB-47F1-9131-16B2183A49E0}" srcOrd="0" destOrd="0" presId="urn:microsoft.com/office/officeart/2018/2/layout/IconVerticalSolidList"/>
    <dgm:cxn modelId="{DA36412A-E510-442B-AFC1-2B6CF0662D1C}" type="presOf" srcId="{8F3DC4BA-3E12-4C6A-88B0-5FDBBC9780FB}" destId="{BD64937C-2224-45BC-ACD8-8D44456F47D4}" srcOrd="0" destOrd="0" presId="urn:microsoft.com/office/officeart/2018/2/layout/IconVerticalSolidList"/>
    <dgm:cxn modelId="{94251F6C-ED17-42E4-8829-7F66796B602A}" srcId="{39B27EBF-9FC2-42E3-B74E-E5652EC6B483}" destId="{8F3DC4BA-3E12-4C6A-88B0-5FDBBC9780FB}" srcOrd="0" destOrd="0" parTransId="{02DBE8ED-E326-47B7-9DB5-AC43A44CC1F1}" sibTransId="{A1E04E8C-2455-4A93-910F-79195BB20516}"/>
    <dgm:cxn modelId="{95166A55-B959-4B48-99D2-946321F6302E}" srcId="{39B27EBF-9FC2-42E3-B74E-E5652EC6B483}" destId="{7D3F9A5D-72AC-42A9-8233-986190072C74}" srcOrd="1" destOrd="0" parTransId="{2D7D7969-25DC-4A59-A0F6-44302D886290}" sibTransId="{1DDA6864-5E11-44EF-BC9A-86D2DD91508A}"/>
    <dgm:cxn modelId="{C5028C83-087F-47D3-A27D-CEC8BE5C3323}" srcId="{39B27EBF-9FC2-42E3-B74E-E5652EC6B483}" destId="{A6ED982A-26D1-4B52-BC91-A28AD6610362}" srcOrd="2" destOrd="0" parTransId="{E7130A3A-510D-4D02-8D91-BA847FAEA705}" sibTransId="{2B25B48F-EAE1-4713-91C2-BEE1C6D16171}"/>
    <dgm:cxn modelId="{21053199-4979-4210-A45A-249411569522}" type="presOf" srcId="{39B27EBF-9FC2-42E3-B74E-E5652EC6B483}" destId="{ED7A86F4-6AE9-4D47-8F29-1FAF7CC9F520}" srcOrd="0" destOrd="0" presId="urn:microsoft.com/office/officeart/2018/2/layout/IconVerticalSolidList"/>
    <dgm:cxn modelId="{02BA8AC6-9D4D-4CCA-8D8D-2BC909AD886B}" type="presOf" srcId="{A6ED982A-26D1-4B52-BC91-A28AD6610362}" destId="{C49C32B9-2521-4DA9-895B-E572DD328818}" srcOrd="0" destOrd="0" presId="urn:microsoft.com/office/officeart/2018/2/layout/IconVerticalSolidList"/>
    <dgm:cxn modelId="{2A8CEEBB-4E66-465B-A460-C2D85CD00785}" type="presParOf" srcId="{ED7A86F4-6AE9-4D47-8F29-1FAF7CC9F520}" destId="{345E6B30-8EE7-40A2-B8AA-FD0685BC9FB9}" srcOrd="0" destOrd="0" presId="urn:microsoft.com/office/officeart/2018/2/layout/IconVerticalSolidList"/>
    <dgm:cxn modelId="{8D73AA20-F82A-42BD-9EA5-24B6555CDAA6}" type="presParOf" srcId="{345E6B30-8EE7-40A2-B8AA-FD0685BC9FB9}" destId="{7511FFB6-6520-4336-8571-FBCDE643C1C5}" srcOrd="0" destOrd="0" presId="urn:microsoft.com/office/officeart/2018/2/layout/IconVerticalSolidList"/>
    <dgm:cxn modelId="{D8C92C20-FD9B-44FC-B34B-62C293D3D9A3}" type="presParOf" srcId="{345E6B30-8EE7-40A2-B8AA-FD0685BC9FB9}" destId="{78CE72E7-631B-4288-92C7-E9B8529BDB91}" srcOrd="1" destOrd="0" presId="urn:microsoft.com/office/officeart/2018/2/layout/IconVerticalSolidList"/>
    <dgm:cxn modelId="{959BAF3C-0B4F-4EB7-84D4-0C1A810F2DF8}" type="presParOf" srcId="{345E6B30-8EE7-40A2-B8AA-FD0685BC9FB9}" destId="{EF3138A7-44EE-4581-8A21-4334CD62593E}" srcOrd="2" destOrd="0" presId="urn:microsoft.com/office/officeart/2018/2/layout/IconVerticalSolidList"/>
    <dgm:cxn modelId="{D47BD8E3-EE8A-4F8F-9276-D58C88B219A1}" type="presParOf" srcId="{345E6B30-8EE7-40A2-B8AA-FD0685BC9FB9}" destId="{BD64937C-2224-45BC-ACD8-8D44456F47D4}" srcOrd="3" destOrd="0" presId="urn:microsoft.com/office/officeart/2018/2/layout/IconVerticalSolidList"/>
    <dgm:cxn modelId="{CAAF2194-71DB-40F7-B7B8-683245A8E2D3}" type="presParOf" srcId="{ED7A86F4-6AE9-4D47-8F29-1FAF7CC9F520}" destId="{A6EAA576-8FF0-499F-B936-93585A64615A}" srcOrd="1" destOrd="0" presId="urn:microsoft.com/office/officeart/2018/2/layout/IconVerticalSolidList"/>
    <dgm:cxn modelId="{FAA4F5A2-D276-41C7-BAEB-24E97E790324}" type="presParOf" srcId="{ED7A86F4-6AE9-4D47-8F29-1FAF7CC9F520}" destId="{FDE58F5E-8082-48F4-8881-FEADB49198DD}" srcOrd="2" destOrd="0" presId="urn:microsoft.com/office/officeart/2018/2/layout/IconVerticalSolidList"/>
    <dgm:cxn modelId="{49398615-8E5D-4883-ADB3-763DA04BA639}" type="presParOf" srcId="{FDE58F5E-8082-48F4-8881-FEADB49198DD}" destId="{FDD9F6A9-348A-4E55-B514-AD3AE85F78CD}" srcOrd="0" destOrd="0" presId="urn:microsoft.com/office/officeart/2018/2/layout/IconVerticalSolidList"/>
    <dgm:cxn modelId="{29A423B7-CBA7-4E28-A908-CEC132C26616}" type="presParOf" srcId="{FDE58F5E-8082-48F4-8881-FEADB49198DD}" destId="{43EB5A9B-16D6-4446-AD72-91C3231E3231}" srcOrd="1" destOrd="0" presId="urn:microsoft.com/office/officeart/2018/2/layout/IconVerticalSolidList"/>
    <dgm:cxn modelId="{AA90C994-F099-41FD-ABB4-AEF877C01F85}" type="presParOf" srcId="{FDE58F5E-8082-48F4-8881-FEADB49198DD}" destId="{7C22DCCD-85FD-4D78-BA53-3942F8426BD4}" srcOrd="2" destOrd="0" presId="urn:microsoft.com/office/officeart/2018/2/layout/IconVerticalSolidList"/>
    <dgm:cxn modelId="{812BD57A-462E-4B02-9EA6-2F6590F37B69}" type="presParOf" srcId="{FDE58F5E-8082-48F4-8881-FEADB49198DD}" destId="{E2D480DA-5CBB-47F1-9131-16B2183A49E0}" srcOrd="3" destOrd="0" presId="urn:microsoft.com/office/officeart/2018/2/layout/IconVerticalSolidList"/>
    <dgm:cxn modelId="{71D9A822-D983-4D88-8301-1DD0B9CF3AFD}" type="presParOf" srcId="{ED7A86F4-6AE9-4D47-8F29-1FAF7CC9F520}" destId="{D6C11546-35B0-41F8-B68D-CF4349461485}" srcOrd="3" destOrd="0" presId="urn:microsoft.com/office/officeart/2018/2/layout/IconVerticalSolidList"/>
    <dgm:cxn modelId="{9EFC89F9-119D-4D3C-9922-AA5EB57BC18C}" type="presParOf" srcId="{ED7A86F4-6AE9-4D47-8F29-1FAF7CC9F520}" destId="{D185DD0B-435A-43CD-9F5F-3ED61E4A997C}" srcOrd="4" destOrd="0" presId="urn:microsoft.com/office/officeart/2018/2/layout/IconVerticalSolidList"/>
    <dgm:cxn modelId="{CA705821-B095-48F1-9E2C-DC915B7B456D}" type="presParOf" srcId="{D185DD0B-435A-43CD-9F5F-3ED61E4A997C}" destId="{2CCCEF62-CC9F-4324-9805-E4D668644F6A}" srcOrd="0" destOrd="0" presId="urn:microsoft.com/office/officeart/2018/2/layout/IconVerticalSolidList"/>
    <dgm:cxn modelId="{470ADDC3-7F9C-4BA7-BBCD-1D924C2207F0}" type="presParOf" srcId="{D185DD0B-435A-43CD-9F5F-3ED61E4A997C}" destId="{E3023F3A-AC40-4225-8DC0-80D2D15FB0D7}" srcOrd="1" destOrd="0" presId="urn:microsoft.com/office/officeart/2018/2/layout/IconVerticalSolidList"/>
    <dgm:cxn modelId="{EB0737EB-5C2A-44CF-A1C1-29F697604F2A}" type="presParOf" srcId="{D185DD0B-435A-43CD-9F5F-3ED61E4A997C}" destId="{44F80DA1-6318-4C0A-932F-8CFC842F9C55}" srcOrd="2" destOrd="0" presId="urn:microsoft.com/office/officeart/2018/2/layout/IconVerticalSolidList"/>
    <dgm:cxn modelId="{DEF3D0CE-9946-4867-8112-08A707237C40}" type="presParOf" srcId="{D185DD0B-435A-43CD-9F5F-3ED61E4A997C}" destId="{C49C32B9-2521-4DA9-895B-E572DD3288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32561-F4EF-4F45-A90A-6613E82FA5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957B06-1937-4895-B323-6BAD4259C874}">
      <dgm:prSet/>
      <dgm:spPr/>
      <dgm:t>
        <a:bodyPr/>
        <a:lstStyle/>
        <a:p>
          <a:pPr>
            <a:lnSpc>
              <a:spcPct val="100000"/>
            </a:lnSpc>
          </a:pPr>
          <a:r>
            <a:rPr lang="en-US"/>
            <a:t>The paper proposes a DNA encoding solution for images that is optimized to reduce synthesis costs and error rates.</a:t>
          </a:r>
        </a:p>
      </dgm:t>
    </dgm:pt>
    <dgm:pt modelId="{DFC5A0B8-EC23-4644-8C8F-B7CAC43B5B63}" type="parTrans" cxnId="{301CF914-8ADD-4172-BA1E-699D7B8D5D41}">
      <dgm:prSet/>
      <dgm:spPr/>
      <dgm:t>
        <a:bodyPr/>
        <a:lstStyle/>
        <a:p>
          <a:endParaRPr lang="en-US"/>
        </a:p>
      </dgm:t>
    </dgm:pt>
    <dgm:pt modelId="{33211802-E9DF-4168-946B-6F0C37126D89}" type="sibTrans" cxnId="{301CF914-8ADD-4172-BA1E-699D7B8D5D41}">
      <dgm:prSet/>
      <dgm:spPr/>
      <dgm:t>
        <a:bodyPr/>
        <a:lstStyle/>
        <a:p>
          <a:endParaRPr lang="en-US"/>
        </a:p>
      </dgm:t>
    </dgm:pt>
    <dgm:pt modelId="{7DDD09BC-219A-4378-87BD-027F64CC5613}">
      <dgm:prSet/>
      <dgm:spPr/>
      <dgm:t>
        <a:bodyPr/>
        <a:lstStyle/>
        <a:p>
          <a:pPr>
            <a:lnSpc>
              <a:spcPct val="100000"/>
            </a:lnSpc>
          </a:pPr>
          <a:r>
            <a:rPr lang="en-US"/>
            <a:t>The algorithm applies strict error-prevention measures, adhering to the biological constraints mentioned. </a:t>
          </a:r>
        </a:p>
      </dgm:t>
    </dgm:pt>
    <dgm:pt modelId="{4D7CD9CB-7C05-488B-A64D-A87D4B2BEB82}" type="parTrans" cxnId="{3C50AE3C-5B88-4A07-A264-ED48723E0D5B}">
      <dgm:prSet/>
      <dgm:spPr/>
      <dgm:t>
        <a:bodyPr/>
        <a:lstStyle/>
        <a:p>
          <a:endParaRPr lang="en-US"/>
        </a:p>
      </dgm:t>
    </dgm:pt>
    <dgm:pt modelId="{AFB454AF-0728-437D-954B-CBBE317FCFED}" type="sibTrans" cxnId="{3C50AE3C-5B88-4A07-A264-ED48723E0D5B}">
      <dgm:prSet/>
      <dgm:spPr/>
      <dgm:t>
        <a:bodyPr/>
        <a:lstStyle/>
        <a:p>
          <a:endParaRPr lang="en-US"/>
        </a:p>
      </dgm:t>
    </dgm:pt>
    <dgm:pt modelId="{EBFD6558-46D2-4512-BF59-5D8F2B98B887}">
      <dgm:prSet/>
      <dgm:spPr/>
      <dgm:t>
        <a:bodyPr/>
        <a:lstStyle/>
        <a:p>
          <a:pPr>
            <a:lnSpc>
              <a:spcPct val="100000"/>
            </a:lnSpc>
          </a:pPr>
          <a:r>
            <a:rPr lang="en-US"/>
            <a:t>By compressing images before encoding, the solution minimizes the number of nucleotides needed, lowering costs.</a:t>
          </a:r>
        </a:p>
      </dgm:t>
    </dgm:pt>
    <dgm:pt modelId="{644C2F90-19FB-4B28-A3B5-4E5B0E858799}" type="parTrans" cxnId="{4622C991-5B4D-4C0C-8547-9AD980D52F21}">
      <dgm:prSet/>
      <dgm:spPr/>
      <dgm:t>
        <a:bodyPr/>
        <a:lstStyle/>
        <a:p>
          <a:endParaRPr lang="en-US"/>
        </a:p>
      </dgm:t>
    </dgm:pt>
    <dgm:pt modelId="{354EFE9B-2E7D-46CD-95E1-0923C4BA836B}" type="sibTrans" cxnId="{4622C991-5B4D-4C0C-8547-9AD980D52F21}">
      <dgm:prSet/>
      <dgm:spPr/>
      <dgm:t>
        <a:bodyPr/>
        <a:lstStyle/>
        <a:p>
          <a:endParaRPr lang="en-US"/>
        </a:p>
      </dgm:t>
    </dgm:pt>
    <dgm:pt modelId="{EC1E9FC8-0367-473B-B11D-9F34B806A553}" type="pres">
      <dgm:prSet presAssocID="{32F32561-F4EF-4F45-A90A-6613E82FA51A}" presName="root" presStyleCnt="0">
        <dgm:presLayoutVars>
          <dgm:dir/>
          <dgm:resizeHandles val="exact"/>
        </dgm:presLayoutVars>
      </dgm:prSet>
      <dgm:spPr/>
    </dgm:pt>
    <dgm:pt modelId="{52E9B226-9B48-4465-A398-98F890740577}" type="pres">
      <dgm:prSet presAssocID="{03957B06-1937-4895-B323-6BAD4259C874}" presName="compNode" presStyleCnt="0"/>
      <dgm:spPr/>
    </dgm:pt>
    <dgm:pt modelId="{6E2C1802-F3E5-4177-B9B0-E5FA186B04FF}" type="pres">
      <dgm:prSet presAssocID="{03957B06-1937-4895-B323-6BAD4259C8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780C212B-F8F7-4124-B82E-E0F45ED9ED88}" type="pres">
      <dgm:prSet presAssocID="{03957B06-1937-4895-B323-6BAD4259C874}" presName="spaceRect" presStyleCnt="0"/>
      <dgm:spPr/>
    </dgm:pt>
    <dgm:pt modelId="{8144905F-4CD7-4C48-9BD5-322FA45B660A}" type="pres">
      <dgm:prSet presAssocID="{03957B06-1937-4895-B323-6BAD4259C874}" presName="textRect" presStyleLbl="revTx" presStyleIdx="0" presStyleCnt="3">
        <dgm:presLayoutVars>
          <dgm:chMax val="1"/>
          <dgm:chPref val="1"/>
        </dgm:presLayoutVars>
      </dgm:prSet>
      <dgm:spPr/>
    </dgm:pt>
    <dgm:pt modelId="{1C1E689A-E5F0-40FB-832D-62A7B782B4F2}" type="pres">
      <dgm:prSet presAssocID="{33211802-E9DF-4168-946B-6F0C37126D89}" presName="sibTrans" presStyleCnt="0"/>
      <dgm:spPr/>
    </dgm:pt>
    <dgm:pt modelId="{8D7CD6AA-2819-4039-9778-AEC6EC42E26E}" type="pres">
      <dgm:prSet presAssocID="{7DDD09BC-219A-4378-87BD-027F64CC5613}" presName="compNode" presStyleCnt="0"/>
      <dgm:spPr/>
    </dgm:pt>
    <dgm:pt modelId="{2A4216CE-AEF5-4542-A39C-4F9D43166BA0}" type="pres">
      <dgm:prSet presAssocID="{7DDD09BC-219A-4378-87BD-027F64CC56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0D7757AC-0EF5-4727-BFA9-BEFEAB02C653}" type="pres">
      <dgm:prSet presAssocID="{7DDD09BC-219A-4378-87BD-027F64CC5613}" presName="spaceRect" presStyleCnt="0"/>
      <dgm:spPr/>
    </dgm:pt>
    <dgm:pt modelId="{89877481-E470-4F0C-B8B7-224820B8A46D}" type="pres">
      <dgm:prSet presAssocID="{7DDD09BC-219A-4378-87BD-027F64CC5613}" presName="textRect" presStyleLbl="revTx" presStyleIdx="1" presStyleCnt="3">
        <dgm:presLayoutVars>
          <dgm:chMax val="1"/>
          <dgm:chPref val="1"/>
        </dgm:presLayoutVars>
      </dgm:prSet>
      <dgm:spPr/>
    </dgm:pt>
    <dgm:pt modelId="{A9D7133F-5BD5-476D-A497-29523D92B524}" type="pres">
      <dgm:prSet presAssocID="{AFB454AF-0728-437D-954B-CBBE317FCFED}" presName="sibTrans" presStyleCnt="0"/>
      <dgm:spPr/>
    </dgm:pt>
    <dgm:pt modelId="{E14FD25C-B2F5-4761-8C25-AB87E122FDE7}" type="pres">
      <dgm:prSet presAssocID="{EBFD6558-46D2-4512-BF59-5D8F2B98B887}" presName="compNode" presStyleCnt="0"/>
      <dgm:spPr/>
    </dgm:pt>
    <dgm:pt modelId="{27F4CE67-8D25-4FFC-B928-58E15CAC401A}" type="pres">
      <dgm:prSet presAssocID="{EBFD6558-46D2-4512-BF59-5D8F2B98B8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nger Print"/>
        </a:ext>
      </dgm:extLst>
    </dgm:pt>
    <dgm:pt modelId="{9BF613D4-EBE3-4350-801D-D8FB7B34E958}" type="pres">
      <dgm:prSet presAssocID="{EBFD6558-46D2-4512-BF59-5D8F2B98B887}" presName="spaceRect" presStyleCnt="0"/>
      <dgm:spPr/>
    </dgm:pt>
    <dgm:pt modelId="{F1BDDACE-F018-4CFD-B204-AC302171BC5A}" type="pres">
      <dgm:prSet presAssocID="{EBFD6558-46D2-4512-BF59-5D8F2B98B887}" presName="textRect" presStyleLbl="revTx" presStyleIdx="2" presStyleCnt="3">
        <dgm:presLayoutVars>
          <dgm:chMax val="1"/>
          <dgm:chPref val="1"/>
        </dgm:presLayoutVars>
      </dgm:prSet>
      <dgm:spPr/>
    </dgm:pt>
  </dgm:ptLst>
  <dgm:cxnLst>
    <dgm:cxn modelId="{301CF914-8ADD-4172-BA1E-699D7B8D5D41}" srcId="{32F32561-F4EF-4F45-A90A-6613E82FA51A}" destId="{03957B06-1937-4895-B323-6BAD4259C874}" srcOrd="0" destOrd="0" parTransId="{DFC5A0B8-EC23-4644-8C8F-B7CAC43B5B63}" sibTransId="{33211802-E9DF-4168-946B-6F0C37126D89}"/>
    <dgm:cxn modelId="{EBA31924-279C-4FB1-B9B8-49C986D02D08}" type="presOf" srcId="{EBFD6558-46D2-4512-BF59-5D8F2B98B887}" destId="{F1BDDACE-F018-4CFD-B204-AC302171BC5A}" srcOrd="0" destOrd="0" presId="urn:microsoft.com/office/officeart/2018/2/layout/IconLabelList"/>
    <dgm:cxn modelId="{3C50AE3C-5B88-4A07-A264-ED48723E0D5B}" srcId="{32F32561-F4EF-4F45-A90A-6613E82FA51A}" destId="{7DDD09BC-219A-4378-87BD-027F64CC5613}" srcOrd="1" destOrd="0" parTransId="{4D7CD9CB-7C05-488B-A64D-A87D4B2BEB82}" sibTransId="{AFB454AF-0728-437D-954B-CBBE317FCFED}"/>
    <dgm:cxn modelId="{59E94F87-D5F5-4C27-B92F-B9D925BEDFCD}" type="presOf" srcId="{03957B06-1937-4895-B323-6BAD4259C874}" destId="{8144905F-4CD7-4C48-9BD5-322FA45B660A}" srcOrd="0" destOrd="0" presId="urn:microsoft.com/office/officeart/2018/2/layout/IconLabelList"/>
    <dgm:cxn modelId="{4622C991-5B4D-4C0C-8547-9AD980D52F21}" srcId="{32F32561-F4EF-4F45-A90A-6613E82FA51A}" destId="{EBFD6558-46D2-4512-BF59-5D8F2B98B887}" srcOrd="2" destOrd="0" parTransId="{644C2F90-19FB-4B28-A3B5-4E5B0E858799}" sibTransId="{354EFE9B-2E7D-46CD-95E1-0923C4BA836B}"/>
    <dgm:cxn modelId="{935638B5-0A51-42C4-B3D0-796985B4AFA8}" type="presOf" srcId="{7DDD09BC-219A-4378-87BD-027F64CC5613}" destId="{89877481-E470-4F0C-B8B7-224820B8A46D}" srcOrd="0" destOrd="0" presId="urn:microsoft.com/office/officeart/2018/2/layout/IconLabelList"/>
    <dgm:cxn modelId="{07DEB5E3-867B-4EAB-AAD6-12DD0669D7F8}" type="presOf" srcId="{32F32561-F4EF-4F45-A90A-6613E82FA51A}" destId="{EC1E9FC8-0367-473B-B11D-9F34B806A553}" srcOrd="0" destOrd="0" presId="urn:microsoft.com/office/officeart/2018/2/layout/IconLabelList"/>
    <dgm:cxn modelId="{1E0C537E-B4AF-4082-9B45-F06C33FC315E}" type="presParOf" srcId="{EC1E9FC8-0367-473B-B11D-9F34B806A553}" destId="{52E9B226-9B48-4465-A398-98F890740577}" srcOrd="0" destOrd="0" presId="urn:microsoft.com/office/officeart/2018/2/layout/IconLabelList"/>
    <dgm:cxn modelId="{86D76795-15A2-444C-84B5-9DAD9AD5C631}" type="presParOf" srcId="{52E9B226-9B48-4465-A398-98F890740577}" destId="{6E2C1802-F3E5-4177-B9B0-E5FA186B04FF}" srcOrd="0" destOrd="0" presId="urn:microsoft.com/office/officeart/2018/2/layout/IconLabelList"/>
    <dgm:cxn modelId="{D2F1F2CD-C170-4F51-870B-04E260FABEC0}" type="presParOf" srcId="{52E9B226-9B48-4465-A398-98F890740577}" destId="{780C212B-F8F7-4124-B82E-E0F45ED9ED88}" srcOrd="1" destOrd="0" presId="urn:microsoft.com/office/officeart/2018/2/layout/IconLabelList"/>
    <dgm:cxn modelId="{2985D45D-43FD-46D5-BDC2-CCF3AD3FBE9D}" type="presParOf" srcId="{52E9B226-9B48-4465-A398-98F890740577}" destId="{8144905F-4CD7-4C48-9BD5-322FA45B660A}" srcOrd="2" destOrd="0" presId="urn:microsoft.com/office/officeart/2018/2/layout/IconLabelList"/>
    <dgm:cxn modelId="{E506CD95-4B6A-4A82-9848-5803C5627E72}" type="presParOf" srcId="{EC1E9FC8-0367-473B-B11D-9F34B806A553}" destId="{1C1E689A-E5F0-40FB-832D-62A7B782B4F2}" srcOrd="1" destOrd="0" presId="urn:microsoft.com/office/officeart/2018/2/layout/IconLabelList"/>
    <dgm:cxn modelId="{E02D6B2A-8EE5-410D-A5B6-9C302BBDB704}" type="presParOf" srcId="{EC1E9FC8-0367-473B-B11D-9F34B806A553}" destId="{8D7CD6AA-2819-4039-9778-AEC6EC42E26E}" srcOrd="2" destOrd="0" presId="urn:microsoft.com/office/officeart/2018/2/layout/IconLabelList"/>
    <dgm:cxn modelId="{1AB6CE8B-6BB7-4D4E-982E-070F9E4B6C05}" type="presParOf" srcId="{8D7CD6AA-2819-4039-9778-AEC6EC42E26E}" destId="{2A4216CE-AEF5-4542-A39C-4F9D43166BA0}" srcOrd="0" destOrd="0" presId="urn:microsoft.com/office/officeart/2018/2/layout/IconLabelList"/>
    <dgm:cxn modelId="{41006AA5-E8A2-47DD-8C70-20498EEB742C}" type="presParOf" srcId="{8D7CD6AA-2819-4039-9778-AEC6EC42E26E}" destId="{0D7757AC-0EF5-4727-BFA9-BEFEAB02C653}" srcOrd="1" destOrd="0" presId="urn:microsoft.com/office/officeart/2018/2/layout/IconLabelList"/>
    <dgm:cxn modelId="{4B210493-E1CC-4E25-9CA4-9C9EAC6F9D31}" type="presParOf" srcId="{8D7CD6AA-2819-4039-9778-AEC6EC42E26E}" destId="{89877481-E470-4F0C-B8B7-224820B8A46D}" srcOrd="2" destOrd="0" presId="urn:microsoft.com/office/officeart/2018/2/layout/IconLabelList"/>
    <dgm:cxn modelId="{83465275-250A-4C15-A535-7F5E36C9FD07}" type="presParOf" srcId="{EC1E9FC8-0367-473B-B11D-9F34B806A553}" destId="{A9D7133F-5BD5-476D-A497-29523D92B524}" srcOrd="3" destOrd="0" presId="urn:microsoft.com/office/officeart/2018/2/layout/IconLabelList"/>
    <dgm:cxn modelId="{D58765CA-4B96-4090-8F99-9D0EB0566B6E}" type="presParOf" srcId="{EC1E9FC8-0367-473B-B11D-9F34B806A553}" destId="{E14FD25C-B2F5-4761-8C25-AB87E122FDE7}" srcOrd="4" destOrd="0" presId="urn:microsoft.com/office/officeart/2018/2/layout/IconLabelList"/>
    <dgm:cxn modelId="{3C565D98-1283-485E-B468-A9EF458D6C22}" type="presParOf" srcId="{E14FD25C-B2F5-4761-8C25-AB87E122FDE7}" destId="{27F4CE67-8D25-4FFC-B928-58E15CAC401A}" srcOrd="0" destOrd="0" presId="urn:microsoft.com/office/officeart/2018/2/layout/IconLabelList"/>
    <dgm:cxn modelId="{A7020944-B3E8-4E07-92FA-CB068CB5BCEE}" type="presParOf" srcId="{E14FD25C-B2F5-4761-8C25-AB87E122FDE7}" destId="{9BF613D4-EBE3-4350-801D-D8FB7B34E958}" srcOrd="1" destOrd="0" presId="urn:microsoft.com/office/officeart/2018/2/layout/IconLabelList"/>
    <dgm:cxn modelId="{0D13A5F0-00FC-4895-AB95-F7198A06E086}" type="presParOf" srcId="{E14FD25C-B2F5-4761-8C25-AB87E122FDE7}" destId="{F1BDDACE-F018-4CFD-B204-AC302171BC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1FFB6-6520-4336-8571-FBCDE643C1C5}">
      <dsp:nvSpPr>
        <dsp:cNvPr id="0" name=""/>
        <dsp:cNvSpPr/>
      </dsp:nvSpPr>
      <dsp:spPr>
        <a:xfrm>
          <a:off x="0" y="443"/>
          <a:ext cx="11029615" cy="1038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E72E7-631B-4288-92C7-E9B8529BDB91}">
      <dsp:nvSpPr>
        <dsp:cNvPr id="0" name=""/>
        <dsp:cNvSpPr/>
      </dsp:nvSpPr>
      <dsp:spPr>
        <a:xfrm>
          <a:off x="314046" y="234032"/>
          <a:ext cx="570994" cy="570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4937C-2224-45BC-ACD8-8D44456F47D4}">
      <dsp:nvSpPr>
        <dsp:cNvPr id="0" name=""/>
        <dsp:cNvSpPr/>
      </dsp:nvSpPr>
      <dsp:spPr>
        <a:xfrm>
          <a:off x="1199087" y="443"/>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622300">
            <a:lnSpc>
              <a:spcPct val="100000"/>
            </a:lnSpc>
            <a:spcBef>
              <a:spcPct val="0"/>
            </a:spcBef>
            <a:spcAft>
              <a:spcPct val="35000"/>
            </a:spcAft>
            <a:buNone/>
          </a:pPr>
          <a:r>
            <a:rPr lang="en-US" sz="1400" b="1" kern="1200" dirty="0"/>
            <a:t>Homopolymers:</a:t>
          </a:r>
          <a:r>
            <a:rPr lang="en-US" sz="1400" kern="1200" dirty="0"/>
            <a:t> Long stretches of identical bases (e.g., AAAA or GGGG) are challenging for sequencing technologies to interpret accurately. Homopolymers can cause errors, such as misreading the length of the repeated base. Therefore, avoiding homopolymer sequences helps to maintain accuracy in both synthesis and sequencing. </a:t>
          </a:r>
        </a:p>
      </dsp:txBody>
      <dsp:txXfrm>
        <a:off x="1199087" y="443"/>
        <a:ext cx="9830527" cy="1038171"/>
      </dsp:txXfrm>
    </dsp:sp>
    <dsp:sp modelId="{FDD9F6A9-348A-4E55-B514-AD3AE85F78CD}">
      <dsp:nvSpPr>
        <dsp:cNvPr id="0" name=""/>
        <dsp:cNvSpPr/>
      </dsp:nvSpPr>
      <dsp:spPr>
        <a:xfrm>
          <a:off x="0" y="1298157"/>
          <a:ext cx="11029615" cy="1038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EB5A9B-16D6-4446-AD72-91C3231E3231}">
      <dsp:nvSpPr>
        <dsp:cNvPr id="0" name=""/>
        <dsp:cNvSpPr/>
      </dsp:nvSpPr>
      <dsp:spPr>
        <a:xfrm>
          <a:off x="314046" y="1531745"/>
          <a:ext cx="570994" cy="570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80DA-5CBB-47F1-9131-16B2183A49E0}">
      <dsp:nvSpPr>
        <dsp:cNvPr id="0" name=""/>
        <dsp:cNvSpPr/>
      </dsp:nvSpPr>
      <dsp:spPr>
        <a:xfrm>
          <a:off x="1199087" y="1298157"/>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622300">
            <a:lnSpc>
              <a:spcPct val="100000"/>
            </a:lnSpc>
            <a:spcBef>
              <a:spcPct val="0"/>
            </a:spcBef>
            <a:spcAft>
              <a:spcPct val="35000"/>
            </a:spcAft>
            <a:buNone/>
          </a:pPr>
          <a:r>
            <a:rPr lang="en-US" sz="1400" b="1" kern="1200"/>
            <a:t>GC Content Balance: </a:t>
          </a:r>
          <a:r>
            <a:rPr lang="en-US" sz="1400" kern="1200"/>
            <a:t>The stability of DNA strands is influenced by the proportion of guanine (G) and cytosine (C) bases relative to adenine (A) and thymine (T) bases. G and C bases bind more strongly due to their three hydrogen bonds (compared to A-T's two), so strands with too high or too low GC content may form secondary structures or become more susceptible to breaking. A balanced GC content, ideally around 40-60%, helps maintain strand stability and improves sequencing reliability. </a:t>
          </a:r>
        </a:p>
      </dsp:txBody>
      <dsp:txXfrm>
        <a:off x="1199087" y="1298157"/>
        <a:ext cx="9830527" cy="1038171"/>
      </dsp:txXfrm>
    </dsp:sp>
    <dsp:sp modelId="{2CCCEF62-CC9F-4324-9805-E4D668644F6A}">
      <dsp:nvSpPr>
        <dsp:cNvPr id="0" name=""/>
        <dsp:cNvSpPr/>
      </dsp:nvSpPr>
      <dsp:spPr>
        <a:xfrm>
          <a:off x="0" y="2595871"/>
          <a:ext cx="11029615" cy="1038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23F3A-AC40-4225-8DC0-80D2D15FB0D7}">
      <dsp:nvSpPr>
        <dsp:cNvPr id="0" name=""/>
        <dsp:cNvSpPr/>
      </dsp:nvSpPr>
      <dsp:spPr>
        <a:xfrm>
          <a:off x="314046" y="2829459"/>
          <a:ext cx="570994" cy="5709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9C32B9-2521-4DA9-895B-E572DD328818}">
      <dsp:nvSpPr>
        <dsp:cNvPr id="0" name=""/>
        <dsp:cNvSpPr/>
      </dsp:nvSpPr>
      <dsp:spPr>
        <a:xfrm>
          <a:off x="1199087" y="2595871"/>
          <a:ext cx="9830527" cy="103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73" tIns="109873" rIns="109873" bIns="109873" numCol="1" spcCol="1270" anchor="ctr" anchorCtr="0">
          <a:noAutofit/>
        </a:bodyPr>
        <a:lstStyle/>
        <a:p>
          <a:pPr marL="0" lvl="0" indent="0" algn="l" defTabSz="622300">
            <a:lnSpc>
              <a:spcPct val="100000"/>
            </a:lnSpc>
            <a:spcBef>
              <a:spcPct val="0"/>
            </a:spcBef>
            <a:spcAft>
              <a:spcPct val="35000"/>
            </a:spcAft>
            <a:buNone/>
          </a:pPr>
          <a:r>
            <a:rPr lang="en-US" sz="1400" b="1" kern="1200" dirty="0"/>
            <a:t>Pattern Repetition:</a:t>
          </a:r>
          <a:r>
            <a:rPr lang="en-US" sz="1400" kern="1200" dirty="0"/>
            <a:t> Repeated base patterns (like ATATAT) increase the risk of sequencing errors due to potential misalignment of reads or failure to distinguish similar patterns. Such repetitions can lead to higher error rates during sequencing, especially with long DNA strands, so the encoding must minimize these repetitive patterns to reduce sequencing inaccuracies.</a:t>
          </a:r>
        </a:p>
      </dsp:txBody>
      <dsp:txXfrm>
        <a:off x="1199087" y="2595871"/>
        <a:ext cx="9830527" cy="1038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C1802-F3E5-4177-B9B0-E5FA186B04FF}">
      <dsp:nvSpPr>
        <dsp:cNvPr id="0" name=""/>
        <dsp:cNvSpPr/>
      </dsp:nvSpPr>
      <dsp:spPr>
        <a:xfrm>
          <a:off x="975829" y="535463"/>
          <a:ext cx="1458957" cy="1458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44905F-4CD7-4C48-9BD5-322FA45B660A}">
      <dsp:nvSpPr>
        <dsp:cNvPr id="0" name=""/>
        <dsp:cNvSpPr/>
      </dsp:nvSpPr>
      <dsp:spPr>
        <a:xfrm>
          <a:off x="84244" y="2379022"/>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paper proposes a DNA encoding solution for images that is optimized to reduce synthesis costs and error rates.</a:t>
          </a:r>
        </a:p>
      </dsp:txBody>
      <dsp:txXfrm>
        <a:off x="84244" y="2379022"/>
        <a:ext cx="3242127" cy="720000"/>
      </dsp:txXfrm>
    </dsp:sp>
    <dsp:sp modelId="{2A4216CE-AEF5-4542-A39C-4F9D43166BA0}">
      <dsp:nvSpPr>
        <dsp:cNvPr id="0" name=""/>
        <dsp:cNvSpPr/>
      </dsp:nvSpPr>
      <dsp:spPr>
        <a:xfrm>
          <a:off x="4785328" y="535463"/>
          <a:ext cx="1458957" cy="1458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877481-E470-4F0C-B8B7-224820B8A46D}">
      <dsp:nvSpPr>
        <dsp:cNvPr id="0" name=""/>
        <dsp:cNvSpPr/>
      </dsp:nvSpPr>
      <dsp:spPr>
        <a:xfrm>
          <a:off x="3893743" y="2379022"/>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algorithm applies strict error-prevention measures, adhering to the biological constraints mentioned. </a:t>
          </a:r>
        </a:p>
      </dsp:txBody>
      <dsp:txXfrm>
        <a:off x="3893743" y="2379022"/>
        <a:ext cx="3242127" cy="720000"/>
      </dsp:txXfrm>
    </dsp:sp>
    <dsp:sp modelId="{27F4CE67-8D25-4FFC-B928-58E15CAC401A}">
      <dsp:nvSpPr>
        <dsp:cNvPr id="0" name=""/>
        <dsp:cNvSpPr/>
      </dsp:nvSpPr>
      <dsp:spPr>
        <a:xfrm>
          <a:off x="8594828" y="535463"/>
          <a:ext cx="1458957" cy="1458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DDACE-F018-4CFD-B204-AC302171BC5A}">
      <dsp:nvSpPr>
        <dsp:cNvPr id="0" name=""/>
        <dsp:cNvSpPr/>
      </dsp:nvSpPr>
      <dsp:spPr>
        <a:xfrm>
          <a:off x="7703243" y="2379022"/>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By compressing images before encoding, the solution minimizes the number of nucleotides needed, lowering costs.</a:t>
          </a:r>
        </a:p>
      </dsp:txBody>
      <dsp:txXfrm>
        <a:off x="7703243" y="2379022"/>
        <a:ext cx="324212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4C10-B2BF-4A0D-8DF6-E2C5E5B46DFB}"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1AA70-4867-476C-A57F-B53311812F0E}" type="slidenum">
              <a:rPr lang="en-IN" smtClean="0"/>
              <a:t>‹#›</a:t>
            </a:fld>
            <a:endParaRPr lang="en-IN"/>
          </a:p>
        </p:txBody>
      </p:sp>
    </p:spTree>
    <p:extLst>
      <p:ext uri="{BB962C8B-B14F-4D97-AF65-F5344CB8AC3E}">
        <p14:creationId xmlns:p14="http://schemas.microsoft.com/office/powerpoint/2010/main" val="91305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9D40A3FA-9723-42ED-BB2E-30AED3935C00}" type="datetime1">
              <a:rPr lang="en-US" smtClean="0"/>
              <a:t>11/17/2024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791DC-B54C-41F1-9320-326E2F387F88}" type="datetime1">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1A6D9BFE-696F-4C9B-84D1-F48E1482D526}" type="datetime1">
              <a:rPr lang="en-US" smtClean="0"/>
              <a:t>11/17/2024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BCD339E6-22CD-47D3-9F17-83696E919D46}" type="datetime1">
              <a:rPr lang="en-US" smtClean="0"/>
              <a:t>11/17/2024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519473E-3D33-4CC3-B6C0-9430265D1FA3}" type="datetime1">
              <a:rPr lang="en-US" smtClean="0"/>
              <a:t>11/17/2024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729E5-141B-48DF-AFF5-83C997FCCA40}"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3FE12-5021-45E8-B1EE-6F94DECC0825}" type="datetime1">
              <a:rPr lang="en-US" smtClean="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E4D79-59C6-4AFF-A4C9-400B6EC6A01D}" type="datetime1">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4EA17-C1B6-4ED3-8EA5-110CFC83A4B7}" type="datetime1">
              <a:rPr lang="en-US" smtClean="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E2CBB68F-9127-4BC3-903C-39E695935088}" type="datetime1">
              <a:rPr lang="en-US" smtClean="0"/>
              <a:t>11/17/2024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D8436-032D-4EB8-A36E-D4815A8836A3}" type="datetime1">
              <a:rPr lang="en-US" smtClean="0"/>
              <a:t>11/17/2024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DB59F941-53FE-476C-B721-6AB7316E01DB}" type="datetime1">
              <a:rPr lang="en-US" smtClean="0"/>
              <a:t>11/17/2024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doi.org/10.1016/j.image.2021.116331"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208BCEDF-DEC1-E241-7C96-04B5191BD456}"/>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1" name="Picture 10">
            <a:extLst>
              <a:ext uri="{FF2B5EF4-FFF2-40B4-BE49-F238E27FC236}">
                <a16:creationId xmlns:a16="http://schemas.microsoft.com/office/drawing/2014/main" id="{EE97FDA3-B264-1EED-C32C-8B9C107EE328}"/>
              </a:ext>
            </a:extLst>
          </p:cNvPr>
          <p:cNvPicPr>
            <a:picLocks noChangeAspect="1"/>
          </p:cNvPicPr>
          <p:nvPr/>
        </p:nvPicPr>
        <p:blipFill>
          <a:blip r:embed="rId3"/>
          <a:stretch>
            <a:fillRect/>
          </a:stretch>
        </p:blipFill>
        <p:spPr>
          <a:xfrm>
            <a:off x="461268" y="787145"/>
            <a:ext cx="9173855" cy="1829055"/>
          </a:xfrm>
          <a:prstGeom prst="rect">
            <a:avLst/>
          </a:prstGeom>
        </p:spPr>
      </p:pic>
      <p:pic>
        <p:nvPicPr>
          <p:cNvPr id="13" name="Picture 12">
            <a:extLst>
              <a:ext uri="{FF2B5EF4-FFF2-40B4-BE49-F238E27FC236}">
                <a16:creationId xmlns:a16="http://schemas.microsoft.com/office/drawing/2014/main" id="{7C63CD43-E6D1-04D5-5A6D-15266A03AA88}"/>
              </a:ext>
            </a:extLst>
          </p:cNvPr>
          <p:cNvPicPr>
            <a:picLocks noChangeAspect="1"/>
          </p:cNvPicPr>
          <p:nvPr/>
        </p:nvPicPr>
        <p:blipFill>
          <a:blip r:embed="rId4"/>
          <a:stretch>
            <a:fillRect/>
          </a:stretch>
        </p:blipFill>
        <p:spPr>
          <a:xfrm>
            <a:off x="10141929" y="787145"/>
            <a:ext cx="1543265" cy="1686160"/>
          </a:xfrm>
          <a:prstGeom prst="rect">
            <a:avLst/>
          </a:prstGeom>
        </p:spPr>
      </p:pic>
      <p:sp>
        <p:nvSpPr>
          <p:cNvPr id="14" name="TextBox 13">
            <a:extLst>
              <a:ext uri="{FF2B5EF4-FFF2-40B4-BE49-F238E27FC236}">
                <a16:creationId xmlns:a16="http://schemas.microsoft.com/office/drawing/2014/main" id="{217BAB33-91D1-2F0D-7CF5-EFE416689FAF}"/>
              </a:ext>
            </a:extLst>
          </p:cNvPr>
          <p:cNvSpPr txBox="1"/>
          <p:nvPr/>
        </p:nvSpPr>
        <p:spPr>
          <a:xfrm>
            <a:off x="7599680" y="2669272"/>
            <a:ext cx="5227320" cy="338554"/>
          </a:xfrm>
          <a:prstGeom prst="rect">
            <a:avLst/>
          </a:prstGeom>
          <a:noFill/>
        </p:spPr>
        <p:txBody>
          <a:bodyPr wrap="square" rtlCol="0">
            <a:spAutoFit/>
          </a:bodyPr>
          <a:lstStyle/>
          <a:p>
            <a:r>
              <a:rPr lang="en-IN" sz="1600" i="1" dirty="0">
                <a:hlinkClick r:id="rId5"/>
              </a:rPr>
              <a:t>https://doi.org/10.1016/j.image.2021.116331</a:t>
            </a:r>
            <a:endParaRPr lang="en-IN" sz="1600" i="1"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7" name="Rectangle 410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410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4110">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A0BEBAE-4F1F-AC95-9821-E18D667A30F9}"/>
              </a:ext>
            </a:extLst>
          </p:cNvPr>
          <p:cNvSpPr>
            <a:spLocks noGrp="1"/>
          </p:cNvSpPr>
          <p:nvPr>
            <p:ph type="title"/>
          </p:nvPr>
        </p:nvSpPr>
        <p:spPr>
          <a:xfrm>
            <a:off x="803189" y="1209184"/>
            <a:ext cx="3089189" cy="4734416"/>
          </a:xfrm>
        </p:spPr>
        <p:txBody>
          <a:bodyPr anchor="ctr">
            <a:normAutofit/>
          </a:bodyPr>
          <a:lstStyle/>
          <a:p>
            <a:r>
              <a:rPr lang="en-IN">
                <a:solidFill>
                  <a:srgbClr val="FFFFFF"/>
                </a:solidFill>
              </a:rPr>
              <a:t>What Is dwt?</a:t>
            </a:r>
          </a:p>
        </p:txBody>
      </p:sp>
      <p:sp>
        <p:nvSpPr>
          <p:cNvPr id="8" name="Content Placeholder 7">
            <a:extLst>
              <a:ext uri="{FF2B5EF4-FFF2-40B4-BE49-F238E27FC236}">
                <a16:creationId xmlns:a16="http://schemas.microsoft.com/office/drawing/2014/main" id="{FAA9F99C-35E5-F74E-4F88-470AD3B4FFAD}"/>
              </a:ext>
            </a:extLst>
          </p:cNvPr>
          <p:cNvSpPr>
            <a:spLocks noGrp="1"/>
          </p:cNvSpPr>
          <p:nvPr>
            <p:ph idx="1"/>
          </p:nvPr>
        </p:nvSpPr>
        <p:spPr>
          <a:xfrm>
            <a:off x="4561870" y="723900"/>
            <a:ext cx="7183597" cy="3152362"/>
          </a:xfrm>
        </p:spPr>
        <p:txBody>
          <a:bodyPr>
            <a:normAutofit/>
          </a:bodyPr>
          <a:lstStyle/>
          <a:p>
            <a:r>
              <a:rPr lang="en-US" dirty="0"/>
              <a:t>The Discrete Wavelet Transform (DWT) is a mathematical method used to analyze and break down data, like an image, into smaller parts called </a:t>
            </a:r>
            <a:r>
              <a:rPr lang="en-US" dirty="0" err="1"/>
              <a:t>subbands</a:t>
            </a:r>
            <a:r>
              <a:rPr lang="en-US" dirty="0"/>
              <a:t>. It separates the data into different levels of details and frequencies.</a:t>
            </a:r>
          </a:p>
          <a:p>
            <a:r>
              <a:rPr lang="en-US" dirty="0"/>
              <a:t>DWT transforms the image into four </a:t>
            </a:r>
            <a:r>
              <a:rPr lang="en-US" dirty="0" err="1"/>
              <a:t>subbands</a:t>
            </a:r>
            <a:r>
              <a:rPr lang="en-US" dirty="0"/>
              <a:t>: </a:t>
            </a:r>
          </a:p>
          <a:p>
            <a:pPr marL="666900" lvl="1" indent="-342900">
              <a:buFont typeface="+mj-lt"/>
              <a:buAutoNum type="arabicPeriod"/>
            </a:pPr>
            <a:r>
              <a:rPr lang="en-US" b="1" dirty="0"/>
              <a:t>LL (Low-Low): </a:t>
            </a:r>
            <a:r>
              <a:rPr lang="en-US" dirty="0"/>
              <a:t>Contains the overall structure or the "blurry" version of the image. </a:t>
            </a:r>
          </a:p>
          <a:p>
            <a:pPr marL="666900" lvl="1" indent="-342900">
              <a:buFont typeface="+mj-lt"/>
              <a:buAutoNum type="arabicPeriod"/>
            </a:pPr>
            <a:r>
              <a:rPr lang="en-US" b="1" dirty="0"/>
              <a:t>LH (Low-High): </a:t>
            </a:r>
            <a:r>
              <a:rPr lang="en-US" dirty="0"/>
              <a:t>Captures horizontal edges and details. </a:t>
            </a:r>
          </a:p>
          <a:p>
            <a:pPr marL="666900" lvl="1" indent="-342900">
              <a:buFont typeface="+mj-lt"/>
              <a:buAutoNum type="arabicPeriod"/>
            </a:pPr>
            <a:r>
              <a:rPr lang="en-US" b="1" dirty="0"/>
              <a:t>HL (High-Low): </a:t>
            </a:r>
            <a:r>
              <a:rPr lang="en-US" dirty="0"/>
              <a:t>Captures vertical edges and details. </a:t>
            </a:r>
          </a:p>
          <a:p>
            <a:pPr marL="666900" lvl="1" indent="-342900">
              <a:buFont typeface="+mj-lt"/>
              <a:buAutoNum type="arabicPeriod"/>
            </a:pPr>
            <a:r>
              <a:rPr lang="en-US" b="1" dirty="0"/>
              <a:t>HH (High-High):</a:t>
            </a:r>
            <a:r>
              <a:rPr lang="en-US" dirty="0"/>
              <a:t> Captures fine diagonal details.</a:t>
            </a:r>
            <a:endParaRPr lang="en-IN" dirty="0"/>
          </a:p>
        </p:txBody>
      </p:sp>
      <p:pic>
        <p:nvPicPr>
          <p:cNvPr id="4098" name="Picture 2" descr="2D-Discrete Wavelet Transformation and its applications in Digital Image  Processing using MATLAB | by Koushik Chandrasekaran | Medium">
            <a:extLst>
              <a:ext uri="{FF2B5EF4-FFF2-40B4-BE49-F238E27FC236}">
                <a16:creationId xmlns:a16="http://schemas.microsoft.com/office/drawing/2014/main" id="{24D6DFFE-EF0E-7024-C396-F31FE70DFF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4301" y="4149588"/>
            <a:ext cx="6018734" cy="21968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BC55379-4761-5FC7-FCF3-71BF215983D6}"/>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pPr>
                <a:spcAft>
                  <a:spcPts val="600"/>
                </a:spcAft>
              </a:pPr>
              <a:t>10</a:t>
            </a:fld>
            <a:endParaRPr lang="en-US"/>
          </a:p>
        </p:txBody>
      </p:sp>
    </p:spTree>
    <p:extLst>
      <p:ext uri="{BB962C8B-B14F-4D97-AF65-F5344CB8AC3E}">
        <p14:creationId xmlns:p14="http://schemas.microsoft.com/office/powerpoint/2010/main" val="3493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E51-B5D5-EFB6-46CF-7DE6C9E15E46}"/>
              </a:ext>
            </a:extLst>
          </p:cNvPr>
          <p:cNvSpPr>
            <a:spLocks noGrp="1"/>
          </p:cNvSpPr>
          <p:nvPr>
            <p:ph type="title"/>
          </p:nvPr>
        </p:nvSpPr>
        <p:spPr/>
        <p:txBody>
          <a:bodyPr/>
          <a:lstStyle/>
          <a:p>
            <a:r>
              <a:rPr lang="en-IN" dirty="0"/>
              <a:t>ENCODING WORKFLOW</a:t>
            </a:r>
          </a:p>
        </p:txBody>
      </p:sp>
      <p:sp>
        <p:nvSpPr>
          <p:cNvPr id="3" name="Content Placeholder 2">
            <a:extLst>
              <a:ext uri="{FF2B5EF4-FFF2-40B4-BE49-F238E27FC236}">
                <a16:creationId xmlns:a16="http://schemas.microsoft.com/office/drawing/2014/main" id="{3544785C-5021-6159-ADD6-C60BF74B6EA9}"/>
              </a:ext>
            </a:extLst>
          </p:cNvPr>
          <p:cNvSpPr>
            <a:spLocks noGrp="1"/>
          </p:cNvSpPr>
          <p:nvPr>
            <p:ph idx="1"/>
          </p:nvPr>
        </p:nvSpPr>
        <p:spPr/>
        <p:txBody>
          <a:bodyPr/>
          <a:lstStyle/>
          <a:p>
            <a:pPr marL="342900" indent="-342900">
              <a:buFont typeface="+mj-lt"/>
              <a:buAutoNum type="arabicPeriod"/>
            </a:pPr>
            <a:r>
              <a:rPr lang="en-IN" dirty="0"/>
              <a:t>The input data consists of symbols (</a:t>
            </a:r>
            <a:r>
              <a:rPr lang="el-GR" b="1" i="1" dirty="0"/>
              <a:t>Σ = {</a:t>
            </a:r>
            <a:r>
              <a:rPr lang="en-IN" b="1" i="1" dirty="0"/>
              <a:t>s₁, s₂, ..., sₖ}</a:t>
            </a:r>
            <a:r>
              <a:rPr lang="en-IN" dirty="0"/>
              <a:t>) to be encoded into quaternary DNA sequences (</a:t>
            </a:r>
            <a:r>
              <a:rPr lang="en-IN" b="1" i="1" dirty="0"/>
              <a:t>C* = {c₁, c₂, ..., cₗ}</a:t>
            </a:r>
            <a:r>
              <a:rPr lang="en-IN" dirty="0"/>
              <a:t>), composed of the DNA alphabet {A, T, C, G}. The goal is to map each symbol sᵢ ∈ </a:t>
            </a:r>
            <a:r>
              <a:rPr lang="el-GR" dirty="0"/>
              <a:t>Σ </a:t>
            </a:r>
            <a:r>
              <a:rPr lang="en-IN" dirty="0"/>
              <a:t>to a codeword cᵢ ∈ C* using the function </a:t>
            </a:r>
            <a:r>
              <a:rPr lang="el-GR" b="1" i="1" dirty="0"/>
              <a:t>Γ(</a:t>
            </a:r>
            <a:r>
              <a:rPr lang="en-IN" b="1" i="1" dirty="0"/>
              <a:t>sᵢ) = cᵢ.</a:t>
            </a:r>
          </a:p>
          <a:p>
            <a:pPr marL="342900" indent="-342900">
              <a:buFont typeface="+mj-lt"/>
              <a:buAutoNum type="arabicPeriod"/>
            </a:pPr>
            <a:r>
              <a:rPr lang="en-IN" dirty="0"/>
              <a:t>Dictionary used: </a:t>
            </a:r>
            <a:r>
              <a:rPr lang="en-IN" b="1" i="1" dirty="0"/>
              <a:t>{AT, AC, AG, TA, TC, TG, CA, CT, GA, GT}</a:t>
            </a:r>
          </a:p>
          <a:p>
            <a:pPr marL="342900" indent="-342900">
              <a:buFont typeface="+mj-lt"/>
              <a:buAutoNum type="arabicPeriod"/>
            </a:pPr>
            <a:endParaRPr lang="en-IN" dirty="0"/>
          </a:p>
        </p:txBody>
      </p:sp>
      <p:sp>
        <p:nvSpPr>
          <p:cNvPr id="4" name="Slide Number Placeholder 3">
            <a:extLst>
              <a:ext uri="{FF2B5EF4-FFF2-40B4-BE49-F238E27FC236}">
                <a16:creationId xmlns:a16="http://schemas.microsoft.com/office/drawing/2014/main" id="{90E7B827-86CD-B4CB-080E-E06D33701282}"/>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71391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7475-0A66-8D72-8D5B-BDA4C65DB55B}"/>
              </a:ext>
            </a:extLst>
          </p:cNvPr>
          <p:cNvSpPr>
            <a:spLocks noGrp="1"/>
          </p:cNvSpPr>
          <p:nvPr>
            <p:ph type="title"/>
          </p:nvPr>
        </p:nvSpPr>
        <p:spPr/>
        <p:txBody>
          <a:bodyPr/>
          <a:lstStyle/>
          <a:p>
            <a:r>
              <a:rPr lang="en-IN" dirty="0"/>
              <a:t>COMPRESSION &amp; NUCLEOTIDE ALLOCATION</a:t>
            </a:r>
          </a:p>
        </p:txBody>
      </p:sp>
      <p:sp>
        <p:nvSpPr>
          <p:cNvPr id="3" name="Content Placeholder 2">
            <a:extLst>
              <a:ext uri="{FF2B5EF4-FFF2-40B4-BE49-F238E27FC236}">
                <a16:creationId xmlns:a16="http://schemas.microsoft.com/office/drawing/2014/main" id="{6C272D92-A31F-336E-BA03-DA646D1A93A4}"/>
              </a:ext>
            </a:extLst>
          </p:cNvPr>
          <p:cNvSpPr>
            <a:spLocks noGrp="1"/>
          </p:cNvSpPr>
          <p:nvPr>
            <p:ph idx="1"/>
          </p:nvPr>
        </p:nvSpPr>
        <p:spPr/>
        <p:txBody>
          <a:bodyPr/>
          <a:lstStyle/>
          <a:p>
            <a:r>
              <a:rPr lang="en-US" b="1" dirty="0"/>
              <a:t>Wavelet Compression (DWT):</a:t>
            </a:r>
            <a:r>
              <a:rPr lang="en-US" dirty="0"/>
              <a:t> Compresses the image by separating it into frequency </a:t>
            </a:r>
            <a:r>
              <a:rPr lang="en-US" dirty="0" err="1"/>
              <a:t>subbands</a:t>
            </a:r>
            <a:r>
              <a:rPr lang="en-US" dirty="0"/>
              <a:t>, which are then quantized. This step ensures optimal data density. </a:t>
            </a:r>
          </a:p>
          <a:p>
            <a:r>
              <a:rPr lang="en-US" b="1" dirty="0"/>
              <a:t>Nucleotide Allocation</a:t>
            </a:r>
            <a:r>
              <a:rPr lang="en-US" dirty="0"/>
              <a:t>: Similar to bit allocation in digital coding, this algorithm distributes nucleotides across the image </a:t>
            </a:r>
            <a:r>
              <a:rPr lang="en-US" dirty="0" err="1"/>
              <a:t>subbands</a:t>
            </a:r>
            <a:r>
              <a:rPr lang="en-US" dirty="0"/>
              <a:t> to maximize storage efficiency. </a:t>
            </a:r>
          </a:p>
          <a:p>
            <a:r>
              <a:rPr lang="en-US" b="1" dirty="0"/>
              <a:t>Balancing Quality and Cost:</a:t>
            </a:r>
            <a:r>
              <a:rPr lang="en-US" dirty="0"/>
              <a:t> By controlling the nucleotide allocation, the process maintains image quality while minimizing the number of nucleotides needed.</a:t>
            </a:r>
            <a:endParaRPr lang="en-IN" dirty="0"/>
          </a:p>
        </p:txBody>
      </p:sp>
      <p:sp>
        <p:nvSpPr>
          <p:cNvPr id="4" name="Slide Number Placeholder 3">
            <a:extLst>
              <a:ext uri="{FF2B5EF4-FFF2-40B4-BE49-F238E27FC236}">
                <a16:creationId xmlns:a16="http://schemas.microsoft.com/office/drawing/2014/main" id="{AA7A0D07-4761-DB78-5010-219455269EFB}"/>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72557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9C14CFB-4700-7736-312B-5FE1A77BD549}"/>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BIOLOGICAL CONSTRAINTS IN ENCODING</a:t>
            </a:r>
          </a:p>
        </p:txBody>
      </p:sp>
      <p:sp>
        <p:nvSpPr>
          <p:cNvPr id="3" name="Content Placeholder 2">
            <a:extLst>
              <a:ext uri="{FF2B5EF4-FFF2-40B4-BE49-F238E27FC236}">
                <a16:creationId xmlns:a16="http://schemas.microsoft.com/office/drawing/2014/main" id="{7BB2D705-8552-BDA6-72A9-BBBC0FC7321B}"/>
              </a:ext>
            </a:extLst>
          </p:cNvPr>
          <p:cNvSpPr>
            <a:spLocks noGrp="1"/>
          </p:cNvSpPr>
          <p:nvPr>
            <p:ph idx="1"/>
          </p:nvPr>
        </p:nvSpPr>
        <p:spPr>
          <a:xfrm>
            <a:off x="4534935" y="1037968"/>
            <a:ext cx="6725899" cy="4820832"/>
          </a:xfrm>
        </p:spPr>
        <p:txBody>
          <a:bodyPr>
            <a:normAutofit/>
          </a:bodyPr>
          <a:lstStyle/>
          <a:p>
            <a:r>
              <a:rPr lang="en-US" b="1" dirty="0"/>
              <a:t>Avoiding Homopolymers: </a:t>
            </a:r>
            <a:r>
              <a:rPr lang="en-US" dirty="0"/>
              <a:t>Prevents consecutive identical bases by choosing diverse base pairs. </a:t>
            </a:r>
          </a:p>
          <a:p>
            <a:r>
              <a:rPr lang="en-US" b="1" dirty="0"/>
              <a:t>Balancing GC Content:</a:t>
            </a:r>
            <a:r>
              <a:rPr lang="en-US" dirty="0"/>
              <a:t> Ensures G-C pairs are proportionally balanced with A-T pairs for stability. </a:t>
            </a:r>
          </a:p>
          <a:p>
            <a:r>
              <a:rPr lang="en-US" b="1" dirty="0"/>
              <a:t>Pattern Randomization: </a:t>
            </a:r>
            <a:r>
              <a:rPr lang="en-US" dirty="0"/>
              <a:t>Introduces randomness to reduce pattern repetitions and further decrease error likelihood.</a:t>
            </a:r>
            <a:endParaRPr lang="en-IN" dirty="0"/>
          </a:p>
        </p:txBody>
      </p:sp>
      <p:sp>
        <p:nvSpPr>
          <p:cNvPr id="4" name="Slide Number Placeholder 3">
            <a:extLst>
              <a:ext uri="{FF2B5EF4-FFF2-40B4-BE49-F238E27FC236}">
                <a16:creationId xmlns:a16="http://schemas.microsoft.com/office/drawing/2014/main" id="{1CA57FAC-DA9B-38B2-77BB-3D7447A01BBE}"/>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13</a:t>
            </a:fld>
            <a:endParaRPr lang="en-US"/>
          </a:p>
        </p:txBody>
      </p:sp>
    </p:spTree>
    <p:extLst>
      <p:ext uri="{BB962C8B-B14F-4D97-AF65-F5344CB8AC3E}">
        <p14:creationId xmlns:p14="http://schemas.microsoft.com/office/powerpoint/2010/main" val="149563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9E22F-0F63-4D0A-744B-ACD812EAC85B}"/>
              </a:ext>
            </a:extLst>
          </p:cNvPr>
          <p:cNvSpPr>
            <a:spLocks noGrp="1"/>
          </p:cNvSpPr>
          <p:nvPr>
            <p:ph type="title"/>
          </p:nvPr>
        </p:nvSpPr>
        <p:spPr>
          <a:xfrm>
            <a:off x="581192" y="800930"/>
            <a:ext cx="3568661" cy="2256390"/>
          </a:xfrm>
        </p:spPr>
        <p:txBody>
          <a:bodyPr anchor="ctr">
            <a:normAutofit/>
          </a:bodyPr>
          <a:lstStyle/>
          <a:p>
            <a:r>
              <a:rPr lang="en-IN" dirty="0"/>
              <a:t>COMPARISON WITH PREVIOUS WORK</a:t>
            </a:r>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FCCC157-0F6E-4F7E-2A80-63363DC2C03B}"/>
              </a:ext>
            </a:extLst>
          </p:cNvPr>
          <p:cNvSpPr>
            <a:spLocks noGrp="1"/>
          </p:cNvSpPr>
          <p:nvPr>
            <p:ph idx="1"/>
          </p:nvPr>
        </p:nvSpPr>
        <p:spPr>
          <a:xfrm>
            <a:off x="4561870" y="800930"/>
            <a:ext cx="7183597" cy="2256390"/>
          </a:xfrm>
        </p:spPr>
        <p:txBody>
          <a:bodyPr>
            <a:normAutofit/>
          </a:bodyPr>
          <a:lstStyle/>
          <a:p>
            <a:r>
              <a:rPr lang="en-US" sz="1600" b="1" dirty="0"/>
              <a:t>Traditional Methods:</a:t>
            </a:r>
            <a:r>
              <a:rPr lang="en-US" sz="1600" dirty="0"/>
              <a:t> Past methods convert binary data to DNA but often fail under sequencing errors, or they involve redundancy that increases cost. </a:t>
            </a:r>
          </a:p>
          <a:p>
            <a:r>
              <a:rPr lang="en-US" sz="1600" b="1" dirty="0"/>
              <a:t>Coding Efficiency:</a:t>
            </a:r>
            <a:r>
              <a:rPr lang="en-US" sz="1600" dirty="0"/>
              <a:t> This method reaches a coding efficiency of 2.14 bits per nucleotide, allowing both higher density and error robustness. </a:t>
            </a:r>
          </a:p>
          <a:p>
            <a:r>
              <a:rPr lang="en-US" sz="1600" b="1" dirty="0"/>
              <a:t>Avoiding Patterns and Errors: </a:t>
            </a:r>
            <a:r>
              <a:rPr lang="en-US" sz="1600" dirty="0"/>
              <a:t>Unlike previous methods, this encoding specifically avoids patterns and meets biological constraints, reducing sequencing errors significantly.</a:t>
            </a:r>
            <a:endParaRPr lang="en-IN" sz="1600" dirty="0"/>
          </a:p>
        </p:txBody>
      </p:sp>
      <p:pic>
        <p:nvPicPr>
          <p:cNvPr id="6" name="Picture 5" descr="A white sheet with black text&#10;&#10;Description automatically generated">
            <a:extLst>
              <a:ext uri="{FF2B5EF4-FFF2-40B4-BE49-F238E27FC236}">
                <a16:creationId xmlns:a16="http://schemas.microsoft.com/office/drawing/2014/main" id="{4F22C8CD-2885-7EA2-89BD-91BC6A37E9E8}"/>
              </a:ext>
            </a:extLst>
          </p:cNvPr>
          <p:cNvPicPr>
            <a:picLocks noChangeAspect="1"/>
          </p:cNvPicPr>
          <p:nvPr/>
        </p:nvPicPr>
        <p:blipFill>
          <a:blip r:embed="rId2"/>
          <a:stretch>
            <a:fillRect/>
          </a:stretch>
        </p:blipFill>
        <p:spPr>
          <a:xfrm>
            <a:off x="447998" y="3274225"/>
            <a:ext cx="11297469" cy="3022072"/>
          </a:xfrm>
          <a:prstGeom prst="rect">
            <a:avLst/>
          </a:prstGeom>
        </p:spPr>
      </p:pic>
      <p:sp>
        <p:nvSpPr>
          <p:cNvPr id="4" name="Slide Number Placeholder 3">
            <a:extLst>
              <a:ext uri="{FF2B5EF4-FFF2-40B4-BE49-F238E27FC236}">
                <a16:creationId xmlns:a16="http://schemas.microsoft.com/office/drawing/2014/main" id="{1D3D7C50-1E4C-CAC6-A186-908ADF2BF345}"/>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rgbClr val="5AAECC"/>
                </a:solidFill>
              </a:rPr>
              <a:pPr>
                <a:spcAft>
                  <a:spcPts val="600"/>
                </a:spcAft>
              </a:pPr>
              <a:t>14</a:t>
            </a:fld>
            <a:endParaRPr lang="en-US">
              <a:solidFill>
                <a:srgbClr val="5AAECC"/>
              </a:solidFill>
            </a:endParaRPr>
          </a:p>
        </p:txBody>
      </p:sp>
    </p:spTree>
    <p:extLst>
      <p:ext uri="{BB962C8B-B14F-4D97-AF65-F5344CB8AC3E}">
        <p14:creationId xmlns:p14="http://schemas.microsoft.com/office/powerpoint/2010/main" val="2567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BA6690F-ADE5-6BA5-1F19-10526CE174E7}"/>
              </a:ext>
            </a:extLst>
          </p:cNvPr>
          <p:cNvSpPr>
            <a:spLocks noGrp="1"/>
          </p:cNvSpPr>
          <p:nvPr>
            <p:ph type="title"/>
          </p:nvPr>
        </p:nvSpPr>
        <p:spPr>
          <a:xfrm>
            <a:off x="579603" y="607170"/>
            <a:ext cx="9278870" cy="433630"/>
          </a:xfrm>
        </p:spPr>
        <p:txBody>
          <a:bodyPr>
            <a:normAutofit fontScale="90000"/>
          </a:bodyPr>
          <a:lstStyle/>
          <a:p>
            <a:r>
              <a:rPr lang="en-IN" dirty="0"/>
              <a:t>Comparison with </a:t>
            </a:r>
            <a:r>
              <a:rPr lang="en-IN" dirty="0" err="1"/>
              <a:t>goldman</a:t>
            </a:r>
            <a:r>
              <a:rPr lang="en-IN" dirty="0"/>
              <a:t> et al.</a:t>
            </a:r>
          </a:p>
        </p:txBody>
      </p:sp>
      <p:sp>
        <p:nvSpPr>
          <p:cNvPr id="4" name="Slide Number Placeholder 3">
            <a:extLst>
              <a:ext uri="{FF2B5EF4-FFF2-40B4-BE49-F238E27FC236}">
                <a16:creationId xmlns:a16="http://schemas.microsoft.com/office/drawing/2014/main" id="{1062DA70-0DA0-F8D3-A498-9CB2361014EE}"/>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6" name="Picture 5">
            <a:extLst>
              <a:ext uri="{FF2B5EF4-FFF2-40B4-BE49-F238E27FC236}">
                <a16:creationId xmlns:a16="http://schemas.microsoft.com/office/drawing/2014/main" id="{D31B3721-0566-A9B3-07EE-C2BCDD1A7995}"/>
              </a:ext>
            </a:extLst>
          </p:cNvPr>
          <p:cNvPicPr>
            <a:picLocks noChangeAspect="1"/>
          </p:cNvPicPr>
          <p:nvPr/>
        </p:nvPicPr>
        <p:blipFill>
          <a:blip r:embed="rId2"/>
          <a:stretch>
            <a:fillRect/>
          </a:stretch>
        </p:blipFill>
        <p:spPr>
          <a:xfrm>
            <a:off x="325603" y="998156"/>
            <a:ext cx="3289424" cy="5608320"/>
          </a:xfrm>
          <a:prstGeom prst="rect">
            <a:avLst/>
          </a:prstGeom>
        </p:spPr>
      </p:pic>
      <p:pic>
        <p:nvPicPr>
          <p:cNvPr id="8" name="Picture 7">
            <a:extLst>
              <a:ext uri="{FF2B5EF4-FFF2-40B4-BE49-F238E27FC236}">
                <a16:creationId xmlns:a16="http://schemas.microsoft.com/office/drawing/2014/main" id="{0F40D49C-6C7C-830E-44BD-B8EBFC27997E}"/>
              </a:ext>
            </a:extLst>
          </p:cNvPr>
          <p:cNvPicPr>
            <a:picLocks noChangeAspect="1"/>
          </p:cNvPicPr>
          <p:nvPr/>
        </p:nvPicPr>
        <p:blipFill>
          <a:blip r:embed="rId3"/>
          <a:stretch>
            <a:fillRect/>
          </a:stretch>
        </p:blipFill>
        <p:spPr>
          <a:xfrm>
            <a:off x="3615027" y="5218057"/>
            <a:ext cx="4582164" cy="790685"/>
          </a:xfrm>
          <a:prstGeom prst="rect">
            <a:avLst/>
          </a:prstGeom>
        </p:spPr>
      </p:pic>
      <p:pic>
        <p:nvPicPr>
          <p:cNvPr id="9" name="Picture 8">
            <a:extLst>
              <a:ext uri="{FF2B5EF4-FFF2-40B4-BE49-F238E27FC236}">
                <a16:creationId xmlns:a16="http://schemas.microsoft.com/office/drawing/2014/main" id="{715D3928-1A3F-E613-AC80-66FDDBE91BF8}"/>
              </a:ext>
            </a:extLst>
          </p:cNvPr>
          <p:cNvPicPr>
            <a:picLocks noChangeAspect="1"/>
          </p:cNvPicPr>
          <p:nvPr/>
        </p:nvPicPr>
        <p:blipFill>
          <a:blip r:embed="rId4"/>
          <a:stretch>
            <a:fillRect/>
          </a:stretch>
        </p:blipFill>
        <p:spPr>
          <a:xfrm>
            <a:off x="4399280" y="998156"/>
            <a:ext cx="6475853" cy="3871559"/>
          </a:xfrm>
          <a:prstGeom prst="rect">
            <a:avLst/>
          </a:prstGeom>
        </p:spPr>
      </p:pic>
    </p:spTree>
    <p:extLst>
      <p:ext uri="{BB962C8B-B14F-4D97-AF65-F5344CB8AC3E}">
        <p14:creationId xmlns:p14="http://schemas.microsoft.com/office/powerpoint/2010/main" val="98869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2FED6-F520-04C3-CE3A-6BE177D7BF57}"/>
              </a:ext>
            </a:extLst>
          </p:cNvPr>
          <p:cNvSpPr>
            <a:spLocks noGrp="1"/>
          </p:cNvSpPr>
          <p:nvPr>
            <p:ph type="title"/>
          </p:nvPr>
        </p:nvSpPr>
        <p:spPr>
          <a:xfrm>
            <a:off x="581192" y="800930"/>
            <a:ext cx="3568661" cy="2256390"/>
          </a:xfrm>
        </p:spPr>
        <p:txBody>
          <a:bodyPr anchor="ctr">
            <a:normAutofit/>
          </a:bodyPr>
          <a:lstStyle/>
          <a:p>
            <a:r>
              <a:rPr lang="en-IN"/>
              <a:t>RESULTS &amp; PERFORMANCE</a:t>
            </a:r>
            <a:endParaRPr lang="en-IN" dirty="0"/>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2CE8D70-8D29-B111-A7F4-9137B3C1CFDF}"/>
              </a:ext>
            </a:extLst>
          </p:cNvPr>
          <p:cNvSpPr>
            <a:spLocks noGrp="1"/>
          </p:cNvSpPr>
          <p:nvPr>
            <p:ph idx="1"/>
          </p:nvPr>
        </p:nvSpPr>
        <p:spPr>
          <a:xfrm>
            <a:off x="4561870" y="800930"/>
            <a:ext cx="7183597" cy="2256390"/>
          </a:xfrm>
        </p:spPr>
        <p:txBody>
          <a:bodyPr>
            <a:normAutofit/>
          </a:bodyPr>
          <a:lstStyle/>
          <a:p>
            <a:pPr>
              <a:buClr>
                <a:srgbClr val="1000FF"/>
              </a:buClr>
            </a:pPr>
            <a:r>
              <a:rPr lang="en-US" dirty="0"/>
              <a:t>The proposed encoding approach achieves high image quality at a near-lossless level, with a </a:t>
            </a:r>
            <a:r>
              <a:rPr lang="en-US" b="1" dirty="0">
                <a:solidFill>
                  <a:srgbClr val="00B050"/>
                </a:solidFill>
              </a:rPr>
              <a:t>PSNR of 43.21 dB</a:t>
            </a:r>
            <a:r>
              <a:rPr lang="en-US" dirty="0">
                <a:solidFill>
                  <a:srgbClr val="00B050"/>
                </a:solidFill>
              </a:rPr>
              <a:t>, </a:t>
            </a:r>
            <a:r>
              <a:rPr lang="en-US" dirty="0"/>
              <a:t>and coding efficiency reaching </a:t>
            </a:r>
            <a:r>
              <a:rPr lang="en-US" b="1" dirty="0">
                <a:solidFill>
                  <a:schemeClr val="accent5"/>
                </a:solidFill>
              </a:rPr>
              <a:t>2.14 bits per nucleotide</a:t>
            </a:r>
            <a:r>
              <a:rPr lang="en-US" b="1" dirty="0"/>
              <a:t>.</a:t>
            </a:r>
          </a:p>
          <a:p>
            <a:pPr>
              <a:buClr>
                <a:srgbClr val="1000FF"/>
              </a:buClr>
            </a:pPr>
            <a:r>
              <a:rPr lang="en-US" dirty="0"/>
              <a:t>By compressing data before encoding and carefully managing nucleotide allocation, the method effectively reduces synthesis costs while maintaining image quality.</a:t>
            </a:r>
            <a:endParaRPr lang="en-IN" dirty="0"/>
          </a:p>
        </p:txBody>
      </p:sp>
      <p:pic>
        <p:nvPicPr>
          <p:cNvPr id="5" name="Picture 4">
            <a:extLst>
              <a:ext uri="{FF2B5EF4-FFF2-40B4-BE49-F238E27FC236}">
                <a16:creationId xmlns:a16="http://schemas.microsoft.com/office/drawing/2014/main" id="{A727D34E-37C9-A73D-AD4A-944A6A59A188}"/>
              </a:ext>
            </a:extLst>
          </p:cNvPr>
          <p:cNvPicPr>
            <a:picLocks noChangeAspect="1"/>
          </p:cNvPicPr>
          <p:nvPr/>
        </p:nvPicPr>
        <p:blipFill>
          <a:blip r:embed="rId2"/>
          <a:stretch>
            <a:fillRect/>
          </a:stretch>
        </p:blipFill>
        <p:spPr>
          <a:xfrm>
            <a:off x="1285982" y="3261798"/>
            <a:ext cx="3808658" cy="3046926"/>
          </a:xfrm>
          <a:prstGeom prst="rect">
            <a:avLst/>
          </a:prstGeom>
        </p:spPr>
      </p:pic>
      <p:pic>
        <p:nvPicPr>
          <p:cNvPr id="6" name="Picture 5" descr="A person wearing a hat&#10;&#10;Description automatically generated">
            <a:extLst>
              <a:ext uri="{FF2B5EF4-FFF2-40B4-BE49-F238E27FC236}">
                <a16:creationId xmlns:a16="http://schemas.microsoft.com/office/drawing/2014/main" id="{A94E4F94-91EA-0FF0-0145-E5E0FBC4DB11}"/>
              </a:ext>
            </a:extLst>
          </p:cNvPr>
          <p:cNvPicPr>
            <a:picLocks noChangeAspect="1"/>
          </p:cNvPicPr>
          <p:nvPr/>
        </p:nvPicPr>
        <p:blipFill>
          <a:blip r:embed="rId3"/>
          <a:stretch>
            <a:fillRect/>
          </a:stretch>
        </p:blipFill>
        <p:spPr>
          <a:xfrm>
            <a:off x="5516109" y="3261798"/>
            <a:ext cx="6227894" cy="2693563"/>
          </a:xfrm>
          <a:prstGeom prst="rect">
            <a:avLst/>
          </a:prstGeom>
        </p:spPr>
      </p:pic>
      <p:sp>
        <p:nvSpPr>
          <p:cNvPr id="4" name="Slide Number Placeholder 3">
            <a:extLst>
              <a:ext uri="{FF2B5EF4-FFF2-40B4-BE49-F238E27FC236}">
                <a16:creationId xmlns:a16="http://schemas.microsoft.com/office/drawing/2014/main" id="{37EDE67B-2CE7-D20E-0C40-2E832BEDCFBE}"/>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rgbClr val="1000FF"/>
                </a:solidFill>
              </a:rPr>
              <a:pPr>
                <a:spcAft>
                  <a:spcPts val="600"/>
                </a:spcAft>
              </a:pPr>
              <a:t>16</a:t>
            </a:fld>
            <a:endParaRPr lang="en-US">
              <a:solidFill>
                <a:srgbClr val="1000FF"/>
              </a:solidFill>
            </a:endParaRPr>
          </a:p>
        </p:txBody>
      </p:sp>
    </p:spTree>
    <p:extLst>
      <p:ext uri="{BB962C8B-B14F-4D97-AF65-F5344CB8AC3E}">
        <p14:creationId xmlns:p14="http://schemas.microsoft.com/office/powerpoint/2010/main" val="101427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ACE1ECA-B6CF-4F65-7219-4703C316B2BC}"/>
              </a:ext>
            </a:extLst>
          </p:cNvPr>
          <p:cNvSpPr>
            <a:spLocks noGrp="1"/>
          </p:cNvSpPr>
          <p:nvPr>
            <p:ph type="title"/>
          </p:nvPr>
        </p:nvSpPr>
        <p:spPr>
          <a:xfrm>
            <a:off x="672280" y="944752"/>
            <a:ext cx="3259016" cy="1462692"/>
          </a:xfrm>
        </p:spPr>
        <p:txBody>
          <a:bodyPr>
            <a:normAutofit/>
          </a:bodyPr>
          <a:lstStyle/>
          <a:p>
            <a:r>
              <a:rPr lang="en-IN">
                <a:solidFill>
                  <a:srgbClr val="FFFFFF"/>
                </a:solidFill>
              </a:rPr>
              <a:t>PRACTICAL EXPERIMENT &amp; FINDINGS</a:t>
            </a: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556A754-47B9-1C36-489B-4CEA10919621}"/>
              </a:ext>
            </a:extLst>
          </p:cNvPr>
          <p:cNvSpPr>
            <a:spLocks noGrp="1"/>
          </p:cNvSpPr>
          <p:nvPr>
            <p:ph idx="1"/>
          </p:nvPr>
        </p:nvSpPr>
        <p:spPr>
          <a:xfrm>
            <a:off x="671513" y="2536031"/>
            <a:ext cx="3123783" cy="3671936"/>
          </a:xfrm>
        </p:spPr>
        <p:txBody>
          <a:bodyPr anchor="t">
            <a:normAutofit/>
          </a:bodyPr>
          <a:lstStyle/>
          <a:p>
            <a:pPr>
              <a:lnSpc>
                <a:spcPct val="100000"/>
              </a:lnSpc>
            </a:pPr>
            <a:r>
              <a:rPr lang="en-US" sz="1400">
                <a:solidFill>
                  <a:srgbClr val="FFFFFF"/>
                </a:solidFill>
              </a:rPr>
              <a:t>Two small images, including a 128x128 version of "Lena," were successfully encoded and decoded from synthetic DNA.</a:t>
            </a:r>
          </a:p>
          <a:p>
            <a:pPr>
              <a:lnSpc>
                <a:spcPct val="100000"/>
              </a:lnSpc>
            </a:pPr>
            <a:r>
              <a:rPr lang="en-US" sz="1400">
                <a:solidFill>
                  <a:srgbClr val="FFFFFF"/>
                </a:solidFill>
              </a:rPr>
              <a:t>Used frequent oligos to reconstruct the image accurately, with random selection showing error without affecting the main data.</a:t>
            </a:r>
          </a:p>
          <a:p>
            <a:pPr>
              <a:lnSpc>
                <a:spcPct val="100000"/>
              </a:lnSpc>
            </a:pPr>
            <a:r>
              <a:rPr lang="en-US" sz="1400">
                <a:solidFill>
                  <a:srgbClr val="FFFFFF"/>
                </a:solidFill>
              </a:rPr>
              <a:t>This practical test showed that carefully selected oligos reduce errors and allow for faithful image retrieval.</a:t>
            </a:r>
            <a:endParaRPr lang="en-IN" sz="1400">
              <a:solidFill>
                <a:srgbClr val="FFFFFF"/>
              </a:solidFill>
            </a:endParaRPr>
          </a:p>
        </p:txBody>
      </p:sp>
      <p:pic>
        <p:nvPicPr>
          <p:cNvPr id="5" name="Picture 4" descr="A close-up of a person&#10;&#10;Description automatically generated">
            <a:extLst>
              <a:ext uri="{FF2B5EF4-FFF2-40B4-BE49-F238E27FC236}">
                <a16:creationId xmlns:a16="http://schemas.microsoft.com/office/drawing/2014/main" id="{2D25877E-9BEA-6812-7287-20A4FC148EBD}"/>
              </a:ext>
            </a:extLst>
          </p:cNvPr>
          <p:cNvPicPr>
            <a:picLocks noChangeAspect="1"/>
          </p:cNvPicPr>
          <p:nvPr/>
        </p:nvPicPr>
        <p:blipFill>
          <a:blip r:embed="rId2"/>
          <a:srcRect l="10498" r="6229" b="1"/>
          <a:stretch/>
        </p:blipFill>
        <p:spPr>
          <a:xfrm>
            <a:off x="4241830" y="601200"/>
            <a:ext cx="7503636" cy="5789365"/>
          </a:xfrm>
          <a:prstGeom prst="rect">
            <a:avLst/>
          </a:prstGeom>
        </p:spPr>
      </p:pic>
      <p:sp>
        <p:nvSpPr>
          <p:cNvPr id="4" name="Slide Number Placeholder 3">
            <a:extLst>
              <a:ext uri="{FF2B5EF4-FFF2-40B4-BE49-F238E27FC236}">
                <a16:creationId xmlns:a16="http://schemas.microsoft.com/office/drawing/2014/main" id="{C21D5813-DCD7-E1B3-7450-3D698D747ACB}"/>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a:solidFill>
                  <a:schemeClr val="bg1">
                    <a:lumMod val="75000"/>
                    <a:lumOff val="25000"/>
                  </a:schemeClr>
                </a:solidFill>
              </a:rPr>
              <a:pPr>
                <a:spcAft>
                  <a:spcPts val="600"/>
                </a:spcAft>
              </a:pPr>
              <a:t>17</a:t>
            </a:fld>
            <a:endParaRPr lang="en-US">
              <a:solidFill>
                <a:schemeClr val="bg1">
                  <a:lumMod val="75000"/>
                  <a:lumOff val="25000"/>
                </a:schemeClr>
              </a:solidFill>
            </a:endParaRPr>
          </a:p>
        </p:txBody>
      </p:sp>
    </p:spTree>
    <p:extLst>
      <p:ext uri="{BB962C8B-B14F-4D97-AF65-F5344CB8AC3E}">
        <p14:creationId xmlns:p14="http://schemas.microsoft.com/office/powerpoint/2010/main" val="198333427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with a torn face&#10;&#10;Description automatically generated">
            <a:extLst>
              <a:ext uri="{FF2B5EF4-FFF2-40B4-BE49-F238E27FC236}">
                <a16:creationId xmlns:a16="http://schemas.microsoft.com/office/drawing/2014/main" id="{93CBACC6-F49B-936E-0046-5BBFDA09D6D2}"/>
              </a:ext>
            </a:extLst>
          </p:cNvPr>
          <p:cNvPicPr>
            <a:picLocks noChangeAspect="1"/>
          </p:cNvPicPr>
          <p:nvPr/>
        </p:nvPicPr>
        <p:blipFill>
          <a:blip r:embed="rId2"/>
          <a:stretch>
            <a:fillRect/>
          </a:stretch>
        </p:blipFill>
        <p:spPr>
          <a:xfrm>
            <a:off x="2336727" y="541064"/>
            <a:ext cx="3435892" cy="3435892"/>
          </a:xfrm>
          <a:prstGeom prst="rect">
            <a:avLst/>
          </a:prstGeom>
        </p:spPr>
      </p:pic>
      <p:cxnSp>
        <p:nvCxnSpPr>
          <p:cNvPr id="15" name="Straight Connector 14">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8" name="Picture 7" descr="A person with a broken face&#10;&#10;Description automatically generated">
            <a:extLst>
              <a:ext uri="{FF2B5EF4-FFF2-40B4-BE49-F238E27FC236}">
                <a16:creationId xmlns:a16="http://schemas.microsoft.com/office/drawing/2014/main" id="{201A217E-C733-1DE5-2794-D41FB47024AD}"/>
              </a:ext>
            </a:extLst>
          </p:cNvPr>
          <p:cNvPicPr>
            <a:picLocks noChangeAspect="1"/>
          </p:cNvPicPr>
          <p:nvPr/>
        </p:nvPicPr>
        <p:blipFill>
          <a:blip r:embed="rId3"/>
          <a:stretch>
            <a:fillRect/>
          </a:stretch>
        </p:blipFill>
        <p:spPr>
          <a:xfrm>
            <a:off x="6417735" y="541064"/>
            <a:ext cx="3435892" cy="3435892"/>
          </a:xfrm>
          <a:prstGeom prst="rect">
            <a:avLst/>
          </a:prstGeom>
        </p:spPr>
      </p:pic>
      <p:sp>
        <p:nvSpPr>
          <p:cNvPr id="17" name="Rectangle 1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4197397-AB0C-F1B3-B88A-65B15C05557E}"/>
              </a:ext>
            </a:extLst>
          </p:cNvPr>
          <p:cNvSpPr>
            <a:spLocks noGrp="1"/>
          </p:cNvSpPr>
          <p:nvPr>
            <p:ph type="title"/>
          </p:nvPr>
        </p:nvSpPr>
        <p:spPr>
          <a:xfrm>
            <a:off x="679600" y="4596992"/>
            <a:ext cx="3353432" cy="1607013"/>
          </a:xfrm>
        </p:spPr>
        <p:txBody>
          <a:bodyPr anchor="ctr">
            <a:normAutofit/>
          </a:bodyPr>
          <a:lstStyle/>
          <a:p>
            <a:r>
              <a:rPr lang="en-IN">
                <a:solidFill>
                  <a:srgbClr val="FFFFFF"/>
                </a:solidFill>
              </a:rPr>
              <a:t>MY LEARNINGS</a:t>
            </a:r>
          </a:p>
        </p:txBody>
      </p:sp>
      <p:sp>
        <p:nvSpPr>
          <p:cNvPr id="3" name="Content Placeholder 2">
            <a:extLst>
              <a:ext uri="{FF2B5EF4-FFF2-40B4-BE49-F238E27FC236}">
                <a16:creationId xmlns:a16="http://schemas.microsoft.com/office/drawing/2014/main" id="{8EDA1292-1175-97D8-B3E4-6CCA123FD8A8}"/>
              </a:ext>
            </a:extLst>
          </p:cNvPr>
          <p:cNvSpPr>
            <a:spLocks noGrp="1"/>
          </p:cNvSpPr>
          <p:nvPr>
            <p:ph idx="1"/>
          </p:nvPr>
        </p:nvSpPr>
        <p:spPr>
          <a:xfrm>
            <a:off x="4271491" y="4596992"/>
            <a:ext cx="7240909" cy="1607012"/>
          </a:xfrm>
        </p:spPr>
        <p:txBody>
          <a:bodyPr>
            <a:normAutofit lnSpcReduction="10000"/>
          </a:bodyPr>
          <a:lstStyle/>
          <a:p>
            <a:pPr marL="0" indent="0">
              <a:buNone/>
            </a:pPr>
            <a:r>
              <a:rPr lang="en-IN" dirty="0">
                <a:solidFill>
                  <a:srgbClr val="FFFFFF"/>
                </a:solidFill>
              </a:rPr>
              <a:t>I have tried to implement what the paper tried to accomplish, to some extent. I took a 1000 x 1000 pixel album cover, encoded it into a DNA sequence stored in FASTA format. I then used a decoder to retrieve the information and reconstructed the image.</a:t>
            </a:r>
          </a:p>
          <a:p>
            <a:pPr marL="0" indent="0">
              <a:buNone/>
            </a:pPr>
            <a:r>
              <a:rPr lang="en-IN" dirty="0">
                <a:solidFill>
                  <a:srgbClr val="FFFFFF"/>
                </a:solidFill>
              </a:rPr>
              <a:t>Python code for this is as follows:</a:t>
            </a:r>
          </a:p>
          <a:p>
            <a:pPr marL="0" indent="0">
              <a:buNone/>
            </a:pPr>
            <a:endParaRPr lang="en-IN" dirty="0">
              <a:solidFill>
                <a:srgbClr val="FFFFFF"/>
              </a:solidFill>
            </a:endParaRPr>
          </a:p>
        </p:txBody>
      </p:sp>
      <p:sp>
        <p:nvSpPr>
          <p:cNvPr id="4" name="Slide Number Placeholder 3">
            <a:extLst>
              <a:ext uri="{FF2B5EF4-FFF2-40B4-BE49-F238E27FC236}">
                <a16:creationId xmlns:a16="http://schemas.microsoft.com/office/drawing/2014/main" id="{A3117C33-E6DD-BFCC-7A62-778442F98F60}"/>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18</a:t>
            </a:fld>
            <a:endParaRPr lang="en-US"/>
          </a:p>
        </p:txBody>
      </p:sp>
    </p:spTree>
    <p:extLst>
      <p:ext uri="{BB962C8B-B14F-4D97-AF65-F5344CB8AC3E}">
        <p14:creationId xmlns:p14="http://schemas.microsoft.com/office/powerpoint/2010/main" val="65745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B1A3-B067-5F25-146D-C6A0C92E67F1}"/>
              </a:ext>
            </a:extLst>
          </p:cNvPr>
          <p:cNvSpPr>
            <a:spLocks noGrp="1"/>
          </p:cNvSpPr>
          <p:nvPr>
            <p:ph type="title"/>
          </p:nvPr>
        </p:nvSpPr>
        <p:spPr/>
        <p:txBody>
          <a:bodyPr/>
          <a:lstStyle/>
          <a:p>
            <a:r>
              <a:rPr lang="en-IN" dirty="0"/>
              <a:t>CONCLUSION &amp; FUTURE DIRECTION</a:t>
            </a:r>
          </a:p>
        </p:txBody>
      </p:sp>
      <p:sp>
        <p:nvSpPr>
          <p:cNvPr id="3" name="Content Placeholder 2">
            <a:extLst>
              <a:ext uri="{FF2B5EF4-FFF2-40B4-BE49-F238E27FC236}">
                <a16:creationId xmlns:a16="http://schemas.microsoft.com/office/drawing/2014/main" id="{297EDDCF-7CB7-3217-F915-FE654360EBEA}"/>
              </a:ext>
            </a:extLst>
          </p:cNvPr>
          <p:cNvSpPr>
            <a:spLocks noGrp="1"/>
          </p:cNvSpPr>
          <p:nvPr>
            <p:ph idx="1"/>
          </p:nvPr>
        </p:nvSpPr>
        <p:spPr/>
        <p:txBody>
          <a:bodyPr/>
          <a:lstStyle/>
          <a:p>
            <a:r>
              <a:rPr lang="en-US" dirty="0"/>
              <a:t>DNA-based storage provides unmatched data density, longevity, and replication ease. This encoding approach meets the stringent requirements of biological synthesis and sequencing.</a:t>
            </a:r>
          </a:p>
          <a:p>
            <a:r>
              <a:rPr lang="en-US" dirty="0"/>
              <a:t>The method could be expanded for larger datasets, different data types, and more sophisticated quantization algorithms to further improve efficiency and reduce costs.</a:t>
            </a:r>
          </a:p>
          <a:p>
            <a:endParaRPr lang="en-US" dirty="0"/>
          </a:p>
          <a:p>
            <a:endParaRPr lang="en-US" dirty="0"/>
          </a:p>
          <a:p>
            <a:pPr marL="0" indent="0">
              <a:buNone/>
            </a:pPr>
            <a:endParaRPr lang="en-US" dirty="0"/>
          </a:p>
          <a:p>
            <a:pPr marL="0" indent="0" algn="ctr">
              <a:buNone/>
            </a:pPr>
            <a:r>
              <a:rPr lang="en-US" sz="3200" b="1" dirty="0">
                <a:solidFill>
                  <a:srgbClr val="FF0000"/>
                </a:solidFill>
              </a:rPr>
              <a:t>THANK YOU</a:t>
            </a:r>
            <a:endParaRPr lang="en-IN" sz="3200" b="1" dirty="0">
              <a:solidFill>
                <a:srgbClr val="FF0000"/>
              </a:solidFill>
            </a:endParaRPr>
          </a:p>
        </p:txBody>
      </p:sp>
      <p:sp>
        <p:nvSpPr>
          <p:cNvPr id="4" name="Slide Number Placeholder 3">
            <a:extLst>
              <a:ext uri="{FF2B5EF4-FFF2-40B4-BE49-F238E27FC236}">
                <a16:creationId xmlns:a16="http://schemas.microsoft.com/office/drawing/2014/main" id="{F752F0B1-2717-A2C8-DBF5-511E9A5788B8}"/>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30360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2F67-F720-E82D-E6B5-61D3162E16E7}"/>
              </a:ext>
            </a:extLst>
          </p:cNvPr>
          <p:cNvSpPr>
            <a:spLocks noGrp="1"/>
          </p:cNvSpPr>
          <p:nvPr>
            <p:ph type="title"/>
          </p:nvPr>
        </p:nvSpPr>
        <p:spPr/>
        <p:txBody>
          <a:bodyPr/>
          <a:lstStyle/>
          <a:p>
            <a:r>
              <a:rPr lang="en-IN" dirty="0"/>
              <a:t>MOTIVATION &amp; INTRODUCTION	</a:t>
            </a:r>
          </a:p>
        </p:txBody>
      </p:sp>
      <p:sp>
        <p:nvSpPr>
          <p:cNvPr id="3" name="Content Placeholder 2">
            <a:extLst>
              <a:ext uri="{FF2B5EF4-FFF2-40B4-BE49-F238E27FC236}">
                <a16:creationId xmlns:a16="http://schemas.microsoft.com/office/drawing/2014/main" id="{BB56ABC1-724A-FD0E-99A3-4836296EC46F}"/>
              </a:ext>
            </a:extLst>
          </p:cNvPr>
          <p:cNvSpPr>
            <a:spLocks noGrp="1"/>
          </p:cNvSpPr>
          <p:nvPr>
            <p:ph idx="1"/>
          </p:nvPr>
        </p:nvSpPr>
        <p:spPr>
          <a:xfrm>
            <a:off x="581192" y="2011680"/>
            <a:ext cx="11029615" cy="3963670"/>
          </a:xfrm>
        </p:spPr>
        <p:txBody>
          <a:bodyPr/>
          <a:lstStyle/>
          <a:p>
            <a:r>
              <a:rPr lang="en-US" dirty="0"/>
              <a:t>By 2025, it’s predicted there will be over </a:t>
            </a:r>
            <a:r>
              <a:rPr lang="en-US" b="1" dirty="0">
                <a:solidFill>
                  <a:srgbClr val="FF0000"/>
                </a:solidFill>
              </a:rPr>
              <a:t>160 zettabytes (2 raised to the 70</a:t>
            </a:r>
            <a:r>
              <a:rPr lang="en-US" b="1" baseline="30000" dirty="0">
                <a:solidFill>
                  <a:srgbClr val="FF0000"/>
                </a:solidFill>
              </a:rPr>
              <a:t>th</a:t>
            </a:r>
            <a:r>
              <a:rPr lang="en-US" b="1" dirty="0">
                <a:solidFill>
                  <a:srgbClr val="FF0000"/>
                </a:solidFill>
              </a:rPr>
              <a:t> power)</a:t>
            </a:r>
            <a:r>
              <a:rPr lang="en-US" dirty="0"/>
              <a:t> of data. Around </a:t>
            </a:r>
            <a:r>
              <a:rPr lang="en-US" b="1" dirty="0"/>
              <a:t>80% </a:t>
            </a:r>
            <a:r>
              <a:rPr lang="en-US" dirty="0"/>
              <a:t>of this data is "cold data" that is infrequently accessed but stored long-term.</a:t>
            </a:r>
          </a:p>
          <a:p>
            <a:r>
              <a:rPr lang="en-US" dirty="0"/>
              <a:t>Traditional storage (hard disks, tapes) has limited capacity and lifespan (5-20 years), requiring frequent data migration to prevent loss.</a:t>
            </a:r>
          </a:p>
          <a:p>
            <a:r>
              <a:rPr lang="en-US" dirty="0"/>
              <a:t>DNA offers an extremely high data density (up to </a:t>
            </a:r>
            <a:r>
              <a:rPr lang="en-US" b="1" dirty="0">
                <a:solidFill>
                  <a:schemeClr val="accent5"/>
                </a:solidFill>
              </a:rPr>
              <a:t>455 exabytes per gram</a:t>
            </a:r>
            <a:r>
              <a:rPr lang="en-US" dirty="0"/>
              <a:t>) and remains stable for centuries, making it an ideal candidate for archival storage.</a:t>
            </a:r>
          </a:p>
          <a:p>
            <a:endParaRPr lang="en-US" dirty="0"/>
          </a:p>
          <a:p>
            <a:pPr marL="0" indent="0">
              <a:buNone/>
            </a:pPr>
            <a:r>
              <a:rPr lang="en-US" b="1" dirty="0"/>
              <a:t>SO WHAT? </a:t>
            </a:r>
            <a:br>
              <a:rPr lang="en-US" b="1" dirty="0"/>
            </a:br>
            <a:r>
              <a:rPr lang="en-US" b="1" dirty="0">
                <a:solidFill>
                  <a:srgbClr val="7030A0"/>
                </a:solidFill>
              </a:rPr>
              <a:t>The ultimate goal is to present a practical method for encoding digital images onto DNA, paving the way for scalable, cost-effective, and durable storage solutions for the future.</a:t>
            </a:r>
            <a:endParaRPr lang="en-IN" b="1" dirty="0">
              <a:solidFill>
                <a:srgbClr val="7030A0"/>
              </a:solidFill>
            </a:endParaRPr>
          </a:p>
        </p:txBody>
      </p:sp>
      <p:sp>
        <p:nvSpPr>
          <p:cNvPr id="4" name="Slide Number Placeholder 3">
            <a:extLst>
              <a:ext uri="{FF2B5EF4-FFF2-40B4-BE49-F238E27FC236}">
                <a16:creationId xmlns:a16="http://schemas.microsoft.com/office/drawing/2014/main" id="{573D8B49-CFF2-3496-FF83-DFF2B3160AF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27998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of a number of storage data&#10;&#10;Description automatically generated with medium confidence">
            <a:extLst>
              <a:ext uri="{FF2B5EF4-FFF2-40B4-BE49-F238E27FC236}">
                <a16:creationId xmlns:a16="http://schemas.microsoft.com/office/drawing/2014/main" id="{FAF27D51-18C6-6D3C-3D55-7ED12E9AB2A2}"/>
              </a:ext>
            </a:extLst>
          </p:cNvPr>
          <p:cNvPicPr>
            <a:picLocks noChangeAspect="1"/>
          </p:cNvPicPr>
          <p:nvPr/>
        </p:nvPicPr>
        <p:blipFill>
          <a:blip r:embed="rId2"/>
          <a:stretch>
            <a:fillRect/>
          </a:stretch>
        </p:blipFill>
        <p:spPr>
          <a:xfrm>
            <a:off x="433582" y="2240162"/>
            <a:ext cx="5609384" cy="3393676"/>
          </a:xfrm>
          <a:prstGeom prst="rect">
            <a:avLst/>
          </a:prstGeom>
        </p:spPr>
      </p:pic>
      <p:pic>
        <p:nvPicPr>
          <p:cNvPr id="6" name="Picture 5" descr="A graph with a red line and blue line&#10;&#10;Description automatically generated">
            <a:extLst>
              <a:ext uri="{FF2B5EF4-FFF2-40B4-BE49-F238E27FC236}">
                <a16:creationId xmlns:a16="http://schemas.microsoft.com/office/drawing/2014/main" id="{25C34509-3A3A-3A44-C28B-ED1E7A731776}"/>
              </a:ext>
            </a:extLst>
          </p:cNvPr>
          <p:cNvPicPr>
            <a:picLocks noChangeAspect="1"/>
          </p:cNvPicPr>
          <p:nvPr/>
        </p:nvPicPr>
        <p:blipFill>
          <a:blip r:embed="rId3"/>
          <a:stretch>
            <a:fillRect/>
          </a:stretch>
        </p:blipFill>
        <p:spPr>
          <a:xfrm>
            <a:off x="6161986" y="2240162"/>
            <a:ext cx="5596432" cy="3385841"/>
          </a:xfrm>
          <a:prstGeom prst="rect">
            <a:avLst/>
          </a:prstGeom>
        </p:spPr>
      </p:pic>
      <p:sp>
        <p:nvSpPr>
          <p:cNvPr id="8" name="Title 7">
            <a:extLst>
              <a:ext uri="{FF2B5EF4-FFF2-40B4-BE49-F238E27FC236}">
                <a16:creationId xmlns:a16="http://schemas.microsoft.com/office/drawing/2014/main" id="{91B74A7B-BCD5-264D-31D6-2FAB6F0C160F}"/>
              </a:ext>
            </a:extLst>
          </p:cNvPr>
          <p:cNvSpPr>
            <a:spLocks noGrp="1"/>
          </p:cNvSpPr>
          <p:nvPr>
            <p:ph type="title"/>
          </p:nvPr>
        </p:nvSpPr>
        <p:spPr/>
        <p:txBody>
          <a:bodyPr/>
          <a:lstStyle/>
          <a:p>
            <a:r>
              <a:rPr lang="en-IN" dirty="0"/>
              <a:t>DNA STORAGE AND DATA GROWTH</a:t>
            </a:r>
          </a:p>
        </p:txBody>
      </p:sp>
      <p:sp>
        <p:nvSpPr>
          <p:cNvPr id="4" name="Slide Number Placeholder 3">
            <a:extLst>
              <a:ext uri="{FF2B5EF4-FFF2-40B4-BE49-F238E27FC236}">
                <a16:creationId xmlns:a16="http://schemas.microsoft.com/office/drawing/2014/main" id="{7F040EC4-0BCC-E21B-9527-E50A3C92C7EE}"/>
              </a:ext>
            </a:extLst>
          </p:cNvPr>
          <p:cNvSpPr>
            <a:spLocks noGrp="1"/>
          </p:cNvSpPr>
          <p:nvPr>
            <p:ph type="sldNum" sz="quarter" idx="12"/>
          </p:nvPr>
        </p:nvSpPr>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3</a:t>
            </a:fld>
            <a:endParaRPr lang="en-US"/>
          </a:p>
        </p:txBody>
      </p:sp>
    </p:spTree>
    <p:extLst>
      <p:ext uri="{BB962C8B-B14F-4D97-AF65-F5344CB8AC3E}">
        <p14:creationId xmlns:p14="http://schemas.microsoft.com/office/powerpoint/2010/main" val="122712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26B6D7A-B393-8752-D52C-E32AA1676EA7}"/>
              </a:ext>
            </a:extLst>
          </p:cNvPr>
          <p:cNvSpPr>
            <a:spLocks noGrp="1"/>
          </p:cNvSpPr>
          <p:nvPr>
            <p:ph type="title"/>
          </p:nvPr>
        </p:nvSpPr>
        <p:spPr>
          <a:xfrm>
            <a:off x="771148" y="1037967"/>
            <a:ext cx="3054091" cy="4709131"/>
          </a:xfrm>
        </p:spPr>
        <p:txBody>
          <a:bodyPr anchor="ctr">
            <a:normAutofit/>
          </a:bodyPr>
          <a:lstStyle/>
          <a:p>
            <a:r>
              <a:rPr lang="en-IN" dirty="0">
                <a:solidFill>
                  <a:srgbClr val="FFFEFF"/>
                </a:solidFill>
              </a:rPr>
              <a:t>Why DNA?</a:t>
            </a:r>
          </a:p>
        </p:txBody>
      </p:sp>
      <p:sp>
        <p:nvSpPr>
          <p:cNvPr id="26" name="Content Placeholder 2">
            <a:extLst>
              <a:ext uri="{FF2B5EF4-FFF2-40B4-BE49-F238E27FC236}">
                <a16:creationId xmlns:a16="http://schemas.microsoft.com/office/drawing/2014/main" id="{A7EAEC17-D2EB-3E60-0E8D-7E2A43C9D62C}"/>
              </a:ext>
            </a:extLst>
          </p:cNvPr>
          <p:cNvSpPr>
            <a:spLocks noGrp="1"/>
          </p:cNvSpPr>
          <p:nvPr>
            <p:ph idx="1"/>
          </p:nvPr>
        </p:nvSpPr>
        <p:spPr>
          <a:xfrm>
            <a:off x="4534935" y="1037968"/>
            <a:ext cx="6725899" cy="4820832"/>
          </a:xfrm>
        </p:spPr>
        <p:txBody>
          <a:bodyPr>
            <a:normAutofit/>
          </a:bodyPr>
          <a:lstStyle/>
          <a:p>
            <a:r>
              <a:rPr lang="en-US" dirty="0"/>
              <a:t>DNA can store vast amounts of information in a tiny volume. For instance, </a:t>
            </a:r>
            <a:r>
              <a:rPr lang="en-US" i="1" dirty="0">
                <a:solidFill>
                  <a:srgbClr val="C00000"/>
                </a:solidFill>
              </a:rPr>
              <a:t>1 gram of DNA can hold the equivalent of millions of hard drives. </a:t>
            </a:r>
          </a:p>
          <a:p>
            <a:r>
              <a:rPr lang="en-US" dirty="0"/>
              <a:t>DNA is stable under ambient conditions, unlike hard disks or tape, which degrade after a few decades. </a:t>
            </a:r>
          </a:p>
          <a:p>
            <a:r>
              <a:rPr lang="en-US" dirty="0"/>
              <a:t>DNA can be copied quickly and efficiently through in-vitro techniques, allowing rapid data backup and recovery without loss in quality.</a:t>
            </a:r>
            <a:endParaRPr lang="en-IN" dirty="0"/>
          </a:p>
        </p:txBody>
      </p:sp>
      <p:sp>
        <p:nvSpPr>
          <p:cNvPr id="4" name="Slide Number Placeholder 3">
            <a:extLst>
              <a:ext uri="{FF2B5EF4-FFF2-40B4-BE49-F238E27FC236}">
                <a16:creationId xmlns:a16="http://schemas.microsoft.com/office/drawing/2014/main" id="{6D3BD84C-CD88-0E9E-3DD7-F04E41C2BA8B}"/>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4</a:t>
            </a:fld>
            <a:endParaRPr lang="en-US"/>
          </a:p>
        </p:txBody>
      </p:sp>
    </p:spTree>
    <p:extLst>
      <p:ext uri="{BB962C8B-B14F-4D97-AF65-F5344CB8AC3E}">
        <p14:creationId xmlns:p14="http://schemas.microsoft.com/office/powerpoint/2010/main" val="166039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8C74B91-8355-8A85-DF6A-2CAF02BE6D04}"/>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Challenges of dna data storage</a:t>
            </a:r>
            <a:endParaRPr lang="en-IN" dirty="0">
              <a:solidFill>
                <a:srgbClr val="FFFEFF"/>
              </a:solidFill>
            </a:endParaRPr>
          </a:p>
        </p:txBody>
      </p:sp>
      <p:sp>
        <p:nvSpPr>
          <p:cNvPr id="3" name="Content Placeholder 2">
            <a:extLst>
              <a:ext uri="{FF2B5EF4-FFF2-40B4-BE49-F238E27FC236}">
                <a16:creationId xmlns:a16="http://schemas.microsoft.com/office/drawing/2014/main" id="{951B27CD-28D2-61E6-CCBA-AA006E892893}"/>
              </a:ext>
            </a:extLst>
          </p:cNvPr>
          <p:cNvSpPr>
            <a:spLocks noGrp="1"/>
          </p:cNvSpPr>
          <p:nvPr>
            <p:ph idx="1"/>
          </p:nvPr>
        </p:nvSpPr>
        <p:spPr>
          <a:xfrm>
            <a:off x="4534935" y="1037968"/>
            <a:ext cx="6725899" cy="4820832"/>
          </a:xfrm>
        </p:spPr>
        <p:txBody>
          <a:bodyPr>
            <a:normAutofit/>
          </a:bodyPr>
          <a:lstStyle/>
          <a:p>
            <a:pPr marL="0" indent="0">
              <a:buNone/>
            </a:pPr>
            <a:r>
              <a:rPr lang="en-IN" dirty="0"/>
              <a:t>There a two main challenges.</a:t>
            </a:r>
          </a:p>
          <a:p>
            <a:pPr marL="342900" indent="-342900">
              <a:buFont typeface="+mj-lt"/>
              <a:buAutoNum type="arabicPeriod"/>
            </a:pPr>
            <a:r>
              <a:rPr lang="en-US" b="1" dirty="0"/>
              <a:t>DNA Synthesis and Sequencing:</a:t>
            </a:r>
            <a:r>
              <a:rPr lang="en-US" dirty="0"/>
              <a:t> Current methods are costly and prone to errors.</a:t>
            </a:r>
          </a:p>
          <a:p>
            <a:pPr marL="342900" indent="-342900">
              <a:buFont typeface="+mj-lt"/>
              <a:buAutoNum type="arabicPeriod"/>
            </a:pPr>
            <a:r>
              <a:rPr lang="en-US" b="1" dirty="0"/>
              <a:t>Biological Constraints:</a:t>
            </a:r>
            <a:r>
              <a:rPr lang="en-US" dirty="0"/>
              <a:t> </a:t>
            </a:r>
          </a:p>
          <a:p>
            <a:pPr marL="666900" lvl="1" indent="-342900">
              <a:buFont typeface="+mj-lt"/>
              <a:buAutoNum type="arabicPeriod"/>
            </a:pPr>
            <a:r>
              <a:rPr lang="en-US" b="1" dirty="0"/>
              <a:t>Homopolymers</a:t>
            </a:r>
            <a:r>
              <a:rPr lang="en-US" dirty="0"/>
              <a:t>: Homopolymers are long stretches of identical bases in a DNA sequence (e.g., AAAAA or GGGGG).</a:t>
            </a:r>
          </a:p>
          <a:p>
            <a:pPr marL="666900" lvl="1" indent="-342900">
              <a:buFont typeface="+mj-lt"/>
              <a:buAutoNum type="arabicPeriod"/>
            </a:pPr>
            <a:r>
              <a:rPr lang="en-US" b="1" dirty="0"/>
              <a:t>GC Content Balance</a:t>
            </a:r>
            <a:r>
              <a:rPr lang="en-US" dirty="0"/>
              <a:t>: GC content refers to the proportion of guanine (G) and cytosine (C) bases in a DNA sequence relative to adenine (A) and thymine (T).</a:t>
            </a:r>
          </a:p>
          <a:p>
            <a:pPr marL="666900" lvl="1" indent="-342900">
              <a:buFont typeface="+mj-lt"/>
              <a:buAutoNum type="arabicPeriod"/>
            </a:pPr>
            <a:r>
              <a:rPr lang="en-US" b="1" dirty="0"/>
              <a:t>Pattern Repetition:</a:t>
            </a:r>
            <a:r>
              <a:rPr lang="en-US" dirty="0"/>
              <a:t> Repetitive patterns are sequences with repeating motifs (e.g., ATATAT or GCGCGC).</a:t>
            </a:r>
            <a:endParaRPr lang="en-IN" dirty="0"/>
          </a:p>
        </p:txBody>
      </p:sp>
      <p:sp>
        <p:nvSpPr>
          <p:cNvPr id="4" name="Slide Number Placeholder 3">
            <a:extLst>
              <a:ext uri="{FF2B5EF4-FFF2-40B4-BE49-F238E27FC236}">
                <a16:creationId xmlns:a16="http://schemas.microsoft.com/office/drawing/2014/main" id="{8B9672BE-853E-AF92-472A-4BF2AC14F63B}"/>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5</a:t>
            </a:fld>
            <a:endParaRPr lang="en-US"/>
          </a:p>
        </p:txBody>
      </p:sp>
    </p:spTree>
    <p:extLst>
      <p:ext uri="{BB962C8B-B14F-4D97-AF65-F5344CB8AC3E}">
        <p14:creationId xmlns:p14="http://schemas.microsoft.com/office/powerpoint/2010/main" val="336463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237B-0430-6531-7DB0-E8FC7A80A01A}"/>
              </a:ext>
            </a:extLst>
          </p:cNvPr>
          <p:cNvSpPr>
            <a:spLocks noGrp="1"/>
          </p:cNvSpPr>
          <p:nvPr>
            <p:ph type="title"/>
          </p:nvPr>
        </p:nvSpPr>
        <p:spPr/>
        <p:txBody>
          <a:bodyPr/>
          <a:lstStyle/>
          <a:p>
            <a:r>
              <a:rPr lang="en-IN" dirty="0"/>
              <a:t>HOW DO THEY CONSTRAIN?</a:t>
            </a:r>
          </a:p>
        </p:txBody>
      </p:sp>
      <p:graphicFrame>
        <p:nvGraphicFramePr>
          <p:cNvPr id="6" name="Content Placeholder 2">
            <a:extLst>
              <a:ext uri="{FF2B5EF4-FFF2-40B4-BE49-F238E27FC236}">
                <a16:creationId xmlns:a16="http://schemas.microsoft.com/office/drawing/2014/main" id="{62030960-652F-A214-AAE1-0B77E04B44DB}"/>
              </a:ext>
            </a:extLst>
          </p:cNvPr>
          <p:cNvGraphicFramePr>
            <a:graphicFrameLocks noGrp="1"/>
          </p:cNvGraphicFramePr>
          <p:nvPr>
            <p:ph idx="1"/>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5563DA1-DECA-7350-6B7C-B071935B6E6E}"/>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1532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A796-92E7-CDF0-E904-60FF2B647014}"/>
              </a:ext>
            </a:extLst>
          </p:cNvPr>
          <p:cNvSpPr>
            <a:spLocks noGrp="1"/>
          </p:cNvSpPr>
          <p:nvPr>
            <p:ph type="title"/>
          </p:nvPr>
        </p:nvSpPr>
        <p:spPr/>
        <p:txBody>
          <a:bodyPr/>
          <a:lstStyle/>
          <a:p>
            <a:r>
              <a:rPr lang="en-IN" dirty="0"/>
              <a:t>Biological constraints</a:t>
            </a:r>
          </a:p>
        </p:txBody>
      </p:sp>
      <p:sp>
        <p:nvSpPr>
          <p:cNvPr id="4" name="Slide Number Placeholder 3">
            <a:extLst>
              <a:ext uri="{FF2B5EF4-FFF2-40B4-BE49-F238E27FC236}">
                <a16:creationId xmlns:a16="http://schemas.microsoft.com/office/drawing/2014/main" id="{E9A4F83B-BE99-0953-0FF5-8505BEDED035}"/>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026" name="Picture 2" descr="What is the difference in hydrogen bonding between A-T pairs versus G-C  pairs? | Homework.Study.com">
            <a:extLst>
              <a:ext uri="{FF2B5EF4-FFF2-40B4-BE49-F238E27FC236}">
                <a16:creationId xmlns:a16="http://schemas.microsoft.com/office/drawing/2014/main" id="{2351BD26-A046-0DD4-6966-EF0FAA393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768" y="2032204"/>
            <a:ext cx="28575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00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5B9A-956F-9778-28CC-DE419E916479}"/>
              </a:ext>
            </a:extLst>
          </p:cNvPr>
          <p:cNvSpPr>
            <a:spLocks noGrp="1"/>
          </p:cNvSpPr>
          <p:nvPr>
            <p:ph type="title"/>
          </p:nvPr>
        </p:nvSpPr>
        <p:spPr/>
        <p:txBody>
          <a:bodyPr/>
          <a:lstStyle/>
          <a:p>
            <a:r>
              <a:rPr lang="en-IN" dirty="0"/>
              <a:t>Proposed Solution</a:t>
            </a:r>
          </a:p>
        </p:txBody>
      </p:sp>
      <p:graphicFrame>
        <p:nvGraphicFramePr>
          <p:cNvPr id="6" name="Content Placeholder 2">
            <a:extLst>
              <a:ext uri="{FF2B5EF4-FFF2-40B4-BE49-F238E27FC236}">
                <a16:creationId xmlns:a16="http://schemas.microsoft.com/office/drawing/2014/main" id="{4073E16E-3980-2CDE-5157-B52EBA937478}"/>
              </a:ext>
            </a:extLst>
          </p:cNvPr>
          <p:cNvGraphicFramePr>
            <a:graphicFrameLocks noGrp="1"/>
          </p:cNvGraphicFramePr>
          <p:nvPr>
            <p:ph idx="1"/>
          </p:nvPr>
        </p:nvGraphicFramePr>
        <p:xfrm>
          <a:off x="581192" y="235102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8765455-6A61-055F-5FB6-705CFA877DB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80111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F9F18B9-E658-9854-659E-A19BA9DC95BC}"/>
              </a:ext>
            </a:extLst>
          </p:cNvPr>
          <p:cNvSpPr>
            <a:spLocks noGrp="1"/>
          </p:cNvSpPr>
          <p:nvPr>
            <p:ph type="title"/>
          </p:nvPr>
        </p:nvSpPr>
        <p:spPr>
          <a:xfrm>
            <a:off x="803189" y="1209184"/>
            <a:ext cx="3089189" cy="4734416"/>
          </a:xfrm>
        </p:spPr>
        <p:txBody>
          <a:bodyPr anchor="ctr">
            <a:normAutofit/>
          </a:bodyPr>
          <a:lstStyle/>
          <a:p>
            <a:r>
              <a:rPr lang="en-IN" dirty="0">
                <a:solidFill>
                  <a:srgbClr val="FFFFFF"/>
                </a:solidFill>
              </a:rPr>
              <a:t>ENCODING WORKFLOW</a:t>
            </a:r>
          </a:p>
        </p:txBody>
      </p:sp>
      <p:sp>
        <p:nvSpPr>
          <p:cNvPr id="3" name="Content Placeholder 2">
            <a:extLst>
              <a:ext uri="{FF2B5EF4-FFF2-40B4-BE49-F238E27FC236}">
                <a16:creationId xmlns:a16="http://schemas.microsoft.com/office/drawing/2014/main" id="{EC5C585D-5245-A1DC-9733-F1C536B822CC}"/>
              </a:ext>
            </a:extLst>
          </p:cNvPr>
          <p:cNvSpPr>
            <a:spLocks noGrp="1"/>
          </p:cNvSpPr>
          <p:nvPr>
            <p:ph idx="1"/>
          </p:nvPr>
        </p:nvSpPr>
        <p:spPr>
          <a:xfrm>
            <a:off x="4561870" y="723900"/>
            <a:ext cx="7183597" cy="3152362"/>
          </a:xfrm>
        </p:spPr>
        <p:txBody>
          <a:bodyPr>
            <a:normAutofit/>
          </a:bodyPr>
          <a:lstStyle/>
          <a:p>
            <a:pPr marL="342900" indent="-342900">
              <a:buFont typeface="+mj-lt"/>
              <a:buAutoNum type="arabicPeriod"/>
            </a:pPr>
            <a:r>
              <a:rPr lang="en-US" b="1" dirty="0"/>
              <a:t>Image Compression:</a:t>
            </a:r>
            <a:r>
              <a:rPr lang="en-US" dirty="0"/>
              <a:t> The image is compressed with Discrete Wavelet Transform (DWT), breaking it into </a:t>
            </a:r>
            <a:r>
              <a:rPr lang="en-US" dirty="0" err="1"/>
              <a:t>subbands</a:t>
            </a:r>
            <a:r>
              <a:rPr lang="en-US" dirty="0"/>
              <a:t>.</a:t>
            </a:r>
          </a:p>
          <a:p>
            <a:pPr marL="342900" indent="-342900">
              <a:buFont typeface="+mj-lt"/>
              <a:buAutoNum type="arabicPeriod"/>
            </a:pPr>
            <a:r>
              <a:rPr lang="en-US" b="1" dirty="0"/>
              <a:t>Encoding</a:t>
            </a:r>
            <a:r>
              <a:rPr lang="en-US" dirty="0"/>
              <a:t>: Quantized values from compression are encoded into DNA sequences that adhere to error-prevention rules. </a:t>
            </a:r>
          </a:p>
          <a:p>
            <a:pPr marL="342900" indent="-342900">
              <a:buFont typeface="+mj-lt"/>
              <a:buAutoNum type="arabicPeriod"/>
            </a:pPr>
            <a:r>
              <a:rPr lang="en-US" b="1" dirty="0"/>
              <a:t>DNA Synthesis</a:t>
            </a:r>
            <a:r>
              <a:rPr lang="en-US" dirty="0"/>
              <a:t>: The encoded DNA is synthesized in oligos (short DNA segments) to minimize errors, with lengths of 150-200 nucleotides.</a:t>
            </a:r>
          </a:p>
          <a:p>
            <a:pPr marL="342900" indent="-342900">
              <a:buFont typeface="+mj-lt"/>
              <a:buAutoNum type="arabicPeriod"/>
            </a:pPr>
            <a:r>
              <a:rPr lang="en-US" b="1" dirty="0"/>
              <a:t>Decoding and Reconstruction</a:t>
            </a:r>
            <a:r>
              <a:rPr lang="en-US" dirty="0"/>
              <a:t>: DNA sequences are decoded post-sequencing, allowing for image reconstruction.</a:t>
            </a:r>
            <a:endParaRPr lang="en-IN" dirty="0"/>
          </a:p>
        </p:txBody>
      </p:sp>
      <p:pic>
        <p:nvPicPr>
          <p:cNvPr id="15" name="Picture 14" descr="A diagram of a process&#10;&#10;Description automatically generated">
            <a:extLst>
              <a:ext uri="{FF2B5EF4-FFF2-40B4-BE49-F238E27FC236}">
                <a16:creationId xmlns:a16="http://schemas.microsoft.com/office/drawing/2014/main" id="{7006B5A4-55B1-2552-F2D5-A036210FDCAB}"/>
              </a:ext>
            </a:extLst>
          </p:cNvPr>
          <p:cNvPicPr>
            <a:picLocks noChangeAspect="1"/>
          </p:cNvPicPr>
          <p:nvPr/>
        </p:nvPicPr>
        <p:blipFill>
          <a:blip r:embed="rId2"/>
          <a:stretch>
            <a:fillRect/>
          </a:stretch>
        </p:blipFill>
        <p:spPr>
          <a:xfrm>
            <a:off x="4561870" y="4215365"/>
            <a:ext cx="7183597" cy="2065284"/>
          </a:xfrm>
          <a:prstGeom prst="rect">
            <a:avLst/>
          </a:prstGeom>
        </p:spPr>
      </p:pic>
      <p:sp>
        <p:nvSpPr>
          <p:cNvPr id="4" name="Slide Number Placeholder 3">
            <a:extLst>
              <a:ext uri="{FF2B5EF4-FFF2-40B4-BE49-F238E27FC236}">
                <a16:creationId xmlns:a16="http://schemas.microsoft.com/office/drawing/2014/main" id="{B0E9E532-06D8-7F1B-9A43-B4565EBA3C0E}"/>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rgbClr val="E88784"/>
                </a:solidFill>
              </a:rPr>
              <a:pPr>
                <a:spcAft>
                  <a:spcPts val="600"/>
                </a:spcAft>
              </a:pPr>
              <a:t>9</a:t>
            </a:fld>
            <a:endParaRPr lang="en-US">
              <a:solidFill>
                <a:srgbClr val="E88784"/>
              </a:solidFill>
            </a:endParaRPr>
          </a:p>
        </p:txBody>
      </p:sp>
    </p:spTree>
    <p:extLst>
      <p:ext uri="{BB962C8B-B14F-4D97-AF65-F5344CB8AC3E}">
        <p14:creationId xmlns:p14="http://schemas.microsoft.com/office/powerpoint/2010/main" val="8199693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schemas.microsoft.com/office/2006/documentManagement/types"/>
    <ds:schemaRef ds:uri="http://schemas.microsoft.com/office/2006/metadata/properti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{DC4BAB13-C81B-4FD8-A011-7B3DCCD1C588}tf33552983_win32</Template>
  <TotalTime>2451</TotalTime>
  <Words>1354</Words>
  <Application>Microsoft Office PowerPoint</Application>
  <PresentationFormat>Widescreen</PresentationFormat>
  <Paragraphs>92</Paragraphs>
  <Slides>19</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Franklin Gothic Book</vt:lpstr>
      <vt:lpstr>Franklin Gothic Demi</vt:lpstr>
      <vt:lpstr>Wingdings 2</vt:lpstr>
      <vt:lpstr>DividendVTI</vt:lpstr>
      <vt:lpstr>PowerPoint Presentation</vt:lpstr>
      <vt:lpstr>MOTIVATION &amp; INTRODUCTION </vt:lpstr>
      <vt:lpstr>DNA STORAGE AND DATA GROWTH</vt:lpstr>
      <vt:lpstr>Why DNA?</vt:lpstr>
      <vt:lpstr>Challenges of dna data storage</vt:lpstr>
      <vt:lpstr>HOW DO THEY CONSTRAIN?</vt:lpstr>
      <vt:lpstr>Biological constraints</vt:lpstr>
      <vt:lpstr>Proposed Solution</vt:lpstr>
      <vt:lpstr>ENCODING WORKFLOW</vt:lpstr>
      <vt:lpstr>What Is dwt?</vt:lpstr>
      <vt:lpstr>ENCODING WORKFLOW</vt:lpstr>
      <vt:lpstr>COMPRESSION &amp; NUCLEOTIDE ALLOCATION</vt:lpstr>
      <vt:lpstr>BIOLOGICAL CONSTRAINTS IN ENCODING</vt:lpstr>
      <vt:lpstr>COMPARISON WITH PREVIOUS WORK</vt:lpstr>
      <vt:lpstr>Comparison with goldman et al.</vt:lpstr>
      <vt:lpstr>RESULTS &amp; PERFORMANCE</vt:lpstr>
      <vt:lpstr>PRACTICAL EXPERIMENT &amp; FINDINGS</vt:lpstr>
      <vt:lpstr>MY LEARNINGS</vt:lpstr>
      <vt:lpstr>CONCLUSION &amp;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Sharan Reddy</dc:creator>
  <cp:lastModifiedBy>Aryan Sharan Reddy</cp:lastModifiedBy>
  <cp:revision>10</cp:revision>
  <dcterms:created xsi:type="dcterms:W3CDTF">2024-11-10T08:47:55Z</dcterms:created>
  <dcterms:modified xsi:type="dcterms:W3CDTF">2024-11-18T07:38:26Z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