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29" autoAdjust="0"/>
    <p:restoredTop sz="94660"/>
  </p:normalViewPr>
  <p:slideViewPr>
    <p:cSldViewPr snapToGrid="0">
      <p:cViewPr>
        <p:scale>
          <a:sx n="66" d="100"/>
          <a:sy n="66" d="100"/>
        </p:scale>
        <p:origin x="4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3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4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1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4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3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1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7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4135-44C4-4EBD-B798-57A458356ADD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9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5253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Transaction</a:t>
            </a:r>
            <a:endParaRPr lang="en-US" sz="2000" b="1" dirty="0"/>
          </a:p>
        </p:txBody>
      </p:sp>
      <p:sp>
        <p:nvSpPr>
          <p:cNvPr id="5" name="Diamond 4"/>
          <p:cNvSpPr/>
          <p:nvPr/>
        </p:nvSpPr>
        <p:spPr>
          <a:xfrm>
            <a:off x="6783489" y="3716454"/>
            <a:ext cx="693682" cy="4566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85376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Customer</a:t>
            </a:r>
            <a:endParaRPr lang="en-US" sz="2000" b="1" dirty="0"/>
          </a:p>
        </p:txBody>
      </p:sp>
      <p:sp>
        <p:nvSpPr>
          <p:cNvPr id="9" name="Diamond 8"/>
          <p:cNvSpPr/>
          <p:nvPr/>
        </p:nvSpPr>
        <p:spPr>
          <a:xfrm>
            <a:off x="4928427" y="2729860"/>
            <a:ext cx="693682" cy="4566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5253" y="1481512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Car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3789005" y="355523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59654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772694" y="933175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285376" y="2888631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284523" y="2888631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72262" y="348445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072262" y="420454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188139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3187" y="4975277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04013" y="4975277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80312" y="3473047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Associate 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41004" y="53175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VIN</a:t>
            </a:r>
            <a:endParaRPr lang="en-US" u="sng" dirty="0"/>
          </a:p>
        </p:txBody>
      </p:sp>
      <p:sp>
        <p:nvSpPr>
          <p:cNvPr id="25" name="Oval 24"/>
          <p:cNvSpPr/>
          <p:nvPr/>
        </p:nvSpPr>
        <p:spPr>
          <a:xfrm>
            <a:off x="3789005" y="409354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590582" y="933175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23630" y="3921684"/>
            <a:ext cx="1737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Type </a:t>
            </a:r>
            <a:r>
              <a:rPr lang="en-US" sz="1400" i="1" dirty="0" smtClean="0"/>
              <a:t>(values</a:t>
            </a:r>
            <a:r>
              <a:rPr lang="en-US" sz="1400" i="1" dirty="0"/>
              <a:t>: </a:t>
            </a:r>
            <a:r>
              <a:rPr lang="en-US" sz="1400" i="1" dirty="0" smtClean="0"/>
              <a:t>Sale </a:t>
            </a:r>
            <a:r>
              <a:rPr lang="en-US" sz="1400" i="1" dirty="0"/>
              <a:t>/ </a:t>
            </a:r>
          </a:p>
          <a:p>
            <a:pPr algn="r"/>
            <a:r>
              <a:rPr lang="en-US" sz="1400" i="1" dirty="0" smtClean="0"/>
              <a:t>Purchase / Trade In</a:t>
            </a:r>
            <a:r>
              <a:rPr lang="en-US" sz="1400" i="1" dirty="0" smtClean="0"/>
              <a:t>)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063839" y="251438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75497" y="251438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263191" y="3402263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274875" y="41223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77724" y="531756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Sticker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62882" y="497527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789005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87560" y="4975277"/>
            <a:ext cx="95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Trade-In</a:t>
            </a:r>
          </a:p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581915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/>
          <p:cNvCxnSpPr>
            <a:stCxn id="4" idx="0"/>
            <a:endCxn id="9" idx="2"/>
          </p:cNvCxnSpPr>
          <p:nvPr/>
        </p:nvCxnSpPr>
        <p:spPr>
          <a:xfrm flipV="1">
            <a:off x="5275268" y="3186544"/>
            <a:ext cx="0" cy="2935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3"/>
            <a:endCxn id="5" idx="1"/>
          </p:cNvCxnSpPr>
          <p:nvPr/>
        </p:nvCxnSpPr>
        <p:spPr>
          <a:xfrm>
            <a:off x="5975283" y="3944796"/>
            <a:ext cx="8082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0"/>
            <a:endCxn id="10" idx="2"/>
          </p:cNvCxnSpPr>
          <p:nvPr/>
        </p:nvCxnSpPr>
        <p:spPr>
          <a:xfrm flipV="1">
            <a:off x="5275268" y="2410902"/>
            <a:ext cx="0" cy="3189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3"/>
            <a:endCxn id="8" idx="1"/>
          </p:cNvCxnSpPr>
          <p:nvPr/>
        </p:nvCxnSpPr>
        <p:spPr>
          <a:xfrm>
            <a:off x="7477171" y="3944796"/>
            <a:ext cx="8082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1"/>
            <a:endCxn id="34" idx="7"/>
          </p:cNvCxnSpPr>
          <p:nvPr/>
        </p:nvCxnSpPr>
        <p:spPr>
          <a:xfrm flipH="1">
            <a:off x="3953186" y="3944796"/>
            <a:ext cx="622067" cy="7369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1"/>
            <a:endCxn id="25" idx="6"/>
          </p:cNvCxnSpPr>
          <p:nvPr/>
        </p:nvCxnSpPr>
        <p:spPr>
          <a:xfrm flipH="1">
            <a:off x="3981355" y="3944796"/>
            <a:ext cx="593898" cy="251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1"/>
            <a:endCxn id="11" idx="6"/>
          </p:cNvCxnSpPr>
          <p:nvPr/>
        </p:nvCxnSpPr>
        <p:spPr>
          <a:xfrm flipH="1" flipV="1">
            <a:off x="3981355" y="3657714"/>
            <a:ext cx="593898" cy="2870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8" idx="0"/>
            <a:endCxn id="15" idx="5"/>
          </p:cNvCxnSpPr>
          <p:nvPr/>
        </p:nvCxnSpPr>
        <p:spPr>
          <a:xfrm flipH="1" flipV="1">
            <a:off x="8449557" y="3063568"/>
            <a:ext cx="535834" cy="416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8" idx="0"/>
            <a:endCxn id="16" idx="3"/>
          </p:cNvCxnSpPr>
          <p:nvPr/>
        </p:nvCxnSpPr>
        <p:spPr>
          <a:xfrm flipV="1">
            <a:off x="8985391" y="3063568"/>
            <a:ext cx="327301" cy="416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8" idx="3"/>
            <a:endCxn id="17" idx="3"/>
          </p:cNvCxnSpPr>
          <p:nvPr/>
        </p:nvCxnSpPr>
        <p:spPr>
          <a:xfrm flipV="1">
            <a:off x="9685406" y="3659391"/>
            <a:ext cx="415025" cy="2854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8" idx="3"/>
            <a:endCxn id="18" idx="1"/>
          </p:cNvCxnSpPr>
          <p:nvPr/>
        </p:nvCxnSpPr>
        <p:spPr>
          <a:xfrm>
            <a:off x="9685406" y="3944796"/>
            <a:ext cx="415025" cy="2897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6" idx="7"/>
            <a:endCxn id="4" idx="2"/>
          </p:cNvCxnSpPr>
          <p:nvPr/>
        </p:nvCxnSpPr>
        <p:spPr>
          <a:xfrm flipV="1">
            <a:off x="4746096" y="4409491"/>
            <a:ext cx="529172" cy="2722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0"/>
            <a:endCxn id="4" idx="2"/>
          </p:cNvCxnSpPr>
          <p:nvPr/>
        </p:nvCxnSpPr>
        <p:spPr>
          <a:xfrm flipH="1" flipV="1">
            <a:off x="5275268" y="4409491"/>
            <a:ext cx="180561" cy="242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" idx="2"/>
            <a:endCxn id="19" idx="1"/>
          </p:cNvCxnSpPr>
          <p:nvPr/>
        </p:nvCxnSpPr>
        <p:spPr>
          <a:xfrm>
            <a:off x="5275268" y="4409491"/>
            <a:ext cx="941040" cy="2722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0"/>
            <a:endCxn id="14" idx="5"/>
          </p:cNvCxnSpPr>
          <p:nvPr/>
        </p:nvCxnSpPr>
        <p:spPr>
          <a:xfrm flipH="1" flipV="1">
            <a:off x="4936875" y="1108112"/>
            <a:ext cx="338393" cy="373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0"/>
            <a:endCxn id="26" idx="3"/>
          </p:cNvCxnSpPr>
          <p:nvPr/>
        </p:nvCxnSpPr>
        <p:spPr>
          <a:xfrm flipV="1">
            <a:off x="5275268" y="1108112"/>
            <a:ext cx="343483" cy="373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95151" y="96284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4. Step 1: Modified ER Diagram for Pre-Owned Dealer Database</a:t>
            </a:r>
            <a:endParaRPr lang="en-US" b="1" dirty="0"/>
          </a:p>
        </p:txBody>
      </p:sp>
      <p:sp>
        <p:nvSpPr>
          <p:cNvPr id="73" name="Oval 72"/>
          <p:cNvSpPr/>
          <p:nvPr/>
        </p:nvSpPr>
        <p:spPr>
          <a:xfrm>
            <a:off x="3789005" y="307558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375730" y="299771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ID</a:t>
            </a:r>
            <a:endParaRPr lang="en-US" u="sng" dirty="0"/>
          </a:p>
        </p:txBody>
      </p:sp>
      <p:cxnSp>
        <p:nvCxnSpPr>
          <p:cNvPr id="76" name="Straight Connector 75"/>
          <p:cNvCxnSpPr>
            <a:stCxn id="73" idx="6"/>
            <a:endCxn id="4" idx="0"/>
          </p:cNvCxnSpPr>
          <p:nvPr/>
        </p:nvCxnSpPr>
        <p:spPr>
          <a:xfrm>
            <a:off x="3981355" y="3178056"/>
            <a:ext cx="1293913" cy="3020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8653" y="4289726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Transaction</a:t>
            </a:r>
            <a:endParaRPr lang="en-US" sz="2000" b="1" dirty="0"/>
          </a:p>
        </p:txBody>
      </p:sp>
      <p:sp>
        <p:nvSpPr>
          <p:cNvPr id="5" name="Diamond 4"/>
          <p:cNvSpPr/>
          <p:nvPr/>
        </p:nvSpPr>
        <p:spPr>
          <a:xfrm>
            <a:off x="6046889" y="4437972"/>
            <a:ext cx="822960" cy="640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8776" y="4289726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Customer</a:t>
            </a:r>
            <a:endParaRPr lang="en-US" sz="2000" b="1" dirty="0"/>
          </a:p>
        </p:txBody>
      </p:sp>
      <p:sp>
        <p:nvSpPr>
          <p:cNvPr id="7" name="Diamond 6"/>
          <p:cNvSpPr/>
          <p:nvPr/>
        </p:nvSpPr>
        <p:spPr>
          <a:xfrm>
            <a:off x="4083877" y="3143245"/>
            <a:ext cx="914400" cy="640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38653" y="1481512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Car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4629699" y="575964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999397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76156" y="366900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615186" y="34568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615186" y="3897029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615186" y="5039209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09040" y="575964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8067" y="5892573"/>
            <a:ext cx="95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Trade-In</a:t>
            </a:r>
          </a:p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2475" y="589257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8257" y="6065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966794" y="420538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558576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15269" y="4104448"/>
            <a:ext cx="18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PK: </a:t>
            </a:r>
            <a:r>
              <a:rPr lang="en-US" u="sng" dirty="0" smtClean="0"/>
              <a:t>Transaction 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02946" y="3056840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Last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802392" y="3380006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02392" y="382244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02392" y="49358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50491" y="606564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86767" y="5892573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</a:p>
        </p:txBody>
      </p:sp>
      <p:sp>
        <p:nvSpPr>
          <p:cNvPr id="28" name="Oval 27"/>
          <p:cNvSpPr/>
          <p:nvPr/>
        </p:nvSpPr>
        <p:spPr>
          <a:xfrm>
            <a:off x="2966794" y="507789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07364" y="5892573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Discount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643744" y="575964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>
            <a:stCxn id="4" idx="0"/>
            <a:endCxn id="7" idx="2"/>
          </p:cNvCxnSpPr>
          <p:nvPr/>
        </p:nvCxnSpPr>
        <p:spPr>
          <a:xfrm flipV="1">
            <a:off x="4538668" y="3783325"/>
            <a:ext cx="2409" cy="5064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38683" y="4757595"/>
            <a:ext cx="804672" cy="35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0"/>
            <a:endCxn id="8" idx="2"/>
          </p:cNvCxnSpPr>
          <p:nvPr/>
        </p:nvCxnSpPr>
        <p:spPr>
          <a:xfrm flipH="1" flipV="1">
            <a:off x="4538668" y="2410902"/>
            <a:ext cx="2409" cy="7323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3"/>
            <a:endCxn id="6" idx="1"/>
          </p:cNvCxnSpPr>
          <p:nvPr/>
        </p:nvCxnSpPr>
        <p:spPr>
          <a:xfrm flipV="1">
            <a:off x="6869849" y="4754421"/>
            <a:ext cx="678927" cy="35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1"/>
            <a:endCxn id="28" idx="7"/>
          </p:cNvCxnSpPr>
          <p:nvPr/>
        </p:nvCxnSpPr>
        <p:spPr>
          <a:xfrm flipH="1">
            <a:off x="3130975" y="4754421"/>
            <a:ext cx="707678" cy="3534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1"/>
            <a:endCxn id="19" idx="6"/>
          </p:cNvCxnSpPr>
          <p:nvPr/>
        </p:nvCxnSpPr>
        <p:spPr>
          <a:xfrm flipH="1" flipV="1">
            <a:off x="3159144" y="4307856"/>
            <a:ext cx="679509" cy="4465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0"/>
            <a:endCxn id="11" idx="5"/>
          </p:cNvCxnSpPr>
          <p:nvPr/>
        </p:nvCxnSpPr>
        <p:spPr>
          <a:xfrm flipH="1" flipV="1">
            <a:off x="7840337" y="3843939"/>
            <a:ext cx="408454" cy="4457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0"/>
            <a:endCxn id="12" idx="3"/>
          </p:cNvCxnSpPr>
          <p:nvPr/>
        </p:nvCxnSpPr>
        <p:spPr>
          <a:xfrm flipV="1">
            <a:off x="8248791" y="3631750"/>
            <a:ext cx="1394564" cy="6579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3"/>
            <a:endCxn id="13" idx="3"/>
          </p:cNvCxnSpPr>
          <p:nvPr/>
        </p:nvCxnSpPr>
        <p:spPr>
          <a:xfrm flipV="1">
            <a:off x="8948806" y="4071966"/>
            <a:ext cx="694549" cy="6824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3"/>
            <a:endCxn id="14" idx="1"/>
          </p:cNvCxnSpPr>
          <p:nvPr/>
        </p:nvCxnSpPr>
        <p:spPr>
          <a:xfrm>
            <a:off x="8948806" y="4754421"/>
            <a:ext cx="694549" cy="314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7"/>
            <a:endCxn id="4" idx="2"/>
          </p:cNvCxnSpPr>
          <p:nvPr/>
        </p:nvCxnSpPr>
        <p:spPr>
          <a:xfrm flipV="1">
            <a:off x="3807925" y="5219116"/>
            <a:ext cx="730743" cy="5705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0"/>
            <a:endCxn id="4" idx="2"/>
          </p:cNvCxnSpPr>
          <p:nvPr/>
        </p:nvCxnSpPr>
        <p:spPr>
          <a:xfrm flipH="1" flipV="1">
            <a:off x="4538668" y="5219116"/>
            <a:ext cx="187206" cy="5405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15" idx="1"/>
          </p:cNvCxnSpPr>
          <p:nvPr/>
        </p:nvCxnSpPr>
        <p:spPr>
          <a:xfrm>
            <a:off x="4538668" y="5219116"/>
            <a:ext cx="998541" cy="5705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0"/>
            <a:endCxn id="10" idx="5"/>
          </p:cNvCxnSpPr>
          <p:nvPr/>
        </p:nvCxnSpPr>
        <p:spPr>
          <a:xfrm flipH="1" flipV="1">
            <a:off x="3163578" y="1140133"/>
            <a:ext cx="1375090" cy="3413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0"/>
            <a:endCxn id="20" idx="3"/>
          </p:cNvCxnSpPr>
          <p:nvPr/>
        </p:nvCxnSpPr>
        <p:spPr>
          <a:xfrm flipH="1" flipV="1">
            <a:off x="3586745" y="1140133"/>
            <a:ext cx="951923" cy="3413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58551" y="96284"/>
            <a:ext cx="433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5. Preliminary Combined ER Diagram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7041111" y="366900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>
            <a:stCxn id="47" idx="4"/>
            <a:endCxn id="6" idx="0"/>
          </p:cNvCxnSpPr>
          <p:nvPr/>
        </p:nvCxnSpPr>
        <p:spPr>
          <a:xfrm>
            <a:off x="7137286" y="3873953"/>
            <a:ext cx="1111505" cy="4157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27310" y="333383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PK: </a:t>
            </a:r>
            <a:r>
              <a:rPr lang="en-US" u="sng" dirty="0" smtClean="0"/>
              <a:t>Customer ID</a:t>
            </a:r>
            <a:endParaRPr lang="en-US" u="sng" dirty="0"/>
          </a:p>
        </p:txBody>
      </p:sp>
      <p:sp>
        <p:nvSpPr>
          <p:cNvPr id="50" name="Oval 49"/>
          <p:cNvSpPr/>
          <p:nvPr/>
        </p:nvSpPr>
        <p:spPr>
          <a:xfrm>
            <a:off x="8481802" y="366900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168571" y="305684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</a:t>
            </a:r>
          </a:p>
          <a:p>
            <a:pPr algn="ctr"/>
            <a:r>
              <a:rPr lang="en-US" dirty="0" smtClean="0"/>
              <a:t>Name &amp; MI</a:t>
            </a:r>
            <a:endParaRPr lang="en-US" dirty="0"/>
          </a:p>
        </p:txBody>
      </p:sp>
      <p:cxnSp>
        <p:nvCxnSpPr>
          <p:cNvPr id="52" name="Straight Connector 51"/>
          <p:cNvCxnSpPr>
            <a:stCxn id="6" idx="0"/>
            <a:endCxn id="50" idx="4"/>
          </p:cNvCxnSpPr>
          <p:nvPr/>
        </p:nvCxnSpPr>
        <p:spPr>
          <a:xfrm flipV="1">
            <a:off x="8248791" y="3873953"/>
            <a:ext cx="329186" cy="4157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615186" y="537420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802392" y="5285949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Occupation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981664" y="561657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753411" y="580517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Needs Financing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9615186" y="4306279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802392" y="4182972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9615186" y="4640379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802392" y="4552780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</a:t>
            </a:r>
            <a:endParaRPr lang="en-US" dirty="0"/>
          </a:p>
        </p:txBody>
      </p:sp>
      <p:cxnSp>
        <p:nvCxnSpPr>
          <p:cNvPr id="61" name="Straight Connector 60"/>
          <p:cNvCxnSpPr>
            <a:stCxn id="6" idx="3"/>
            <a:endCxn id="57" idx="3"/>
          </p:cNvCxnSpPr>
          <p:nvPr/>
        </p:nvCxnSpPr>
        <p:spPr>
          <a:xfrm flipV="1">
            <a:off x="8948806" y="4481216"/>
            <a:ext cx="694549" cy="2732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3"/>
            <a:endCxn id="59" idx="2"/>
          </p:cNvCxnSpPr>
          <p:nvPr/>
        </p:nvCxnSpPr>
        <p:spPr>
          <a:xfrm flipV="1">
            <a:off x="8948806" y="4742855"/>
            <a:ext cx="666380" cy="115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3"/>
            <a:endCxn id="53" idx="2"/>
          </p:cNvCxnSpPr>
          <p:nvPr/>
        </p:nvCxnSpPr>
        <p:spPr>
          <a:xfrm>
            <a:off x="8948806" y="4754421"/>
            <a:ext cx="666380" cy="7222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" idx="2"/>
            <a:endCxn id="55" idx="2"/>
          </p:cNvCxnSpPr>
          <p:nvPr/>
        </p:nvCxnSpPr>
        <p:spPr>
          <a:xfrm>
            <a:off x="8248791" y="5219116"/>
            <a:ext cx="732873" cy="4999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41419" y="2084495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568077" y="1463915"/>
            <a:ext cx="70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241419" y="156481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70954" y="198697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PK: </a:t>
            </a:r>
            <a:r>
              <a:rPr lang="en-US" u="sng" dirty="0" smtClean="0"/>
              <a:t>Car ID</a:t>
            </a:r>
            <a:endParaRPr lang="en-US" u="sng" dirty="0"/>
          </a:p>
        </p:txBody>
      </p:sp>
      <p:sp>
        <p:nvSpPr>
          <p:cNvPr id="69" name="Oval 68"/>
          <p:cNvSpPr/>
          <p:nvPr/>
        </p:nvSpPr>
        <p:spPr>
          <a:xfrm>
            <a:off x="4033029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935425" y="60656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VIN</a:t>
            </a:r>
            <a:endParaRPr lang="en-US" u="sng" dirty="0"/>
          </a:p>
        </p:txBody>
      </p:sp>
      <p:sp>
        <p:nvSpPr>
          <p:cNvPr id="71" name="Oval 70"/>
          <p:cNvSpPr/>
          <p:nvPr/>
        </p:nvSpPr>
        <p:spPr>
          <a:xfrm>
            <a:off x="4655258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456753" y="606564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472141" y="6065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6556275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897166" y="176507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MSRP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667357" y="183690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298724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32930" y="60656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5878116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816161" y="60656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83" name="Straight Connector 82"/>
          <p:cNvCxnSpPr>
            <a:stCxn id="65" idx="6"/>
            <a:endCxn id="8" idx="1"/>
          </p:cNvCxnSpPr>
          <p:nvPr/>
        </p:nvCxnSpPr>
        <p:spPr>
          <a:xfrm flipV="1">
            <a:off x="3433769" y="1946207"/>
            <a:ext cx="404884" cy="2407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7" idx="6"/>
            <a:endCxn id="8" idx="1"/>
          </p:cNvCxnSpPr>
          <p:nvPr/>
        </p:nvCxnSpPr>
        <p:spPr>
          <a:xfrm>
            <a:off x="3433769" y="1667288"/>
            <a:ext cx="404884" cy="2789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9" idx="4"/>
            <a:endCxn id="8" idx="0"/>
          </p:cNvCxnSpPr>
          <p:nvPr/>
        </p:nvCxnSpPr>
        <p:spPr>
          <a:xfrm>
            <a:off x="4129204" y="1170147"/>
            <a:ext cx="409464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1" idx="4"/>
            <a:endCxn id="8" idx="0"/>
          </p:cNvCxnSpPr>
          <p:nvPr/>
        </p:nvCxnSpPr>
        <p:spPr>
          <a:xfrm flipH="1">
            <a:off x="4538668" y="1170147"/>
            <a:ext cx="212765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4"/>
            <a:endCxn id="8" idx="0"/>
          </p:cNvCxnSpPr>
          <p:nvPr/>
        </p:nvCxnSpPr>
        <p:spPr>
          <a:xfrm flipH="1">
            <a:off x="4538668" y="1170147"/>
            <a:ext cx="856231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1" idx="4"/>
            <a:endCxn id="8" idx="0"/>
          </p:cNvCxnSpPr>
          <p:nvPr/>
        </p:nvCxnSpPr>
        <p:spPr>
          <a:xfrm flipH="1">
            <a:off x="4538668" y="1170147"/>
            <a:ext cx="1435623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4" idx="4"/>
            <a:endCxn id="8" idx="0"/>
          </p:cNvCxnSpPr>
          <p:nvPr/>
        </p:nvCxnSpPr>
        <p:spPr>
          <a:xfrm flipH="1">
            <a:off x="4538668" y="1170147"/>
            <a:ext cx="2113782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" idx="3"/>
            <a:endCxn id="76" idx="2"/>
          </p:cNvCxnSpPr>
          <p:nvPr/>
        </p:nvCxnSpPr>
        <p:spPr>
          <a:xfrm flipV="1">
            <a:off x="5238683" y="1939383"/>
            <a:ext cx="428674" cy="68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966794" y="462528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304423" y="4543089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Associate Name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2002887" y="575964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247741" y="4912421"/>
            <a:ext cx="1737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Type </a:t>
            </a:r>
            <a:r>
              <a:rPr lang="en-US" sz="1400" i="1" dirty="0" smtClean="0"/>
              <a:t>(values</a:t>
            </a:r>
            <a:r>
              <a:rPr lang="en-US" sz="1400" i="1" dirty="0"/>
              <a:t>: Sale / </a:t>
            </a:r>
          </a:p>
          <a:p>
            <a:pPr algn="r"/>
            <a:r>
              <a:rPr lang="en-US" sz="1400" i="1" dirty="0"/>
              <a:t>Purchase / Trade </a:t>
            </a:r>
            <a:r>
              <a:rPr lang="en-US" sz="1400" i="1" dirty="0" smtClean="0"/>
              <a:t>In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5221831" y="5892573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2671823" y="575964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Connector 102"/>
          <p:cNvCxnSpPr>
            <a:stCxn id="94" idx="0"/>
            <a:endCxn id="4" idx="2"/>
          </p:cNvCxnSpPr>
          <p:nvPr/>
        </p:nvCxnSpPr>
        <p:spPr>
          <a:xfrm flipV="1">
            <a:off x="2099062" y="5219116"/>
            <a:ext cx="2439606" cy="5405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7" idx="7"/>
            <a:endCxn id="4" idx="2"/>
          </p:cNvCxnSpPr>
          <p:nvPr/>
        </p:nvCxnSpPr>
        <p:spPr>
          <a:xfrm flipV="1">
            <a:off x="2836004" y="5219116"/>
            <a:ext cx="1702664" cy="5705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8168571" y="562127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7096" y="582152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cxnSp>
        <p:nvCxnSpPr>
          <p:cNvPr id="111" name="Straight Connector 110"/>
          <p:cNvCxnSpPr>
            <a:stCxn id="6" idx="2"/>
            <a:endCxn id="108" idx="0"/>
          </p:cNvCxnSpPr>
          <p:nvPr/>
        </p:nvCxnSpPr>
        <p:spPr>
          <a:xfrm>
            <a:off x="8248791" y="5219116"/>
            <a:ext cx="15955" cy="4021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2" idx="6"/>
            <a:endCxn id="4" idx="1"/>
          </p:cNvCxnSpPr>
          <p:nvPr/>
        </p:nvCxnSpPr>
        <p:spPr>
          <a:xfrm>
            <a:off x="3159144" y="4727756"/>
            <a:ext cx="679509" cy="266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3357393" y="4289726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Transaction</a:t>
            </a:r>
            <a:endParaRPr lang="en-US" sz="2000" b="1" dirty="0"/>
          </a:p>
        </p:txBody>
      </p:sp>
      <p:sp>
        <p:nvSpPr>
          <p:cNvPr id="114" name="Diamond 113"/>
          <p:cNvSpPr/>
          <p:nvPr/>
        </p:nvSpPr>
        <p:spPr>
          <a:xfrm>
            <a:off x="5565629" y="4437972"/>
            <a:ext cx="822960" cy="640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7067516" y="4289726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Customer</a:t>
            </a:r>
            <a:endParaRPr lang="en-US" sz="2000" b="1" dirty="0"/>
          </a:p>
        </p:txBody>
      </p:sp>
      <p:sp>
        <p:nvSpPr>
          <p:cNvPr id="116" name="Diamond 115"/>
          <p:cNvSpPr/>
          <p:nvPr/>
        </p:nvSpPr>
        <p:spPr>
          <a:xfrm>
            <a:off x="3602617" y="3143245"/>
            <a:ext cx="914400" cy="640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357393" y="1481512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Car</a:t>
            </a:r>
            <a:endParaRPr lang="en-US" sz="2000" b="1" dirty="0"/>
          </a:p>
        </p:txBody>
      </p:sp>
      <p:sp>
        <p:nvSpPr>
          <p:cNvPr id="118" name="Oval 117"/>
          <p:cNvSpPr/>
          <p:nvPr/>
        </p:nvSpPr>
        <p:spPr>
          <a:xfrm>
            <a:off x="4148439" y="575964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2518137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7249488" y="265124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9002656" y="34568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10162626" y="3897029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10162626" y="5039209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5027780" y="575964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736807" y="5892573"/>
            <a:ext cx="95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Trade-In</a:t>
            </a:r>
          </a:p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71215" y="589257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076997" y="6065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2485534" y="420538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3077316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34009" y="4104448"/>
            <a:ext cx="18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PK: </a:t>
            </a:r>
            <a:r>
              <a:rPr lang="en-US" u="sng" dirty="0" smtClean="0"/>
              <a:t>Transaction ID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976278" y="2039080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Last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9168722" y="3380006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Occupation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0349832" y="3822447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0349832" y="49358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2869231" y="606564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005507" y="5892573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</a:p>
        </p:txBody>
      </p:sp>
      <p:sp>
        <p:nvSpPr>
          <p:cNvPr id="137" name="Oval 136"/>
          <p:cNvSpPr/>
          <p:nvPr/>
        </p:nvSpPr>
        <p:spPr>
          <a:xfrm>
            <a:off x="2485534" y="507789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2626104" y="5892573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Discount</a:t>
            </a:r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3162484" y="575964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0" name="Straight Connector 139"/>
          <p:cNvCxnSpPr>
            <a:stCxn id="113" idx="0"/>
            <a:endCxn id="116" idx="2"/>
          </p:cNvCxnSpPr>
          <p:nvPr/>
        </p:nvCxnSpPr>
        <p:spPr>
          <a:xfrm flipV="1">
            <a:off x="4057408" y="3783325"/>
            <a:ext cx="2409" cy="5064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757423" y="4805221"/>
            <a:ext cx="868680" cy="35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16" idx="0"/>
            <a:endCxn id="117" idx="2"/>
          </p:cNvCxnSpPr>
          <p:nvPr/>
        </p:nvCxnSpPr>
        <p:spPr>
          <a:xfrm flipH="1" flipV="1">
            <a:off x="4057408" y="2410902"/>
            <a:ext cx="2409" cy="7323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13" idx="1"/>
            <a:endCxn id="137" idx="7"/>
          </p:cNvCxnSpPr>
          <p:nvPr/>
        </p:nvCxnSpPr>
        <p:spPr>
          <a:xfrm flipH="1">
            <a:off x="2649715" y="4754421"/>
            <a:ext cx="707678" cy="3534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3" idx="1"/>
            <a:endCxn id="128" idx="6"/>
          </p:cNvCxnSpPr>
          <p:nvPr/>
        </p:nvCxnSpPr>
        <p:spPr>
          <a:xfrm flipH="1" flipV="1">
            <a:off x="2677884" y="4307856"/>
            <a:ext cx="679509" cy="4465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15" idx="0"/>
            <a:endCxn id="121" idx="3"/>
          </p:cNvCxnSpPr>
          <p:nvPr/>
        </p:nvCxnSpPr>
        <p:spPr>
          <a:xfrm flipV="1">
            <a:off x="7767531" y="3631750"/>
            <a:ext cx="1263294" cy="6579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39" idx="7"/>
            <a:endCxn id="113" idx="2"/>
          </p:cNvCxnSpPr>
          <p:nvPr/>
        </p:nvCxnSpPr>
        <p:spPr>
          <a:xfrm flipV="1">
            <a:off x="3326665" y="5219116"/>
            <a:ext cx="730743" cy="5705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18" idx="0"/>
            <a:endCxn id="113" idx="2"/>
          </p:cNvCxnSpPr>
          <p:nvPr/>
        </p:nvCxnSpPr>
        <p:spPr>
          <a:xfrm flipH="1" flipV="1">
            <a:off x="4057408" y="5219116"/>
            <a:ext cx="187206" cy="5405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13" idx="2"/>
            <a:endCxn id="124" idx="1"/>
          </p:cNvCxnSpPr>
          <p:nvPr/>
        </p:nvCxnSpPr>
        <p:spPr>
          <a:xfrm>
            <a:off x="4057408" y="5219116"/>
            <a:ext cx="998541" cy="5705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17" idx="0"/>
            <a:endCxn id="119" idx="5"/>
          </p:cNvCxnSpPr>
          <p:nvPr/>
        </p:nvCxnSpPr>
        <p:spPr>
          <a:xfrm flipH="1" flipV="1">
            <a:off x="2682318" y="1140133"/>
            <a:ext cx="1375090" cy="3413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17" idx="0"/>
            <a:endCxn id="129" idx="3"/>
          </p:cNvCxnSpPr>
          <p:nvPr/>
        </p:nvCxnSpPr>
        <p:spPr>
          <a:xfrm flipH="1" flipV="1">
            <a:off x="3105485" y="1140133"/>
            <a:ext cx="951923" cy="3413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677291" y="96284"/>
            <a:ext cx="374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6. Final Combined ER Diagram</a:t>
            </a:r>
            <a:endParaRPr lang="en-US" b="1" dirty="0"/>
          </a:p>
        </p:txBody>
      </p:sp>
      <p:sp>
        <p:nvSpPr>
          <p:cNvPr id="156" name="Oval 155"/>
          <p:cNvSpPr/>
          <p:nvPr/>
        </p:nvSpPr>
        <p:spPr>
          <a:xfrm>
            <a:off x="6761878" y="347760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Connector 156"/>
          <p:cNvCxnSpPr>
            <a:stCxn id="156" idx="4"/>
            <a:endCxn id="115" idx="0"/>
          </p:cNvCxnSpPr>
          <p:nvPr/>
        </p:nvCxnSpPr>
        <p:spPr>
          <a:xfrm>
            <a:off x="6858053" y="3682559"/>
            <a:ext cx="909478" cy="6071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348077" y="314244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PK: </a:t>
            </a:r>
            <a:r>
              <a:rPr lang="en-US" u="sng" dirty="0" smtClean="0"/>
              <a:t>Customer ID</a:t>
            </a:r>
            <a:endParaRPr lang="en-US" u="sng" dirty="0"/>
          </a:p>
        </p:txBody>
      </p:sp>
      <p:sp>
        <p:nvSpPr>
          <p:cNvPr id="159" name="Oval 158"/>
          <p:cNvSpPr/>
          <p:nvPr/>
        </p:nvSpPr>
        <p:spPr>
          <a:xfrm>
            <a:off x="8055134" y="265124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741903" y="203908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</a:t>
            </a:r>
          </a:p>
          <a:p>
            <a:pPr algn="ctr"/>
            <a:r>
              <a:rPr lang="en-US" dirty="0" smtClean="0"/>
              <a:t>Name &amp; MI</a:t>
            </a:r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10162626" y="537420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10349832" y="5285949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164" name="Oval 163"/>
          <p:cNvSpPr/>
          <p:nvPr/>
        </p:nvSpPr>
        <p:spPr>
          <a:xfrm>
            <a:off x="8115396" y="561657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716901" y="580517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Needs</a:t>
            </a:r>
            <a:br>
              <a:rPr lang="en-US" dirty="0" smtClean="0"/>
            </a:br>
            <a:r>
              <a:rPr lang="en-US" dirty="0" smtClean="0"/>
              <a:t>Financing</a:t>
            </a:r>
            <a:endParaRPr lang="en-US" dirty="0"/>
          </a:p>
        </p:txBody>
      </p:sp>
      <p:sp>
        <p:nvSpPr>
          <p:cNvPr id="166" name="Oval 165"/>
          <p:cNvSpPr/>
          <p:nvPr/>
        </p:nvSpPr>
        <p:spPr>
          <a:xfrm>
            <a:off x="10162626" y="4306279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10349832" y="418297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168" name="Oval 167"/>
          <p:cNvSpPr/>
          <p:nvPr/>
        </p:nvSpPr>
        <p:spPr>
          <a:xfrm>
            <a:off x="10162626" y="4640379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10349832" y="455278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173" name="Straight Connector 172"/>
          <p:cNvCxnSpPr>
            <a:stCxn id="115" idx="2"/>
            <a:endCxn id="164" idx="0"/>
          </p:cNvCxnSpPr>
          <p:nvPr/>
        </p:nvCxnSpPr>
        <p:spPr>
          <a:xfrm>
            <a:off x="7767531" y="5219116"/>
            <a:ext cx="444040" cy="3974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760159" y="2084495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2086817" y="1463915"/>
            <a:ext cx="70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2760159" y="156481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1589694" y="198697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PK: </a:t>
            </a:r>
            <a:r>
              <a:rPr lang="en-US" u="sng" dirty="0" smtClean="0"/>
              <a:t>Car ID</a:t>
            </a:r>
            <a:endParaRPr lang="en-US" u="sng" dirty="0"/>
          </a:p>
        </p:txBody>
      </p:sp>
      <p:sp>
        <p:nvSpPr>
          <p:cNvPr id="178" name="Oval 177"/>
          <p:cNvSpPr/>
          <p:nvPr/>
        </p:nvSpPr>
        <p:spPr>
          <a:xfrm>
            <a:off x="3551769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3454165" y="60656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VIN</a:t>
            </a:r>
            <a:endParaRPr lang="en-US" u="sng" dirty="0"/>
          </a:p>
        </p:txBody>
      </p:sp>
      <p:sp>
        <p:nvSpPr>
          <p:cNvPr id="180" name="Oval 179"/>
          <p:cNvSpPr/>
          <p:nvPr/>
        </p:nvSpPr>
        <p:spPr>
          <a:xfrm>
            <a:off x="4173998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3975493" y="606564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5990881" y="6065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183" name="Oval 182"/>
          <p:cNvSpPr/>
          <p:nvPr/>
        </p:nvSpPr>
        <p:spPr>
          <a:xfrm>
            <a:off x="6075015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5415906" y="176507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MSRP</a:t>
            </a:r>
            <a:endParaRPr lang="en-US" dirty="0"/>
          </a:p>
        </p:txBody>
      </p:sp>
      <p:sp>
        <p:nvSpPr>
          <p:cNvPr id="185" name="Oval 184"/>
          <p:cNvSpPr/>
          <p:nvPr/>
        </p:nvSpPr>
        <p:spPr>
          <a:xfrm>
            <a:off x="5186097" y="183690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/>
          <p:cNvSpPr/>
          <p:nvPr/>
        </p:nvSpPr>
        <p:spPr>
          <a:xfrm>
            <a:off x="4817464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651670" y="60656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189" name="Oval 188"/>
          <p:cNvSpPr/>
          <p:nvPr/>
        </p:nvSpPr>
        <p:spPr>
          <a:xfrm>
            <a:off x="5396856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5334901" y="60656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91" name="Straight Connector 190"/>
          <p:cNvCxnSpPr>
            <a:stCxn id="174" idx="6"/>
            <a:endCxn id="117" idx="1"/>
          </p:cNvCxnSpPr>
          <p:nvPr/>
        </p:nvCxnSpPr>
        <p:spPr>
          <a:xfrm flipV="1">
            <a:off x="2952509" y="1946207"/>
            <a:ext cx="404884" cy="2407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76" idx="6"/>
            <a:endCxn id="117" idx="1"/>
          </p:cNvCxnSpPr>
          <p:nvPr/>
        </p:nvCxnSpPr>
        <p:spPr>
          <a:xfrm>
            <a:off x="2952509" y="1667288"/>
            <a:ext cx="404884" cy="2789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78" idx="4"/>
            <a:endCxn id="117" idx="0"/>
          </p:cNvCxnSpPr>
          <p:nvPr/>
        </p:nvCxnSpPr>
        <p:spPr>
          <a:xfrm>
            <a:off x="3647944" y="1170147"/>
            <a:ext cx="409464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80" idx="4"/>
            <a:endCxn id="117" idx="0"/>
          </p:cNvCxnSpPr>
          <p:nvPr/>
        </p:nvCxnSpPr>
        <p:spPr>
          <a:xfrm flipH="1">
            <a:off x="4057408" y="1170147"/>
            <a:ext cx="212765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87" idx="4"/>
            <a:endCxn id="117" idx="0"/>
          </p:cNvCxnSpPr>
          <p:nvPr/>
        </p:nvCxnSpPr>
        <p:spPr>
          <a:xfrm flipH="1">
            <a:off x="4057408" y="1170147"/>
            <a:ext cx="856231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89" idx="4"/>
            <a:endCxn id="117" idx="0"/>
          </p:cNvCxnSpPr>
          <p:nvPr/>
        </p:nvCxnSpPr>
        <p:spPr>
          <a:xfrm flipH="1">
            <a:off x="4057408" y="1170147"/>
            <a:ext cx="1435623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3" idx="4"/>
            <a:endCxn id="117" idx="0"/>
          </p:cNvCxnSpPr>
          <p:nvPr/>
        </p:nvCxnSpPr>
        <p:spPr>
          <a:xfrm flipH="1">
            <a:off x="4057408" y="1170147"/>
            <a:ext cx="2113782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17" idx="3"/>
            <a:endCxn id="185" idx="2"/>
          </p:cNvCxnSpPr>
          <p:nvPr/>
        </p:nvCxnSpPr>
        <p:spPr>
          <a:xfrm flipV="1">
            <a:off x="4757423" y="1939383"/>
            <a:ext cx="428674" cy="68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2485534" y="462528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823163" y="4543089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Associate Name</a:t>
            </a:r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1521627" y="575964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766481" y="4912421"/>
            <a:ext cx="1737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Type </a:t>
            </a:r>
            <a:r>
              <a:rPr lang="en-US" sz="1400" i="1" dirty="0"/>
              <a:t>(values: Sale / </a:t>
            </a:r>
          </a:p>
          <a:p>
            <a:pPr algn="r"/>
            <a:r>
              <a:rPr lang="en-US" sz="1400" i="1" dirty="0"/>
              <a:t>Purchase / Trade In)</a:t>
            </a:r>
            <a:endParaRPr lang="en-US" sz="1400" i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4740571" y="5892573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205" name="Oval 204"/>
          <p:cNvSpPr/>
          <p:nvPr/>
        </p:nvSpPr>
        <p:spPr>
          <a:xfrm>
            <a:off x="2190563" y="575964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6" name="Straight Connector 205"/>
          <p:cNvCxnSpPr>
            <a:stCxn id="202" idx="0"/>
            <a:endCxn id="113" idx="2"/>
          </p:cNvCxnSpPr>
          <p:nvPr/>
        </p:nvCxnSpPr>
        <p:spPr>
          <a:xfrm flipV="1">
            <a:off x="1617802" y="5219116"/>
            <a:ext cx="2439606" cy="5405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205" idx="7"/>
            <a:endCxn id="113" idx="2"/>
          </p:cNvCxnSpPr>
          <p:nvPr/>
        </p:nvCxnSpPr>
        <p:spPr>
          <a:xfrm flipV="1">
            <a:off x="2354744" y="5219116"/>
            <a:ext cx="1702664" cy="5705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7350429" y="562127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89298" y="582152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cxnSp>
        <p:nvCxnSpPr>
          <p:cNvPr id="210" name="Straight Connector 209"/>
          <p:cNvCxnSpPr>
            <a:stCxn id="115" idx="2"/>
            <a:endCxn id="208" idx="0"/>
          </p:cNvCxnSpPr>
          <p:nvPr/>
        </p:nvCxnSpPr>
        <p:spPr>
          <a:xfrm flipH="1">
            <a:off x="7446604" y="5219116"/>
            <a:ext cx="320927" cy="4021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0" idx="6"/>
            <a:endCxn id="113" idx="1"/>
          </p:cNvCxnSpPr>
          <p:nvPr/>
        </p:nvCxnSpPr>
        <p:spPr>
          <a:xfrm>
            <a:off x="2677884" y="4727756"/>
            <a:ext cx="679509" cy="266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5629346" y="4553087"/>
            <a:ext cx="715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makes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526110" y="484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4990631" y="484233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4757423" y="4703621"/>
            <a:ext cx="868680" cy="35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622510" y="3268332"/>
            <a:ext cx="88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contains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226474" y="2550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4223736" y="38224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220" name="Straight Connector 219"/>
          <p:cNvCxnSpPr/>
          <p:nvPr/>
        </p:nvCxnSpPr>
        <p:spPr>
          <a:xfrm flipV="1">
            <a:off x="4114559" y="3730928"/>
            <a:ext cx="2409" cy="5577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840968" y="3417373"/>
            <a:ext cx="7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7660621" y="350958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111" idx="4"/>
            <a:endCxn id="115" idx="0"/>
          </p:cNvCxnSpPr>
          <p:nvPr/>
        </p:nvCxnSpPr>
        <p:spPr>
          <a:xfrm>
            <a:off x="7756796" y="3714537"/>
            <a:ext cx="10735" cy="575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20" idx="4"/>
            <a:endCxn id="111" idx="0"/>
          </p:cNvCxnSpPr>
          <p:nvPr/>
        </p:nvCxnSpPr>
        <p:spPr>
          <a:xfrm>
            <a:off x="7345663" y="2856193"/>
            <a:ext cx="411133" cy="65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59" idx="4"/>
            <a:endCxn id="111" idx="0"/>
          </p:cNvCxnSpPr>
          <p:nvPr/>
        </p:nvCxnSpPr>
        <p:spPr>
          <a:xfrm flipH="1">
            <a:off x="7756796" y="2856193"/>
            <a:ext cx="394513" cy="65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9002656" y="464245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>
            <a:stCxn id="221" idx="2"/>
            <a:endCxn id="115" idx="3"/>
          </p:cNvCxnSpPr>
          <p:nvPr/>
        </p:nvCxnSpPr>
        <p:spPr>
          <a:xfrm flipH="1">
            <a:off x="8467546" y="4744934"/>
            <a:ext cx="535110" cy="9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8529119" y="4263914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24" name="Straight Connector 23"/>
          <p:cNvCxnSpPr>
            <a:stCxn id="122" idx="2"/>
            <a:endCxn id="221" idx="6"/>
          </p:cNvCxnSpPr>
          <p:nvPr/>
        </p:nvCxnSpPr>
        <p:spPr>
          <a:xfrm flipH="1">
            <a:off x="9195006" y="3999505"/>
            <a:ext cx="967620" cy="74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6" idx="2"/>
            <a:endCxn id="221" idx="6"/>
          </p:cNvCxnSpPr>
          <p:nvPr/>
        </p:nvCxnSpPr>
        <p:spPr>
          <a:xfrm flipH="1">
            <a:off x="9195006" y="4408755"/>
            <a:ext cx="967620" cy="33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1" idx="6"/>
            <a:endCxn id="168" idx="2"/>
          </p:cNvCxnSpPr>
          <p:nvPr/>
        </p:nvCxnSpPr>
        <p:spPr>
          <a:xfrm flipV="1">
            <a:off x="9195006" y="4742855"/>
            <a:ext cx="967620" cy="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1" idx="6"/>
            <a:endCxn id="123" idx="2"/>
          </p:cNvCxnSpPr>
          <p:nvPr/>
        </p:nvCxnSpPr>
        <p:spPr>
          <a:xfrm>
            <a:off x="9195006" y="4744934"/>
            <a:ext cx="967620" cy="39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21" idx="6"/>
            <a:endCxn id="162" idx="2"/>
          </p:cNvCxnSpPr>
          <p:nvPr/>
        </p:nvCxnSpPr>
        <p:spPr>
          <a:xfrm>
            <a:off x="9195006" y="4744934"/>
            <a:ext cx="967620" cy="73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6324165" y="4808396"/>
            <a:ext cx="749808" cy="35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6324165" y="4706796"/>
            <a:ext cx="749808" cy="35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4112971" y="2415660"/>
            <a:ext cx="2409" cy="7680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5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5253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Transaction</a:t>
            </a:r>
            <a:endParaRPr lang="en-US" sz="2000" b="1" dirty="0"/>
          </a:p>
        </p:txBody>
      </p:sp>
      <p:sp>
        <p:nvSpPr>
          <p:cNvPr id="5" name="Diamond 4"/>
          <p:cNvSpPr/>
          <p:nvPr/>
        </p:nvSpPr>
        <p:spPr>
          <a:xfrm>
            <a:off x="6783489" y="3716454"/>
            <a:ext cx="693682" cy="4566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85376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Customer</a:t>
            </a:r>
            <a:endParaRPr lang="en-US" sz="2000" b="1" dirty="0"/>
          </a:p>
        </p:txBody>
      </p:sp>
      <p:sp>
        <p:nvSpPr>
          <p:cNvPr id="7" name="Diamond 6"/>
          <p:cNvSpPr/>
          <p:nvPr/>
        </p:nvSpPr>
        <p:spPr>
          <a:xfrm>
            <a:off x="4928427" y="2729860"/>
            <a:ext cx="693682" cy="4566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5253" y="1481512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Car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5359654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5997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412756" y="285937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351786" y="264718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351786" y="297310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351786" y="411528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188139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4667" y="4850722"/>
            <a:ext cx="95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Trade-In</a:t>
            </a:r>
          </a:p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53315" y="4850722"/>
            <a:ext cx="1037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Purchase</a:t>
            </a:r>
          </a:p>
          <a:p>
            <a:pPr algn="ctr"/>
            <a:r>
              <a:rPr lang="en-US" dirty="0" smtClean="0"/>
              <a:t>Price</a:t>
            </a: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94857" y="6065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848474" y="360997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295176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11090" y="3521030"/>
            <a:ext cx="18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PK: </a:t>
            </a:r>
            <a:r>
              <a:rPr lang="en-US" u="sng" dirty="0" smtClean="0"/>
              <a:t>Transaction ID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39546" y="2247215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Last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38992" y="257038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38992" y="28985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538992" y="401188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 Code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87091" y="606564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17400" y="4167423"/>
            <a:ext cx="106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 Date</a:t>
            </a:r>
          </a:p>
        </p:txBody>
      </p:sp>
      <p:sp>
        <p:nvSpPr>
          <p:cNvPr id="30" name="Oval 29"/>
          <p:cNvSpPr/>
          <p:nvPr/>
        </p:nvSpPr>
        <p:spPr>
          <a:xfrm>
            <a:off x="3848474" y="426827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43964" y="4850722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Discount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581915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>
            <a:stCxn id="4" idx="0"/>
            <a:endCxn id="7" idx="2"/>
          </p:cNvCxnSpPr>
          <p:nvPr/>
        </p:nvCxnSpPr>
        <p:spPr>
          <a:xfrm flipV="1">
            <a:off x="5275268" y="3186544"/>
            <a:ext cx="0" cy="2935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3"/>
            <a:endCxn id="5" idx="1"/>
          </p:cNvCxnSpPr>
          <p:nvPr/>
        </p:nvCxnSpPr>
        <p:spPr>
          <a:xfrm>
            <a:off x="5975283" y="3944796"/>
            <a:ext cx="8082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0"/>
            <a:endCxn id="8" idx="2"/>
          </p:cNvCxnSpPr>
          <p:nvPr/>
        </p:nvCxnSpPr>
        <p:spPr>
          <a:xfrm flipV="1">
            <a:off x="5275268" y="2410902"/>
            <a:ext cx="0" cy="3189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3"/>
            <a:endCxn id="6" idx="1"/>
          </p:cNvCxnSpPr>
          <p:nvPr/>
        </p:nvCxnSpPr>
        <p:spPr>
          <a:xfrm>
            <a:off x="7477171" y="3944796"/>
            <a:ext cx="8082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1"/>
            <a:endCxn id="30" idx="7"/>
          </p:cNvCxnSpPr>
          <p:nvPr/>
        </p:nvCxnSpPr>
        <p:spPr>
          <a:xfrm flipH="1">
            <a:off x="4012655" y="3944796"/>
            <a:ext cx="562598" cy="3534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1"/>
            <a:endCxn id="21" idx="6"/>
          </p:cNvCxnSpPr>
          <p:nvPr/>
        </p:nvCxnSpPr>
        <p:spPr>
          <a:xfrm flipH="1" flipV="1">
            <a:off x="4040824" y="3712449"/>
            <a:ext cx="534429" cy="2323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0"/>
            <a:endCxn id="12" idx="5"/>
          </p:cNvCxnSpPr>
          <p:nvPr/>
        </p:nvCxnSpPr>
        <p:spPr>
          <a:xfrm flipH="1" flipV="1">
            <a:off x="8576937" y="3034314"/>
            <a:ext cx="408454" cy="4457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0"/>
            <a:endCxn id="13" idx="3"/>
          </p:cNvCxnSpPr>
          <p:nvPr/>
        </p:nvCxnSpPr>
        <p:spPr>
          <a:xfrm flipV="1">
            <a:off x="8985391" y="2822125"/>
            <a:ext cx="1394564" cy="6579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3"/>
            <a:endCxn id="14" idx="3"/>
          </p:cNvCxnSpPr>
          <p:nvPr/>
        </p:nvCxnSpPr>
        <p:spPr>
          <a:xfrm flipV="1">
            <a:off x="9685406" y="3148041"/>
            <a:ext cx="694549" cy="79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3"/>
            <a:endCxn id="15" idx="1"/>
          </p:cNvCxnSpPr>
          <p:nvPr/>
        </p:nvCxnSpPr>
        <p:spPr>
          <a:xfrm>
            <a:off x="9685406" y="3944796"/>
            <a:ext cx="694549" cy="2005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7"/>
            <a:endCxn id="4" idx="2"/>
          </p:cNvCxnSpPr>
          <p:nvPr/>
        </p:nvCxnSpPr>
        <p:spPr>
          <a:xfrm flipV="1">
            <a:off x="4746096" y="4409491"/>
            <a:ext cx="529172" cy="2722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0" idx="0"/>
            <a:endCxn id="4" idx="2"/>
          </p:cNvCxnSpPr>
          <p:nvPr/>
        </p:nvCxnSpPr>
        <p:spPr>
          <a:xfrm flipH="1" flipV="1">
            <a:off x="5275268" y="4409491"/>
            <a:ext cx="180561" cy="242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2"/>
            <a:endCxn id="16" idx="1"/>
          </p:cNvCxnSpPr>
          <p:nvPr/>
        </p:nvCxnSpPr>
        <p:spPr>
          <a:xfrm>
            <a:off x="5275268" y="4409491"/>
            <a:ext cx="941040" cy="2722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11" idx="5"/>
          </p:cNvCxnSpPr>
          <p:nvPr/>
        </p:nvCxnSpPr>
        <p:spPr>
          <a:xfrm flipH="1" flipV="1">
            <a:off x="3900178" y="1140133"/>
            <a:ext cx="1375090" cy="3413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0"/>
            <a:endCxn id="22" idx="3"/>
          </p:cNvCxnSpPr>
          <p:nvPr/>
        </p:nvCxnSpPr>
        <p:spPr>
          <a:xfrm flipH="1" flipV="1">
            <a:off x="4323345" y="1140133"/>
            <a:ext cx="951923" cy="3413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95151" y="96284"/>
            <a:ext cx="494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2. ER Diagram for My Assignment 1 Schema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7777711" y="285937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53" idx="4"/>
            <a:endCxn id="6" idx="0"/>
          </p:cNvCxnSpPr>
          <p:nvPr/>
        </p:nvCxnSpPr>
        <p:spPr>
          <a:xfrm>
            <a:off x="7873886" y="3064328"/>
            <a:ext cx="1111505" cy="4157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63910" y="2524214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PK: </a:t>
            </a:r>
            <a:r>
              <a:rPr lang="en-US" u="sng" dirty="0" smtClean="0"/>
              <a:t>Customer ID</a:t>
            </a:r>
            <a:endParaRPr lang="en-US" u="sng" dirty="0"/>
          </a:p>
        </p:txBody>
      </p:sp>
      <p:sp>
        <p:nvSpPr>
          <p:cNvPr id="58" name="Oval 57"/>
          <p:cNvSpPr/>
          <p:nvPr/>
        </p:nvSpPr>
        <p:spPr>
          <a:xfrm>
            <a:off x="9218402" y="285937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905171" y="224721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</a:t>
            </a:r>
          </a:p>
          <a:p>
            <a:pPr algn="ctr"/>
            <a:r>
              <a:rPr lang="en-US" dirty="0" smtClean="0"/>
              <a:t>Name &amp; MI</a:t>
            </a:r>
            <a:endParaRPr lang="en-US" dirty="0"/>
          </a:p>
        </p:txBody>
      </p:sp>
      <p:cxnSp>
        <p:nvCxnSpPr>
          <p:cNvPr id="61" name="Straight Connector 60"/>
          <p:cNvCxnSpPr>
            <a:stCxn id="6" idx="0"/>
            <a:endCxn id="58" idx="4"/>
          </p:cNvCxnSpPr>
          <p:nvPr/>
        </p:nvCxnSpPr>
        <p:spPr>
          <a:xfrm flipV="1">
            <a:off x="8985391" y="3064328"/>
            <a:ext cx="329186" cy="4157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0351786" y="445027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538992" y="4362024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Occupation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0351786" y="479631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538992" y="471611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Needs Financing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0351786" y="338235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538992" y="325904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0351786" y="371645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538992" y="3628855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</a:t>
            </a:r>
            <a:endParaRPr lang="en-US" dirty="0"/>
          </a:p>
        </p:txBody>
      </p:sp>
      <p:cxnSp>
        <p:nvCxnSpPr>
          <p:cNvPr id="79" name="Straight Connector 78"/>
          <p:cNvCxnSpPr>
            <a:stCxn id="6" idx="3"/>
            <a:endCxn id="67" idx="3"/>
          </p:cNvCxnSpPr>
          <p:nvPr/>
        </p:nvCxnSpPr>
        <p:spPr>
          <a:xfrm flipV="1">
            <a:off x="9685406" y="3557291"/>
            <a:ext cx="694549" cy="3875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3"/>
            <a:endCxn id="69" idx="2"/>
          </p:cNvCxnSpPr>
          <p:nvPr/>
        </p:nvCxnSpPr>
        <p:spPr>
          <a:xfrm flipV="1">
            <a:off x="9685406" y="3818930"/>
            <a:ext cx="666380" cy="125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" idx="3"/>
            <a:endCxn id="62" idx="2"/>
          </p:cNvCxnSpPr>
          <p:nvPr/>
        </p:nvCxnSpPr>
        <p:spPr>
          <a:xfrm>
            <a:off x="9685406" y="3944796"/>
            <a:ext cx="666380" cy="6079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" idx="3"/>
            <a:endCxn id="64" idx="2"/>
          </p:cNvCxnSpPr>
          <p:nvPr/>
        </p:nvCxnSpPr>
        <p:spPr>
          <a:xfrm>
            <a:off x="9685406" y="3944796"/>
            <a:ext cx="666380" cy="9539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978019" y="2084495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4677" y="1463915"/>
            <a:ext cx="70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978019" y="156481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807554" y="198697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PK: </a:t>
            </a:r>
            <a:r>
              <a:rPr lang="en-US" u="sng" dirty="0" smtClean="0"/>
              <a:t>Car ID</a:t>
            </a:r>
            <a:endParaRPr lang="en-US" u="sng" dirty="0"/>
          </a:p>
        </p:txBody>
      </p:sp>
      <p:sp>
        <p:nvSpPr>
          <p:cNvPr id="90" name="Oval 89"/>
          <p:cNvSpPr/>
          <p:nvPr/>
        </p:nvSpPr>
        <p:spPr>
          <a:xfrm>
            <a:off x="4769629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672025" y="60656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VIN</a:t>
            </a:r>
            <a:endParaRPr lang="en-US" u="sng" dirty="0"/>
          </a:p>
        </p:txBody>
      </p:sp>
      <p:sp>
        <p:nvSpPr>
          <p:cNvPr id="92" name="Oval 91"/>
          <p:cNvSpPr/>
          <p:nvPr/>
        </p:nvSpPr>
        <p:spPr>
          <a:xfrm>
            <a:off x="5391858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193353" y="606564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208741" y="6065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292875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608366" y="149837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MSRP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6378557" y="157020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608366" y="200347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Sold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6378557" y="208449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6035324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869530" y="60656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6614716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552761" y="60656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07" name="Straight Connector 106"/>
          <p:cNvCxnSpPr>
            <a:stCxn id="86" idx="6"/>
            <a:endCxn id="8" idx="1"/>
          </p:cNvCxnSpPr>
          <p:nvPr/>
        </p:nvCxnSpPr>
        <p:spPr>
          <a:xfrm flipV="1">
            <a:off x="4170369" y="1946207"/>
            <a:ext cx="404884" cy="2407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8" idx="6"/>
            <a:endCxn id="8" idx="1"/>
          </p:cNvCxnSpPr>
          <p:nvPr/>
        </p:nvCxnSpPr>
        <p:spPr>
          <a:xfrm>
            <a:off x="4170369" y="1667288"/>
            <a:ext cx="404884" cy="2789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0" idx="4"/>
            <a:endCxn id="8" idx="0"/>
          </p:cNvCxnSpPr>
          <p:nvPr/>
        </p:nvCxnSpPr>
        <p:spPr>
          <a:xfrm>
            <a:off x="4865804" y="1170147"/>
            <a:ext cx="409464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2" idx="4"/>
            <a:endCxn id="8" idx="0"/>
          </p:cNvCxnSpPr>
          <p:nvPr/>
        </p:nvCxnSpPr>
        <p:spPr>
          <a:xfrm flipH="1">
            <a:off x="5275268" y="1170147"/>
            <a:ext cx="212765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0" idx="4"/>
            <a:endCxn id="8" idx="0"/>
          </p:cNvCxnSpPr>
          <p:nvPr/>
        </p:nvCxnSpPr>
        <p:spPr>
          <a:xfrm flipH="1">
            <a:off x="5275268" y="1170147"/>
            <a:ext cx="856231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2" idx="4"/>
            <a:endCxn id="8" idx="0"/>
          </p:cNvCxnSpPr>
          <p:nvPr/>
        </p:nvCxnSpPr>
        <p:spPr>
          <a:xfrm flipH="1">
            <a:off x="5275268" y="1170147"/>
            <a:ext cx="1435623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95" idx="4"/>
            <a:endCxn id="8" idx="0"/>
          </p:cNvCxnSpPr>
          <p:nvPr/>
        </p:nvCxnSpPr>
        <p:spPr>
          <a:xfrm flipH="1">
            <a:off x="5275268" y="1170147"/>
            <a:ext cx="2113782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" idx="3"/>
            <a:endCxn id="97" idx="2"/>
          </p:cNvCxnSpPr>
          <p:nvPr/>
        </p:nvCxnSpPr>
        <p:spPr>
          <a:xfrm flipV="1">
            <a:off x="5975283" y="1672683"/>
            <a:ext cx="403274" cy="2735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" idx="3"/>
            <a:endCxn id="99" idx="2"/>
          </p:cNvCxnSpPr>
          <p:nvPr/>
        </p:nvCxnSpPr>
        <p:spPr>
          <a:xfrm>
            <a:off x="5975283" y="1946207"/>
            <a:ext cx="403274" cy="2407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4575253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Transaction</a:t>
            </a:r>
            <a:endParaRPr lang="en-US" sz="2000" b="1" dirty="0"/>
          </a:p>
        </p:txBody>
      </p:sp>
      <p:sp>
        <p:nvSpPr>
          <p:cNvPr id="67" name="Diamond 66"/>
          <p:cNvSpPr/>
          <p:nvPr/>
        </p:nvSpPr>
        <p:spPr>
          <a:xfrm>
            <a:off x="6783489" y="3716454"/>
            <a:ext cx="693682" cy="4566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285376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Customer</a:t>
            </a:r>
            <a:endParaRPr lang="en-US" sz="2000" b="1" dirty="0"/>
          </a:p>
        </p:txBody>
      </p:sp>
      <p:sp>
        <p:nvSpPr>
          <p:cNvPr id="71" name="Oval 70"/>
          <p:cNvSpPr/>
          <p:nvPr/>
        </p:nvSpPr>
        <p:spPr>
          <a:xfrm>
            <a:off x="2001477" y="346585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359654" y="47992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3810684" y="286439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8285376" y="2888631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9284523" y="2888631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0072262" y="348445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072262" y="420454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188139" y="47992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203187" y="4966293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929413" y="4966293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3031" y="3329714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Associate_Name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247988" y="242150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Buy_VIN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001477" y="395632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796386" y="286439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433184" y="3874136"/>
            <a:ext cx="5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153006" y="2514382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Customer_Name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075497" y="251438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263191" y="3402263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274875" y="412234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384540" y="2421504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Sticker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518384" y="4966293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Sale_</a:t>
            </a:r>
          </a:p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298424" y="47992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639860" y="4966293"/>
            <a:ext cx="821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Trade_</a:t>
            </a:r>
          </a:p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581915" y="47992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/>
          <p:cNvCxnSpPr>
            <a:stCxn id="66" idx="3"/>
            <a:endCxn id="67" idx="1"/>
          </p:cNvCxnSpPr>
          <p:nvPr/>
        </p:nvCxnSpPr>
        <p:spPr>
          <a:xfrm>
            <a:off x="5975283" y="3944796"/>
            <a:ext cx="8082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7" idx="3"/>
            <a:endCxn id="68" idx="1"/>
          </p:cNvCxnSpPr>
          <p:nvPr/>
        </p:nvCxnSpPr>
        <p:spPr>
          <a:xfrm>
            <a:off x="7477171" y="3944796"/>
            <a:ext cx="8082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6" idx="1"/>
            <a:endCxn id="92" idx="7"/>
          </p:cNvCxnSpPr>
          <p:nvPr/>
        </p:nvCxnSpPr>
        <p:spPr>
          <a:xfrm flipH="1">
            <a:off x="3462605" y="3944796"/>
            <a:ext cx="1112648" cy="8844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6" idx="1"/>
            <a:endCxn id="83" idx="6"/>
          </p:cNvCxnSpPr>
          <p:nvPr/>
        </p:nvCxnSpPr>
        <p:spPr>
          <a:xfrm flipH="1">
            <a:off x="2193827" y="3944796"/>
            <a:ext cx="2381426" cy="1140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6" idx="1"/>
            <a:endCxn id="71" idx="6"/>
          </p:cNvCxnSpPr>
          <p:nvPr/>
        </p:nvCxnSpPr>
        <p:spPr>
          <a:xfrm flipH="1" flipV="1">
            <a:off x="2193827" y="3568328"/>
            <a:ext cx="2381426" cy="3764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8" idx="0"/>
            <a:endCxn id="74" idx="5"/>
          </p:cNvCxnSpPr>
          <p:nvPr/>
        </p:nvCxnSpPr>
        <p:spPr>
          <a:xfrm flipH="1" flipV="1">
            <a:off x="8449557" y="3063568"/>
            <a:ext cx="535834" cy="416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8" idx="0"/>
            <a:endCxn id="75" idx="3"/>
          </p:cNvCxnSpPr>
          <p:nvPr/>
        </p:nvCxnSpPr>
        <p:spPr>
          <a:xfrm flipV="1">
            <a:off x="8985391" y="3063568"/>
            <a:ext cx="327301" cy="416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8" idx="3"/>
            <a:endCxn id="76" idx="3"/>
          </p:cNvCxnSpPr>
          <p:nvPr/>
        </p:nvCxnSpPr>
        <p:spPr>
          <a:xfrm flipV="1">
            <a:off x="9685406" y="3659391"/>
            <a:ext cx="415025" cy="2854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3"/>
            <a:endCxn id="77" idx="1"/>
          </p:cNvCxnSpPr>
          <p:nvPr/>
        </p:nvCxnSpPr>
        <p:spPr>
          <a:xfrm>
            <a:off x="9685406" y="3944796"/>
            <a:ext cx="415025" cy="2897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4" idx="7"/>
            <a:endCxn id="66" idx="2"/>
          </p:cNvCxnSpPr>
          <p:nvPr/>
        </p:nvCxnSpPr>
        <p:spPr>
          <a:xfrm flipV="1">
            <a:off x="4746096" y="4409491"/>
            <a:ext cx="529172" cy="4197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2" idx="0"/>
            <a:endCxn id="66" idx="2"/>
          </p:cNvCxnSpPr>
          <p:nvPr/>
        </p:nvCxnSpPr>
        <p:spPr>
          <a:xfrm flipH="1" flipV="1">
            <a:off x="5275268" y="4409491"/>
            <a:ext cx="180561" cy="3897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6" idx="2"/>
            <a:endCxn id="78" idx="1"/>
          </p:cNvCxnSpPr>
          <p:nvPr/>
        </p:nvCxnSpPr>
        <p:spPr>
          <a:xfrm>
            <a:off x="5275268" y="4409491"/>
            <a:ext cx="941040" cy="4197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486855" y="286439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416117" y="242150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Sale_VIN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2001477" y="440475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8" name="Straight Connector 117"/>
          <p:cNvCxnSpPr>
            <a:stCxn id="66" idx="1"/>
            <a:endCxn id="116" idx="6"/>
          </p:cNvCxnSpPr>
          <p:nvPr/>
        </p:nvCxnSpPr>
        <p:spPr>
          <a:xfrm flipH="1">
            <a:off x="2193827" y="3944796"/>
            <a:ext cx="2381426" cy="5624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001477" y="47992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/>
          <p:cNvCxnSpPr>
            <a:stCxn id="66" idx="1"/>
            <a:endCxn id="120" idx="7"/>
          </p:cNvCxnSpPr>
          <p:nvPr/>
        </p:nvCxnSpPr>
        <p:spPr>
          <a:xfrm flipH="1">
            <a:off x="2165658" y="3944796"/>
            <a:ext cx="2409595" cy="8844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7337" y="4255720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Trade</a:t>
            </a:r>
          </a:p>
          <a:p>
            <a:pPr algn="r"/>
            <a:r>
              <a:rPr lang="en-US" dirty="0" smtClean="0"/>
              <a:t>(Buy and Sale)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812958" y="49662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3917611" y="47992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Connector 127"/>
          <p:cNvCxnSpPr>
            <a:stCxn id="66" idx="1"/>
            <a:endCxn id="126" idx="7"/>
          </p:cNvCxnSpPr>
          <p:nvPr/>
        </p:nvCxnSpPr>
        <p:spPr>
          <a:xfrm flipH="1">
            <a:off x="4081792" y="3944796"/>
            <a:ext cx="493461" cy="8844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862000" y="4966293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Buy_</a:t>
            </a:r>
          </a:p>
          <a:p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131" name="Straight Connector 130"/>
          <p:cNvCxnSpPr>
            <a:stCxn id="66" idx="0"/>
            <a:endCxn id="73" idx="5"/>
          </p:cNvCxnSpPr>
          <p:nvPr/>
        </p:nvCxnSpPr>
        <p:spPr>
          <a:xfrm flipH="1" flipV="1">
            <a:off x="3974865" y="3039330"/>
            <a:ext cx="1300403" cy="4407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66" idx="0"/>
            <a:endCxn id="113" idx="5"/>
          </p:cNvCxnSpPr>
          <p:nvPr/>
        </p:nvCxnSpPr>
        <p:spPr>
          <a:xfrm flipH="1" flipV="1">
            <a:off x="4651036" y="3039330"/>
            <a:ext cx="624232" cy="4407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6" idx="0"/>
            <a:endCxn id="84" idx="3"/>
          </p:cNvCxnSpPr>
          <p:nvPr/>
        </p:nvCxnSpPr>
        <p:spPr>
          <a:xfrm flipV="1">
            <a:off x="5275268" y="3039330"/>
            <a:ext cx="549287" cy="4407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001477" y="297611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Connector 137"/>
          <p:cNvCxnSpPr>
            <a:stCxn id="136" idx="6"/>
            <a:endCxn id="66" idx="0"/>
          </p:cNvCxnSpPr>
          <p:nvPr/>
        </p:nvCxnSpPr>
        <p:spPr>
          <a:xfrm>
            <a:off x="2193827" y="3078588"/>
            <a:ext cx="3081441" cy="40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83865" y="281092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142" name="TextBox 141"/>
          <p:cNvSpPr txBox="1"/>
          <p:nvPr/>
        </p:nvSpPr>
        <p:spPr>
          <a:xfrm>
            <a:off x="3462605" y="1788412"/>
            <a:ext cx="524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1. ER Diagram for Pre-Owned Dealer Database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61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280</Words>
  <Application>Microsoft Office PowerPoint</Application>
  <PresentationFormat>Widescreen</PresentationFormat>
  <Paragraphs>162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ExxonMobil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Antipin, Anatoly</dc:creator>
  <cp:lastModifiedBy>Antipin, Anatoly</cp:lastModifiedBy>
  <cp:revision>35</cp:revision>
  <dcterms:created xsi:type="dcterms:W3CDTF">2017-10-31T03:55:00Z</dcterms:created>
  <dcterms:modified xsi:type="dcterms:W3CDTF">2017-11-14T08:34:38Z</dcterms:modified>
</cp:coreProperties>
</file>