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3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4135-44C4-4EBD-B798-57A458356ADD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E95F-1606-4C8E-9664-B7C059C78C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5" name="Diamond 4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9" name="Diamond 8"/>
          <p:cNvSpPr/>
          <p:nvPr/>
        </p:nvSpPr>
        <p:spPr>
          <a:xfrm>
            <a:off x="4928427" y="2729860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525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3789005" y="355523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59654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72694" y="93317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285376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284523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072262" y="34844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072262" y="420454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88139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3187" y="4975277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4013" y="4975277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80312" y="3473047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1004" y="53175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89005" y="409354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90582" y="93317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66023" y="3921684"/>
            <a:ext cx="189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smtClean="0"/>
              <a:t>Status</a:t>
            </a:r>
            <a:r>
              <a:rPr lang="en-US" b="1" dirty="0" smtClean="0"/>
              <a:t> </a:t>
            </a:r>
            <a:r>
              <a:rPr lang="en-US" dirty="0" smtClean="0"/>
              <a:t>(Sold/</a:t>
            </a:r>
          </a:p>
          <a:p>
            <a:pPr algn="r"/>
            <a:r>
              <a:rPr lang="en-US" dirty="0" smtClean="0"/>
              <a:t>Bought/Traded In)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63839" y="251438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75497" y="251438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63191" y="3402263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274875" y="41223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77724" y="531756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Sticker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62882" y="49752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789005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87560" y="4975277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Trade-In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581915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/>
          <p:cNvCxnSpPr>
            <a:stCxn id="4" idx="0"/>
            <a:endCxn id="9" idx="2"/>
          </p:cNvCxnSpPr>
          <p:nvPr/>
        </p:nvCxnSpPr>
        <p:spPr>
          <a:xfrm flipV="1">
            <a:off x="5275268" y="3186544"/>
            <a:ext cx="0" cy="293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5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10" idx="2"/>
          </p:cNvCxnSpPr>
          <p:nvPr/>
        </p:nvCxnSpPr>
        <p:spPr>
          <a:xfrm flipV="1">
            <a:off x="5275268" y="2410902"/>
            <a:ext cx="0" cy="318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3"/>
            <a:endCxn id="8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1"/>
            <a:endCxn id="34" idx="7"/>
          </p:cNvCxnSpPr>
          <p:nvPr/>
        </p:nvCxnSpPr>
        <p:spPr>
          <a:xfrm flipH="1">
            <a:off x="3953186" y="3944796"/>
            <a:ext cx="622067" cy="736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1"/>
            <a:endCxn id="25" idx="6"/>
          </p:cNvCxnSpPr>
          <p:nvPr/>
        </p:nvCxnSpPr>
        <p:spPr>
          <a:xfrm flipH="1">
            <a:off x="3981355" y="3944796"/>
            <a:ext cx="593898" cy="25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1"/>
            <a:endCxn id="11" idx="6"/>
          </p:cNvCxnSpPr>
          <p:nvPr/>
        </p:nvCxnSpPr>
        <p:spPr>
          <a:xfrm flipH="1" flipV="1">
            <a:off x="3981355" y="3657714"/>
            <a:ext cx="593898" cy="2870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0"/>
            <a:endCxn id="15" idx="5"/>
          </p:cNvCxnSpPr>
          <p:nvPr/>
        </p:nvCxnSpPr>
        <p:spPr>
          <a:xfrm flipH="1" flipV="1">
            <a:off x="8449557" y="3063568"/>
            <a:ext cx="535834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0"/>
            <a:endCxn id="16" idx="3"/>
          </p:cNvCxnSpPr>
          <p:nvPr/>
        </p:nvCxnSpPr>
        <p:spPr>
          <a:xfrm flipV="1">
            <a:off x="8985391" y="3063568"/>
            <a:ext cx="327301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3"/>
            <a:endCxn id="17" idx="3"/>
          </p:cNvCxnSpPr>
          <p:nvPr/>
        </p:nvCxnSpPr>
        <p:spPr>
          <a:xfrm flipV="1">
            <a:off x="9685406" y="3659391"/>
            <a:ext cx="415025" cy="2854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3"/>
            <a:endCxn id="18" idx="1"/>
          </p:cNvCxnSpPr>
          <p:nvPr/>
        </p:nvCxnSpPr>
        <p:spPr>
          <a:xfrm>
            <a:off x="9685406" y="3944796"/>
            <a:ext cx="415025" cy="289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6" idx="7"/>
            <a:endCxn id="4" idx="2"/>
          </p:cNvCxnSpPr>
          <p:nvPr/>
        </p:nvCxnSpPr>
        <p:spPr>
          <a:xfrm flipV="1">
            <a:off x="4746096" y="4409491"/>
            <a:ext cx="529172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4" idx="2"/>
          </p:cNvCxnSpPr>
          <p:nvPr/>
        </p:nvCxnSpPr>
        <p:spPr>
          <a:xfrm flipH="1" flipV="1">
            <a:off x="5275268" y="4409491"/>
            <a:ext cx="180561" cy="242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2"/>
            <a:endCxn id="19" idx="1"/>
          </p:cNvCxnSpPr>
          <p:nvPr/>
        </p:nvCxnSpPr>
        <p:spPr>
          <a:xfrm>
            <a:off x="5275268" y="4409491"/>
            <a:ext cx="941040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0"/>
            <a:endCxn id="14" idx="5"/>
          </p:cNvCxnSpPr>
          <p:nvPr/>
        </p:nvCxnSpPr>
        <p:spPr>
          <a:xfrm flipH="1" flipV="1">
            <a:off x="4936875" y="1108112"/>
            <a:ext cx="338393" cy="37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0"/>
            <a:endCxn id="26" idx="3"/>
          </p:cNvCxnSpPr>
          <p:nvPr/>
        </p:nvCxnSpPr>
        <p:spPr>
          <a:xfrm flipV="1">
            <a:off x="5275268" y="1108112"/>
            <a:ext cx="343483" cy="37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95151" y="96284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4. Step 1: Modified ER Diagram for Pre-Owned Dealer Database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3789005" y="307558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375730" y="299771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76" name="Straight Connector 75"/>
          <p:cNvCxnSpPr>
            <a:stCxn id="73" idx="6"/>
            <a:endCxn id="4" idx="0"/>
          </p:cNvCxnSpPr>
          <p:nvPr/>
        </p:nvCxnSpPr>
        <p:spPr>
          <a:xfrm>
            <a:off x="3981355" y="3178056"/>
            <a:ext cx="1293913" cy="302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5" name="Diamond 4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7" name="Diamond 6"/>
          <p:cNvSpPr/>
          <p:nvPr/>
        </p:nvSpPr>
        <p:spPr>
          <a:xfrm>
            <a:off x="4928427" y="2729860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525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5366299" y="495002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35997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412756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351786" y="264718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351786" y="308740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351786" y="422958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45640" y="495002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4667" y="5082948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Trade-In</a:t>
            </a:r>
          </a:p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89075" y="50829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4857" y="606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03394" y="339575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9517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6522" y="3294823"/>
            <a:ext cx="196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Key: </a:t>
            </a:r>
            <a:r>
              <a:rPr lang="en-US" dirty="0" smtClean="0"/>
              <a:t>Transaction 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546" y="2247215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Last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538992" y="2570381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38992" y="30128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38992" y="41261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87091" y="606564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23367" y="5082948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sp>
        <p:nvSpPr>
          <p:cNvPr id="28" name="Oval 27"/>
          <p:cNvSpPr/>
          <p:nvPr/>
        </p:nvSpPr>
        <p:spPr>
          <a:xfrm>
            <a:off x="3703394" y="426827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43964" y="5082948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80344" y="495002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>
            <a:stCxn id="4" idx="0"/>
            <a:endCxn id="7" idx="2"/>
          </p:cNvCxnSpPr>
          <p:nvPr/>
        </p:nvCxnSpPr>
        <p:spPr>
          <a:xfrm flipV="1">
            <a:off x="5275268" y="3186544"/>
            <a:ext cx="0" cy="293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5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8" idx="2"/>
          </p:cNvCxnSpPr>
          <p:nvPr/>
        </p:nvCxnSpPr>
        <p:spPr>
          <a:xfrm flipV="1">
            <a:off x="5275268" y="2410902"/>
            <a:ext cx="0" cy="318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6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  <a:endCxn id="28" idx="7"/>
          </p:cNvCxnSpPr>
          <p:nvPr/>
        </p:nvCxnSpPr>
        <p:spPr>
          <a:xfrm flipH="1">
            <a:off x="3867575" y="3944796"/>
            <a:ext cx="707678" cy="3534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1"/>
            <a:endCxn id="19" idx="6"/>
          </p:cNvCxnSpPr>
          <p:nvPr/>
        </p:nvCxnSpPr>
        <p:spPr>
          <a:xfrm flipH="1" flipV="1">
            <a:off x="3895744" y="3498231"/>
            <a:ext cx="679509" cy="4465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0"/>
            <a:endCxn id="11" idx="5"/>
          </p:cNvCxnSpPr>
          <p:nvPr/>
        </p:nvCxnSpPr>
        <p:spPr>
          <a:xfrm flipH="1" flipV="1">
            <a:off x="8576937" y="3034314"/>
            <a:ext cx="408454" cy="4457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0"/>
            <a:endCxn id="12" idx="3"/>
          </p:cNvCxnSpPr>
          <p:nvPr/>
        </p:nvCxnSpPr>
        <p:spPr>
          <a:xfrm flipV="1">
            <a:off x="8985391" y="2822125"/>
            <a:ext cx="1394564" cy="657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  <a:endCxn id="13" idx="3"/>
          </p:cNvCxnSpPr>
          <p:nvPr/>
        </p:nvCxnSpPr>
        <p:spPr>
          <a:xfrm flipV="1">
            <a:off x="9685406" y="3262341"/>
            <a:ext cx="694549" cy="6824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  <a:endCxn id="14" idx="1"/>
          </p:cNvCxnSpPr>
          <p:nvPr/>
        </p:nvCxnSpPr>
        <p:spPr>
          <a:xfrm>
            <a:off x="9685406" y="3944796"/>
            <a:ext cx="694549" cy="3148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4" idx="2"/>
          </p:cNvCxnSpPr>
          <p:nvPr/>
        </p:nvCxnSpPr>
        <p:spPr>
          <a:xfrm flipV="1">
            <a:off x="4544525" y="4409491"/>
            <a:ext cx="730743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4" idx="2"/>
          </p:cNvCxnSpPr>
          <p:nvPr/>
        </p:nvCxnSpPr>
        <p:spPr>
          <a:xfrm flipH="1" flipV="1">
            <a:off x="5275268" y="4409491"/>
            <a:ext cx="187206" cy="540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15" idx="1"/>
          </p:cNvCxnSpPr>
          <p:nvPr/>
        </p:nvCxnSpPr>
        <p:spPr>
          <a:xfrm>
            <a:off x="5275268" y="4409491"/>
            <a:ext cx="998541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0"/>
            <a:endCxn id="10" idx="5"/>
          </p:cNvCxnSpPr>
          <p:nvPr/>
        </p:nvCxnSpPr>
        <p:spPr>
          <a:xfrm flipH="1" flipV="1">
            <a:off x="3900178" y="1140133"/>
            <a:ext cx="1375090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0"/>
            <a:endCxn id="20" idx="3"/>
          </p:cNvCxnSpPr>
          <p:nvPr/>
        </p:nvCxnSpPr>
        <p:spPr>
          <a:xfrm flipH="1" flipV="1">
            <a:off x="4323345" y="1140133"/>
            <a:ext cx="951923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5151" y="96284"/>
            <a:ext cx="318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5. Combined ER Diagram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7777711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>
            <a:stCxn id="47" idx="4"/>
            <a:endCxn id="6" idx="0"/>
          </p:cNvCxnSpPr>
          <p:nvPr/>
        </p:nvCxnSpPr>
        <p:spPr>
          <a:xfrm>
            <a:off x="7873886" y="3064328"/>
            <a:ext cx="1111505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6237" y="2524214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Key: Customer ID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218402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905171" y="224721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</a:t>
            </a:r>
          </a:p>
          <a:p>
            <a:pPr algn="ctr"/>
            <a:r>
              <a:rPr lang="en-US" dirty="0" smtClean="0"/>
              <a:t>Name &amp; MI</a:t>
            </a:r>
            <a:endParaRPr lang="en-US" dirty="0"/>
          </a:p>
        </p:txBody>
      </p:sp>
      <p:cxnSp>
        <p:nvCxnSpPr>
          <p:cNvPr id="52" name="Straight Connector 51"/>
          <p:cNvCxnSpPr>
            <a:stCxn id="6" idx="0"/>
            <a:endCxn id="50" idx="4"/>
          </p:cNvCxnSpPr>
          <p:nvPr/>
        </p:nvCxnSpPr>
        <p:spPr>
          <a:xfrm flipV="1">
            <a:off x="8985391" y="3064328"/>
            <a:ext cx="329186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51786" y="45645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538992" y="4476324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718264" y="480694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490011" y="499554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Needs Financing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0351786" y="34966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38992" y="337334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0351786" y="38307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8992" y="374315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61" name="Straight Connector 60"/>
          <p:cNvCxnSpPr>
            <a:stCxn id="6" idx="3"/>
            <a:endCxn id="57" idx="3"/>
          </p:cNvCxnSpPr>
          <p:nvPr/>
        </p:nvCxnSpPr>
        <p:spPr>
          <a:xfrm flipV="1">
            <a:off x="9685406" y="3671591"/>
            <a:ext cx="694549" cy="2732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3"/>
            <a:endCxn id="59" idx="2"/>
          </p:cNvCxnSpPr>
          <p:nvPr/>
        </p:nvCxnSpPr>
        <p:spPr>
          <a:xfrm flipV="1">
            <a:off x="9685406" y="3933230"/>
            <a:ext cx="666380" cy="115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53" idx="2"/>
          </p:cNvCxnSpPr>
          <p:nvPr/>
        </p:nvCxnSpPr>
        <p:spPr>
          <a:xfrm>
            <a:off x="9685406" y="3944796"/>
            <a:ext cx="666380" cy="7222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2"/>
            <a:endCxn id="55" idx="2"/>
          </p:cNvCxnSpPr>
          <p:nvPr/>
        </p:nvCxnSpPr>
        <p:spPr>
          <a:xfrm>
            <a:off x="8985391" y="4409491"/>
            <a:ext cx="732873" cy="499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978019" y="208449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04677" y="1463915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978019" y="15648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07554" y="1986973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Car ID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769629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72025" y="6065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391858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93353" y="60656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208741" y="606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292875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08366" y="14983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MSRP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378557" y="157020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378557" y="208449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035324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869530" y="606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61471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552761" y="6065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83" name="Straight Connector 82"/>
          <p:cNvCxnSpPr>
            <a:stCxn id="65" idx="6"/>
            <a:endCxn id="8" idx="1"/>
          </p:cNvCxnSpPr>
          <p:nvPr/>
        </p:nvCxnSpPr>
        <p:spPr>
          <a:xfrm flipV="1">
            <a:off x="4170369" y="1946207"/>
            <a:ext cx="404884" cy="240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7" idx="6"/>
            <a:endCxn id="8" idx="1"/>
          </p:cNvCxnSpPr>
          <p:nvPr/>
        </p:nvCxnSpPr>
        <p:spPr>
          <a:xfrm>
            <a:off x="4170369" y="1667288"/>
            <a:ext cx="404884" cy="2789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9" idx="4"/>
            <a:endCxn id="8" idx="0"/>
          </p:cNvCxnSpPr>
          <p:nvPr/>
        </p:nvCxnSpPr>
        <p:spPr>
          <a:xfrm>
            <a:off x="4865804" y="1170147"/>
            <a:ext cx="409464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1" idx="4"/>
            <a:endCxn id="8" idx="0"/>
          </p:cNvCxnSpPr>
          <p:nvPr/>
        </p:nvCxnSpPr>
        <p:spPr>
          <a:xfrm flipH="1">
            <a:off x="5275268" y="1170147"/>
            <a:ext cx="212765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4"/>
            <a:endCxn id="8" idx="0"/>
          </p:cNvCxnSpPr>
          <p:nvPr/>
        </p:nvCxnSpPr>
        <p:spPr>
          <a:xfrm flipH="1">
            <a:off x="5275268" y="1170147"/>
            <a:ext cx="856231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4"/>
            <a:endCxn id="8" idx="0"/>
          </p:cNvCxnSpPr>
          <p:nvPr/>
        </p:nvCxnSpPr>
        <p:spPr>
          <a:xfrm flipH="1">
            <a:off x="5275268" y="1170147"/>
            <a:ext cx="1435623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4"/>
            <a:endCxn id="8" idx="0"/>
          </p:cNvCxnSpPr>
          <p:nvPr/>
        </p:nvCxnSpPr>
        <p:spPr>
          <a:xfrm flipH="1">
            <a:off x="5275268" y="1170147"/>
            <a:ext cx="2113782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" idx="3"/>
            <a:endCxn id="76" idx="2"/>
          </p:cNvCxnSpPr>
          <p:nvPr/>
        </p:nvCxnSpPr>
        <p:spPr>
          <a:xfrm flipV="1">
            <a:off x="5975283" y="1672683"/>
            <a:ext cx="403274" cy="2735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3"/>
            <a:endCxn id="78" idx="2"/>
          </p:cNvCxnSpPr>
          <p:nvPr/>
        </p:nvCxnSpPr>
        <p:spPr>
          <a:xfrm>
            <a:off x="5975283" y="1946207"/>
            <a:ext cx="403274" cy="240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703394" y="381565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041023" y="3733464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Name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2739487" y="495002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26734" y="4102796"/>
            <a:ext cx="189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smtClean="0"/>
              <a:t>Status</a:t>
            </a:r>
            <a:r>
              <a:rPr lang="en-US" b="1" dirty="0" smtClean="0"/>
              <a:t> </a:t>
            </a:r>
            <a:r>
              <a:rPr lang="en-US" dirty="0" smtClean="0"/>
              <a:t>(Sold/</a:t>
            </a:r>
          </a:p>
          <a:p>
            <a:pPr algn="r"/>
            <a:r>
              <a:rPr lang="en-US" dirty="0" smtClean="0"/>
              <a:t>Bought/Traded In)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958431" y="5082948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3408423" y="495002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/>
          <p:cNvCxnSpPr>
            <a:stCxn id="94" idx="0"/>
            <a:endCxn id="4" idx="2"/>
          </p:cNvCxnSpPr>
          <p:nvPr/>
        </p:nvCxnSpPr>
        <p:spPr>
          <a:xfrm flipV="1">
            <a:off x="2835662" y="4409491"/>
            <a:ext cx="2439606" cy="540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7" idx="7"/>
            <a:endCxn id="4" idx="2"/>
          </p:cNvCxnSpPr>
          <p:nvPr/>
        </p:nvCxnSpPr>
        <p:spPr>
          <a:xfrm flipV="1">
            <a:off x="3572604" y="4409491"/>
            <a:ext cx="1702664" cy="5705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8905171" y="481164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73696" y="501189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111" name="Straight Connector 110"/>
          <p:cNvCxnSpPr>
            <a:stCxn id="6" idx="2"/>
            <a:endCxn id="108" idx="0"/>
          </p:cNvCxnSpPr>
          <p:nvPr/>
        </p:nvCxnSpPr>
        <p:spPr>
          <a:xfrm>
            <a:off x="8985391" y="4409491"/>
            <a:ext cx="15955" cy="4021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2" idx="6"/>
            <a:endCxn id="4" idx="1"/>
          </p:cNvCxnSpPr>
          <p:nvPr/>
        </p:nvCxnSpPr>
        <p:spPr>
          <a:xfrm>
            <a:off x="3895744" y="3918131"/>
            <a:ext cx="679509" cy="266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5" name="Diamond 4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7" name="Diamond 6"/>
          <p:cNvSpPr/>
          <p:nvPr/>
        </p:nvSpPr>
        <p:spPr>
          <a:xfrm>
            <a:off x="4928427" y="2729860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5253" y="1481512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Car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359654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5997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12756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351786" y="2647188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351786" y="297310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351786" y="411528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188139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667" y="4850722"/>
            <a:ext cx="95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Trade-In</a:t>
            </a:r>
          </a:p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53315" y="4850722"/>
            <a:ext cx="1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Purchase</a:t>
            </a:r>
          </a:p>
          <a:p>
            <a:pPr algn="ctr"/>
            <a:r>
              <a:rPr lang="en-US" dirty="0" smtClean="0"/>
              <a:t>Price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94857" y="606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48474" y="360997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517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15743" y="3521030"/>
            <a:ext cx="196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Key: </a:t>
            </a:r>
            <a:r>
              <a:rPr lang="en-US" dirty="0" smtClean="0"/>
              <a:t>Transaction 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39546" y="2247215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Last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38992" y="257038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38992" y="28985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38992" y="401188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 Code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87091" y="606564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17400" y="4167423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Date</a:t>
            </a:r>
          </a:p>
        </p:txBody>
      </p:sp>
      <p:sp>
        <p:nvSpPr>
          <p:cNvPr id="30" name="Oval 29"/>
          <p:cNvSpPr/>
          <p:nvPr/>
        </p:nvSpPr>
        <p:spPr>
          <a:xfrm>
            <a:off x="3848474" y="426827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43964" y="4850722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81915" y="465171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>
            <a:stCxn id="4" idx="0"/>
            <a:endCxn id="7" idx="2"/>
          </p:cNvCxnSpPr>
          <p:nvPr/>
        </p:nvCxnSpPr>
        <p:spPr>
          <a:xfrm flipV="1">
            <a:off x="5275268" y="3186544"/>
            <a:ext cx="0" cy="293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5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0"/>
            <a:endCxn id="8" idx="2"/>
          </p:cNvCxnSpPr>
          <p:nvPr/>
        </p:nvCxnSpPr>
        <p:spPr>
          <a:xfrm flipV="1">
            <a:off x="5275268" y="2410902"/>
            <a:ext cx="0" cy="3189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6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1"/>
            <a:endCxn id="30" idx="7"/>
          </p:cNvCxnSpPr>
          <p:nvPr/>
        </p:nvCxnSpPr>
        <p:spPr>
          <a:xfrm flipH="1">
            <a:off x="4012655" y="3944796"/>
            <a:ext cx="562598" cy="3534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  <a:endCxn id="21" idx="6"/>
          </p:cNvCxnSpPr>
          <p:nvPr/>
        </p:nvCxnSpPr>
        <p:spPr>
          <a:xfrm flipH="1" flipV="1">
            <a:off x="4040824" y="3712449"/>
            <a:ext cx="534429" cy="2323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0"/>
            <a:endCxn id="12" idx="5"/>
          </p:cNvCxnSpPr>
          <p:nvPr/>
        </p:nvCxnSpPr>
        <p:spPr>
          <a:xfrm flipH="1" flipV="1">
            <a:off x="8576937" y="3034314"/>
            <a:ext cx="408454" cy="4457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13" idx="3"/>
          </p:cNvCxnSpPr>
          <p:nvPr/>
        </p:nvCxnSpPr>
        <p:spPr>
          <a:xfrm flipV="1">
            <a:off x="8985391" y="2822125"/>
            <a:ext cx="1394564" cy="6579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3"/>
            <a:endCxn id="14" idx="3"/>
          </p:cNvCxnSpPr>
          <p:nvPr/>
        </p:nvCxnSpPr>
        <p:spPr>
          <a:xfrm flipV="1">
            <a:off x="9685406" y="3148041"/>
            <a:ext cx="694549" cy="7967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15" idx="1"/>
          </p:cNvCxnSpPr>
          <p:nvPr/>
        </p:nvCxnSpPr>
        <p:spPr>
          <a:xfrm>
            <a:off x="9685406" y="3944796"/>
            <a:ext cx="694549" cy="2005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7"/>
            <a:endCxn id="4" idx="2"/>
          </p:cNvCxnSpPr>
          <p:nvPr/>
        </p:nvCxnSpPr>
        <p:spPr>
          <a:xfrm flipV="1">
            <a:off x="4746096" y="4409491"/>
            <a:ext cx="529172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0"/>
            <a:endCxn id="4" idx="2"/>
          </p:cNvCxnSpPr>
          <p:nvPr/>
        </p:nvCxnSpPr>
        <p:spPr>
          <a:xfrm flipH="1" flipV="1">
            <a:off x="5275268" y="4409491"/>
            <a:ext cx="180561" cy="242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2"/>
            <a:endCxn id="16" idx="1"/>
          </p:cNvCxnSpPr>
          <p:nvPr/>
        </p:nvCxnSpPr>
        <p:spPr>
          <a:xfrm>
            <a:off x="5275268" y="4409491"/>
            <a:ext cx="941040" cy="2722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11" idx="5"/>
          </p:cNvCxnSpPr>
          <p:nvPr/>
        </p:nvCxnSpPr>
        <p:spPr>
          <a:xfrm flipH="1" flipV="1">
            <a:off x="3900178" y="1140133"/>
            <a:ext cx="1375090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0"/>
            <a:endCxn id="22" idx="3"/>
          </p:cNvCxnSpPr>
          <p:nvPr/>
        </p:nvCxnSpPr>
        <p:spPr>
          <a:xfrm flipH="1" flipV="1">
            <a:off x="4323345" y="1140133"/>
            <a:ext cx="951923" cy="3413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95151" y="96284"/>
            <a:ext cx="494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2. ER Diagram for My Assignment 1 Schema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7777711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53" idx="4"/>
            <a:endCxn id="6" idx="0"/>
          </p:cNvCxnSpPr>
          <p:nvPr/>
        </p:nvCxnSpPr>
        <p:spPr>
          <a:xfrm>
            <a:off x="7873886" y="3064328"/>
            <a:ext cx="1111505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16237" y="2524214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Key: Customer ID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9218402" y="28593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905171" y="224721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</a:t>
            </a:r>
          </a:p>
          <a:p>
            <a:pPr algn="ctr"/>
            <a:r>
              <a:rPr lang="en-US" dirty="0" smtClean="0"/>
              <a:t>Name &amp; MI</a:t>
            </a:r>
            <a:endParaRPr lang="en-US" dirty="0"/>
          </a:p>
        </p:txBody>
      </p:sp>
      <p:cxnSp>
        <p:nvCxnSpPr>
          <p:cNvPr id="61" name="Straight Connector 60"/>
          <p:cNvCxnSpPr>
            <a:stCxn id="6" idx="0"/>
            <a:endCxn id="58" idx="4"/>
          </p:cNvCxnSpPr>
          <p:nvPr/>
        </p:nvCxnSpPr>
        <p:spPr>
          <a:xfrm flipV="1">
            <a:off x="8985391" y="3064328"/>
            <a:ext cx="329186" cy="4157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351786" y="445027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538992" y="4362024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0351786" y="479631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538992" y="471611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Needs Financing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0351786" y="33823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538992" y="325904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351786" y="37164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538992" y="3628855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79" name="Straight Connector 78"/>
          <p:cNvCxnSpPr>
            <a:stCxn id="6" idx="3"/>
            <a:endCxn id="67" idx="3"/>
          </p:cNvCxnSpPr>
          <p:nvPr/>
        </p:nvCxnSpPr>
        <p:spPr>
          <a:xfrm flipV="1">
            <a:off x="9685406" y="3557291"/>
            <a:ext cx="694549" cy="3875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3"/>
            <a:endCxn id="69" idx="2"/>
          </p:cNvCxnSpPr>
          <p:nvPr/>
        </p:nvCxnSpPr>
        <p:spPr>
          <a:xfrm flipV="1">
            <a:off x="9685406" y="3818930"/>
            <a:ext cx="666380" cy="125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3"/>
            <a:endCxn id="62" idx="2"/>
          </p:cNvCxnSpPr>
          <p:nvPr/>
        </p:nvCxnSpPr>
        <p:spPr>
          <a:xfrm>
            <a:off x="9685406" y="3944796"/>
            <a:ext cx="666380" cy="6079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3"/>
            <a:endCxn id="64" idx="2"/>
          </p:cNvCxnSpPr>
          <p:nvPr/>
        </p:nvCxnSpPr>
        <p:spPr>
          <a:xfrm>
            <a:off x="9685406" y="3944796"/>
            <a:ext cx="666380" cy="9539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978019" y="2084495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04677" y="1463915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978019" y="15648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07554" y="1986973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Car ID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769629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672025" y="60656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VIN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5391858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193353" y="606564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208741" y="606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292875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608366" y="149837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MSRP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6378557" y="157020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08366" y="20034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Sold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6378557" y="208449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035324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69530" y="606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6614716" y="965196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552761" y="6065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07" name="Straight Connector 106"/>
          <p:cNvCxnSpPr>
            <a:stCxn id="86" idx="6"/>
            <a:endCxn id="8" idx="1"/>
          </p:cNvCxnSpPr>
          <p:nvPr/>
        </p:nvCxnSpPr>
        <p:spPr>
          <a:xfrm flipV="1">
            <a:off x="4170369" y="1946207"/>
            <a:ext cx="404884" cy="2407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8" idx="6"/>
            <a:endCxn id="8" idx="1"/>
          </p:cNvCxnSpPr>
          <p:nvPr/>
        </p:nvCxnSpPr>
        <p:spPr>
          <a:xfrm>
            <a:off x="4170369" y="1667288"/>
            <a:ext cx="404884" cy="2789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0" idx="4"/>
            <a:endCxn id="8" idx="0"/>
          </p:cNvCxnSpPr>
          <p:nvPr/>
        </p:nvCxnSpPr>
        <p:spPr>
          <a:xfrm>
            <a:off x="4865804" y="1170147"/>
            <a:ext cx="409464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2" idx="4"/>
            <a:endCxn id="8" idx="0"/>
          </p:cNvCxnSpPr>
          <p:nvPr/>
        </p:nvCxnSpPr>
        <p:spPr>
          <a:xfrm flipH="1">
            <a:off x="5275268" y="1170147"/>
            <a:ext cx="212765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0" idx="4"/>
            <a:endCxn id="8" idx="0"/>
          </p:cNvCxnSpPr>
          <p:nvPr/>
        </p:nvCxnSpPr>
        <p:spPr>
          <a:xfrm flipH="1">
            <a:off x="5275268" y="1170147"/>
            <a:ext cx="856231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2" idx="4"/>
            <a:endCxn id="8" idx="0"/>
          </p:cNvCxnSpPr>
          <p:nvPr/>
        </p:nvCxnSpPr>
        <p:spPr>
          <a:xfrm flipH="1">
            <a:off x="5275268" y="1170147"/>
            <a:ext cx="1435623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5" idx="4"/>
            <a:endCxn id="8" idx="0"/>
          </p:cNvCxnSpPr>
          <p:nvPr/>
        </p:nvCxnSpPr>
        <p:spPr>
          <a:xfrm flipH="1">
            <a:off x="5275268" y="1170147"/>
            <a:ext cx="2113782" cy="3113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" idx="3"/>
            <a:endCxn id="97" idx="2"/>
          </p:cNvCxnSpPr>
          <p:nvPr/>
        </p:nvCxnSpPr>
        <p:spPr>
          <a:xfrm flipV="1">
            <a:off x="5975283" y="1672683"/>
            <a:ext cx="403274" cy="2735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" idx="3"/>
            <a:endCxn id="99" idx="2"/>
          </p:cNvCxnSpPr>
          <p:nvPr/>
        </p:nvCxnSpPr>
        <p:spPr>
          <a:xfrm>
            <a:off x="5975283" y="1946207"/>
            <a:ext cx="403274" cy="240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575253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Transaction</a:t>
            </a:r>
            <a:endParaRPr lang="en-US" sz="2000" b="1" dirty="0"/>
          </a:p>
        </p:txBody>
      </p:sp>
      <p:sp>
        <p:nvSpPr>
          <p:cNvPr id="67" name="Diamond 66"/>
          <p:cNvSpPr/>
          <p:nvPr/>
        </p:nvSpPr>
        <p:spPr>
          <a:xfrm>
            <a:off x="6783489" y="3716454"/>
            <a:ext cx="693682" cy="45668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85376" y="3480101"/>
            <a:ext cx="1400030" cy="92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000" b="1" dirty="0" smtClean="0"/>
              <a:t>Customer</a:t>
            </a:r>
            <a:endParaRPr lang="en-US" sz="2000" b="1" dirty="0"/>
          </a:p>
        </p:txBody>
      </p:sp>
      <p:sp>
        <p:nvSpPr>
          <p:cNvPr id="71" name="Oval 70"/>
          <p:cNvSpPr/>
          <p:nvPr/>
        </p:nvSpPr>
        <p:spPr>
          <a:xfrm>
            <a:off x="2001477" y="346585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359654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810684" y="286439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8285376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284523" y="2888631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0072262" y="3484454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072262" y="4204540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188139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03187" y="4966293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929413" y="4966293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3031" y="3329714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Associate_Name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47988" y="242150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Buy_VIN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001477" y="3956327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796386" y="286439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433184" y="3874136"/>
            <a:ext cx="5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53006" y="251438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Customer_Name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075497" y="251438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263191" y="3402263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274875" y="412234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384540" y="2421504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Sticker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18384" y="496629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Sale_</a:t>
            </a:r>
          </a:p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298424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639860" y="4966293"/>
            <a:ext cx="82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Trade_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581915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>
            <a:stCxn id="66" idx="3"/>
            <a:endCxn id="67" idx="1"/>
          </p:cNvCxnSpPr>
          <p:nvPr/>
        </p:nvCxnSpPr>
        <p:spPr>
          <a:xfrm>
            <a:off x="5975283" y="3944796"/>
            <a:ext cx="808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3"/>
            <a:endCxn id="68" idx="1"/>
          </p:cNvCxnSpPr>
          <p:nvPr/>
        </p:nvCxnSpPr>
        <p:spPr>
          <a:xfrm>
            <a:off x="7477171" y="3944796"/>
            <a:ext cx="80820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6" idx="1"/>
            <a:endCxn id="92" idx="7"/>
          </p:cNvCxnSpPr>
          <p:nvPr/>
        </p:nvCxnSpPr>
        <p:spPr>
          <a:xfrm flipH="1">
            <a:off x="3462605" y="3944796"/>
            <a:ext cx="1112648" cy="884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6" idx="1"/>
            <a:endCxn id="83" idx="6"/>
          </p:cNvCxnSpPr>
          <p:nvPr/>
        </p:nvCxnSpPr>
        <p:spPr>
          <a:xfrm flipH="1">
            <a:off x="2193827" y="3944796"/>
            <a:ext cx="2381426" cy="11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6" idx="1"/>
            <a:endCxn id="71" idx="6"/>
          </p:cNvCxnSpPr>
          <p:nvPr/>
        </p:nvCxnSpPr>
        <p:spPr>
          <a:xfrm flipH="1" flipV="1">
            <a:off x="2193827" y="3568328"/>
            <a:ext cx="2381426" cy="376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0"/>
            <a:endCxn id="74" idx="5"/>
          </p:cNvCxnSpPr>
          <p:nvPr/>
        </p:nvCxnSpPr>
        <p:spPr>
          <a:xfrm flipH="1" flipV="1">
            <a:off x="8449557" y="3063568"/>
            <a:ext cx="535834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8" idx="0"/>
            <a:endCxn id="75" idx="3"/>
          </p:cNvCxnSpPr>
          <p:nvPr/>
        </p:nvCxnSpPr>
        <p:spPr>
          <a:xfrm flipV="1">
            <a:off x="8985391" y="3063568"/>
            <a:ext cx="327301" cy="41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8" idx="3"/>
            <a:endCxn id="76" idx="3"/>
          </p:cNvCxnSpPr>
          <p:nvPr/>
        </p:nvCxnSpPr>
        <p:spPr>
          <a:xfrm flipV="1">
            <a:off x="9685406" y="3659391"/>
            <a:ext cx="415025" cy="2854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3"/>
            <a:endCxn id="77" idx="1"/>
          </p:cNvCxnSpPr>
          <p:nvPr/>
        </p:nvCxnSpPr>
        <p:spPr>
          <a:xfrm>
            <a:off x="9685406" y="3944796"/>
            <a:ext cx="415025" cy="2897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4" idx="7"/>
            <a:endCxn id="66" idx="2"/>
          </p:cNvCxnSpPr>
          <p:nvPr/>
        </p:nvCxnSpPr>
        <p:spPr>
          <a:xfrm flipV="1">
            <a:off x="4746096" y="4409491"/>
            <a:ext cx="529172" cy="4197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2" idx="0"/>
            <a:endCxn id="66" idx="2"/>
          </p:cNvCxnSpPr>
          <p:nvPr/>
        </p:nvCxnSpPr>
        <p:spPr>
          <a:xfrm flipH="1" flipV="1">
            <a:off x="5275268" y="4409491"/>
            <a:ext cx="180561" cy="3897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6" idx="2"/>
            <a:endCxn id="78" idx="1"/>
          </p:cNvCxnSpPr>
          <p:nvPr/>
        </p:nvCxnSpPr>
        <p:spPr>
          <a:xfrm>
            <a:off x="5275268" y="4409491"/>
            <a:ext cx="941040" cy="4197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486855" y="286439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416117" y="242150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Sale_VIN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2001477" y="440475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Straight Connector 117"/>
          <p:cNvCxnSpPr>
            <a:stCxn id="66" idx="1"/>
            <a:endCxn id="116" idx="6"/>
          </p:cNvCxnSpPr>
          <p:nvPr/>
        </p:nvCxnSpPr>
        <p:spPr>
          <a:xfrm flipH="1">
            <a:off x="2193827" y="3944796"/>
            <a:ext cx="2381426" cy="5624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001477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/>
          <p:cNvCxnSpPr>
            <a:stCxn id="66" idx="1"/>
            <a:endCxn id="120" idx="7"/>
          </p:cNvCxnSpPr>
          <p:nvPr/>
        </p:nvCxnSpPr>
        <p:spPr>
          <a:xfrm flipH="1">
            <a:off x="2165658" y="3944796"/>
            <a:ext cx="2409595" cy="884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7337" y="4255720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Trade</a:t>
            </a:r>
          </a:p>
          <a:p>
            <a:pPr algn="r"/>
            <a:r>
              <a:rPr lang="en-US" dirty="0" smtClean="0"/>
              <a:t>(Buy and Sale)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812958" y="49662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3917611" y="4799213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>
            <a:stCxn id="66" idx="1"/>
            <a:endCxn id="126" idx="7"/>
          </p:cNvCxnSpPr>
          <p:nvPr/>
        </p:nvCxnSpPr>
        <p:spPr>
          <a:xfrm flipH="1">
            <a:off x="4081792" y="3944796"/>
            <a:ext cx="493461" cy="8844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862000" y="4966293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Buy_</a:t>
            </a:r>
          </a:p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131" name="Straight Connector 130"/>
          <p:cNvCxnSpPr>
            <a:stCxn id="66" idx="0"/>
            <a:endCxn id="73" idx="5"/>
          </p:cNvCxnSpPr>
          <p:nvPr/>
        </p:nvCxnSpPr>
        <p:spPr>
          <a:xfrm flipH="1" flipV="1">
            <a:off x="3974865" y="3039330"/>
            <a:ext cx="1300403" cy="4407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6" idx="0"/>
            <a:endCxn id="113" idx="5"/>
          </p:cNvCxnSpPr>
          <p:nvPr/>
        </p:nvCxnSpPr>
        <p:spPr>
          <a:xfrm flipH="1" flipV="1">
            <a:off x="4651036" y="3039330"/>
            <a:ext cx="624232" cy="4407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6" idx="0"/>
            <a:endCxn id="84" idx="3"/>
          </p:cNvCxnSpPr>
          <p:nvPr/>
        </p:nvCxnSpPr>
        <p:spPr>
          <a:xfrm flipV="1">
            <a:off x="5275268" y="3039330"/>
            <a:ext cx="549287" cy="4407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001477" y="2976112"/>
            <a:ext cx="192350" cy="2049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Connector 137"/>
          <p:cNvCxnSpPr>
            <a:stCxn id="136" idx="6"/>
            <a:endCxn id="66" idx="0"/>
          </p:cNvCxnSpPr>
          <p:nvPr/>
        </p:nvCxnSpPr>
        <p:spPr>
          <a:xfrm>
            <a:off x="2193827" y="3078588"/>
            <a:ext cx="3081441" cy="40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83865" y="281092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3462605" y="1788412"/>
            <a:ext cx="524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1. ER Diagram for Pre-Owned Dealer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1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197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ExxonMobil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Antipin, Anatoly</dc:creator>
  <cp:lastModifiedBy>Antipin, Anatoly</cp:lastModifiedBy>
  <cp:revision>19</cp:revision>
  <dcterms:created xsi:type="dcterms:W3CDTF">2017-10-31T03:55:00Z</dcterms:created>
  <dcterms:modified xsi:type="dcterms:W3CDTF">2017-10-31T07:57:52Z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-1496134278</vt:i4>
  </property>
  <property fmtid="{D5CDD505-2E9C-101B-9397-08002B2CF9AE}" pid="3" name="_NewReviewCycle">
    <vt:lpwstr/>
  </property>
  <property fmtid="{D5CDD505-2E9C-101B-9397-08002B2CF9AE}" pid="4" name="_EmailSubject">
    <vt:lpwstr>3</vt:lpwstr>
  </property>
  <property fmtid="{D5CDD505-2E9C-101B-9397-08002B2CF9AE}" pid="5" name="_AuthorEmail">
    <vt:lpwstr>andrey.nedilko@exxonmobil.com</vt:lpwstr>
  </property>
  <property fmtid="{D5CDD505-2E9C-101B-9397-08002B2CF9AE}" pid="6" name="_AuthorEmailDisplayName">
    <vt:lpwstr>Nedilko, Andrey /C</vt:lpwstr>
  </property>
</Properties>
</file>