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2"/>
  </p:notesMasterIdLst>
  <p:handoutMasterIdLst>
    <p:handoutMasterId r:id="rId33"/>
  </p:handoutMasterIdLst>
  <p:sldIdLst>
    <p:sldId id="301" r:id="rId3"/>
    <p:sldId id="306" r:id="rId4"/>
    <p:sldId id="307"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88" userDrawn="1">
          <p15:clr>
            <a:srgbClr val="A4A3A4"/>
          </p15:clr>
        </p15:guide>
        <p15:guide id="2" pos="179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62" autoAdjust="0"/>
    <p:restoredTop sz="87273" autoAdjust="0"/>
  </p:normalViewPr>
  <p:slideViewPr>
    <p:cSldViewPr snapToGrid="0" snapToObjects="1">
      <p:cViewPr varScale="1">
        <p:scale>
          <a:sx n="64" d="100"/>
          <a:sy n="64" d="100"/>
        </p:scale>
        <p:origin x="1164" y="66"/>
      </p:cViewPr>
      <p:guideLst>
        <p:guide orient="horz" pos="4088"/>
        <p:guide pos="17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5/20/2018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b="0" dirty="0" smtClean="0"/>
              <a:t>Slide 2 is a list of textbook LO numbers and statements.</a:t>
            </a:r>
            <a:endParaRPr lang="en-US" b="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7741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11.1, Page 721.</a:t>
            </a:r>
          </a:p>
          <a:p>
            <a:r>
              <a:rPr lang="en-US" sz="1200" b="0" i="0" u="none" strike="noStrike" kern="1200" cap="none" baseline="0" dirty="0" smtClean="0">
                <a:solidFill>
                  <a:schemeClr val="tx1"/>
                </a:solidFill>
                <a:latin typeface="Arial"/>
                <a:ea typeface="Arial"/>
                <a:cs typeface="Arial"/>
                <a:sym typeface="Arial"/>
              </a:rPr>
              <a:t>Facebook is far and away the dominant social network in the United States in terms of monthly unique visitors.</a:t>
            </a:r>
          </a:p>
          <a:p>
            <a:r>
              <a:rPr lang="en-US" sz="1200" b="0" i="0" u="none" strike="noStrike" kern="1200" cap="none" baseline="0" dirty="0" smtClean="0">
                <a:solidFill>
                  <a:schemeClr val="tx1"/>
                </a:solidFill>
                <a:latin typeface="Arial"/>
                <a:ea typeface="Arial"/>
                <a:cs typeface="Arial"/>
                <a:sym typeface="Arial"/>
              </a:rPr>
              <a:t>SOURCES: Based on data from comScore, 2016a; Instagram, 2016.</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01560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a:t>
            </a:r>
            <a:r>
              <a:rPr lang="en-US" baseline="0" dirty="0" smtClean="0"/>
              <a:t> 11.2, Page 725.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smtClean="0">
                <a:solidFill>
                  <a:schemeClr val="tx1"/>
                </a:solidFill>
                <a:latin typeface="Arial"/>
                <a:ea typeface="Arial"/>
                <a:cs typeface="Arial"/>
                <a:sym typeface="Arial"/>
              </a:rPr>
              <a:t>SOURCE: Based on data from </a:t>
            </a:r>
            <a:r>
              <a:rPr lang="en-US" sz="1200" b="0" i="0" u="none" strike="noStrike" kern="1200" cap="none" baseline="0" dirty="0" err="1" smtClean="0">
                <a:solidFill>
                  <a:schemeClr val="tx1"/>
                </a:solidFill>
                <a:latin typeface="Arial"/>
                <a:ea typeface="Arial"/>
                <a:cs typeface="Arial"/>
                <a:sym typeface="Arial"/>
              </a:rPr>
              <a:t>eMarketer</a:t>
            </a:r>
            <a:r>
              <a:rPr lang="en-US" sz="1200" b="0" i="0" u="none" strike="noStrike" kern="1200" cap="none" baseline="0" dirty="0" smtClean="0">
                <a:solidFill>
                  <a:schemeClr val="tx1"/>
                </a:solidFill>
                <a:latin typeface="Arial"/>
                <a:ea typeface="Arial"/>
                <a:cs typeface="Arial"/>
                <a:sym typeface="Arial"/>
              </a:rPr>
              <a:t>, 2016f.</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59505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a:t>
            </a:r>
            <a:r>
              <a:rPr lang="en-US" baseline="0" dirty="0" smtClean="0"/>
              <a:t> 11.4, Page 746.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smtClean="0">
                <a:solidFill>
                  <a:schemeClr val="tx1"/>
                </a:solidFill>
                <a:latin typeface="Arial"/>
                <a:ea typeface="Arial"/>
                <a:cs typeface="Arial"/>
                <a:sym typeface="Arial"/>
              </a:rPr>
              <a:t>SOURCE: Based on data from Compete.com, 2016.</a:t>
            </a:r>
            <a:endParaRPr lang="en-US" baseline="0"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55618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a:t>
            </a:r>
            <a:r>
              <a:rPr lang="en-US" baseline="0" dirty="0" smtClean="0"/>
              <a:t> 11.5, Page 749.</a:t>
            </a:r>
          </a:p>
          <a:p>
            <a:r>
              <a:rPr lang="en-US" sz="1200" b="0" i="0" u="none" strike="noStrike" kern="1200" cap="none" baseline="0" dirty="0" smtClean="0">
                <a:solidFill>
                  <a:schemeClr val="tx1"/>
                </a:solidFill>
                <a:latin typeface="Arial"/>
                <a:ea typeface="Arial"/>
                <a:cs typeface="Arial"/>
                <a:sym typeface="Arial"/>
              </a:rPr>
              <a:t>There are two general types of portals: general-purpose and vertical market. Vertical market portals may be based on affinity groups or on focused content.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92774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3"/>
            <a:ext cx="7162799" cy="280279"/>
          </a:xfrm>
          <a:prstGeom prst="rect">
            <a:avLst/>
          </a:prstGeom>
          <a:noFill/>
          <a:ln>
            <a:noFill/>
          </a:ln>
        </p:spPr>
        <p:txBody>
          <a:bodyPr lIns="91425" tIns="45700" rIns="91425" bIns="45700" anchor="t" anchorCtr="0">
            <a:noAutofit/>
          </a:body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2018, 2017, 2016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92491"/>
            <a:ext cx="8363663" cy="1039791"/>
          </a:xfrm>
        </p:spPr>
        <p:txBody>
          <a:bodyPr anchor="ctr"/>
          <a:lstStyle/>
          <a:p>
            <a:pPr>
              <a:buSzPct val="100000"/>
            </a:pPr>
            <a:r>
              <a:rPr lang="en-US" dirty="0" smtClean="0"/>
              <a:t>E-Commerce 2017: Business</a:t>
            </a:r>
            <a:r>
              <a:rPr lang="en-US" dirty="0"/>
              <a:t>. </a:t>
            </a:r>
            <a:r>
              <a:rPr lang="en-US" dirty="0" smtClean="0"/>
              <a:t>Technology</a:t>
            </a:r>
            <a:r>
              <a:rPr lang="en-US" dirty="0"/>
              <a:t>. </a:t>
            </a:r>
            <a:r>
              <a:rPr lang="en-US" dirty="0" smtClean="0"/>
              <a:t>Society</a:t>
            </a:r>
            <a:r>
              <a:rPr lang="en-US" dirty="0"/>
              <a:t>.</a:t>
            </a:r>
            <a:endParaRPr lang="en-US"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457200" y="1338962"/>
            <a:ext cx="8229600" cy="352678"/>
          </a:xfrm>
        </p:spPr>
        <p:txBody>
          <a:bodyPr/>
          <a:lstStyle/>
          <a:p>
            <a:r>
              <a:rPr lang="en-US" dirty="0" smtClean="0">
                <a:latin typeface="+mn-lt"/>
              </a:rPr>
              <a:t>Thirteenth </a:t>
            </a:r>
            <a:r>
              <a:rPr lang="en-US" dirty="0">
                <a:latin typeface="+mn-lt"/>
              </a:rPr>
              <a:t>Edition</a:t>
            </a:r>
          </a:p>
        </p:txBody>
      </p:sp>
      <p:sp>
        <p:nvSpPr>
          <p:cNvPr id="4" name="Text Placeholder 3"/>
          <p:cNvSpPr>
            <a:spLocks noGrp="1"/>
          </p:cNvSpPr>
          <p:nvPr>
            <p:ph type="body" idx="2"/>
          </p:nvPr>
        </p:nvSpPr>
        <p:spPr>
          <a:xfrm>
            <a:off x="4876800" y="2285999"/>
            <a:ext cx="3657600" cy="739083"/>
          </a:xfrm>
        </p:spPr>
        <p:txBody>
          <a:bodyPr/>
          <a:lstStyle/>
          <a:p>
            <a:pPr algn="ctr"/>
            <a:r>
              <a:rPr lang="en-US" b="1" dirty="0">
                <a:latin typeface="+mn-lt"/>
              </a:rPr>
              <a:t>Chapter </a:t>
            </a:r>
            <a:r>
              <a:rPr lang="en-US" b="1" dirty="0" smtClean="0">
                <a:latin typeface="+mn-lt"/>
              </a:rPr>
              <a:t>11</a:t>
            </a:r>
            <a:endParaRPr lang="en-US" b="1" dirty="0">
              <a:latin typeface="+mn-lt"/>
            </a:endParaRPr>
          </a:p>
        </p:txBody>
      </p:sp>
      <p:sp>
        <p:nvSpPr>
          <p:cNvPr id="5" name="Text Placeholder 4"/>
          <p:cNvSpPr>
            <a:spLocks noGrp="1"/>
          </p:cNvSpPr>
          <p:nvPr>
            <p:ph type="body" idx="3"/>
          </p:nvPr>
        </p:nvSpPr>
        <p:spPr>
          <a:xfrm>
            <a:off x="4876800" y="3114461"/>
            <a:ext cx="3657600" cy="1235866"/>
          </a:xfrm>
        </p:spPr>
        <p:txBody>
          <a:bodyPr/>
          <a:lstStyle/>
          <a:p>
            <a:pPr algn="ctr">
              <a:defRPr/>
            </a:pPr>
            <a:r>
              <a:rPr lang="en-US" altLang="en-US" dirty="0">
                <a:latin typeface="+mn-lt"/>
              </a:rPr>
              <a:t>Social Networks, Auctions, and </a:t>
            </a:r>
            <a:r>
              <a:rPr lang="en-US" altLang="en-US" dirty="0" smtClean="0">
                <a:latin typeface="+mn-lt"/>
              </a:rPr>
              <a:t>Portals</a:t>
            </a:r>
            <a:endParaRPr lang="en-US" altLang="en-US" dirty="0">
              <a:latin typeface="+mn-lt"/>
            </a:endParaRPr>
          </a:p>
        </p:txBody>
      </p:sp>
      <p:pic>
        <p:nvPicPr>
          <p:cNvPr id="8" name="Picture 7" descr="Front Cover: E-Commerce 2017: Business. Technology. Society.  Thirteenth Edition by Laudon and Tra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298" y="1905924"/>
            <a:ext cx="3485731" cy="4338865"/>
          </a:xfrm>
          <a:prstGeom prst="rect">
            <a:avLst/>
          </a:prstGeom>
          <a:ln w="9525">
            <a:solidFill>
              <a:schemeClr val="tx1"/>
            </a:solidFill>
          </a:ln>
          <a:effectLst/>
        </p:spPr>
      </p:pic>
      <p:sp>
        <p:nvSpPr>
          <p:cNvPr id="6" name="Text Placeholder 5"/>
          <p:cNvSpPr>
            <a:spLocks noGrp="1"/>
          </p:cNvSpPr>
          <p:nvPr>
            <p:ph type="body" idx="13"/>
          </p:nvPr>
        </p:nvSpPr>
        <p:spPr>
          <a:xfrm>
            <a:off x="2667000" y="6443835"/>
            <a:ext cx="6092902" cy="246525"/>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2018, 2017, 2016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on Society: </a:t>
            </a:r>
            <a:r>
              <a:rPr lang="en-US" altLang="en-US" dirty="0"/>
              <a:t>The Dark Side of Social Networks</a:t>
            </a:r>
            <a:endParaRPr lang="en-US" dirty="0"/>
          </a:p>
        </p:txBody>
      </p:sp>
      <p:sp>
        <p:nvSpPr>
          <p:cNvPr id="3" name="Text Placeholder 2"/>
          <p:cNvSpPr>
            <a:spLocks noGrp="1"/>
          </p:cNvSpPr>
          <p:nvPr>
            <p:ph type="body" idx="1"/>
          </p:nvPr>
        </p:nvSpPr>
        <p:spPr/>
        <p:txBody>
          <a:bodyPr/>
          <a:lstStyle/>
          <a:p>
            <a:r>
              <a:rPr lang="en-US" sz="2400" dirty="0">
                <a:latin typeface="+mn-lt"/>
              </a:rPr>
              <a:t>Class discussion:</a:t>
            </a:r>
          </a:p>
          <a:p>
            <a:pPr lvl="1"/>
            <a:r>
              <a:rPr lang="en-US" altLang="en-US" sz="2400" dirty="0">
                <a:latin typeface="+mn-lt"/>
              </a:rPr>
              <a:t>How can businesses accurately judge whether negative comments are trolling or have merit and should be responded to?</a:t>
            </a:r>
          </a:p>
          <a:p>
            <a:pPr lvl="1"/>
            <a:r>
              <a:rPr lang="en-US" altLang="en-US" sz="2400" dirty="0">
                <a:latin typeface="+mn-lt"/>
              </a:rPr>
              <a:t>Have you ever left a negative comment about a product or business? Have </a:t>
            </a:r>
            <a:r>
              <a:rPr lang="en-US" altLang="en-US" sz="2400" dirty="0" smtClean="0">
                <a:latin typeface="+mn-lt"/>
              </a:rPr>
              <a:t>others’</a:t>
            </a:r>
            <a:r>
              <a:rPr lang="en-US" altLang="ja-JP" sz="2400" dirty="0" smtClean="0">
                <a:latin typeface="+mn-lt"/>
              </a:rPr>
              <a:t> </a:t>
            </a:r>
            <a:r>
              <a:rPr lang="en-US" altLang="ja-JP" sz="2400" dirty="0">
                <a:latin typeface="+mn-lt"/>
              </a:rPr>
              <a:t>negative comments influenced a purchase?</a:t>
            </a:r>
          </a:p>
          <a:p>
            <a:pPr lvl="1"/>
            <a:r>
              <a:rPr lang="en-US" altLang="en-US" sz="2400" dirty="0">
                <a:latin typeface="+mn-lt"/>
              </a:rPr>
              <a:t>Should a business have any say in how an employee uses social networks outside of the office</a:t>
            </a:r>
            <a:r>
              <a:rPr lang="en-US" altLang="en-US" sz="2400" dirty="0" smtClean="0">
                <a:latin typeface="+mn-lt"/>
              </a:rPr>
              <a:t>?</a:t>
            </a:r>
            <a:endParaRPr lang="en-US" sz="2400" dirty="0">
              <a:latin typeface="+mn-lt"/>
            </a:endParaRPr>
          </a:p>
        </p:txBody>
      </p:sp>
    </p:spTree>
    <p:extLst>
      <p:ext uri="{BB962C8B-B14F-4D97-AF65-F5344CB8AC3E}">
        <p14:creationId xmlns:p14="http://schemas.microsoft.com/office/powerpoint/2010/main" val="2762928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Social Networks and Their Business Models </a:t>
            </a:r>
            <a:r>
              <a:rPr lang="en-US" sz="2000" b="0" dirty="0"/>
              <a:t>(1 of 2)</a:t>
            </a:r>
          </a:p>
        </p:txBody>
      </p:sp>
      <p:sp>
        <p:nvSpPr>
          <p:cNvPr id="3" name="Text Placeholder 2"/>
          <p:cNvSpPr>
            <a:spLocks noGrp="1"/>
          </p:cNvSpPr>
          <p:nvPr>
            <p:ph type="body" idx="1"/>
          </p:nvPr>
        </p:nvSpPr>
        <p:spPr/>
        <p:txBody>
          <a:bodyPr/>
          <a:lstStyle/>
          <a:p>
            <a:r>
              <a:rPr lang="en-US" sz="2400" dirty="0">
                <a:latin typeface="+mn-lt"/>
              </a:rPr>
              <a:t>General communities: </a:t>
            </a:r>
          </a:p>
          <a:p>
            <a:pPr lvl="1"/>
            <a:r>
              <a:rPr lang="en-US" sz="2400" dirty="0">
                <a:latin typeface="+mn-lt"/>
              </a:rPr>
              <a:t>Offer opportunities to interact with general audience organized into general topics</a:t>
            </a:r>
          </a:p>
          <a:p>
            <a:pPr lvl="1"/>
            <a:r>
              <a:rPr lang="en-US" sz="2400" dirty="0">
                <a:latin typeface="+mn-lt"/>
              </a:rPr>
              <a:t>Advertising supported by selling ad space on pages and videos</a:t>
            </a:r>
          </a:p>
          <a:p>
            <a:r>
              <a:rPr lang="en-US" sz="2400" dirty="0">
                <a:latin typeface="+mn-lt"/>
              </a:rPr>
              <a:t>Practice networks: </a:t>
            </a:r>
          </a:p>
          <a:p>
            <a:pPr lvl="1"/>
            <a:r>
              <a:rPr lang="en-US" sz="2400" dirty="0">
                <a:latin typeface="+mn-lt"/>
              </a:rPr>
              <a:t>Offer focused discussion groups, help, and knowledge related to area of shared practice</a:t>
            </a:r>
          </a:p>
          <a:p>
            <a:pPr lvl="1"/>
            <a:r>
              <a:rPr lang="en-US" sz="2400" dirty="0">
                <a:latin typeface="+mn-lt"/>
              </a:rPr>
              <a:t>May be profit or nonprofit; rely on advertising or user </a:t>
            </a:r>
            <a:r>
              <a:rPr lang="en-US" sz="2400" dirty="0" smtClean="0">
                <a:latin typeface="+mn-lt"/>
              </a:rPr>
              <a:t>donations</a:t>
            </a:r>
            <a:endParaRPr lang="en-US" sz="2400" dirty="0">
              <a:latin typeface="+mn-lt"/>
            </a:endParaRPr>
          </a:p>
        </p:txBody>
      </p:sp>
    </p:spTree>
    <p:extLst>
      <p:ext uri="{BB962C8B-B14F-4D97-AF65-F5344CB8AC3E}">
        <p14:creationId xmlns:p14="http://schemas.microsoft.com/office/powerpoint/2010/main" val="1373301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Social Networks and Their Business Models </a:t>
            </a:r>
            <a:r>
              <a:rPr lang="en-US" sz="2000" b="0" dirty="0"/>
              <a:t>(2 of 2)</a:t>
            </a:r>
          </a:p>
        </p:txBody>
      </p:sp>
      <p:sp>
        <p:nvSpPr>
          <p:cNvPr id="3" name="Text Placeholder 2"/>
          <p:cNvSpPr>
            <a:spLocks noGrp="1"/>
          </p:cNvSpPr>
          <p:nvPr>
            <p:ph type="body" idx="1"/>
          </p:nvPr>
        </p:nvSpPr>
        <p:spPr>
          <a:xfrm>
            <a:off x="457200" y="1600200"/>
            <a:ext cx="8229600" cy="4686300"/>
          </a:xfrm>
        </p:spPr>
        <p:txBody>
          <a:bodyPr/>
          <a:lstStyle/>
          <a:p>
            <a:r>
              <a:rPr lang="en-US" sz="2200" dirty="0">
                <a:latin typeface="+mn-lt"/>
              </a:rPr>
              <a:t>Interest-based social networks: </a:t>
            </a:r>
          </a:p>
          <a:p>
            <a:pPr lvl="1"/>
            <a:r>
              <a:rPr lang="en-US" sz="2200" dirty="0">
                <a:latin typeface="+mn-lt"/>
              </a:rPr>
              <a:t>Offer focused discussion groups based on shared interest in some specific subject</a:t>
            </a:r>
          </a:p>
          <a:p>
            <a:pPr lvl="1"/>
            <a:r>
              <a:rPr lang="en-US" sz="2200" dirty="0">
                <a:latin typeface="+mn-lt"/>
              </a:rPr>
              <a:t>Usually advertising supported</a:t>
            </a:r>
          </a:p>
          <a:p>
            <a:r>
              <a:rPr lang="en-US" sz="2200" dirty="0">
                <a:latin typeface="+mn-lt"/>
              </a:rPr>
              <a:t>Affinity communities: </a:t>
            </a:r>
          </a:p>
          <a:p>
            <a:pPr lvl="1"/>
            <a:r>
              <a:rPr lang="en-US" sz="2200" dirty="0">
                <a:latin typeface="+mn-lt"/>
              </a:rPr>
              <a:t>Offer-focused discussion and interaction with other people who share same affinity (self or group identification)</a:t>
            </a:r>
          </a:p>
          <a:p>
            <a:pPr lvl="1"/>
            <a:r>
              <a:rPr lang="en-US" sz="2200" dirty="0">
                <a:latin typeface="+mn-lt"/>
              </a:rPr>
              <a:t>Advertising and revenues from sales of products</a:t>
            </a:r>
          </a:p>
          <a:p>
            <a:r>
              <a:rPr lang="en-US" sz="2200" dirty="0">
                <a:latin typeface="+mn-lt"/>
              </a:rPr>
              <a:t>Sponsored communities: </a:t>
            </a:r>
          </a:p>
          <a:p>
            <a:pPr lvl="1"/>
            <a:r>
              <a:rPr lang="en-US" sz="2200" dirty="0">
                <a:latin typeface="+mn-lt"/>
              </a:rPr>
              <a:t>Created by government, nonprofit, or for-profit organizations for purpose of pursuing organizational </a:t>
            </a:r>
            <a:r>
              <a:rPr lang="en-US" sz="2200" dirty="0" smtClean="0">
                <a:latin typeface="+mn-lt"/>
              </a:rPr>
              <a:t>goals</a:t>
            </a:r>
            <a:endParaRPr lang="en-US" sz="2200" dirty="0">
              <a:latin typeface="+mn-lt"/>
            </a:endParaRPr>
          </a:p>
        </p:txBody>
      </p:sp>
    </p:spTree>
    <p:extLst>
      <p:ext uri="{BB962C8B-B14F-4D97-AF65-F5344CB8AC3E}">
        <p14:creationId xmlns:p14="http://schemas.microsoft.com/office/powerpoint/2010/main" val="2336633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Network Features and Technologies</a:t>
            </a:r>
          </a:p>
        </p:txBody>
      </p:sp>
      <p:sp>
        <p:nvSpPr>
          <p:cNvPr id="3" name="Text Placeholder 2"/>
          <p:cNvSpPr>
            <a:spLocks noGrp="1"/>
          </p:cNvSpPr>
          <p:nvPr>
            <p:ph type="body" idx="1"/>
          </p:nvPr>
        </p:nvSpPr>
        <p:spPr/>
        <p:txBody>
          <a:bodyPr/>
          <a:lstStyle/>
          <a:p>
            <a:r>
              <a:rPr lang="en-US" sz="2400" dirty="0">
                <a:latin typeface="+mn-lt"/>
              </a:rPr>
              <a:t>Algorithms, computer algorithms</a:t>
            </a:r>
          </a:p>
          <a:p>
            <a:pPr lvl="1"/>
            <a:r>
              <a:rPr lang="en-US" sz="2400" dirty="0">
                <a:latin typeface="+mn-lt"/>
              </a:rPr>
              <a:t>Produce relationship-based content</a:t>
            </a:r>
          </a:p>
          <a:p>
            <a:pPr lvl="1"/>
            <a:r>
              <a:rPr lang="en-US" sz="2400" dirty="0">
                <a:latin typeface="+mn-lt"/>
              </a:rPr>
              <a:t>Affinity groups</a:t>
            </a:r>
          </a:p>
          <a:p>
            <a:r>
              <a:rPr lang="en-US" sz="2400" dirty="0">
                <a:latin typeface="+mn-lt"/>
              </a:rPr>
              <a:t>Profiles, Newsfeed, Timeline, Favorites (Like)</a:t>
            </a:r>
          </a:p>
          <a:p>
            <a:r>
              <a:rPr lang="en-US" sz="2400" dirty="0">
                <a:latin typeface="+mn-lt"/>
              </a:rPr>
              <a:t>Friends networks, Groups, Network discovery </a:t>
            </a:r>
          </a:p>
          <a:p>
            <a:r>
              <a:rPr lang="en-US" sz="2400" dirty="0">
                <a:latin typeface="+mn-lt"/>
              </a:rPr>
              <a:t>Games and apps</a:t>
            </a:r>
          </a:p>
          <a:p>
            <a:r>
              <a:rPr lang="en-US" sz="2400" dirty="0">
                <a:latin typeface="+mn-lt"/>
              </a:rPr>
              <a:t>Instant messaging, Message boards</a:t>
            </a:r>
          </a:p>
          <a:p>
            <a:r>
              <a:rPr lang="en-US" sz="2400" dirty="0" smtClean="0">
                <a:latin typeface="+mn-lt"/>
              </a:rPr>
              <a:t>Storage</a:t>
            </a:r>
            <a:endParaRPr lang="en-US" sz="2400" dirty="0">
              <a:latin typeface="+mn-lt"/>
            </a:endParaRPr>
          </a:p>
        </p:txBody>
      </p:sp>
    </p:spTree>
    <p:extLst>
      <p:ext uri="{BB962C8B-B14F-4D97-AF65-F5344CB8AC3E}">
        <p14:creationId xmlns:p14="http://schemas.microsoft.com/office/powerpoint/2010/main" val="9223662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on Technology: </a:t>
            </a:r>
            <a:r>
              <a:rPr lang="en-US" altLang="en-US" dirty="0"/>
              <a:t>Trapped Inside the Facebook Bubble</a:t>
            </a:r>
            <a:endParaRPr lang="en-US" dirty="0"/>
          </a:p>
        </p:txBody>
      </p:sp>
      <p:sp>
        <p:nvSpPr>
          <p:cNvPr id="3" name="Text Placeholder 2"/>
          <p:cNvSpPr>
            <a:spLocks noGrp="1"/>
          </p:cNvSpPr>
          <p:nvPr>
            <p:ph type="body" idx="1"/>
          </p:nvPr>
        </p:nvSpPr>
        <p:spPr>
          <a:xfrm>
            <a:off x="457199" y="1600200"/>
            <a:ext cx="8229601" cy="4736432"/>
          </a:xfrm>
        </p:spPr>
        <p:txBody>
          <a:bodyPr/>
          <a:lstStyle/>
          <a:p>
            <a:r>
              <a:rPr lang="en-US" sz="2400" dirty="0">
                <a:latin typeface="+mn-lt"/>
              </a:rPr>
              <a:t>Class Discussion</a:t>
            </a:r>
          </a:p>
          <a:p>
            <a:pPr lvl="1"/>
            <a:r>
              <a:rPr lang="en-US" altLang="ja-JP" sz="2400" dirty="0">
                <a:latin typeface="+mn-lt"/>
              </a:rPr>
              <a:t>How does Facebook’s Trending Topics work? How does the News Feed algorithm work?</a:t>
            </a:r>
          </a:p>
          <a:p>
            <a:pPr lvl="1"/>
            <a:r>
              <a:rPr lang="en-US" altLang="ja-JP" sz="2400" dirty="0">
                <a:latin typeface="+mn-lt"/>
              </a:rPr>
              <a:t>Facebook has been described as an echo chamber. What is this, and is this a feature of other social networks?</a:t>
            </a:r>
          </a:p>
          <a:p>
            <a:pPr lvl="1"/>
            <a:r>
              <a:rPr lang="en-US" altLang="ja-JP" sz="2400" dirty="0">
                <a:latin typeface="+mn-lt"/>
              </a:rPr>
              <a:t>Should Facebook be held responsible for presenting an equal number of both liberal and conservative opinions?</a:t>
            </a:r>
          </a:p>
          <a:p>
            <a:pPr lvl="1"/>
            <a:r>
              <a:rPr lang="en-US" altLang="ja-JP" sz="2400" dirty="0">
                <a:latin typeface="+mn-lt"/>
              </a:rPr>
              <a:t>Should algorithms for presenting news to readers be monitored and adjusted by human editors? Why or why not</a:t>
            </a:r>
            <a:r>
              <a:rPr lang="en-US" altLang="ja-JP" sz="2400" dirty="0" smtClean="0">
                <a:latin typeface="+mn-lt"/>
              </a:rPr>
              <a:t>?</a:t>
            </a:r>
            <a:endParaRPr lang="en-US" altLang="ja-JP" sz="2400" dirty="0">
              <a:latin typeface="+mn-lt"/>
            </a:endParaRPr>
          </a:p>
        </p:txBody>
      </p:sp>
    </p:spTree>
    <p:extLst>
      <p:ext uri="{BB962C8B-B14F-4D97-AF65-F5344CB8AC3E}">
        <p14:creationId xmlns:p14="http://schemas.microsoft.com/office/powerpoint/2010/main" val="969677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Auctions</a:t>
            </a:r>
          </a:p>
        </p:txBody>
      </p:sp>
      <p:sp>
        <p:nvSpPr>
          <p:cNvPr id="3" name="Text Placeholder 2"/>
          <p:cNvSpPr>
            <a:spLocks noGrp="1"/>
          </p:cNvSpPr>
          <p:nvPr>
            <p:ph type="body" idx="1"/>
          </p:nvPr>
        </p:nvSpPr>
        <p:spPr/>
        <p:txBody>
          <a:bodyPr/>
          <a:lstStyle/>
          <a:p>
            <a:r>
              <a:rPr lang="en-US" sz="2400" dirty="0" smtClean="0">
                <a:latin typeface="+mn-lt"/>
              </a:rPr>
              <a:t>C</a:t>
            </a:r>
            <a:r>
              <a:rPr lang="en-US" sz="100" dirty="0" smtClean="0">
                <a:latin typeface="+mn-lt"/>
              </a:rPr>
              <a:t> </a:t>
            </a:r>
            <a:r>
              <a:rPr lang="en-US" sz="2400" dirty="0" smtClean="0">
                <a:latin typeface="+mn-lt"/>
              </a:rPr>
              <a:t>2</a:t>
            </a:r>
            <a:r>
              <a:rPr lang="en-US" sz="100" dirty="0" smtClean="0">
                <a:latin typeface="+mn-lt"/>
              </a:rPr>
              <a:t> </a:t>
            </a:r>
            <a:r>
              <a:rPr lang="en-US" sz="2400" dirty="0" smtClean="0">
                <a:latin typeface="+mn-lt"/>
              </a:rPr>
              <a:t>C </a:t>
            </a:r>
            <a:r>
              <a:rPr lang="en-US" sz="2400" dirty="0">
                <a:latin typeface="+mn-lt"/>
              </a:rPr>
              <a:t>auctions, e.g. eBay</a:t>
            </a:r>
          </a:p>
          <a:p>
            <a:r>
              <a:rPr lang="en-US" sz="2400" dirty="0" smtClean="0">
                <a:latin typeface="+mn-lt"/>
              </a:rPr>
              <a:t>B</a:t>
            </a:r>
            <a:r>
              <a:rPr lang="en-US" sz="100" dirty="0" smtClean="0">
                <a:latin typeface="+mn-lt"/>
              </a:rPr>
              <a:t> </a:t>
            </a:r>
            <a:r>
              <a:rPr lang="en-US" sz="2400" dirty="0" smtClean="0">
                <a:latin typeface="+mn-lt"/>
              </a:rPr>
              <a:t>2</a:t>
            </a:r>
            <a:r>
              <a:rPr lang="en-US" sz="100" baseline="0" dirty="0" smtClean="0">
                <a:latin typeface="+mn-lt"/>
              </a:rPr>
              <a:t> </a:t>
            </a:r>
            <a:r>
              <a:rPr lang="en-US" sz="2400" dirty="0" smtClean="0">
                <a:latin typeface="+mn-lt"/>
              </a:rPr>
              <a:t>C </a:t>
            </a:r>
            <a:r>
              <a:rPr lang="en-US" sz="2400" dirty="0">
                <a:latin typeface="+mn-lt"/>
              </a:rPr>
              <a:t>auctions</a:t>
            </a:r>
          </a:p>
          <a:p>
            <a:r>
              <a:rPr lang="en-US" sz="2400" dirty="0">
                <a:latin typeface="+mn-lt"/>
              </a:rPr>
              <a:t>Several hundred different auction sites in United States alone</a:t>
            </a:r>
          </a:p>
          <a:p>
            <a:r>
              <a:rPr lang="en-US" sz="2400" dirty="0">
                <a:latin typeface="+mn-lt"/>
              </a:rPr>
              <a:t>Online retail sites are adding auctions</a:t>
            </a:r>
          </a:p>
          <a:p>
            <a:r>
              <a:rPr lang="en-US" sz="2400" dirty="0">
                <a:latin typeface="+mn-lt"/>
              </a:rPr>
              <a:t>Can be used to</a:t>
            </a:r>
          </a:p>
          <a:p>
            <a:pPr lvl="2">
              <a:buFont typeface="Arial" panose="020B0604020202020204" pitchFamily="34" charset="0"/>
              <a:buChar char="▪"/>
            </a:pPr>
            <a:r>
              <a:rPr lang="en-US" sz="2400" dirty="0">
                <a:latin typeface="+mn-lt"/>
              </a:rPr>
              <a:t>Sell goods and services</a:t>
            </a:r>
          </a:p>
          <a:p>
            <a:pPr lvl="2">
              <a:buFont typeface="Arial" panose="020B0604020202020204" pitchFamily="34" charset="0"/>
              <a:buChar char="▪"/>
            </a:pPr>
            <a:r>
              <a:rPr lang="en-US" sz="2400" dirty="0">
                <a:latin typeface="+mn-lt"/>
              </a:rPr>
              <a:t>Allocate resources</a:t>
            </a:r>
          </a:p>
          <a:p>
            <a:pPr lvl="2">
              <a:buFont typeface="Arial" panose="020B0604020202020204" pitchFamily="34" charset="0"/>
              <a:buChar char="▪"/>
            </a:pPr>
            <a:r>
              <a:rPr lang="en-US" sz="2400" dirty="0">
                <a:latin typeface="+mn-lt"/>
              </a:rPr>
              <a:t>Allocate and bundle </a:t>
            </a:r>
            <a:r>
              <a:rPr lang="en-US" sz="2400" dirty="0" smtClean="0">
                <a:latin typeface="+mn-lt"/>
              </a:rPr>
              <a:t>resources</a:t>
            </a:r>
            <a:endParaRPr lang="en-US" sz="2400" dirty="0">
              <a:latin typeface="+mn-lt"/>
            </a:endParaRPr>
          </a:p>
        </p:txBody>
      </p:sp>
    </p:spTree>
    <p:extLst>
      <p:ext uri="{BB962C8B-B14F-4D97-AF65-F5344CB8AC3E}">
        <p14:creationId xmlns:p14="http://schemas.microsoft.com/office/powerpoint/2010/main" val="2485688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Auctions</a:t>
            </a:r>
          </a:p>
        </p:txBody>
      </p:sp>
      <p:sp>
        <p:nvSpPr>
          <p:cNvPr id="3" name="Text Placeholder 2"/>
          <p:cNvSpPr>
            <a:spLocks noGrp="1"/>
          </p:cNvSpPr>
          <p:nvPr>
            <p:ph type="body" idx="1"/>
          </p:nvPr>
        </p:nvSpPr>
        <p:spPr/>
        <p:txBody>
          <a:bodyPr/>
          <a:lstStyle/>
          <a:p>
            <a:r>
              <a:rPr lang="en-US" sz="2400" dirty="0">
                <a:latin typeface="+mn-lt"/>
              </a:rPr>
              <a:t>Liquidity</a:t>
            </a:r>
          </a:p>
          <a:p>
            <a:r>
              <a:rPr lang="en-US" sz="2400" dirty="0">
                <a:latin typeface="+mn-lt"/>
              </a:rPr>
              <a:t>Price discovery</a:t>
            </a:r>
          </a:p>
          <a:p>
            <a:r>
              <a:rPr lang="en-US" sz="2400" dirty="0">
                <a:latin typeface="+mn-lt"/>
              </a:rPr>
              <a:t>Price transparency</a:t>
            </a:r>
          </a:p>
          <a:p>
            <a:r>
              <a:rPr lang="en-US" sz="2400" dirty="0">
                <a:latin typeface="+mn-lt"/>
              </a:rPr>
              <a:t>Market efficiency</a:t>
            </a:r>
          </a:p>
          <a:p>
            <a:r>
              <a:rPr lang="en-US" sz="2400" dirty="0">
                <a:latin typeface="+mn-lt"/>
              </a:rPr>
              <a:t>Lower transaction costs</a:t>
            </a:r>
          </a:p>
          <a:p>
            <a:r>
              <a:rPr lang="en-US" sz="2400" dirty="0">
                <a:latin typeface="+mn-lt"/>
              </a:rPr>
              <a:t>Consumer aggregation</a:t>
            </a:r>
          </a:p>
          <a:p>
            <a:r>
              <a:rPr lang="en-US" sz="2400" dirty="0">
                <a:latin typeface="+mn-lt"/>
              </a:rPr>
              <a:t>Network </a:t>
            </a:r>
            <a:r>
              <a:rPr lang="en-US" sz="2400" dirty="0" smtClean="0">
                <a:latin typeface="+mn-lt"/>
              </a:rPr>
              <a:t>effects</a:t>
            </a:r>
            <a:endParaRPr lang="en-US" sz="2400" dirty="0">
              <a:latin typeface="+mn-lt"/>
            </a:endParaRPr>
          </a:p>
        </p:txBody>
      </p:sp>
    </p:spTree>
    <p:extLst>
      <p:ext uri="{BB962C8B-B14F-4D97-AF65-F5344CB8AC3E}">
        <p14:creationId xmlns:p14="http://schemas.microsoft.com/office/powerpoint/2010/main" val="3451527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and Costs of Auctions</a:t>
            </a:r>
          </a:p>
        </p:txBody>
      </p:sp>
      <p:sp>
        <p:nvSpPr>
          <p:cNvPr id="3" name="Text Placeholder 2"/>
          <p:cNvSpPr>
            <a:spLocks noGrp="1"/>
          </p:cNvSpPr>
          <p:nvPr>
            <p:ph type="body" idx="1"/>
          </p:nvPr>
        </p:nvSpPr>
        <p:spPr/>
        <p:txBody>
          <a:bodyPr/>
          <a:lstStyle/>
          <a:p>
            <a:r>
              <a:rPr lang="en-US" altLang="en-US" sz="2400" dirty="0">
                <a:latin typeface="+mn-lt"/>
              </a:rPr>
              <a:t>Delayed consumption costs</a:t>
            </a:r>
          </a:p>
          <a:p>
            <a:r>
              <a:rPr lang="en-US" altLang="en-US" sz="2400" dirty="0">
                <a:latin typeface="+mn-lt"/>
              </a:rPr>
              <a:t>Monitoring costs</a:t>
            </a:r>
          </a:p>
          <a:p>
            <a:pPr lvl="1"/>
            <a:r>
              <a:rPr lang="en-US" altLang="en-US" sz="2400" dirty="0">
                <a:latin typeface="+mn-lt"/>
              </a:rPr>
              <a:t>Possible solutions include fixed pricing</a:t>
            </a:r>
          </a:p>
          <a:p>
            <a:r>
              <a:rPr lang="en-US" altLang="en-US" sz="2400" dirty="0">
                <a:latin typeface="+mn-lt"/>
              </a:rPr>
              <a:t>Equipment costs</a:t>
            </a:r>
          </a:p>
          <a:p>
            <a:r>
              <a:rPr lang="en-US" altLang="en-US" sz="2400" dirty="0">
                <a:latin typeface="+mn-lt"/>
              </a:rPr>
              <a:t>Trust risks</a:t>
            </a:r>
          </a:p>
          <a:p>
            <a:pPr lvl="1"/>
            <a:r>
              <a:rPr lang="en-US" altLang="en-US" sz="2400" dirty="0">
                <a:latin typeface="+mn-lt"/>
              </a:rPr>
              <a:t>Possible solution—rating systems</a:t>
            </a:r>
          </a:p>
          <a:p>
            <a:r>
              <a:rPr lang="en-US" altLang="en-US" sz="2400" dirty="0">
                <a:latin typeface="+mn-lt"/>
              </a:rPr>
              <a:t>Fulfillment costs</a:t>
            </a:r>
          </a:p>
          <a:p>
            <a:r>
              <a:rPr lang="en-US" altLang="en-US" sz="2400" dirty="0">
                <a:latin typeface="+mn-lt"/>
              </a:rPr>
              <a:t>Merchants also face risks; e.g. nonpayment, false bidding, bid rigging, and so </a:t>
            </a:r>
            <a:r>
              <a:rPr lang="en-US" altLang="en-US" sz="2400" dirty="0" smtClean="0">
                <a:latin typeface="+mn-lt"/>
              </a:rPr>
              <a:t>on</a:t>
            </a:r>
            <a:endParaRPr lang="en-US" altLang="en-US" sz="2400" dirty="0">
              <a:latin typeface="+mn-lt"/>
            </a:endParaRPr>
          </a:p>
        </p:txBody>
      </p:sp>
    </p:spTree>
    <p:extLst>
      <p:ext uri="{BB962C8B-B14F-4D97-AF65-F5344CB8AC3E}">
        <p14:creationId xmlns:p14="http://schemas.microsoft.com/office/powerpoint/2010/main" val="3950665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Auctions as an E-Commerce Business </a:t>
            </a:r>
            <a:r>
              <a:rPr lang="en-US" dirty="0" smtClean="0"/>
              <a:t>Model</a:t>
            </a:r>
            <a:endParaRPr lang="en-US" dirty="0"/>
          </a:p>
        </p:txBody>
      </p:sp>
      <p:sp>
        <p:nvSpPr>
          <p:cNvPr id="3" name="Text Placeholder 2"/>
          <p:cNvSpPr>
            <a:spLocks noGrp="1"/>
          </p:cNvSpPr>
          <p:nvPr>
            <p:ph type="body" idx="1"/>
          </p:nvPr>
        </p:nvSpPr>
        <p:spPr/>
        <p:txBody>
          <a:bodyPr/>
          <a:lstStyle/>
          <a:p>
            <a:r>
              <a:rPr lang="en-US" sz="2400" dirty="0">
                <a:latin typeface="+mn-lt"/>
              </a:rPr>
              <a:t>No inventory</a:t>
            </a:r>
          </a:p>
          <a:p>
            <a:r>
              <a:rPr lang="en-US" sz="2400" dirty="0">
                <a:latin typeface="+mn-lt"/>
              </a:rPr>
              <a:t>No fulfillment activities</a:t>
            </a:r>
          </a:p>
          <a:p>
            <a:pPr lvl="1"/>
            <a:r>
              <a:rPr lang="en-US" sz="2400" dirty="0">
                <a:latin typeface="+mn-lt"/>
              </a:rPr>
              <a:t>No warehouses, shipping, or logistical facilities</a:t>
            </a:r>
          </a:p>
          <a:p>
            <a:r>
              <a:rPr lang="en-US" sz="2400" dirty="0">
                <a:latin typeface="+mn-lt"/>
              </a:rPr>
              <a:t>eBay makes money from every stage in auction cycle</a:t>
            </a:r>
          </a:p>
          <a:p>
            <a:pPr lvl="1"/>
            <a:r>
              <a:rPr lang="en-US" sz="2400" dirty="0">
                <a:latin typeface="+mn-lt"/>
              </a:rPr>
              <a:t>Transaction fees, listing fees, financial services fees, advertising or placement fees</a:t>
            </a:r>
          </a:p>
          <a:p>
            <a:r>
              <a:rPr lang="en-US" sz="2400" dirty="0">
                <a:latin typeface="+mn-lt"/>
              </a:rPr>
              <a:t>Difficulty in establishing audience</a:t>
            </a:r>
          </a:p>
          <a:p>
            <a:pPr lvl="1"/>
            <a:r>
              <a:rPr lang="en-US" sz="2400" dirty="0">
                <a:latin typeface="+mn-lt"/>
              </a:rPr>
              <a:t>eBay dominates online auction </a:t>
            </a:r>
            <a:r>
              <a:rPr lang="en-US" sz="2400" dirty="0" smtClean="0">
                <a:latin typeface="+mn-lt"/>
              </a:rPr>
              <a:t>market</a:t>
            </a:r>
            <a:endParaRPr lang="en-US" sz="2400" dirty="0">
              <a:latin typeface="+mn-lt"/>
            </a:endParaRPr>
          </a:p>
        </p:txBody>
      </p:sp>
    </p:spTree>
    <p:extLst>
      <p:ext uri="{BB962C8B-B14F-4D97-AF65-F5344CB8AC3E}">
        <p14:creationId xmlns:p14="http://schemas.microsoft.com/office/powerpoint/2010/main" val="25831082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Auctions </a:t>
            </a:r>
            <a:r>
              <a:rPr lang="en-US" sz="2000" b="0" dirty="0"/>
              <a:t>(1 of 2)</a:t>
            </a:r>
          </a:p>
        </p:txBody>
      </p:sp>
      <p:sp>
        <p:nvSpPr>
          <p:cNvPr id="3" name="Text Placeholder 2"/>
          <p:cNvSpPr>
            <a:spLocks noGrp="1"/>
          </p:cNvSpPr>
          <p:nvPr>
            <p:ph type="body" idx="1"/>
          </p:nvPr>
        </p:nvSpPr>
        <p:spPr>
          <a:xfrm>
            <a:off x="457200" y="1600200"/>
            <a:ext cx="8229600" cy="4768516"/>
          </a:xfrm>
        </p:spPr>
        <p:txBody>
          <a:bodyPr/>
          <a:lstStyle/>
          <a:p>
            <a:r>
              <a:rPr lang="en-US" sz="2200" dirty="0">
                <a:latin typeface="+mn-lt"/>
              </a:rPr>
              <a:t>English auction:</a:t>
            </a:r>
          </a:p>
          <a:p>
            <a:pPr lvl="1"/>
            <a:r>
              <a:rPr lang="en-US" sz="2200" dirty="0">
                <a:latin typeface="+mn-lt"/>
              </a:rPr>
              <a:t>Single item up for sale to single seller</a:t>
            </a:r>
          </a:p>
          <a:p>
            <a:pPr lvl="1"/>
            <a:r>
              <a:rPr lang="en-US" sz="2200" dirty="0">
                <a:latin typeface="+mn-lt"/>
              </a:rPr>
              <a:t>Highest bidder wins</a:t>
            </a:r>
          </a:p>
          <a:p>
            <a:r>
              <a:rPr lang="en-US" sz="2200" dirty="0">
                <a:latin typeface="+mn-lt"/>
              </a:rPr>
              <a:t>Dutch Internet auction:</a:t>
            </a:r>
          </a:p>
          <a:p>
            <a:pPr lvl="1"/>
            <a:r>
              <a:rPr lang="en-US" sz="2200" dirty="0">
                <a:latin typeface="+mn-lt"/>
              </a:rPr>
              <a:t>Public ascending price, multiple units</a:t>
            </a:r>
          </a:p>
          <a:p>
            <a:pPr lvl="1"/>
            <a:r>
              <a:rPr lang="en-US" sz="2200" dirty="0">
                <a:latin typeface="+mn-lt"/>
              </a:rPr>
              <a:t>Final price is lowest successful bid, which sets price for all higher bidders</a:t>
            </a:r>
          </a:p>
          <a:p>
            <a:r>
              <a:rPr lang="en-US" sz="2200" dirty="0">
                <a:latin typeface="+mn-lt"/>
              </a:rPr>
              <a:t>Penny (bidding fee) auction</a:t>
            </a:r>
          </a:p>
          <a:p>
            <a:pPr lvl="1"/>
            <a:r>
              <a:rPr lang="en-US" sz="2200" dirty="0">
                <a:latin typeface="+mn-lt"/>
              </a:rPr>
              <a:t>Must purchase bids ahead of time</a:t>
            </a:r>
          </a:p>
          <a:p>
            <a:pPr lvl="1"/>
            <a:r>
              <a:rPr lang="en-US" sz="2200" dirty="0">
                <a:latin typeface="+mn-lt"/>
              </a:rPr>
              <a:t>Items owned by the site</a:t>
            </a:r>
          </a:p>
          <a:p>
            <a:pPr lvl="1"/>
            <a:r>
              <a:rPr lang="en-US" sz="2200" dirty="0">
                <a:latin typeface="+mn-lt"/>
              </a:rPr>
              <a:t>Timed auction; last and highest bidder </a:t>
            </a:r>
            <a:r>
              <a:rPr lang="en-US" sz="2200" dirty="0" smtClean="0">
                <a:latin typeface="+mn-lt"/>
              </a:rPr>
              <a:t>wins</a:t>
            </a:r>
            <a:endParaRPr lang="en-US" sz="2200" dirty="0">
              <a:latin typeface="+mn-lt"/>
            </a:endParaRPr>
          </a:p>
        </p:txBody>
      </p:sp>
    </p:spTree>
    <p:extLst>
      <p:ext uri="{BB962C8B-B14F-4D97-AF65-F5344CB8AC3E}">
        <p14:creationId xmlns:p14="http://schemas.microsoft.com/office/powerpoint/2010/main" val="41065582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Text Placeholder 2"/>
          <p:cNvSpPr>
            <a:spLocks noGrp="1"/>
          </p:cNvSpPr>
          <p:nvPr>
            <p:ph type="body" idx="1"/>
          </p:nvPr>
        </p:nvSpPr>
        <p:spPr/>
        <p:txBody>
          <a:bodyPr/>
          <a:lstStyle/>
          <a:p>
            <a:pPr marL="0" indent="0">
              <a:buNone/>
            </a:pPr>
            <a:r>
              <a:rPr lang="en-US" sz="2400" b="1" dirty="0">
                <a:solidFill>
                  <a:srgbClr val="007FA3"/>
                </a:solidFill>
                <a:latin typeface="+mn-lt"/>
              </a:rPr>
              <a:t>11.1</a:t>
            </a:r>
            <a:r>
              <a:rPr lang="en-US" sz="2400" dirty="0">
                <a:latin typeface="+mn-lt"/>
              </a:rPr>
              <a:t> Describe the different types of social networks and online communities and their business models.</a:t>
            </a:r>
          </a:p>
          <a:p>
            <a:pPr marL="0" indent="0">
              <a:buNone/>
            </a:pPr>
            <a:r>
              <a:rPr lang="en-US" sz="2400" b="1" dirty="0">
                <a:solidFill>
                  <a:srgbClr val="007FA3"/>
                </a:solidFill>
                <a:latin typeface="+mn-lt"/>
              </a:rPr>
              <a:t>11.2</a:t>
            </a:r>
            <a:r>
              <a:rPr lang="en-US" sz="2400" b="1" dirty="0">
                <a:solidFill>
                  <a:schemeClr val="accent1"/>
                </a:solidFill>
                <a:latin typeface="+mn-lt"/>
              </a:rPr>
              <a:t> </a:t>
            </a:r>
            <a:r>
              <a:rPr lang="en-US" sz="2400" dirty="0">
                <a:latin typeface="+mn-lt"/>
              </a:rPr>
              <a:t>Describe the major types of auctions, their benefits and costs, how they operate, when to use them, and the potential for auction abuse and fraud.</a:t>
            </a:r>
          </a:p>
          <a:p>
            <a:pPr marL="0" indent="0">
              <a:buClr>
                <a:schemeClr val="bg1"/>
              </a:buClr>
              <a:buNone/>
            </a:pPr>
            <a:r>
              <a:rPr lang="en-US" sz="2400" b="1" dirty="0">
                <a:solidFill>
                  <a:srgbClr val="007FA3"/>
                </a:solidFill>
                <a:latin typeface="+mn-lt"/>
              </a:rPr>
              <a:t>11.3</a:t>
            </a:r>
            <a:r>
              <a:rPr lang="en-US" sz="2400" dirty="0">
                <a:latin typeface="+mn-lt"/>
              </a:rPr>
              <a:t> Describe the major types of Internet portals and their business models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440112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Auctions </a:t>
            </a:r>
            <a:r>
              <a:rPr lang="en-US" sz="2000" b="0" dirty="0"/>
              <a:t>(2 of 2)</a:t>
            </a:r>
          </a:p>
        </p:txBody>
      </p:sp>
      <p:sp>
        <p:nvSpPr>
          <p:cNvPr id="3" name="Text Placeholder 2"/>
          <p:cNvSpPr>
            <a:spLocks noGrp="1"/>
          </p:cNvSpPr>
          <p:nvPr>
            <p:ph type="body" idx="1"/>
          </p:nvPr>
        </p:nvSpPr>
        <p:spPr/>
        <p:txBody>
          <a:bodyPr/>
          <a:lstStyle/>
          <a:p>
            <a:r>
              <a:rPr lang="en-US" sz="2400" dirty="0">
                <a:latin typeface="+mn-lt"/>
              </a:rPr>
              <a:t>Name Your Own Price Auction</a:t>
            </a:r>
          </a:p>
          <a:p>
            <a:pPr lvl="1"/>
            <a:r>
              <a:rPr lang="en-US" sz="2400" dirty="0">
                <a:latin typeface="+mn-lt"/>
              </a:rPr>
              <a:t>Users specify what they are willing to pay for goods or services and multiple providers bid for their business</a:t>
            </a:r>
          </a:p>
          <a:p>
            <a:pPr lvl="1"/>
            <a:r>
              <a:rPr lang="en-US" sz="2400" dirty="0">
                <a:latin typeface="+mn-lt"/>
              </a:rPr>
              <a:t>Prices do not descend and are fixed</a:t>
            </a:r>
          </a:p>
          <a:p>
            <a:pPr lvl="2"/>
            <a:r>
              <a:rPr lang="en-US" sz="2400" dirty="0">
                <a:latin typeface="+mn-lt"/>
              </a:rPr>
              <a:t>Consumer offer is commitment to buy at that price</a:t>
            </a:r>
          </a:p>
          <a:p>
            <a:pPr lvl="1"/>
            <a:r>
              <a:rPr lang="en-US" sz="2400" dirty="0">
                <a:latin typeface="+mn-lt"/>
              </a:rPr>
              <a:t>Enables sellers to unload unsold excess capacity</a:t>
            </a:r>
          </a:p>
          <a:p>
            <a:pPr lvl="1"/>
            <a:r>
              <a:rPr lang="en-US" sz="2400" dirty="0">
                <a:latin typeface="+mn-lt"/>
              </a:rPr>
              <a:t>Example: </a:t>
            </a:r>
            <a:r>
              <a:rPr lang="en-US" sz="2400" dirty="0" smtClean="0">
                <a:latin typeface="+mn-lt"/>
              </a:rPr>
              <a:t>Priceline</a:t>
            </a:r>
            <a:endParaRPr lang="en-US" sz="2400" dirty="0">
              <a:latin typeface="+mn-lt"/>
            </a:endParaRPr>
          </a:p>
        </p:txBody>
      </p:sp>
    </p:spTree>
    <p:extLst>
      <p:ext uri="{BB962C8B-B14F-4D97-AF65-F5344CB8AC3E}">
        <p14:creationId xmlns:p14="http://schemas.microsoft.com/office/powerpoint/2010/main" val="2780793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t>
            </a:r>
            <a:r>
              <a:rPr lang="en-US" dirty="0" smtClean="0"/>
              <a:t>11.6 Factors </a:t>
            </a:r>
            <a:r>
              <a:rPr lang="en-US" dirty="0"/>
              <a:t>to Consider When </a:t>
            </a:r>
            <a:r>
              <a:rPr lang="en-US" dirty="0" smtClean="0"/>
              <a:t>Choosing </a:t>
            </a:r>
            <a:r>
              <a:rPr lang="en-US" dirty="0"/>
              <a:t>Auctions</a:t>
            </a:r>
          </a:p>
        </p:txBody>
      </p:sp>
      <p:graphicFrame>
        <p:nvGraphicFramePr>
          <p:cNvPr id="4" name="Table 3"/>
          <p:cNvGraphicFramePr>
            <a:graphicFrameLocks noGrp="1"/>
          </p:cNvGraphicFramePr>
          <p:nvPr>
            <p:extLst>
              <p:ext uri="{D42A27DB-BD31-4B8C-83A1-F6EECF244321}">
                <p14:modId xmlns:p14="http://schemas.microsoft.com/office/powerpoint/2010/main" val="3836711780"/>
              </p:ext>
            </p:extLst>
          </p:nvPr>
        </p:nvGraphicFramePr>
        <p:xfrm>
          <a:off x="701842" y="1556085"/>
          <a:ext cx="7740316" cy="4663440"/>
        </p:xfrm>
        <a:graphic>
          <a:graphicData uri="http://schemas.openxmlformats.org/drawingml/2006/table">
            <a:tbl>
              <a:tblPr firstRow="1" bandRow="1">
                <a:tableStyleId>{2D5ABB26-0587-4C30-8999-92F81FD0307C}</a:tableStyleId>
              </a:tblPr>
              <a:tblGrid>
                <a:gridCol w="3251536">
                  <a:extLst>
                    <a:ext uri="{9D8B030D-6E8A-4147-A177-3AD203B41FA5}">
                      <a16:colId xmlns:a16="http://schemas.microsoft.com/office/drawing/2014/main" val="1394145762"/>
                    </a:ext>
                  </a:extLst>
                </a:gridCol>
                <a:gridCol w="4488780">
                  <a:extLst>
                    <a:ext uri="{9D8B030D-6E8A-4147-A177-3AD203B41FA5}">
                      <a16:colId xmlns:a16="http://schemas.microsoft.com/office/drawing/2014/main" val="425671697"/>
                    </a:ext>
                  </a:extLst>
                </a:gridCol>
              </a:tblGrid>
              <a:tr h="3826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Considerations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1149523"/>
                  </a:ext>
                </a:extLst>
              </a:tr>
              <a:tr h="382609">
                <a:tc>
                  <a:txBody>
                    <a:bodyPr/>
                    <a:lstStyle/>
                    <a:p>
                      <a:r>
                        <a:rPr lang="en-US" sz="2000" dirty="0" smtClean="0"/>
                        <a:t>Type of product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Rare, unique,</a:t>
                      </a:r>
                      <a:r>
                        <a:rPr lang="en-US" sz="2000" baseline="0" dirty="0" smtClean="0"/>
                        <a:t> commodity, perishable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0536473"/>
                  </a:ext>
                </a:extLst>
              </a:tr>
              <a:tr h="382609">
                <a:tc>
                  <a:txBody>
                    <a:bodyPr/>
                    <a:lstStyle/>
                    <a:p>
                      <a:r>
                        <a:rPr lang="en-US" sz="2000" dirty="0" smtClean="0"/>
                        <a:t>Stage of product lif</a:t>
                      </a:r>
                      <a:r>
                        <a:rPr lang="en-US" sz="2000" baseline="0" dirty="0" smtClean="0"/>
                        <a:t>e cycle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Early, mature, late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9119824"/>
                  </a:ext>
                </a:extLst>
              </a:tr>
              <a:tr h="676924">
                <a:tc>
                  <a:txBody>
                    <a:bodyPr/>
                    <a:lstStyle/>
                    <a:p>
                      <a:r>
                        <a:rPr lang="en-US" sz="2000" dirty="0" smtClean="0"/>
                        <a:t>Channel-management</a:t>
                      </a:r>
                      <a:r>
                        <a:rPr lang="en-US" sz="2000" baseline="0" dirty="0" smtClean="0"/>
                        <a:t> issues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Conflict with retail</a:t>
                      </a:r>
                      <a:r>
                        <a:rPr lang="en-US" sz="2000" baseline="0" dirty="0" smtClean="0"/>
                        <a:t> distributors; differentiation</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8730938"/>
                  </a:ext>
                </a:extLst>
              </a:tr>
              <a:tr h="382609">
                <a:tc>
                  <a:txBody>
                    <a:bodyPr/>
                    <a:lstStyle/>
                    <a:p>
                      <a:r>
                        <a:rPr lang="en-US" sz="2000" dirty="0" smtClean="0"/>
                        <a:t>Type of auction</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Seller vs. buyer bias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2824175"/>
                  </a:ext>
                </a:extLst>
              </a:tr>
              <a:tr h="382609">
                <a:tc>
                  <a:txBody>
                    <a:bodyPr/>
                    <a:lstStyle/>
                    <a:p>
                      <a:r>
                        <a:rPr lang="en-US" sz="2000" dirty="0" smtClean="0"/>
                        <a:t>Initial</a:t>
                      </a:r>
                      <a:r>
                        <a:rPr lang="en-US" sz="2000" baseline="0" dirty="0" smtClean="0"/>
                        <a:t> pricing</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Low vs. high</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3626883"/>
                  </a:ext>
                </a:extLst>
              </a:tr>
              <a:tr h="382609">
                <a:tc>
                  <a:txBody>
                    <a:bodyPr/>
                    <a:lstStyle/>
                    <a:p>
                      <a:r>
                        <a:rPr lang="en-US" sz="2000" dirty="0" smtClean="0"/>
                        <a:t>Bid increment amounts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Low vs. high</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5169466"/>
                  </a:ext>
                </a:extLst>
              </a:tr>
              <a:tr h="382609">
                <a:tc>
                  <a:txBody>
                    <a:bodyPr/>
                    <a:lstStyle/>
                    <a:p>
                      <a:r>
                        <a:rPr lang="en-US" sz="2000" dirty="0" smtClean="0"/>
                        <a:t>Auction length</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Short vs.</a:t>
                      </a:r>
                      <a:r>
                        <a:rPr lang="en-US" sz="2000" baseline="0" dirty="0" smtClean="0"/>
                        <a:t> long</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8991990"/>
                  </a:ext>
                </a:extLst>
              </a:tr>
              <a:tr h="382609">
                <a:tc>
                  <a:txBody>
                    <a:bodyPr/>
                    <a:lstStyle/>
                    <a:p>
                      <a:r>
                        <a:rPr lang="en-US" sz="2000" dirty="0" smtClean="0"/>
                        <a:t>Number</a:t>
                      </a:r>
                      <a:r>
                        <a:rPr lang="en-US" sz="2000" baseline="0" dirty="0" smtClean="0"/>
                        <a:t> of items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Single vs. multiple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43552"/>
                  </a:ext>
                </a:extLst>
              </a:tr>
              <a:tr h="382609">
                <a:tc>
                  <a:txBody>
                    <a:bodyPr/>
                    <a:lstStyle/>
                    <a:p>
                      <a:r>
                        <a:rPr lang="en-US" sz="2000" dirty="0" smtClean="0"/>
                        <a:t>Price-allocation rule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Uniform</a:t>
                      </a:r>
                      <a:r>
                        <a:rPr lang="en-US" sz="2000" baseline="0" dirty="0" smtClean="0"/>
                        <a:t> vs. discriminatory</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3937342"/>
                  </a:ext>
                </a:extLst>
              </a:tr>
              <a:tr h="382609">
                <a:tc>
                  <a:txBody>
                    <a:bodyPr/>
                    <a:lstStyle/>
                    <a:p>
                      <a:r>
                        <a:rPr lang="en-US" sz="2000" dirty="0" smtClean="0"/>
                        <a:t>Information sharing</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Closed vs. open bidding</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9149566"/>
                  </a:ext>
                </a:extLst>
              </a:tr>
            </a:tbl>
          </a:graphicData>
        </a:graphic>
      </p:graphicFrame>
    </p:spTree>
    <p:extLst>
      <p:ext uri="{BB962C8B-B14F-4D97-AF65-F5344CB8AC3E}">
        <p14:creationId xmlns:p14="http://schemas.microsoft.com/office/powerpoint/2010/main" val="6747595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Auction Prices: Are They the Lowest?</a:t>
            </a:r>
          </a:p>
        </p:txBody>
      </p:sp>
      <p:sp>
        <p:nvSpPr>
          <p:cNvPr id="3" name="Text Placeholder 2"/>
          <p:cNvSpPr>
            <a:spLocks noGrp="1"/>
          </p:cNvSpPr>
          <p:nvPr>
            <p:ph type="body" idx="1"/>
          </p:nvPr>
        </p:nvSpPr>
        <p:spPr/>
        <p:txBody>
          <a:bodyPr/>
          <a:lstStyle/>
          <a:p>
            <a:r>
              <a:rPr lang="en-US" altLang="en-US" sz="2400" dirty="0">
                <a:latin typeface="+mn-lt"/>
              </a:rPr>
              <a:t>Auction prices not necessarily the lowest</a:t>
            </a:r>
          </a:p>
          <a:p>
            <a:r>
              <a:rPr lang="en-US" altLang="en-US" sz="2400" dirty="0">
                <a:latin typeface="+mn-lt"/>
              </a:rPr>
              <a:t>Auctions are social events</a:t>
            </a:r>
          </a:p>
          <a:p>
            <a:r>
              <a:rPr lang="en-US" altLang="en-US" sz="2400" dirty="0">
                <a:latin typeface="+mn-lt"/>
              </a:rPr>
              <a:t>Herd behavior</a:t>
            </a:r>
          </a:p>
          <a:p>
            <a:r>
              <a:rPr lang="en-US" altLang="en-US" sz="2400" dirty="0">
                <a:latin typeface="+mn-lt"/>
              </a:rPr>
              <a:t>Unintended results:</a:t>
            </a:r>
          </a:p>
          <a:p>
            <a:pPr lvl="1"/>
            <a:r>
              <a:rPr lang="en-US" altLang="en-US" sz="2400" dirty="0">
                <a:latin typeface="+mn-lt"/>
              </a:rPr>
              <a:t>Winner’</a:t>
            </a:r>
            <a:r>
              <a:rPr lang="en-US" altLang="ja-JP" sz="2400" dirty="0">
                <a:latin typeface="+mn-lt"/>
              </a:rPr>
              <a:t>s regret</a:t>
            </a:r>
          </a:p>
          <a:p>
            <a:pPr lvl="1"/>
            <a:r>
              <a:rPr lang="en-US" altLang="en-US" sz="2400" dirty="0">
                <a:latin typeface="+mn-lt"/>
              </a:rPr>
              <a:t>Seller’</a:t>
            </a:r>
            <a:r>
              <a:rPr lang="en-US" altLang="ja-JP" sz="2400" dirty="0">
                <a:latin typeface="+mn-lt"/>
              </a:rPr>
              <a:t>s lament</a:t>
            </a:r>
          </a:p>
          <a:p>
            <a:pPr lvl="1"/>
            <a:r>
              <a:rPr lang="en-US" altLang="en-US" sz="2400" dirty="0">
                <a:latin typeface="+mn-lt"/>
              </a:rPr>
              <a:t>Loser’</a:t>
            </a:r>
            <a:r>
              <a:rPr lang="en-US" altLang="ja-JP" sz="2400" dirty="0">
                <a:latin typeface="+mn-lt"/>
              </a:rPr>
              <a:t>s lament</a:t>
            </a:r>
          </a:p>
          <a:p>
            <a:r>
              <a:rPr lang="en-US" altLang="en-US" sz="2400" dirty="0">
                <a:latin typeface="+mn-lt"/>
              </a:rPr>
              <a:t>Consumer trust an important motivating factor in </a:t>
            </a:r>
            <a:r>
              <a:rPr lang="en-US" altLang="en-US" sz="2400" dirty="0" smtClean="0">
                <a:latin typeface="+mn-lt"/>
              </a:rPr>
              <a:t>auctions</a:t>
            </a:r>
            <a:endParaRPr lang="en-US" altLang="en-US" sz="2400" dirty="0">
              <a:latin typeface="+mn-lt"/>
            </a:endParaRPr>
          </a:p>
        </p:txBody>
      </p:sp>
    </p:spTree>
    <p:extLst>
      <p:ext uri="{BB962C8B-B14F-4D97-AF65-F5344CB8AC3E}">
        <p14:creationId xmlns:p14="http://schemas.microsoft.com/office/powerpoint/2010/main" val="15418847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Fraud and Abuse in Auctions</a:t>
            </a:r>
          </a:p>
        </p:txBody>
      </p:sp>
      <p:sp>
        <p:nvSpPr>
          <p:cNvPr id="3" name="Text Placeholder 2"/>
          <p:cNvSpPr>
            <a:spLocks noGrp="1"/>
          </p:cNvSpPr>
          <p:nvPr>
            <p:ph type="body" idx="1"/>
          </p:nvPr>
        </p:nvSpPr>
        <p:spPr/>
        <p:txBody>
          <a:bodyPr/>
          <a:lstStyle/>
          <a:p>
            <a:r>
              <a:rPr lang="en-US" sz="2400" dirty="0">
                <a:latin typeface="+mn-lt"/>
              </a:rPr>
              <a:t>Fraud produces information asymmetries between buyers and sellers, causing auctions to fail</a:t>
            </a:r>
          </a:p>
          <a:p>
            <a:r>
              <a:rPr lang="en-US" sz="2400" dirty="0">
                <a:latin typeface="+mn-lt"/>
              </a:rPr>
              <a:t>Types include:</a:t>
            </a:r>
          </a:p>
          <a:p>
            <a:pPr lvl="1"/>
            <a:r>
              <a:rPr lang="en-US" sz="2400" dirty="0">
                <a:latin typeface="+mn-lt"/>
              </a:rPr>
              <a:t>Bid rigging, price matching, shill feedback, feedback extortion, shill bidding, bid siphoning</a:t>
            </a:r>
          </a:p>
          <a:p>
            <a:r>
              <a:rPr lang="en-US" sz="2400" dirty="0">
                <a:latin typeface="+mn-lt"/>
              </a:rPr>
              <a:t>Fraud prevention solutions include:</a:t>
            </a:r>
          </a:p>
          <a:p>
            <a:pPr lvl="1"/>
            <a:r>
              <a:rPr lang="en-US" sz="2400" dirty="0">
                <a:latin typeface="+mn-lt"/>
              </a:rPr>
              <a:t>Rating systems, watch lists, proxy bidding</a:t>
            </a:r>
          </a:p>
          <a:p>
            <a:pPr lvl="1"/>
            <a:r>
              <a:rPr lang="en-US" sz="2400" dirty="0">
                <a:latin typeface="+mn-lt"/>
              </a:rPr>
              <a:t>Investigation </a:t>
            </a:r>
            <a:r>
              <a:rPr lang="en-US" sz="2400" dirty="0" smtClean="0">
                <a:latin typeface="+mn-lt"/>
              </a:rPr>
              <a:t>units</a:t>
            </a:r>
            <a:endParaRPr lang="en-US" sz="2400" dirty="0">
              <a:latin typeface="+mn-lt"/>
            </a:endParaRPr>
          </a:p>
        </p:txBody>
      </p:sp>
    </p:spTree>
    <p:extLst>
      <p:ext uri="{BB962C8B-B14F-4D97-AF65-F5344CB8AC3E}">
        <p14:creationId xmlns:p14="http://schemas.microsoft.com/office/powerpoint/2010/main" val="4329263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 </a:t>
            </a:r>
            <a:r>
              <a:rPr lang="en-US" dirty="0"/>
              <a:t>Portals</a:t>
            </a:r>
          </a:p>
        </p:txBody>
      </p:sp>
      <p:sp>
        <p:nvSpPr>
          <p:cNvPr id="3" name="Text Placeholder 2"/>
          <p:cNvSpPr>
            <a:spLocks noGrp="1"/>
          </p:cNvSpPr>
          <p:nvPr>
            <p:ph type="body" idx="1"/>
          </p:nvPr>
        </p:nvSpPr>
        <p:spPr>
          <a:xfrm>
            <a:off x="457200" y="1600200"/>
            <a:ext cx="8229600" cy="4700588"/>
          </a:xfrm>
        </p:spPr>
        <p:txBody>
          <a:bodyPr/>
          <a:lstStyle/>
          <a:p>
            <a:r>
              <a:rPr lang="en-US" altLang="en-US" sz="2200" dirty="0">
                <a:latin typeface="+mn-lt"/>
              </a:rPr>
              <a:t>Most frequently visited sites on Web</a:t>
            </a:r>
          </a:p>
          <a:p>
            <a:r>
              <a:rPr lang="en-US" altLang="en-US" sz="2200" dirty="0">
                <a:latin typeface="+mn-lt"/>
              </a:rPr>
              <a:t>Original portals were search engines</a:t>
            </a:r>
          </a:p>
          <a:p>
            <a:pPr lvl="1"/>
            <a:r>
              <a:rPr lang="en-US" altLang="en-US" sz="2200" dirty="0">
                <a:latin typeface="+mn-lt"/>
              </a:rPr>
              <a:t>As search sites, attracted huge audiences</a:t>
            </a:r>
          </a:p>
          <a:p>
            <a:r>
              <a:rPr lang="en-US" altLang="en-US" sz="2200" dirty="0">
                <a:latin typeface="+mn-lt"/>
              </a:rPr>
              <a:t>Today provide:</a:t>
            </a:r>
          </a:p>
          <a:p>
            <a:pPr lvl="1"/>
            <a:r>
              <a:rPr lang="en-US" altLang="en-US" sz="2200" dirty="0">
                <a:latin typeface="+mn-lt"/>
              </a:rPr>
              <a:t>Navigation of the Web</a:t>
            </a:r>
          </a:p>
          <a:p>
            <a:pPr lvl="1"/>
            <a:r>
              <a:rPr lang="en-US" altLang="en-US" sz="2200" dirty="0">
                <a:latin typeface="+mn-lt"/>
              </a:rPr>
              <a:t>Commerce</a:t>
            </a:r>
          </a:p>
          <a:p>
            <a:pPr lvl="1"/>
            <a:r>
              <a:rPr lang="en-US" altLang="en-US" sz="2200" dirty="0">
                <a:latin typeface="+mn-lt"/>
              </a:rPr>
              <a:t>Content (owned and others</a:t>
            </a:r>
            <a:r>
              <a:rPr lang="ja-JP" altLang="en-US" sz="2200" dirty="0">
                <a:latin typeface="+mn-lt"/>
              </a:rPr>
              <a:t>’</a:t>
            </a:r>
            <a:r>
              <a:rPr lang="en-US" altLang="ja-JP" sz="2200" dirty="0">
                <a:latin typeface="+mn-lt"/>
              </a:rPr>
              <a:t>)</a:t>
            </a:r>
          </a:p>
          <a:p>
            <a:r>
              <a:rPr lang="en-US" altLang="en-US" sz="2200" dirty="0">
                <a:latin typeface="+mn-lt"/>
              </a:rPr>
              <a:t>Goal is to keep visitors present and viewing ads</a:t>
            </a:r>
          </a:p>
          <a:p>
            <a:r>
              <a:rPr lang="en-US" altLang="en-US" sz="2200" dirty="0">
                <a:latin typeface="+mn-lt"/>
              </a:rPr>
              <a:t>Enterprise portals</a:t>
            </a:r>
          </a:p>
          <a:p>
            <a:pPr lvl="1"/>
            <a:r>
              <a:rPr lang="en-US" altLang="en-US" sz="2200" dirty="0">
                <a:latin typeface="+mn-lt"/>
              </a:rPr>
              <a:t>Help employees find important organizational </a:t>
            </a:r>
            <a:r>
              <a:rPr lang="en-US" altLang="en-US" sz="2200" dirty="0" smtClean="0">
                <a:latin typeface="+mn-lt"/>
              </a:rPr>
              <a:t>content</a:t>
            </a:r>
            <a:endParaRPr lang="en-US" altLang="en-US" sz="2200" dirty="0">
              <a:latin typeface="+mn-lt"/>
            </a:endParaRPr>
          </a:p>
        </p:txBody>
      </p:sp>
    </p:spTree>
    <p:extLst>
      <p:ext uri="{BB962C8B-B14F-4D97-AF65-F5344CB8AC3E}">
        <p14:creationId xmlns:p14="http://schemas.microsoft.com/office/powerpoint/2010/main" val="9212745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69706" cy="1097279"/>
          </a:xfrm>
        </p:spPr>
        <p:txBody>
          <a:bodyPr anchor="b"/>
          <a:lstStyle/>
          <a:p>
            <a:r>
              <a:rPr lang="en-US" sz="3200" dirty="0"/>
              <a:t>Figure 11.4: The Top Five U.S. </a:t>
            </a:r>
            <a:r>
              <a:rPr lang="en-US" sz="3200" dirty="0" smtClean="0"/>
              <a:t>Portal/Search </a:t>
            </a:r>
            <a:r>
              <a:rPr lang="en-US" sz="3200" dirty="0"/>
              <a:t>Engines, 2016</a:t>
            </a:r>
          </a:p>
        </p:txBody>
      </p:sp>
      <p:pic>
        <p:nvPicPr>
          <p:cNvPr id="4" name="Picture 3" descr="A bar chart provides the total number of unique visitors, in millions, who visited the top five portal or search engine sites, for the year 2016, as follows: Google, 180 million. Yahoo, 157 million. M S N and Bing, 129 million. A O L, 19 million. Ask, 5 mill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059" y="1633232"/>
            <a:ext cx="6309882" cy="4544879"/>
          </a:xfrm>
          <a:prstGeom prst="rect">
            <a:avLst/>
          </a:prstGeom>
        </p:spPr>
      </p:pic>
    </p:spTree>
    <p:extLst>
      <p:ext uri="{BB962C8B-B14F-4D97-AF65-F5344CB8AC3E}">
        <p14:creationId xmlns:p14="http://schemas.microsoft.com/office/powerpoint/2010/main" val="39718172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on Business: </a:t>
            </a:r>
            <a:r>
              <a:rPr lang="en-US" altLang="en-US" dirty="0"/>
              <a:t>Verizon Doubles Down on Portals</a:t>
            </a:r>
            <a:endParaRPr lang="en-US" dirty="0"/>
          </a:p>
        </p:txBody>
      </p:sp>
      <p:sp>
        <p:nvSpPr>
          <p:cNvPr id="3" name="Text Placeholder 2"/>
          <p:cNvSpPr>
            <a:spLocks noGrp="1"/>
          </p:cNvSpPr>
          <p:nvPr>
            <p:ph type="body" idx="1"/>
          </p:nvPr>
        </p:nvSpPr>
        <p:spPr/>
        <p:txBody>
          <a:bodyPr/>
          <a:lstStyle/>
          <a:p>
            <a:r>
              <a:rPr lang="en-US" sz="2400" dirty="0">
                <a:latin typeface="+mn-lt"/>
              </a:rPr>
              <a:t>Class discussion:</a:t>
            </a:r>
          </a:p>
          <a:p>
            <a:pPr lvl="1"/>
            <a:r>
              <a:rPr lang="en-US" altLang="en-US" sz="2400" dirty="0">
                <a:latin typeface="+mn-lt"/>
              </a:rPr>
              <a:t>What prompted Verizon’s change in business focus?</a:t>
            </a:r>
          </a:p>
          <a:p>
            <a:pPr lvl="1"/>
            <a:r>
              <a:rPr lang="en-US" altLang="en-US" sz="2400" dirty="0">
                <a:latin typeface="+mn-lt"/>
              </a:rPr>
              <a:t>What steps is Verizon taking to accomplish its goal?</a:t>
            </a:r>
          </a:p>
          <a:p>
            <a:pPr lvl="1"/>
            <a:r>
              <a:rPr lang="en-US" altLang="en-US" sz="2400" dirty="0">
                <a:latin typeface="+mn-lt"/>
              </a:rPr>
              <a:t>How does the purchase of </a:t>
            </a:r>
            <a:r>
              <a:rPr lang="en-US" altLang="en-US" sz="2400" dirty="0" smtClean="0">
                <a:latin typeface="+mn-lt"/>
              </a:rPr>
              <a:t>A</a:t>
            </a:r>
            <a:r>
              <a:rPr lang="en-US" altLang="en-US" sz="100" dirty="0" smtClean="0">
                <a:latin typeface="+mn-lt"/>
              </a:rPr>
              <a:t> </a:t>
            </a:r>
            <a:r>
              <a:rPr lang="en-US" altLang="en-US" sz="2400" dirty="0" smtClean="0">
                <a:latin typeface="+mn-lt"/>
              </a:rPr>
              <a:t>O</a:t>
            </a:r>
            <a:r>
              <a:rPr lang="en-US" altLang="en-US" sz="100" dirty="0" smtClean="0">
                <a:latin typeface="+mn-lt"/>
              </a:rPr>
              <a:t> </a:t>
            </a:r>
            <a:r>
              <a:rPr lang="en-US" altLang="en-US" sz="2400" dirty="0" smtClean="0">
                <a:latin typeface="+mn-lt"/>
              </a:rPr>
              <a:t>L help </a:t>
            </a:r>
            <a:r>
              <a:rPr lang="en-US" altLang="en-US" sz="2400" dirty="0">
                <a:latin typeface="+mn-lt"/>
              </a:rPr>
              <a:t>Verizon accomplish its goal</a:t>
            </a:r>
            <a:r>
              <a:rPr lang="en-US" altLang="en-US" sz="2400" dirty="0" smtClean="0">
                <a:latin typeface="+mn-lt"/>
              </a:rPr>
              <a:t>?</a:t>
            </a:r>
            <a:endParaRPr lang="en-US" altLang="en-US" sz="2400" dirty="0">
              <a:latin typeface="+mn-lt"/>
            </a:endParaRPr>
          </a:p>
          <a:p>
            <a:pPr lvl="1"/>
            <a:r>
              <a:rPr lang="en-US" altLang="en-US" sz="2400" dirty="0">
                <a:latin typeface="+mn-lt"/>
              </a:rPr>
              <a:t>What abilities does Verizon have to use in order to become a major player in online media and advertising</a:t>
            </a:r>
            <a:r>
              <a:rPr lang="en-US" altLang="en-US" sz="2400" dirty="0" smtClean="0">
                <a:latin typeface="+mn-lt"/>
              </a:rPr>
              <a:t>?</a:t>
            </a:r>
            <a:endParaRPr lang="en-US" sz="2400" dirty="0">
              <a:latin typeface="+mn-lt"/>
            </a:endParaRPr>
          </a:p>
        </p:txBody>
      </p:sp>
    </p:spTree>
    <p:extLst>
      <p:ext uri="{BB962C8B-B14F-4D97-AF65-F5344CB8AC3E}">
        <p14:creationId xmlns:p14="http://schemas.microsoft.com/office/powerpoint/2010/main" val="70874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Portals</a:t>
            </a:r>
          </a:p>
        </p:txBody>
      </p:sp>
      <p:sp>
        <p:nvSpPr>
          <p:cNvPr id="3" name="Text Placeholder 2"/>
          <p:cNvSpPr>
            <a:spLocks noGrp="1"/>
          </p:cNvSpPr>
          <p:nvPr>
            <p:ph type="body" idx="1"/>
          </p:nvPr>
        </p:nvSpPr>
        <p:spPr/>
        <p:txBody>
          <a:bodyPr/>
          <a:lstStyle/>
          <a:p>
            <a:r>
              <a:rPr lang="en-US" sz="2400" dirty="0">
                <a:latin typeface="+mn-lt"/>
              </a:rPr>
              <a:t>General purpose portals: </a:t>
            </a:r>
          </a:p>
          <a:p>
            <a:pPr lvl="1"/>
            <a:r>
              <a:rPr lang="en-US" sz="2400" dirty="0">
                <a:latin typeface="+mn-lt"/>
              </a:rPr>
              <a:t>Attempt to attract very large general audience </a:t>
            </a:r>
          </a:p>
          <a:p>
            <a:pPr lvl="1"/>
            <a:r>
              <a:rPr lang="en-US" sz="2400" dirty="0">
                <a:latin typeface="+mn-lt"/>
              </a:rPr>
              <a:t>Retain audience by providing in-depth vertical content channels</a:t>
            </a:r>
          </a:p>
          <a:p>
            <a:pPr lvl="1"/>
            <a:r>
              <a:rPr lang="en-US" sz="2400" dirty="0">
                <a:latin typeface="+mn-lt"/>
              </a:rPr>
              <a:t>Example: Yahoo</a:t>
            </a:r>
          </a:p>
          <a:p>
            <a:r>
              <a:rPr lang="en-US" sz="2400" dirty="0">
                <a:latin typeface="+mn-lt"/>
              </a:rPr>
              <a:t>Vertical market portals: </a:t>
            </a:r>
          </a:p>
          <a:p>
            <a:pPr lvl="1"/>
            <a:r>
              <a:rPr lang="en-US" sz="2400" dirty="0">
                <a:latin typeface="+mn-lt"/>
              </a:rPr>
              <a:t>Attempt to attract highly-focused, loyal audiences with specific interest in:</a:t>
            </a:r>
          </a:p>
          <a:p>
            <a:pPr lvl="2">
              <a:buFontTx/>
              <a:buChar char="▪"/>
            </a:pPr>
            <a:r>
              <a:rPr lang="en-US" sz="2400" dirty="0">
                <a:latin typeface="+mn-lt"/>
              </a:rPr>
              <a:t>Community</a:t>
            </a:r>
          </a:p>
          <a:p>
            <a:pPr lvl="2">
              <a:buFontTx/>
              <a:buChar char="▪"/>
            </a:pPr>
            <a:r>
              <a:rPr lang="en-US" sz="2400" dirty="0">
                <a:latin typeface="+mn-lt"/>
              </a:rPr>
              <a:t>Specialized </a:t>
            </a:r>
            <a:r>
              <a:rPr lang="en-US" sz="2400" dirty="0" smtClean="0">
                <a:latin typeface="+mn-lt"/>
              </a:rPr>
              <a:t>content</a:t>
            </a:r>
            <a:endParaRPr lang="en-US" sz="2400" dirty="0">
              <a:latin typeface="+mn-lt"/>
            </a:endParaRPr>
          </a:p>
        </p:txBody>
      </p:sp>
    </p:spTree>
    <p:extLst>
      <p:ext uri="{BB962C8B-B14F-4D97-AF65-F5344CB8AC3E}">
        <p14:creationId xmlns:p14="http://schemas.microsoft.com/office/powerpoint/2010/main" val="26748555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a:t>
            </a:r>
            <a:r>
              <a:rPr lang="en-US" sz="3200" dirty="0" smtClean="0"/>
              <a:t>11.5 Two </a:t>
            </a:r>
            <a:r>
              <a:rPr lang="en-US" sz="3200" dirty="0"/>
              <a:t>General Types of Portals: </a:t>
            </a:r>
            <a:r>
              <a:rPr lang="en-US" sz="3200" dirty="0" smtClean="0"/>
              <a:t>General </a:t>
            </a:r>
            <a:r>
              <a:rPr lang="en-US" sz="3200" dirty="0"/>
              <a:t>Purpose and Vertical Market Portals</a:t>
            </a:r>
          </a:p>
        </p:txBody>
      </p:sp>
      <p:pic>
        <p:nvPicPr>
          <p:cNvPr id="4" name="Picture 3" descr="General purpose portals and vertical market portals are the two general types of portals. Under the umbrella of general purpose portals are Yahoo, M S N, A O L, Ask dot com. Vertical market portals are classified as an affinity group or focused content. Under the affinity group umbrella are Facebook, Sina dot com, Sify dot com, Law dot com, and C e o express dot com. Under the focused content umbrella are E S P N dot com, Bloomberg dot com, N F L dot com, Web M D dot com, Gamers dot com, Away dot com, Econline dot com, and Sailnet dot co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509" y="1986499"/>
            <a:ext cx="7462982" cy="3805696"/>
          </a:xfrm>
          <a:prstGeom prst="rect">
            <a:avLst/>
          </a:prstGeom>
        </p:spPr>
      </p:pic>
    </p:spTree>
    <p:extLst>
      <p:ext uri="{BB962C8B-B14F-4D97-AF65-F5344CB8AC3E}">
        <p14:creationId xmlns:p14="http://schemas.microsoft.com/office/powerpoint/2010/main" val="12635554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Portal Business Models</a:t>
            </a:r>
          </a:p>
        </p:txBody>
      </p:sp>
      <p:sp>
        <p:nvSpPr>
          <p:cNvPr id="3" name="Text Placeholder 2"/>
          <p:cNvSpPr>
            <a:spLocks noGrp="1"/>
          </p:cNvSpPr>
          <p:nvPr>
            <p:ph type="body" idx="1"/>
          </p:nvPr>
        </p:nvSpPr>
        <p:spPr/>
        <p:txBody>
          <a:bodyPr/>
          <a:lstStyle/>
          <a:p>
            <a:r>
              <a:rPr lang="en-US" altLang="en-US" sz="2400" dirty="0">
                <a:latin typeface="+mn-lt"/>
              </a:rPr>
              <a:t>General advertising revenue</a:t>
            </a:r>
          </a:p>
          <a:p>
            <a:r>
              <a:rPr lang="en-US" altLang="en-US" sz="2400" dirty="0">
                <a:latin typeface="+mn-lt"/>
              </a:rPr>
              <a:t>Tenancy deals</a:t>
            </a:r>
          </a:p>
          <a:p>
            <a:pPr lvl="1"/>
            <a:r>
              <a:rPr lang="en-US" altLang="en-US" sz="2400" dirty="0" smtClean="0">
                <a:latin typeface="+mn-lt"/>
              </a:rPr>
              <a:t>Fixed charge for number of impressions, exclusive partnerships, </a:t>
            </a:r>
            <a:r>
              <a:rPr lang="en-US" altLang="ja-JP" sz="2400" dirty="0" smtClean="0">
                <a:latin typeface="+mn-lt"/>
              </a:rPr>
              <a:t>“sole providers”</a:t>
            </a:r>
          </a:p>
          <a:p>
            <a:r>
              <a:rPr lang="en-US" altLang="en-US" sz="2400" dirty="0" smtClean="0">
                <a:latin typeface="+mn-lt"/>
              </a:rPr>
              <a:t>Commissions on sales</a:t>
            </a:r>
          </a:p>
          <a:p>
            <a:r>
              <a:rPr lang="en-US" altLang="en-US" sz="2400" dirty="0" smtClean="0">
                <a:latin typeface="+mn-lt"/>
              </a:rPr>
              <a:t>Subscription </a:t>
            </a:r>
            <a:r>
              <a:rPr lang="en-US" altLang="en-US" sz="2400" dirty="0">
                <a:latin typeface="+mn-lt"/>
              </a:rPr>
              <a:t>fees</a:t>
            </a:r>
          </a:p>
          <a:p>
            <a:pPr lvl="1"/>
            <a:r>
              <a:rPr lang="en-US" altLang="en-US" sz="2400" dirty="0">
                <a:latin typeface="+mn-lt"/>
              </a:rPr>
              <a:t>Charging for premium content</a:t>
            </a:r>
          </a:p>
          <a:p>
            <a:r>
              <a:rPr lang="en-US" altLang="en-US" sz="2400" dirty="0">
                <a:latin typeface="+mn-lt"/>
              </a:rPr>
              <a:t>Applications and </a:t>
            </a:r>
            <a:r>
              <a:rPr lang="en-US" altLang="en-US" sz="2400" dirty="0" smtClean="0">
                <a:latin typeface="+mn-lt"/>
              </a:rPr>
              <a:t>games</a:t>
            </a:r>
            <a:endParaRPr lang="en-US" altLang="en-US" sz="2400" dirty="0">
              <a:latin typeface="+mn-lt"/>
            </a:endParaRPr>
          </a:p>
        </p:txBody>
      </p:sp>
    </p:spTree>
    <p:extLst>
      <p:ext uri="{BB962C8B-B14F-4D97-AF65-F5344CB8AC3E}">
        <p14:creationId xmlns:p14="http://schemas.microsoft.com/office/powerpoint/2010/main" val="1717235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Social Network Fever Spreads to the </a:t>
            </a:r>
            <a:r>
              <a:rPr lang="en-US" altLang="en-US" dirty="0" smtClean="0"/>
              <a:t>Professions</a:t>
            </a:r>
            <a:endParaRPr lang="en-US" dirty="0"/>
          </a:p>
        </p:txBody>
      </p:sp>
      <p:sp>
        <p:nvSpPr>
          <p:cNvPr id="3" name="Text Placeholder 2"/>
          <p:cNvSpPr>
            <a:spLocks noGrp="1"/>
          </p:cNvSpPr>
          <p:nvPr>
            <p:ph type="body" idx="1"/>
          </p:nvPr>
        </p:nvSpPr>
        <p:spPr/>
        <p:txBody>
          <a:bodyPr/>
          <a:lstStyle/>
          <a:p>
            <a:r>
              <a:rPr lang="en-US" sz="2400" dirty="0">
                <a:latin typeface="+mn-lt"/>
              </a:rPr>
              <a:t>Class Discussion</a:t>
            </a:r>
          </a:p>
          <a:p>
            <a:pPr lvl="1"/>
            <a:r>
              <a:rPr lang="en-US" sz="2400" dirty="0">
                <a:latin typeface="+mn-lt"/>
              </a:rPr>
              <a:t>How has the growth of social networks enabled the creation of more specific niche sites?</a:t>
            </a:r>
          </a:p>
          <a:p>
            <a:pPr lvl="1"/>
            <a:r>
              <a:rPr lang="en-US" sz="2400" dirty="0">
                <a:latin typeface="+mn-lt"/>
              </a:rPr>
              <a:t>What are some examples of social network sites with a financial or business focus?</a:t>
            </a:r>
          </a:p>
          <a:p>
            <a:pPr lvl="1"/>
            <a:r>
              <a:rPr lang="en-US" sz="2400" dirty="0">
                <a:latin typeface="+mn-lt"/>
              </a:rPr>
              <a:t>Describe some common features and activities on these social network sites.</a:t>
            </a:r>
          </a:p>
          <a:p>
            <a:pPr lvl="1"/>
            <a:r>
              <a:rPr lang="en-US" sz="2400" dirty="0">
                <a:latin typeface="+mn-lt"/>
              </a:rPr>
              <a:t>What features of social networks best explain their popularity</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860565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Networks and Online Communities</a:t>
            </a:r>
          </a:p>
        </p:txBody>
      </p:sp>
      <p:sp>
        <p:nvSpPr>
          <p:cNvPr id="3" name="Text Placeholder 2"/>
          <p:cNvSpPr>
            <a:spLocks noGrp="1"/>
          </p:cNvSpPr>
          <p:nvPr>
            <p:ph type="body" idx="1"/>
          </p:nvPr>
        </p:nvSpPr>
        <p:spPr/>
        <p:txBody>
          <a:bodyPr/>
          <a:lstStyle/>
          <a:p>
            <a:r>
              <a:rPr lang="en-US" sz="2400" dirty="0">
                <a:latin typeface="+mn-lt"/>
              </a:rPr>
              <a:t>Internet began as communications medium for scientists</a:t>
            </a:r>
          </a:p>
          <a:p>
            <a:r>
              <a:rPr lang="en-US" sz="2400" dirty="0">
                <a:latin typeface="+mn-lt"/>
              </a:rPr>
              <a:t>Early communities were bulletin boards, newsgroups (e.g., the Well)</a:t>
            </a:r>
          </a:p>
          <a:p>
            <a:r>
              <a:rPr lang="en-US" sz="2400" dirty="0">
                <a:latin typeface="+mn-lt"/>
              </a:rPr>
              <a:t>Today social networks, photo/video sharing, blogs have created new era of online socializing</a:t>
            </a:r>
          </a:p>
          <a:p>
            <a:r>
              <a:rPr lang="en-US" sz="2400" dirty="0">
                <a:latin typeface="+mn-lt"/>
              </a:rPr>
              <a:t>Social networks now one of most common Internet </a:t>
            </a:r>
            <a:r>
              <a:rPr lang="en-US" sz="2400" dirty="0" smtClean="0">
                <a:latin typeface="+mn-lt"/>
              </a:rPr>
              <a:t>activities</a:t>
            </a:r>
            <a:endParaRPr lang="en-US" sz="2400" dirty="0">
              <a:latin typeface="+mn-lt"/>
            </a:endParaRPr>
          </a:p>
        </p:txBody>
      </p:sp>
    </p:spTree>
    <p:extLst>
      <p:ext uri="{BB962C8B-B14F-4D97-AF65-F5344CB8AC3E}">
        <p14:creationId xmlns:p14="http://schemas.microsoft.com/office/powerpoint/2010/main" val="3364376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Online Social Network?</a:t>
            </a:r>
          </a:p>
        </p:txBody>
      </p:sp>
      <p:sp>
        <p:nvSpPr>
          <p:cNvPr id="3" name="Text Placeholder 2"/>
          <p:cNvSpPr>
            <a:spLocks noGrp="1"/>
          </p:cNvSpPr>
          <p:nvPr>
            <p:ph type="body" idx="1"/>
          </p:nvPr>
        </p:nvSpPr>
        <p:spPr/>
        <p:txBody>
          <a:bodyPr/>
          <a:lstStyle/>
          <a:p>
            <a:r>
              <a:rPr lang="en-US" sz="2400" dirty="0">
                <a:latin typeface="+mn-lt"/>
              </a:rPr>
              <a:t>Working definition of social network</a:t>
            </a:r>
          </a:p>
          <a:p>
            <a:pPr lvl="1"/>
            <a:r>
              <a:rPr lang="en-US" sz="2400" dirty="0">
                <a:latin typeface="+mn-lt"/>
              </a:rPr>
              <a:t>Group of people</a:t>
            </a:r>
          </a:p>
          <a:p>
            <a:pPr lvl="1"/>
            <a:r>
              <a:rPr lang="en-US" sz="2400" dirty="0">
                <a:latin typeface="+mn-lt"/>
              </a:rPr>
              <a:t>Shared social interaction</a:t>
            </a:r>
          </a:p>
          <a:p>
            <a:pPr lvl="1"/>
            <a:r>
              <a:rPr lang="en-US" sz="2400" dirty="0">
                <a:latin typeface="+mn-lt"/>
              </a:rPr>
              <a:t>Common ties</a:t>
            </a:r>
          </a:p>
          <a:p>
            <a:pPr lvl="1"/>
            <a:r>
              <a:rPr lang="en-US" sz="2400" dirty="0">
                <a:latin typeface="+mn-lt"/>
              </a:rPr>
              <a:t>Sharing an area for period of time</a:t>
            </a:r>
          </a:p>
          <a:p>
            <a:r>
              <a:rPr lang="en-US" sz="2400" dirty="0">
                <a:latin typeface="+mn-lt"/>
              </a:rPr>
              <a:t>Online social network</a:t>
            </a:r>
          </a:p>
          <a:p>
            <a:pPr lvl="1"/>
            <a:r>
              <a:rPr lang="en-US" sz="2400" dirty="0">
                <a:latin typeface="+mn-lt"/>
              </a:rPr>
              <a:t>Internet removes geographic and time limitations of offline social </a:t>
            </a:r>
            <a:r>
              <a:rPr lang="en-US" sz="2400" dirty="0" smtClean="0">
                <a:latin typeface="+mn-lt"/>
              </a:rPr>
              <a:t>networks</a:t>
            </a:r>
            <a:endParaRPr lang="en-US" sz="2400" dirty="0">
              <a:latin typeface="+mn-lt"/>
            </a:endParaRPr>
          </a:p>
        </p:txBody>
      </p:sp>
    </p:spTree>
    <p:extLst>
      <p:ext uri="{BB962C8B-B14F-4D97-AF65-F5344CB8AC3E}">
        <p14:creationId xmlns:p14="http://schemas.microsoft.com/office/powerpoint/2010/main" val="1005654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Growth of Social Networks and Online Communities</a:t>
            </a:r>
          </a:p>
        </p:txBody>
      </p:sp>
      <p:sp>
        <p:nvSpPr>
          <p:cNvPr id="3" name="Text Placeholder 2"/>
          <p:cNvSpPr>
            <a:spLocks noGrp="1"/>
          </p:cNvSpPr>
          <p:nvPr>
            <p:ph type="body" idx="1"/>
          </p:nvPr>
        </p:nvSpPr>
        <p:spPr/>
        <p:txBody>
          <a:bodyPr/>
          <a:lstStyle/>
          <a:p>
            <a:r>
              <a:rPr lang="en-US" sz="2400" dirty="0">
                <a:latin typeface="+mn-lt"/>
              </a:rPr>
              <a:t>Top social networks: over 90% of social networking activity</a:t>
            </a:r>
          </a:p>
          <a:p>
            <a:r>
              <a:rPr lang="en-US" sz="2400" dirty="0">
                <a:latin typeface="+mn-lt"/>
              </a:rPr>
              <a:t>Facebook users: More than 35% are 44+</a:t>
            </a:r>
          </a:p>
          <a:p>
            <a:r>
              <a:rPr lang="en-US" sz="2400" dirty="0">
                <a:latin typeface="+mn-lt"/>
              </a:rPr>
              <a:t>Growth of new social networks like Pinterest, Instagram, Snapchat</a:t>
            </a:r>
          </a:p>
          <a:p>
            <a:r>
              <a:rPr lang="en-US" sz="2400" dirty="0">
                <a:latin typeface="+mn-lt"/>
              </a:rPr>
              <a:t>Social networks not as lucrative as search engines</a:t>
            </a:r>
          </a:p>
          <a:p>
            <a:pPr lvl="1"/>
            <a:r>
              <a:rPr lang="en-US" sz="2400" dirty="0">
                <a:latin typeface="+mn-lt"/>
              </a:rPr>
              <a:t>U.S. social network sites: $15.4 billion</a:t>
            </a:r>
          </a:p>
          <a:p>
            <a:pPr lvl="1"/>
            <a:r>
              <a:rPr lang="en-US" sz="2400" dirty="0">
                <a:latin typeface="+mn-lt"/>
              </a:rPr>
              <a:t>Top three search engines: </a:t>
            </a:r>
            <a:r>
              <a:rPr lang="en-US" sz="2400" dirty="0" smtClean="0">
                <a:latin typeface="+mn-lt"/>
              </a:rPr>
              <a:t>$</a:t>
            </a:r>
            <a:r>
              <a:rPr lang="en-US" sz="2400" dirty="0">
                <a:latin typeface="+mn-lt"/>
              </a:rPr>
              <a:t>30 </a:t>
            </a:r>
            <a:r>
              <a:rPr lang="en-US" sz="2400" dirty="0" smtClean="0">
                <a:latin typeface="+mn-lt"/>
              </a:rPr>
              <a:t>billion</a:t>
            </a:r>
            <a:endParaRPr lang="en-US" sz="2400" dirty="0">
              <a:latin typeface="+mn-lt"/>
            </a:endParaRPr>
          </a:p>
        </p:txBody>
      </p:sp>
    </p:spTree>
    <p:extLst>
      <p:ext uri="{BB962C8B-B14F-4D97-AF65-F5344CB8AC3E}">
        <p14:creationId xmlns:p14="http://schemas.microsoft.com/office/powerpoint/2010/main" val="977655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a:t>
            </a:r>
            <a:r>
              <a:rPr lang="en-US" dirty="0" smtClean="0"/>
              <a:t>11.1 Top </a:t>
            </a:r>
            <a:r>
              <a:rPr lang="en-US" dirty="0"/>
              <a:t>U.S. Social Networks 2016</a:t>
            </a:r>
          </a:p>
        </p:txBody>
      </p:sp>
      <p:pic>
        <p:nvPicPr>
          <p:cNvPr id="4" name="Picture 3" descr="A bar chart shows the number of monthly unique visitors, in millions, who visited the top social networks during the year 2016. Facebook had 206 million monthly unique visitors, while, Linked in had 127 million, Twitter had 113 million, Instagram had 100 million, Pinterest had 98 million, and Snapchat had 64 mill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636" y="1604721"/>
            <a:ext cx="7818728" cy="4494721"/>
          </a:xfrm>
          <a:prstGeom prst="rect">
            <a:avLst/>
          </a:prstGeom>
        </p:spPr>
      </p:pic>
    </p:spTree>
    <p:extLst>
      <p:ext uri="{BB962C8B-B14F-4D97-AF65-F5344CB8AC3E}">
        <p14:creationId xmlns:p14="http://schemas.microsoft.com/office/powerpoint/2010/main" val="1546036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Social Networks into Businesses</a:t>
            </a:r>
          </a:p>
        </p:txBody>
      </p:sp>
      <p:sp>
        <p:nvSpPr>
          <p:cNvPr id="3" name="Text Placeholder 2"/>
          <p:cNvSpPr>
            <a:spLocks noGrp="1"/>
          </p:cNvSpPr>
          <p:nvPr>
            <p:ph type="body" idx="1"/>
          </p:nvPr>
        </p:nvSpPr>
        <p:spPr/>
        <p:txBody>
          <a:bodyPr/>
          <a:lstStyle/>
          <a:p>
            <a:r>
              <a:rPr lang="en-US" altLang="en-US" sz="2400" dirty="0">
                <a:latin typeface="+mn-lt"/>
              </a:rPr>
              <a:t>Most social networks monetize audiences through advertising</a:t>
            </a:r>
          </a:p>
          <a:p>
            <a:pPr lvl="1"/>
            <a:r>
              <a:rPr lang="en-US" altLang="en-US" sz="2400" dirty="0">
                <a:latin typeface="+mn-lt"/>
              </a:rPr>
              <a:t>LinkedIn – fees for premium services</a:t>
            </a:r>
          </a:p>
          <a:p>
            <a:pPr lvl="1"/>
            <a:r>
              <a:rPr lang="en-US" altLang="en-US" sz="2400" dirty="0">
                <a:latin typeface="+mn-lt"/>
              </a:rPr>
              <a:t>Twitter – struggling to make profits</a:t>
            </a:r>
          </a:p>
          <a:p>
            <a:r>
              <a:rPr lang="en-US" altLang="en-US" sz="2400" dirty="0">
                <a:latin typeface="+mn-lt"/>
              </a:rPr>
              <a:t>Business use of social networks</a:t>
            </a:r>
          </a:p>
          <a:p>
            <a:pPr lvl="1"/>
            <a:r>
              <a:rPr lang="en-US" altLang="en-US" sz="2400" dirty="0">
                <a:latin typeface="+mn-lt"/>
              </a:rPr>
              <a:t>Marketing and branding</a:t>
            </a:r>
          </a:p>
          <a:p>
            <a:pPr lvl="1"/>
            <a:r>
              <a:rPr lang="en-US" altLang="en-US" sz="2400" dirty="0">
                <a:latin typeface="+mn-lt"/>
              </a:rPr>
              <a:t>Reaching younger audience </a:t>
            </a:r>
          </a:p>
          <a:p>
            <a:pPr lvl="1"/>
            <a:r>
              <a:rPr lang="en-US" altLang="en-US" sz="2400" dirty="0">
                <a:latin typeface="+mn-lt"/>
              </a:rPr>
              <a:t>Listening tool, monitoring online reputation</a:t>
            </a:r>
          </a:p>
          <a:p>
            <a:pPr lvl="1"/>
            <a:r>
              <a:rPr lang="en-US" altLang="en-US" sz="2400" dirty="0">
                <a:latin typeface="+mn-lt"/>
              </a:rPr>
              <a:t>Collaboration </a:t>
            </a:r>
            <a:r>
              <a:rPr lang="en-US" altLang="en-US" sz="2400" dirty="0" smtClean="0">
                <a:latin typeface="+mn-lt"/>
              </a:rPr>
              <a:t>tool</a:t>
            </a:r>
            <a:endParaRPr lang="en-US" altLang="en-US" sz="2400" dirty="0">
              <a:latin typeface="+mn-lt"/>
            </a:endParaRPr>
          </a:p>
        </p:txBody>
      </p:sp>
    </p:spTree>
    <p:extLst>
      <p:ext uri="{BB962C8B-B14F-4D97-AF65-F5344CB8AC3E}">
        <p14:creationId xmlns:p14="http://schemas.microsoft.com/office/powerpoint/2010/main" val="581375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a:t>
            </a:r>
            <a:r>
              <a:rPr lang="en-US" dirty="0" smtClean="0"/>
              <a:t>11.2 U.S</a:t>
            </a:r>
            <a:r>
              <a:rPr lang="en-US" dirty="0"/>
              <a:t>. Ad Spending on Social Networks, 2016</a:t>
            </a:r>
          </a:p>
        </p:txBody>
      </p:sp>
      <p:pic>
        <p:nvPicPr>
          <p:cNvPr id="4" name="Picture 3" descr="Revenues generated from advertisements on social networks in U S during 2016, are shown in different sized bubbles as per their expenditure on social networks. The Facebook value is shown in a big bubble which dwarfs all other bubbles. The ad spending details are as follows: Facebook, 11.9 billion dollars. Twitter, 1.3 billion dollars. LinkedIn, 730 million dollars. Snapchat, 34 million dollars.&#10;Other, 669 million dollars."/>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21478" y="1596017"/>
            <a:ext cx="6301045" cy="45382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665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8212</TotalTime>
  <Words>1560</Words>
  <Application>Microsoft Office PowerPoint</Application>
  <PresentationFormat>On-screen Show (4:3)</PresentationFormat>
  <Paragraphs>229</Paragraphs>
  <Slides>29</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Arial</vt:lpstr>
      <vt:lpstr>Noto Sans Symbols</vt:lpstr>
      <vt:lpstr>Times New Roman</vt:lpstr>
      <vt:lpstr>Verdana</vt:lpstr>
      <vt:lpstr>508 Lecture</vt:lpstr>
      <vt:lpstr>1_508 Lecture</vt:lpstr>
      <vt:lpstr>E-Commerce 2017: Business. Technology. Society.</vt:lpstr>
      <vt:lpstr>Learning Objectives</vt:lpstr>
      <vt:lpstr>Social Network Fever Spreads to the Professions</vt:lpstr>
      <vt:lpstr>Social Networks and Online Communities</vt:lpstr>
      <vt:lpstr>What Is an Online Social Network?</vt:lpstr>
      <vt:lpstr>The Growth of Social Networks and Online Communities</vt:lpstr>
      <vt:lpstr>Figure 11.1 Top U.S. Social Networks 2016</vt:lpstr>
      <vt:lpstr>Turning Social Networks into Businesses</vt:lpstr>
      <vt:lpstr>Figure 11.2 U.S. Ad Spending on Social Networks, 2016</vt:lpstr>
      <vt:lpstr>Insight on Society: The Dark Side of Social Networks</vt:lpstr>
      <vt:lpstr>Types of Social Networks and Their Business Models (1 of 2)</vt:lpstr>
      <vt:lpstr>Types of Social Networks and Their Business Models (2 of 2)</vt:lpstr>
      <vt:lpstr>Social Network Features and Technologies</vt:lpstr>
      <vt:lpstr>Insight on Technology: Trapped Inside the Facebook Bubble</vt:lpstr>
      <vt:lpstr>Online Auctions</vt:lpstr>
      <vt:lpstr>Benefits of Auctions</vt:lpstr>
      <vt:lpstr>Risks and Costs of Auctions</vt:lpstr>
      <vt:lpstr>Auctions as an E-Commerce Business Model</vt:lpstr>
      <vt:lpstr>Types of Auctions (1 of 2)</vt:lpstr>
      <vt:lpstr>Types of Auctions (2 of 2)</vt:lpstr>
      <vt:lpstr>Table 11.6 Factors to Consider When Choosing Auctions</vt:lpstr>
      <vt:lpstr>Auction Prices: Are They the Lowest?</vt:lpstr>
      <vt:lpstr>Fraud and Abuse in Auctions</vt:lpstr>
      <vt:lpstr>E-Commerce Portals</vt:lpstr>
      <vt:lpstr>Figure 11.4: The Top Five U.S. Portal/Search Engines, 2016</vt:lpstr>
      <vt:lpstr>Insight on Business: Verizon Doubles Down on Portals</vt:lpstr>
      <vt:lpstr>Types of Portals</vt:lpstr>
      <vt:lpstr>Figure 11.5 Two General Types of Portals: General Purpose and Vertical Market Portals</vt:lpstr>
      <vt:lpstr>Portal Business Models</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2017: Business. Technology. Society., 13e</dc:title>
  <dc:subject>MIS</dc:subject>
  <dc:creator>Laudon/Traver</dc:creator>
  <cp:keywords>E-Commerce 2017</cp:keywords>
  <cp:lastModifiedBy>Nick</cp:lastModifiedBy>
  <cp:revision>821</cp:revision>
  <dcterms:modified xsi:type="dcterms:W3CDTF">2018-05-20T17:34:37Z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