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5"/>
  </p:notesMasterIdLst>
  <p:handoutMasterIdLst>
    <p:handoutMasterId r:id="rId46"/>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88" userDrawn="1">
          <p15:clr>
            <a:srgbClr val="A4A3A4"/>
          </p15:clr>
        </p15:guide>
        <p15:guide id="2" pos="17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62" autoAdjust="0"/>
    <p:restoredTop sz="86364" autoAdjust="0"/>
  </p:normalViewPr>
  <p:slideViewPr>
    <p:cSldViewPr snapToGrid="0" snapToObjects="1">
      <p:cViewPr varScale="1">
        <p:scale>
          <a:sx n="63" d="100"/>
          <a:sy n="63" d="100"/>
        </p:scale>
        <p:origin x="1194" y="78"/>
      </p:cViewPr>
      <p:guideLst>
        <p:guide orient="horz" pos="4088"/>
        <p:guide pos="1791"/>
      </p:guideLst>
    </p:cSldViewPr>
  </p:slideViewPr>
  <p:outlineViewPr>
    <p:cViewPr>
      <p:scale>
        <a:sx n="33" d="100"/>
        <a:sy n="33" d="100"/>
      </p:scale>
      <p:origin x="0" y="-37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Slide 2 is a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9359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8.1, Page 500.</a:t>
            </a:r>
          </a:p>
          <a:p>
            <a:r>
              <a:rPr lang="en-US" sz="1200" b="0" i="0" u="none" strike="noStrike" kern="1200" cap="none" baseline="0" dirty="0" smtClean="0">
                <a:solidFill>
                  <a:schemeClr val="tx1"/>
                </a:solidFill>
                <a:latin typeface="Arial"/>
                <a:ea typeface="Arial"/>
                <a:cs typeface="Arial"/>
                <a:sym typeface="Arial"/>
              </a:rPr>
              <a:t>The introduction of the Internet and e-commerce impacts individuals, societies, and political institutions. These impacts can be classified into four moral dimensions: property rights, information rights, governance, and public safety and welfare.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2010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3"/>
            <a:ext cx="7162799" cy="280279"/>
          </a:xfrm>
          <a:prstGeom prst="rect">
            <a:avLst/>
          </a:prstGeom>
          <a:noFill/>
          <a:ln>
            <a:noFill/>
          </a:ln>
        </p:spPr>
        <p:txBody>
          <a:bodyPr lIns="91425" tIns="45700" rIns="91425" bIns="45700" anchor="t" anchorCtr="0">
            <a:noAutofit/>
          </a:body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2018, 2017, 2016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92491"/>
            <a:ext cx="8363663" cy="1039791"/>
          </a:xfrm>
        </p:spPr>
        <p:txBody>
          <a:bodyPr anchor="ctr"/>
          <a:lstStyle/>
          <a:p>
            <a:pPr>
              <a:buSzPct val="100000"/>
            </a:pPr>
            <a:r>
              <a:rPr lang="en-US" dirty="0"/>
              <a:t>E-Commerce 2017: </a:t>
            </a:r>
            <a:r>
              <a:rPr lang="en-US" dirty="0" smtClean="0"/>
              <a:t>Business. Technology. Society.</a:t>
            </a:r>
            <a:endParaRPr lang="en-US"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457200" y="1338962"/>
            <a:ext cx="8229600" cy="352678"/>
          </a:xfrm>
        </p:spPr>
        <p:txBody>
          <a:bodyPr/>
          <a:lstStyle/>
          <a:p>
            <a:r>
              <a:rPr lang="en-US" dirty="0" smtClean="0">
                <a:latin typeface="+mn-lt"/>
              </a:rPr>
              <a:t>Thirteenth </a:t>
            </a:r>
            <a:r>
              <a:rPr 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algn="ctr"/>
            <a:r>
              <a:rPr lang="en-US" b="1" dirty="0">
                <a:latin typeface="+mn-lt"/>
              </a:rPr>
              <a:t>Chapter </a:t>
            </a:r>
            <a:r>
              <a:rPr lang="en-US" b="1" dirty="0" smtClean="0">
                <a:latin typeface="+mn-lt"/>
              </a:rPr>
              <a:t>8</a:t>
            </a:r>
            <a:endParaRPr lang="en-US" b="1" dirty="0">
              <a:latin typeface="+mn-lt"/>
            </a:endParaRPr>
          </a:p>
        </p:txBody>
      </p:sp>
      <p:sp>
        <p:nvSpPr>
          <p:cNvPr id="5" name="Text Placeholder 4"/>
          <p:cNvSpPr>
            <a:spLocks noGrp="1"/>
          </p:cNvSpPr>
          <p:nvPr>
            <p:ph type="body" idx="3"/>
          </p:nvPr>
        </p:nvSpPr>
        <p:spPr>
          <a:xfrm>
            <a:off x="4876800" y="3114461"/>
            <a:ext cx="3657600" cy="1235866"/>
          </a:xfrm>
        </p:spPr>
        <p:txBody>
          <a:bodyPr/>
          <a:lstStyle/>
          <a:p>
            <a:pPr algn="ctr">
              <a:defRPr/>
            </a:pPr>
            <a:r>
              <a:rPr lang="en-US" altLang="en-US" dirty="0">
                <a:latin typeface="+mn-lt"/>
              </a:rPr>
              <a:t>Ethical, Social, and Political Issues in </a:t>
            </a:r>
            <a:r>
              <a:rPr lang="en-US" altLang="en-US" dirty="0" smtClean="0">
                <a:latin typeface="+mn-lt"/>
              </a:rPr>
              <a:t>E-Commerce</a:t>
            </a:r>
            <a:endParaRPr lang="en-US" altLang="en-US" dirty="0">
              <a:latin typeface="+mn-lt"/>
            </a:endParaRPr>
          </a:p>
        </p:txBody>
      </p:sp>
      <p:pic>
        <p:nvPicPr>
          <p:cNvPr id="8" name="Picture 7" descr="Front Cover: E-Commerce 2017: Business. Technology. Society. Thirteenth Edition by Laudon and Tra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298" y="1905924"/>
            <a:ext cx="3485731" cy="4338865"/>
          </a:xfrm>
          <a:prstGeom prst="rect">
            <a:avLst/>
          </a:prstGeom>
          <a:ln w="9525">
            <a:solidFill>
              <a:schemeClr val="tx1"/>
            </a:solidFill>
          </a:ln>
          <a:effectLst/>
        </p:spPr>
      </p:pic>
      <p:sp>
        <p:nvSpPr>
          <p:cNvPr id="6" name="Text Placeholder 5"/>
          <p:cNvSpPr>
            <a:spLocks noGrp="1"/>
          </p:cNvSpPr>
          <p:nvPr>
            <p:ph type="body" idx="13"/>
          </p:nvPr>
        </p:nvSpPr>
        <p:spPr>
          <a:xfrm>
            <a:off x="2667000" y="6443835"/>
            <a:ext cx="6092902" cy="246525"/>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2018, 2017, 2016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and Information Rights</a:t>
            </a:r>
          </a:p>
        </p:txBody>
      </p:sp>
      <p:sp>
        <p:nvSpPr>
          <p:cNvPr id="3" name="Text Placeholder 2"/>
          <p:cNvSpPr>
            <a:spLocks noGrp="1"/>
          </p:cNvSpPr>
          <p:nvPr>
            <p:ph type="body" idx="1"/>
          </p:nvPr>
        </p:nvSpPr>
        <p:spPr>
          <a:xfrm>
            <a:off x="457199" y="1600200"/>
            <a:ext cx="8526379" cy="4525963"/>
          </a:xfrm>
        </p:spPr>
        <p:txBody>
          <a:bodyPr/>
          <a:lstStyle/>
          <a:p>
            <a:r>
              <a:rPr lang="en-US" altLang="en-US" sz="2200" dirty="0">
                <a:latin typeface="+mn-lt"/>
              </a:rPr>
              <a:t>Privacy</a:t>
            </a:r>
          </a:p>
          <a:p>
            <a:pPr lvl="1"/>
            <a:r>
              <a:rPr lang="en-US" altLang="en-US" sz="2200" dirty="0">
                <a:latin typeface="+mn-lt"/>
              </a:rPr>
              <a:t>Moral right of individuals to be left alone, free from surveillance or interference from other individuals, organizations, or state</a:t>
            </a:r>
          </a:p>
          <a:p>
            <a:r>
              <a:rPr lang="en-US" altLang="en-US" sz="2200" dirty="0">
                <a:latin typeface="+mn-lt"/>
              </a:rPr>
              <a:t>Information privacy: Four premises</a:t>
            </a:r>
          </a:p>
          <a:p>
            <a:pPr lvl="1"/>
            <a:r>
              <a:rPr lang="en-US" altLang="en-US" sz="2200" dirty="0">
                <a:latin typeface="+mn-lt"/>
              </a:rPr>
              <a:t>Right to control information collected about them</a:t>
            </a:r>
          </a:p>
          <a:p>
            <a:pPr lvl="2"/>
            <a:r>
              <a:rPr lang="en-US" altLang="ja-JP" sz="2200" dirty="0" smtClean="0">
                <a:latin typeface="+mn-lt"/>
              </a:rPr>
              <a:t>“Right </a:t>
            </a:r>
            <a:r>
              <a:rPr lang="en-US" altLang="ja-JP" sz="2200" dirty="0">
                <a:latin typeface="+mn-lt"/>
              </a:rPr>
              <a:t>to be </a:t>
            </a:r>
            <a:r>
              <a:rPr lang="en-US" altLang="ja-JP" sz="2200" dirty="0" smtClean="0">
                <a:latin typeface="+mn-lt"/>
              </a:rPr>
              <a:t>forgotten”</a:t>
            </a:r>
            <a:endParaRPr lang="en-US" altLang="ja-JP" sz="2200" dirty="0">
              <a:latin typeface="+mn-lt"/>
            </a:endParaRPr>
          </a:p>
          <a:p>
            <a:pPr lvl="1"/>
            <a:r>
              <a:rPr lang="en-US" altLang="en-US" sz="2200" dirty="0">
                <a:latin typeface="+mn-lt"/>
              </a:rPr>
              <a:t>Right to know when information is collected and give consent</a:t>
            </a:r>
          </a:p>
          <a:p>
            <a:pPr lvl="2"/>
            <a:r>
              <a:rPr lang="en-US" altLang="en-US" sz="2200" dirty="0" smtClean="0">
                <a:latin typeface="+mn-lt"/>
              </a:rPr>
              <a:t>“Informed consent”</a:t>
            </a:r>
            <a:endParaRPr lang="en-US" altLang="en-US" sz="2200" dirty="0">
              <a:latin typeface="+mn-lt"/>
            </a:endParaRPr>
          </a:p>
          <a:p>
            <a:pPr lvl="1"/>
            <a:r>
              <a:rPr lang="en-US" altLang="en-US" sz="2200" dirty="0">
                <a:latin typeface="+mn-lt"/>
              </a:rPr>
              <a:t>Right to personal information due process</a:t>
            </a:r>
          </a:p>
          <a:p>
            <a:pPr lvl="1"/>
            <a:r>
              <a:rPr lang="en-US" altLang="en-US" sz="2200" dirty="0">
                <a:latin typeface="+mn-lt"/>
              </a:rPr>
              <a:t>Right to have personal information stored in a secure </a:t>
            </a:r>
            <a:r>
              <a:rPr lang="en-US" altLang="en-US" sz="2200" dirty="0" smtClean="0">
                <a:latin typeface="+mn-lt"/>
              </a:rPr>
              <a:t>manner</a:t>
            </a:r>
            <a:endParaRPr lang="en-US" altLang="en-US" sz="2200" dirty="0">
              <a:latin typeface="+mn-lt"/>
            </a:endParaRPr>
          </a:p>
        </p:txBody>
      </p:sp>
    </p:spTree>
    <p:extLst>
      <p:ext uri="{BB962C8B-B14F-4D97-AF65-F5344CB8AC3E}">
        <p14:creationId xmlns:p14="http://schemas.microsoft.com/office/powerpoint/2010/main" val="62473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a:t>
            </a:r>
            <a:r>
              <a:rPr lang="en-US" dirty="0" smtClean="0">
                <a:latin typeface="Times New Roman" panose="02020603050405020304" pitchFamily="18" charset="0"/>
                <a:cs typeface="Times New Roman" panose="02020603050405020304" pitchFamily="18" charset="0"/>
              </a:rPr>
              <a:t>8.2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F</a:t>
            </a:r>
            <a:r>
              <a:rPr lang="en-US" sz="1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a:t>
            </a:r>
            <a:r>
              <a:rPr lang="en-US" sz="1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C’s </a:t>
            </a:r>
            <a:r>
              <a:rPr lang="en-US" dirty="0">
                <a:latin typeface="Times New Roman" panose="02020603050405020304" pitchFamily="18" charset="0"/>
                <a:cs typeface="Times New Roman" panose="02020603050405020304" pitchFamily="18" charset="0"/>
              </a:rPr>
              <a:t>Fair Information Practice Principles</a:t>
            </a:r>
          </a:p>
        </p:txBody>
      </p:sp>
      <p:graphicFrame>
        <p:nvGraphicFramePr>
          <p:cNvPr id="4" name="Table 3"/>
          <p:cNvGraphicFramePr>
            <a:graphicFrameLocks noGrp="1"/>
          </p:cNvGraphicFramePr>
          <p:nvPr>
            <p:extLst>
              <p:ext uri="{D42A27DB-BD31-4B8C-83A1-F6EECF244321}">
                <p14:modId xmlns:p14="http://schemas.microsoft.com/office/powerpoint/2010/main" val="4162635641"/>
              </p:ext>
            </p:extLst>
          </p:nvPr>
        </p:nvGraphicFramePr>
        <p:xfrm>
          <a:off x="457200" y="1600200"/>
          <a:ext cx="8229600" cy="4389120"/>
        </p:xfrm>
        <a:graphic>
          <a:graphicData uri="http://schemas.openxmlformats.org/drawingml/2006/table">
            <a:tbl>
              <a:tblPr firstRow="1" bandRow="1">
                <a:tableStyleId>{3B4B98B0-60AC-42C2-AFA5-B58CD77FA1E5}</a:tableStyleId>
              </a:tblPr>
              <a:tblGrid>
                <a:gridCol w="2301240">
                  <a:extLst>
                    <a:ext uri="{9D8B030D-6E8A-4147-A177-3AD203B41FA5}">
                      <a16:colId xmlns:a16="http://schemas.microsoft.com/office/drawing/2014/main" val="2650910479"/>
                    </a:ext>
                  </a:extLst>
                </a:gridCol>
                <a:gridCol w="5928360">
                  <a:extLst>
                    <a:ext uri="{9D8B030D-6E8A-4147-A177-3AD203B41FA5}">
                      <a16:colId xmlns:a16="http://schemas.microsoft.com/office/drawing/2014/main" val="81955937"/>
                    </a:ext>
                  </a:extLst>
                </a:gridCol>
              </a:tblGrid>
              <a:tr h="0">
                <a:tc>
                  <a:txBody>
                    <a:bodyPr/>
                    <a:lstStyle/>
                    <a:p>
                      <a:r>
                        <a:rPr lang="en-US" dirty="0" smtClean="0"/>
                        <a:t>Principle</a:t>
                      </a:r>
                      <a:endParaRPr lang="en-US" dirty="0"/>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Description</a:t>
                      </a:r>
                      <a:endParaRPr lang="en-US" dirty="0"/>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919238"/>
                  </a:ext>
                </a:extLst>
              </a:tr>
              <a:tr h="0">
                <a:tc>
                  <a:txBody>
                    <a:bodyPr/>
                    <a:lstStyle/>
                    <a:p>
                      <a:r>
                        <a:rPr lang="en-US" sz="1400" dirty="0" smtClean="0"/>
                        <a:t>Notice/Awareness (core principle)</a:t>
                      </a:r>
                      <a:endParaRPr lang="en-US" sz="14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r>
                        <a:rPr lang="en-US" sz="1400" b="0" i="0" u="none" strike="noStrike" kern="1200" baseline="0" dirty="0" smtClean="0">
                          <a:solidFill>
                            <a:schemeClr val="tx1"/>
                          </a:solidFill>
                          <a:latin typeface="+mn-lt"/>
                          <a:ea typeface="+mn-ea"/>
                          <a:cs typeface="+mn-cs"/>
                        </a:rPr>
                        <a:t>Sites must disclose their information practices before collecting data. Includes identification of collector, uses of data, other recipients of data, nature of collection (active/inactive), voluntary or required, consequences of refusal, and steps taken to protect confidentiality, integrity, and quality of the data.</a:t>
                      </a:r>
                      <a:endParaRPr lang="en-US" sz="14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504506440"/>
                  </a:ext>
                </a:extLst>
              </a:tr>
              <a:tr h="0">
                <a:tc>
                  <a:txBody>
                    <a:bodyPr/>
                    <a:lstStyle/>
                    <a:p>
                      <a:r>
                        <a:rPr lang="en-US" sz="1400" dirty="0" smtClean="0"/>
                        <a:t>Choice/Consent (core</a:t>
                      </a:r>
                      <a:r>
                        <a:rPr lang="en-US" sz="1400" baseline="0" dirty="0" smtClean="0"/>
                        <a:t> principle)</a:t>
                      </a:r>
                      <a:endParaRPr lang="en-US" sz="1400"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b="0" i="0" u="none" strike="noStrike" kern="1200" baseline="0" dirty="0" smtClean="0">
                          <a:solidFill>
                            <a:schemeClr val="tx1"/>
                          </a:solidFill>
                          <a:latin typeface="+mn-lt"/>
                          <a:ea typeface="+mn-ea"/>
                          <a:cs typeface="+mn-cs"/>
                        </a:rPr>
                        <a:t>There must be a choice regime in place allowing consumers to choose how their information will be used for secondary purposes other than supporting the transaction, including internal use and transfer to third parties. Opt-in/opt-out must be available.</a:t>
                      </a:r>
                      <a:endParaRPr lang="en-US" sz="1400"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8769010"/>
                  </a:ext>
                </a:extLst>
              </a:tr>
              <a:tr h="0">
                <a:tc>
                  <a:txBody>
                    <a:bodyPr/>
                    <a:lstStyle/>
                    <a:p>
                      <a:r>
                        <a:rPr lang="en-US" sz="1400" b="0" i="0" u="none" strike="noStrike" kern="1200" baseline="0" dirty="0" smtClean="0">
                          <a:solidFill>
                            <a:schemeClr val="tx1"/>
                          </a:solidFill>
                          <a:latin typeface="+mn-lt"/>
                          <a:ea typeface="+mn-ea"/>
                          <a:cs typeface="+mn-cs"/>
                        </a:rPr>
                        <a:t>Access/Participation</a:t>
                      </a:r>
                      <a:endParaRPr lang="en-US" sz="1400"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sz="1400" b="0" i="0" u="none" strike="noStrike" kern="1200" baseline="0" dirty="0" smtClean="0">
                          <a:solidFill>
                            <a:schemeClr val="tx1"/>
                          </a:solidFill>
                          <a:latin typeface="+mn-lt"/>
                          <a:ea typeface="+mn-ea"/>
                          <a:cs typeface="+mn-cs"/>
                        </a:rPr>
                        <a:t>Consumers should be able to review and contest the accuracy and completeness of data collected about them in a timely, inexpensive process.</a:t>
                      </a:r>
                      <a:endParaRPr lang="en-US" sz="1400" dirty="0"/>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0562470"/>
                  </a:ext>
                </a:extLst>
              </a:tr>
              <a:tr h="0">
                <a:tc>
                  <a:txBody>
                    <a:bodyPr/>
                    <a:lstStyle/>
                    <a:p>
                      <a:r>
                        <a:rPr lang="en-US" sz="1400" b="0" i="0" u="none" strike="noStrike" kern="1200" baseline="0" dirty="0" smtClean="0">
                          <a:solidFill>
                            <a:schemeClr val="tx1"/>
                          </a:solidFill>
                          <a:latin typeface="+mn-lt"/>
                          <a:ea typeface="+mn-ea"/>
                          <a:cs typeface="+mn-cs"/>
                        </a:rPr>
                        <a:t>Security</a:t>
                      </a:r>
                      <a:endParaRPr lang="en-US" sz="1400"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1400" b="0" i="0" u="none" strike="noStrike" kern="1200" baseline="0" dirty="0" smtClean="0">
                          <a:solidFill>
                            <a:schemeClr val="tx1"/>
                          </a:solidFill>
                          <a:latin typeface="+mn-lt"/>
                          <a:ea typeface="+mn-ea"/>
                          <a:cs typeface="+mn-cs"/>
                        </a:rPr>
                        <a:t>Data collectors must take reasonable steps to assure that consumer information is accurate and secure from unauthorized use.</a:t>
                      </a:r>
                      <a:endParaRPr lang="en-US" sz="1400"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13309282"/>
                  </a:ext>
                </a:extLst>
              </a:tr>
              <a:tr h="0">
                <a:tc>
                  <a:txBody>
                    <a:bodyPr/>
                    <a:lstStyle/>
                    <a:p>
                      <a:r>
                        <a:rPr lang="en-US" sz="1400" b="0" i="0" u="none" strike="noStrike" kern="1200" baseline="0" dirty="0" smtClean="0">
                          <a:solidFill>
                            <a:schemeClr val="tx1"/>
                          </a:solidFill>
                          <a:latin typeface="+mn-lt"/>
                          <a:ea typeface="+mn-ea"/>
                          <a:cs typeface="+mn-cs"/>
                        </a:rPr>
                        <a:t>Enforcement</a:t>
                      </a:r>
                      <a:endParaRPr lang="en-US" sz="14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i="0" u="none" strike="noStrike" kern="1200" baseline="0" dirty="0" smtClean="0">
                          <a:solidFill>
                            <a:schemeClr val="tx1"/>
                          </a:solidFill>
                          <a:latin typeface="+mn-lt"/>
                          <a:ea typeface="+mn-ea"/>
                          <a:cs typeface="+mn-cs"/>
                        </a:rPr>
                        <a:t>There must be a mechanism to enforce F</a:t>
                      </a:r>
                      <a:r>
                        <a:rPr lang="en-US" sz="100" b="0" i="0" u="none" strike="noStrike" kern="1200" baseline="0" dirty="0" smtClean="0">
                          <a:solidFill>
                            <a:schemeClr val="tx1"/>
                          </a:solidFill>
                          <a:latin typeface="+mn-lt"/>
                          <a:ea typeface="+mn-ea"/>
                          <a:cs typeface="+mn-cs"/>
                        </a:rPr>
                        <a:t> </a:t>
                      </a:r>
                      <a:r>
                        <a:rPr lang="en-US" sz="1400" b="0" i="0" u="none" strike="noStrike" kern="1200" baseline="0" dirty="0" smtClean="0">
                          <a:solidFill>
                            <a:schemeClr val="tx1"/>
                          </a:solidFill>
                          <a:latin typeface="+mn-lt"/>
                          <a:ea typeface="+mn-ea"/>
                          <a:cs typeface="+mn-cs"/>
                        </a:rPr>
                        <a:t>I</a:t>
                      </a:r>
                      <a:r>
                        <a:rPr lang="en-US" sz="100" b="0" i="0" u="none" strike="noStrike" kern="1200" baseline="0" dirty="0" smtClean="0">
                          <a:solidFill>
                            <a:schemeClr val="tx1"/>
                          </a:solidFill>
                          <a:latin typeface="+mn-lt"/>
                          <a:ea typeface="+mn-ea"/>
                          <a:cs typeface="+mn-cs"/>
                        </a:rPr>
                        <a:t> </a:t>
                      </a:r>
                      <a:r>
                        <a:rPr lang="en-US" sz="1400" b="0" i="0" u="none" strike="noStrike" kern="1200" baseline="0" dirty="0" smtClean="0">
                          <a:solidFill>
                            <a:schemeClr val="tx1"/>
                          </a:solidFill>
                          <a:latin typeface="+mn-lt"/>
                          <a:ea typeface="+mn-ea"/>
                          <a:cs typeface="+mn-cs"/>
                        </a:rPr>
                        <a:t>P principles in place. This can involve self-regulation, legislation giving consumers legal remedies for violations, or federal statutes and regulation.</a:t>
                      </a:r>
                      <a:endParaRPr lang="en-US" sz="14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90936"/>
                  </a:ext>
                </a:extLst>
              </a:tr>
            </a:tbl>
          </a:graphicData>
        </a:graphic>
      </p:graphicFrame>
    </p:spTree>
    <p:extLst>
      <p:ext uri="{BB962C8B-B14F-4D97-AF65-F5344CB8AC3E}">
        <p14:creationId xmlns:p14="http://schemas.microsoft.com/office/powerpoint/2010/main" val="425302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in the Public Sector: Privacy Rights of Citizens</a:t>
            </a:r>
          </a:p>
        </p:txBody>
      </p:sp>
      <p:sp>
        <p:nvSpPr>
          <p:cNvPr id="3" name="Text Placeholder 2"/>
          <p:cNvSpPr>
            <a:spLocks noGrp="1"/>
          </p:cNvSpPr>
          <p:nvPr>
            <p:ph type="body" idx="1"/>
          </p:nvPr>
        </p:nvSpPr>
        <p:spPr/>
        <p:txBody>
          <a:bodyPr/>
          <a:lstStyle/>
          <a:p>
            <a:r>
              <a:rPr lang="en-US" altLang="en-US" sz="2400" dirty="0">
                <a:latin typeface="+mn-lt"/>
              </a:rPr>
              <a:t>Public sector privacy rights have long history</a:t>
            </a:r>
          </a:p>
          <a:p>
            <a:pPr lvl="1"/>
            <a:r>
              <a:rPr lang="en-US" altLang="en-US" sz="2400" dirty="0">
                <a:latin typeface="+mn-lt"/>
              </a:rPr>
              <a:t>First Amendment</a:t>
            </a:r>
          </a:p>
          <a:p>
            <a:pPr lvl="1"/>
            <a:r>
              <a:rPr lang="en-US" altLang="en-US" sz="2400" dirty="0">
                <a:latin typeface="+mn-lt"/>
              </a:rPr>
              <a:t>Fourth Amendment</a:t>
            </a:r>
          </a:p>
          <a:p>
            <a:pPr lvl="1"/>
            <a:r>
              <a:rPr lang="en-US" altLang="en-US" sz="2400" dirty="0">
                <a:latin typeface="+mn-lt"/>
              </a:rPr>
              <a:t>Fourteenth Amendment</a:t>
            </a:r>
          </a:p>
          <a:p>
            <a:r>
              <a:rPr lang="en-US" altLang="en-US" sz="2400" dirty="0">
                <a:latin typeface="+mn-lt"/>
              </a:rPr>
              <a:t>Constitutional, implied privacy rights did not cover collection and use of personal information</a:t>
            </a:r>
          </a:p>
          <a:p>
            <a:r>
              <a:rPr lang="en-US" altLang="en-US" sz="2400" dirty="0">
                <a:latin typeface="+mn-lt"/>
              </a:rPr>
              <a:t>1974 Privacy Act</a:t>
            </a:r>
          </a:p>
          <a:p>
            <a:r>
              <a:rPr lang="en-US" altLang="en-US" sz="2400" dirty="0">
                <a:latin typeface="+mn-lt"/>
              </a:rPr>
              <a:t>Federal and state law to protect individuals against unreasonable government </a:t>
            </a:r>
            <a:r>
              <a:rPr lang="en-US" altLang="en-US" sz="2400" dirty="0" smtClean="0">
                <a:latin typeface="+mn-lt"/>
              </a:rPr>
              <a:t>intrusion</a:t>
            </a:r>
            <a:endParaRPr lang="en-US" altLang="en-US" sz="2400" dirty="0">
              <a:latin typeface="+mn-lt"/>
            </a:endParaRPr>
          </a:p>
        </p:txBody>
      </p:sp>
    </p:spTree>
    <p:extLst>
      <p:ext uri="{BB962C8B-B14F-4D97-AF65-F5344CB8AC3E}">
        <p14:creationId xmlns:p14="http://schemas.microsoft.com/office/powerpoint/2010/main" val="2299014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in the Private Sector: Privacy Rights of Consumers</a:t>
            </a:r>
          </a:p>
        </p:txBody>
      </p:sp>
      <p:sp>
        <p:nvSpPr>
          <p:cNvPr id="3" name="Text Placeholder 2"/>
          <p:cNvSpPr>
            <a:spLocks noGrp="1"/>
          </p:cNvSpPr>
          <p:nvPr>
            <p:ph type="body" idx="1"/>
          </p:nvPr>
        </p:nvSpPr>
        <p:spPr/>
        <p:txBody>
          <a:bodyPr/>
          <a:lstStyle/>
          <a:p>
            <a:r>
              <a:rPr lang="en-US" sz="2400" dirty="0">
                <a:latin typeface="+mn-lt"/>
              </a:rPr>
              <a:t>Privacy issues rose with first large-scale, nationwide computerized systems</a:t>
            </a:r>
          </a:p>
          <a:p>
            <a:pPr lvl="1"/>
            <a:r>
              <a:rPr lang="en-US" sz="2400" dirty="0">
                <a:latin typeface="+mn-lt"/>
              </a:rPr>
              <a:t>Credit card systems, credit rating agencies</a:t>
            </a:r>
          </a:p>
          <a:p>
            <a:r>
              <a:rPr lang="en-US" sz="2400" dirty="0">
                <a:latin typeface="+mn-lt"/>
              </a:rPr>
              <a:t>Historically, few claims to privacy in public, open markets</a:t>
            </a:r>
          </a:p>
          <a:p>
            <a:r>
              <a:rPr lang="en-US" sz="2400" dirty="0">
                <a:latin typeface="+mn-lt"/>
              </a:rPr>
              <a:t>Emergence of Internet has created enormous collections of personal data</a:t>
            </a:r>
          </a:p>
          <a:p>
            <a:pPr lvl="1"/>
            <a:r>
              <a:rPr lang="en-US" sz="2400" dirty="0">
                <a:latin typeface="+mn-lt"/>
              </a:rPr>
              <a:t>Ideal environment for business and government to invade personal privacy of consumers</a:t>
            </a:r>
          </a:p>
          <a:p>
            <a:pPr lvl="1"/>
            <a:r>
              <a:rPr lang="en-US" sz="2400" dirty="0">
                <a:latin typeface="+mn-lt"/>
              </a:rPr>
              <a:t>Google, Amazon, Netflix, etc</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144724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Collected by Websites</a:t>
            </a:r>
          </a:p>
        </p:txBody>
      </p:sp>
      <p:sp>
        <p:nvSpPr>
          <p:cNvPr id="3" name="Text Placeholder 2"/>
          <p:cNvSpPr>
            <a:spLocks noGrp="1"/>
          </p:cNvSpPr>
          <p:nvPr>
            <p:ph type="body" idx="1"/>
          </p:nvPr>
        </p:nvSpPr>
        <p:spPr/>
        <p:txBody>
          <a:bodyPr/>
          <a:lstStyle/>
          <a:p>
            <a:r>
              <a:rPr lang="en-US" sz="2400" dirty="0">
                <a:latin typeface="+mn-lt"/>
              </a:rPr>
              <a:t>Data collected includes</a:t>
            </a:r>
          </a:p>
          <a:p>
            <a:pPr lvl="1"/>
            <a:r>
              <a:rPr lang="en-US" sz="2400" dirty="0">
                <a:latin typeface="+mn-lt"/>
              </a:rPr>
              <a:t>Personally identifiable information (</a:t>
            </a:r>
            <a:r>
              <a:rPr lang="en-US" sz="2400" dirty="0" smtClean="0">
                <a:latin typeface="+mn-lt"/>
              </a:rPr>
              <a:t>P</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I</a:t>
            </a:r>
            <a:r>
              <a:rPr lang="en-US" sz="2400" dirty="0">
                <a:latin typeface="+mn-lt"/>
              </a:rPr>
              <a:t>)</a:t>
            </a:r>
          </a:p>
          <a:p>
            <a:pPr lvl="1"/>
            <a:r>
              <a:rPr lang="en-US" sz="2400" dirty="0">
                <a:latin typeface="+mn-lt"/>
              </a:rPr>
              <a:t>Anonymous information</a:t>
            </a:r>
          </a:p>
          <a:p>
            <a:r>
              <a:rPr lang="en-US" sz="2400" dirty="0">
                <a:latin typeface="+mn-lt"/>
              </a:rPr>
              <a:t>Types of data collected</a:t>
            </a:r>
          </a:p>
          <a:p>
            <a:pPr lvl="1"/>
            <a:r>
              <a:rPr lang="en-US" sz="2400" dirty="0">
                <a:latin typeface="+mn-lt"/>
              </a:rPr>
              <a:t>Name, address, phone, e-mail, Social Security number</a:t>
            </a:r>
          </a:p>
          <a:p>
            <a:pPr lvl="1"/>
            <a:r>
              <a:rPr lang="en-US" sz="2400" dirty="0">
                <a:latin typeface="+mn-lt"/>
              </a:rPr>
              <a:t>Bank and credit accounts, gender, age, occupation, education</a:t>
            </a:r>
          </a:p>
          <a:p>
            <a:pPr lvl="1"/>
            <a:r>
              <a:rPr lang="en-US" sz="2400" dirty="0">
                <a:latin typeface="+mn-lt"/>
              </a:rPr>
              <a:t>Preference data, transaction data, clickstream data, browser </a:t>
            </a:r>
            <a:r>
              <a:rPr lang="en-US" sz="2400" dirty="0" smtClean="0">
                <a:latin typeface="+mn-lt"/>
              </a:rPr>
              <a:t>type</a:t>
            </a:r>
            <a:endParaRPr lang="en-US" sz="2400" dirty="0">
              <a:latin typeface="+mn-lt"/>
            </a:endParaRPr>
          </a:p>
        </p:txBody>
      </p:sp>
    </p:spTree>
    <p:extLst>
      <p:ext uri="{BB962C8B-B14F-4D97-AF65-F5344CB8AC3E}">
        <p14:creationId xmlns:p14="http://schemas.microsoft.com/office/powerpoint/2010/main" val="1314347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Issues in Online Privacy of </a:t>
            </a:r>
            <a:r>
              <a:rPr lang="en-US" dirty="0" smtClean="0"/>
              <a:t>Consumers</a:t>
            </a:r>
            <a:endParaRPr lang="en-US" dirty="0"/>
          </a:p>
        </p:txBody>
      </p:sp>
      <p:sp>
        <p:nvSpPr>
          <p:cNvPr id="3" name="Text Placeholder 2"/>
          <p:cNvSpPr>
            <a:spLocks noGrp="1"/>
          </p:cNvSpPr>
          <p:nvPr>
            <p:ph type="body" idx="1"/>
          </p:nvPr>
        </p:nvSpPr>
        <p:spPr/>
        <p:txBody>
          <a:bodyPr/>
          <a:lstStyle/>
          <a:p>
            <a:r>
              <a:rPr lang="en-US" sz="2400" dirty="0">
                <a:latin typeface="+mn-lt"/>
              </a:rPr>
              <a:t>Top concerns</a:t>
            </a:r>
          </a:p>
          <a:p>
            <a:pPr lvl="1"/>
            <a:r>
              <a:rPr lang="en-US" sz="2400" dirty="0">
                <a:latin typeface="+mn-lt"/>
              </a:rPr>
              <a:t>Profiling and ad targeting</a:t>
            </a:r>
          </a:p>
          <a:p>
            <a:pPr lvl="1"/>
            <a:r>
              <a:rPr lang="en-US" sz="2400" dirty="0">
                <a:latin typeface="+mn-lt"/>
              </a:rPr>
              <a:t>Social network privacy</a:t>
            </a:r>
          </a:p>
          <a:p>
            <a:pPr lvl="1"/>
            <a:r>
              <a:rPr lang="en-US" sz="2400" dirty="0">
                <a:latin typeface="+mn-lt"/>
              </a:rPr>
              <a:t>Sharing of information by marketers</a:t>
            </a:r>
          </a:p>
          <a:p>
            <a:pPr lvl="1"/>
            <a:r>
              <a:rPr lang="en-US" sz="2400" dirty="0">
                <a:latin typeface="+mn-lt"/>
              </a:rPr>
              <a:t>Mobile phone privacy</a:t>
            </a:r>
          </a:p>
          <a:p>
            <a:r>
              <a:rPr lang="en-US" sz="2400" dirty="0">
                <a:latin typeface="+mn-lt"/>
              </a:rPr>
              <a:t>Of less concern</a:t>
            </a:r>
          </a:p>
          <a:p>
            <a:pPr lvl="1"/>
            <a:r>
              <a:rPr lang="en-US" sz="2400" dirty="0">
                <a:latin typeface="+mn-lt"/>
              </a:rPr>
              <a:t>Monitoring employees</a:t>
            </a:r>
          </a:p>
          <a:p>
            <a:pPr lvl="1"/>
            <a:r>
              <a:rPr lang="en-US" sz="2400" dirty="0">
                <a:latin typeface="+mn-lt"/>
              </a:rPr>
              <a:t>Sharing of health information</a:t>
            </a:r>
          </a:p>
          <a:p>
            <a:pPr lvl="1"/>
            <a:r>
              <a:rPr lang="en-US" sz="2400" dirty="0">
                <a:latin typeface="+mn-lt"/>
              </a:rPr>
              <a:t>Surveillance to prevent </a:t>
            </a:r>
            <a:r>
              <a:rPr lang="en-US" sz="2400" dirty="0" smtClean="0">
                <a:latin typeface="+mn-lt"/>
              </a:rPr>
              <a:t>terrorism</a:t>
            </a:r>
            <a:endParaRPr lang="en-US" sz="2400" dirty="0">
              <a:latin typeface="+mn-lt"/>
            </a:endParaRPr>
          </a:p>
        </p:txBody>
      </p:sp>
    </p:spTree>
    <p:extLst>
      <p:ext uri="{BB962C8B-B14F-4D97-AF65-F5344CB8AC3E}">
        <p14:creationId xmlns:p14="http://schemas.microsoft.com/office/powerpoint/2010/main" val="1458466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78253" cy="1097279"/>
          </a:xfrm>
        </p:spPr>
        <p:txBody>
          <a:bodyPr/>
          <a:lstStyle/>
          <a:p>
            <a:r>
              <a:rPr lang="en-US" dirty="0"/>
              <a:t>Marketing: Profiling, Behavioral Targeting, and Retargeting </a:t>
            </a:r>
            <a:r>
              <a:rPr lang="en-US" sz="2000" b="0" dirty="0"/>
              <a:t>(1 of 2)</a:t>
            </a:r>
          </a:p>
        </p:txBody>
      </p:sp>
      <p:sp>
        <p:nvSpPr>
          <p:cNvPr id="3" name="Text Placeholder 2"/>
          <p:cNvSpPr>
            <a:spLocks noGrp="1"/>
          </p:cNvSpPr>
          <p:nvPr>
            <p:ph type="body" idx="1"/>
          </p:nvPr>
        </p:nvSpPr>
        <p:spPr>
          <a:xfrm>
            <a:off x="457200" y="1600200"/>
            <a:ext cx="8229600" cy="4693920"/>
          </a:xfrm>
        </p:spPr>
        <p:txBody>
          <a:bodyPr/>
          <a:lstStyle/>
          <a:p>
            <a:r>
              <a:rPr lang="en-US" altLang="en-US" sz="2400" dirty="0">
                <a:latin typeface="+mn-lt"/>
              </a:rPr>
              <a:t>Profiling</a:t>
            </a:r>
          </a:p>
          <a:p>
            <a:pPr lvl="1"/>
            <a:r>
              <a:rPr lang="en-US" altLang="en-US" sz="2400" dirty="0">
                <a:latin typeface="+mn-lt"/>
              </a:rPr>
              <a:t>Creation of data images that characterize online individual and group behavior</a:t>
            </a:r>
          </a:p>
          <a:p>
            <a:pPr lvl="1"/>
            <a:r>
              <a:rPr lang="en-US" altLang="en-US" sz="2400" dirty="0">
                <a:latin typeface="+mn-lt"/>
              </a:rPr>
              <a:t>Anonymous profiles</a:t>
            </a:r>
          </a:p>
          <a:p>
            <a:pPr lvl="1"/>
            <a:r>
              <a:rPr lang="en-US" altLang="en-US" sz="2400" dirty="0">
                <a:latin typeface="+mn-lt"/>
              </a:rPr>
              <a:t>Personal profiles</a:t>
            </a:r>
          </a:p>
          <a:p>
            <a:r>
              <a:rPr lang="en-US" altLang="en-US" sz="2400" dirty="0">
                <a:latin typeface="+mn-lt"/>
              </a:rPr>
              <a:t>Advertising networks</a:t>
            </a:r>
          </a:p>
          <a:p>
            <a:pPr lvl="1"/>
            <a:r>
              <a:rPr lang="en-US" altLang="en-US" sz="2400" dirty="0">
                <a:latin typeface="+mn-lt"/>
              </a:rPr>
              <a:t>Track consumer and browsing behavior on Web</a:t>
            </a:r>
          </a:p>
          <a:p>
            <a:pPr lvl="1"/>
            <a:r>
              <a:rPr lang="en-US" altLang="en-US" sz="2400" dirty="0">
                <a:latin typeface="+mn-lt"/>
              </a:rPr>
              <a:t>Dynamically adjust what user sees on screen</a:t>
            </a:r>
          </a:p>
          <a:p>
            <a:pPr lvl="1"/>
            <a:r>
              <a:rPr lang="en-US" altLang="en-US" sz="2400" dirty="0">
                <a:latin typeface="+mn-lt"/>
              </a:rPr>
              <a:t>Build and refresh profiles of consumers</a:t>
            </a:r>
          </a:p>
          <a:p>
            <a:r>
              <a:rPr lang="en-US" altLang="en-US" sz="2400" dirty="0">
                <a:latin typeface="+mn-lt"/>
              </a:rPr>
              <a:t>Google</a:t>
            </a:r>
            <a:r>
              <a:rPr lang="en-US" altLang="ja-JP" sz="2400" dirty="0">
                <a:latin typeface="+mn-lt"/>
              </a:rPr>
              <a:t>'s AdWords </a:t>
            </a:r>
            <a:r>
              <a:rPr lang="en-US" altLang="ja-JP" sz="2400" dirty="0" smtClean="0">
                <a:latin typeface="+mn-lt"/>
              </a:rPr>
              <a:t>program</a:t>
            </a:r>
            <a:endParaRPr lang="en-US" altLang="en-US" sz="2400" dirty="0">
              <a:latin typeface="+mn-lt"/>
            </a:endParaRPr>
          </a:p>
        </p:txBody>
      </p:sp>
    </p:spTree>
    <p:extLst>
      <p:ext uri="{BB962C8B-B14F-4D97-AF65-F5344CB8AC3E}">
        <p14:creationId xmlns:p14="http://schemas.microsoft.com/office/powerpoint/2010/main" val="456714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49916" cy="1097279"/>
          </a:xfrm>
        </p:spPr>
        <p:txBody>
          <a:bodyPr/>
          <a:lstStyle/>
          <a:p>
            <a:r>
              <a:rPr lang="en-US" dirty="0"/>
              <a:t>Marketing: Profiling, Behavioral Targeting, and Retargeting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r>
              <a:rPr lang="en-US" altLang="en-US" sz="2400" dirty="0">
                <a:latin typeface="+mn-lt"/>
              </a:rPr>
              <a:t>Facial recognition tools</a:t>
            </a:r>
          </a:p>
          <a:p>
            <a:r>
              <a:rPr lang="en-US" altLang="en-US" sz="2400" dirty="0">
                <a:latin typeface="+mn-lt"/>
              </a:rPr>
              <a:t>Business perspective:</a:t>
            </a:r>
          </a:p>
          <a:p>
            <a:pPr lvl="1"/>
            <a:r>
              <a:rPr lang="en-US" altLang="en-US" sz="2400" dirty="0">
                <a:latin typeface="+mn-lt"/>
              </a:rPr>
              <a:t>Increases effectiveness of advertising, subsidizes content</a:t>
            </a:r>
          </a:p>
          <a:p>
            <a:pPr lvl="1"/>
            <a:r>
              <a:rPr lang="en-US" altLang="en-US" sz="2400" dirty="0">
                <a:latin typeface="+mn-lt"/>
              </a:rPr>
              <a:t>Enables sensing of demand for new products</a:t>
            </a:r>
          </a:p>
          <a:p>
            <a:r>
              <a:rPr lang="en-US" altLang="en-US" sz="2400" dirty="0">
                <a:latin typeface="+mn-lt"/>
              </a:rPr>
              <a:t>Critics</a:t>
            </a:r>
            <a:r>
              <a:rPr lang="en-US" altLang="ja-JP" sz="2400" dirty="0">
                <a:latin typeface="+mn-lt"/>
              </a:rPr>
              <a:t>' perspective:</a:t>
            </a:r>
          </a:p>
          <a:p>
            <a:pPr lvl="1"/>
            <a:r>
              <a:rPr lang="en-US" altLang="en-US" sz="2400" dirty="0">
                <a:latin typeface="+mn-lt"/>
              </a:rPr>
              <a:t>Undermines expectation of anonymity and privacy</a:t>
            </a:r>
          </a:p>
          <a:p>
            <a:pPr lvl="1"/>
            <a:r>
              <a:rPr lang="en-US" altLang="en-US" sz="2400" dirty="0">
                <a:latin typeface="+mn-lt"/>
              </a:rPr>
              <a:t>Enables price discrimination</a:t>
            </a:r>
          </a:p>
          <a:p>
            <a:r>
              <a:rPr lang="en-US" altLang="en-US" sz="2400" dirty="0">
                <a:latin typeface="+mn-lt"/>
              </a:rPr>
              <a:t>The harm of false </a:t>
            </a:r>
            <a:r>
              <a:rPr lang="en-US" altLang="en-US" sz="2400" dirty="0" smtClean="0">
                <a:latin typeface="+mn-lt"/>
              </a:rPr>
              <a:t>data</a:t>
            </a:r>
            <a:endParaRPr lang="en-US" altLang="en-US" sz="2400" dirty="0">
              <a:latin typeface="+mn-lt"/>
            </a:endParaRPr>
          </a:p>
        </p:txBody>
      </p:sp>
    </p:spTree>
    <p:extLst>
      <p:ext uri="{BB962C8B-B14F-4D97-AF65-F5344CB8AC3E}">
        <p14:creationId xmlns:p14="http://schemas.microsoft.com/office/powerpoint/2010/main" val="1350469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Networks and Privacy</a:t>
            </a:r>
          </a:p>
        </p:txBody>
      </p:sp>
      <p:sp>
        <p:nvSpPr>
          <p:cNvPr id="3" name="Text Placeholder 2"/>
          <p:cNvSpPr>
            <a:spLocks noGrp="1"/>
          </p:cNvSpPr>
          <p:nvPr>
            <p:ph type="body" idx="1"/>
          </p:nvPr>
        </p:nvSpPr>
        <p:spPr/>
        <p:txBody>
          <a:bodyPr/>
          <a:lstStyle/>
          <a:p>
            <a:r>
              <a:rPr lang="en-US" altLang="en-US" sz="2400" dirty="0">
                <a:latin typeface="+mn-lt"/>
              </a:rPr>
              <a:t>Social networks</a:t>
            </a:r>
          </a:p>
          <a:p>
            <a:pPr lvl="1"/>
            <a:r>
              <a:rPr lang="en-US" altLang="en-US" sz="2400" dirty="0">
                <a:latin typeface="+mn-lt"/>
              </a:rPr>
              <a:t>Encourage sharing personal details</a:t>
            </a:r>
          </a:p>
          <a:p>
            <a:pPr lvl="1"/>
            <a:r>
              <a:rPr lang="en-US" altLang="en-US" sz="2400" dirty="0">
                <a:latin typeface="+mn-lt"/>
              </a:rPr>
              <a:t>Pose unique challenge to maintaining privacy</a:t>
            </a:r>
          </a:p>
          <a:p>
            <a:r>
              <a:rPr lang="en-US" altLang="en-US" sz="2400" dirty="0">
                <a:latin typeface="+mn-lt"/>
              </a:rPr>
              <a:t>Facebook</a:t>
            </a:r>
            <a:endParaRPr lang="en-US" altLang="ja-JP" sz="2400" dirty="0">
              <a:latin typeface="+mn-lt"/>
            </a:endParaRPr>
          </a:p>
          <a:p>
            <a:pPr lvl="1"/>
            <a:r>
              <a:rPr lang="en-US" altLang="ja-JP" sz="2400" dirty="0">
                <a:latin typeface="+mn-lt"/>
              </a:rPr>
              <a:t>Facial recognition technology and tagging</a:t>
            </a:r>
          </a:p>
          <a:p>
            <a:pPr lvl="1"/>
            <a:r>
              <a:rPr lang="en-US" altLang="ja-JP" sz="2400" dirty="0">
                <a:latin typeface="+mn-lt"/>
              </a:rPr>
              <a:t>Serving ads to users not on Facebook</a:t>
            </a:r>
          </a:p>
          <a:p>
            <a:pPr lvl="1"/>
            <a:r>
              <a:rPr lang="en-US" altLang="ja-JP" sz="2400" dirty="0">
                <a:latin typeface="+mn-lt"/>
              </a:rPr>
              <a:t>Sharing information with third parties</a:t>
            </a:r>
          </a:p>
          <a:p>
            <a:r>
              <a:rPr lang="en-US" altLang="en-US" sz="2400" dirty="0">
                <a:latin typeface="+mn-lt"/>
              </a:rPr>
              <a:t>Personal control over personal information vs. organization</a:t>
            </a:r>
            <a:r>
              <a:rPr lang="en-US" altLang="ja-JP" sz="2400" dirty="0">
                <a:latin typeface="+mn-lt"/>
              </a:rPr>
              <a:t>'s desire to monetize social </a:t>
            </a:r>
            <a:r>
              <a:rPr lang="en-US" altLang="ja-JP" sz="2400" dirty="0" smtClean="0">
                <a:latin typeface="+mn-lt"/>
              </a:rPr>
              <a:t>network</a:t>
            </a:r>
            <a:endParaRPr lang="en-US" altLang="en-US" sz="2400" dirty="0">
              <a:latin typeface="+mn-lt"/>
            </a:endParaRPr>
          </a:p>
        </p:txBody>
      </p:sp>
    </p:spTree>
    <p:extLst>
      <p:ext uri="{BB962C8B-B14F-4D97-AF65-F5344CB8AC3E}">
        <p14:creationId xmlns:p14="http://schemas.microsoft.com/office/powerpoint/2010/main" val="1268273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Devices: Location-Based Privacy Issues</a:t>
            </a:r>
          </a:p>
        </p:txBody>
      </p:sp>
      <p:sp>
        <p:nvSpPr>
          <p:cNvPr id="3" name="Text Placeholder 2"/>
          <p:cNvSpPr>
            <a:spLocks noGrp="1"/>
          </p:cNvSpPr>
          <p:nvPr>
            <p:ph type="body" idx="1"/>
          </p:nvPr>
        </p:nvSpPr>
        <p:spPr/>
        <p:txBody>
          <a:bodyPr/>
          <a:lstStyle/>
          <a:p>
            <a:r>
              <a:rPr lang="en-US" sz="2400" dirty="0">
                <a:latin typeface="+mn-lt"/>
              </a:rPr>
              <a:t>Smartphone apps</a:t>
            </a:r>
          </a:p>
          <a:p>
            <a:pPr lvl="1"/>
            <a:r>
              <a:rPr lang="en-US" sz="2400" dirty="0">
                <a:latin typeface="+mn-lt"/>
              </a:rPr>
              <a:t>Funnel personal information to mobile advertisers for targeting ads</a:t>
            </a:r>
          </a:p>
          <a:p>
            <a:pPr lvl="1"/>
            <a:r>
              <a:rPr lang="en-US" sz="2400" dirty="0">
                <a:latin typeface="+mn-lt"/>
              </a:rPr>
              <a:t>Track and store user locations</a:t>
            </a:r>
          </a:p>
          <a:p>
            <a:pPr lvl="1"/>
            <a:r>
              <a:rPr lang="en-US" sz="2400" dirty="0">
                <a:latin typeface="+mn-lt"/>
              </a:rPr>
              <a:t>Track users’ use of other apps</a:t>
            </a:r>
          </a:p>
          <a:p>
            <a:r>
              <a:rPr lang="en-US" sz="2400" dirty="0">
                <a:latin typeface="+mn-lt"/>
              </a:rPr>
              <a:t>Twitter’s “Find Friends” feature</a:t>
            </a:r>
          </a:p>
          <a:p>
            <a:r>
              <a:rPr lang="en-US" sz="2400" dirty="0">
                <a:latin typeface="+mn-lt"/>
              </a:rPr>
              <a:t>U.S. Supreme Court rules that police need warrant prior to searching a cell phone for </a:t>
            </a:r>
            <a:r>
              <a:rPr lang="en-US" sz="2400" dirty="0" smtClean="0">
                <a:latin typeface="+mn-lt"/>
              </a:rPr>
              <a:t>information</a:t>
            </a:r>
            <a:endParaRPr lang="en-US" sz="2400" dirty="0">
              <a:latin typeface="+mn-lt"/>
            </a:endParaRPr>
          </a:p>
        </p:txBody>
      </p:sp>
    </p:spTree>
    <p:extLst>
      <p:ext uri="{BB962C8B-B14F-4D97-AF65-F5344CB8AC3E}">
        <p14:creationId xmlns:p14="http://schemas.microsoft.com/office/powerpoint/2010/main" val="2680543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Learning Objectives</a:t>
            </a:r>
          </a:p>
        </p:txBody>
      </p:sp>
      <p:sp>
        <p:nvSpPr>
          <p:cNvPr id="8" name="Text Placeholder 7"/>
          <p:cNvSpPr>
            <a:spLocks noGrp="1"/>
          </p:cNvSpPr>
          <p:nvPr>
            <p:ph type="body" idx="1"/>
          </p:nvPr>
        </p:nvSpPr>
        <p:spPr>
          <a:xfrm>
            <a:off x="457200" y="1600200"/>
            <a:ext cx="8229600" cy="4768516"/>
          </a:xfrm>
        </p:spPr>
        <p:txBody>
          <a:bodyPr/>
          <a:lstStyle/>
          <a:p>
            <a:pPr marL="0" indent="0">
              <a:spcBef>
                <a:spcPts val="1300"/>
              </a:spcBef>
              <a:buClr>
                <a:schemeClr val="bg1"/>
              </a:buClr>
              <a:buNone/>
            </a:pPr>
            <a:r>
              <a:rPr lang="en-US" sz="2200" b="1" dirty="0">
                <a:solidFill>
                  <a:srgbClr val="007FA3"/>
                </a:solidFill>
                <a:latin typeface="+mn-lt"/>
              </a:rPr>
              <a:t>8.1</a:t>
            </a:r>
            <a:r>
              <a:rPr lang="en-US" sz="2200" dirty="0">
                <a:latin typeface="+mn-lt"/>
              </a:rPr>
              <a:t> Understand why e-commerce raises ethical, social, and political issues.</a:t>
            </a:r>
          </a:p>
          <a:p>
            <a:pPr marL="0" indent="0">
              <a:spcBef>
                <a:spcPts val="1300"/>
              </a:spcBef>
              <a:buNone/>
            </a:pPr>
            <a:r>
              <a:rPr lang="en-US" sz="2200" b="1" dirty="0">
                <a:solidFill>
                  <a:srgbClr val="007FA3"/>
                </a:solidFill>
                <a:latin typeface="+mn-lt"/>
              </a:rPr>
              <a:t>8.2</a:t>
            </a:r>
            <a:r>
              <a:rPr lang="en-US" sz="2200" b="1" dirty="0">
                <a:solidFill>
                  <a:schemeClr val="accent1"/>
                </a:solidFill>
                <a:latin typeface="+mn-lt"/>
              </a:rPr>
              <a:t> </a:t>
            </a:r>
            <a:r>
              <a:rPr lang="en-US" sz="2200" dirty="0">
                <a:latin typeface="+mn-lt"/>
              </a:rPr>
              <a:t>Understand basic concepts related to privacy and information rights, the practices of e-commerce companies that threaten privacy, and the different methods that can be used to protect online privacy.</a:t>
            </a:r>
          </a:p>
          <a:p>
            <a:pPr marL="0" indent="0">
              <a:spcBef>
                <a:spcPts val="1300"/>
              </a:spcBef>
              <a:buNone/>
            </a:pPr>
            <a:r>
              <a:rPr lang="en-US" sz="2200" b="1" dirty="0">
                <a:solidFill>
                  <a:srgbClr val="007FA3"/>
                </a:solidFill>
                <a:latin typeface="+mn-lt"/>
              </a:rPr>
              <a:t>8.3</a:t>
            </a:r>
            <a:r>
              <a:rPr lang="en-US" sz="2200" dirty="0">
                <a:latin typeface="+mn-lt"/>
              </a:rPr>
              <a:t> Understand the various forms of intellectual property and the challenges involved in protecting it.</a:t>
            </a:r>
          </a:p>
          <a:p>
            <a:pPr marL="0" indent="0">
              <a:spcBef>
                <a:spcPts val="1300"/>
              </a:spcBef>
              <a:buNone/>
            </a:pPr>
            <a:r>
              <a:rPr lang="en-US" sz="2200" b="1" dirty="0">
                <a:solidFill>
                  <a:srgbClr val="007FA3"/>
                </a:solidFill>
                <a:latin typeface="+mn-lt"/>
              </a:rPr>
              <a:t>8.4</a:t>
            </a:r>
            <a:r>
              <a:rPr lang="en-US" sz="2200" b="1" dirty="0">
                <a:solidFill>
                  <a:schemeClr val="accent1"/>
                </a:solidFill>
                <a:latin typeface="+mn-lt"/>
              </a:rPr>
              <a:t> </a:t>
            </a:r>
            <a:r>
              <a:rPr lang="en-US" sz="2200" dirty="0">
                <a:latin typeface="+mn-lt"/>
              </a:rPr>
              <a:t>Understand how the Internet is governed and why taxation of e-commerce raises governance and jurisdiction issues.</a:t>
            </a:r>
          </a:p>
          <a:p>
            <a:pPr marL="0" indent="0">
              <a:spcBef>
                <a:spcPts val="1300"/>
              </a:spcBef>
              <a:buClr>
                <a:schemeClr val="bg1"/>
              </a:buClr>
              <a:buNone/>
            </a:pPr>
            <a:r>
              <a:rPr lang="en-US" sz="2200" b="1" dirty="0">
                <a:solidFill>
                  <a:srgbClr val="007FA3"/>
                </a:solidFill>
                <a:latin typeface="+mn-lt"/>
              </a:rPr>
              <a:t>8.5</a:t>
            </a:r>
            <a:r>
              <a:rPr lang="en-US" sz="2200" dirty="0">
                <a:latin typeface="+mn-lt"/>
              </a:rPr>
              <a:t> Identify major public safety and welfare issues raised by e-commerce</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440112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74505" cy="1097279"/>
          </a:xfrm>
        </p:spPr>
        <p:txBody>
          <a:bodyPr/>
          <a:lstStyle/>
          <a:p>
            <a:r>
              <a:rPr lang="en-US" dirty="0"/>
              <a:t>Consumer Privacy Regulation: The </a:t>
            </a:r>
            <a:r>
              <a:rPr lang="en-US" dirty="0" smtClean="0"/>
              <a:t>F</a:t>
            </a:r>
            <a:r>
              <a:rPr lang="en-US" sz="100" dirty="0" smtClean="0"/>
              <a:t> </a:t>
            </a:r>
            <a:r>
              <a:rPr lang="en-US" dirty="0" smtClean="0"/>
              <a:t>T</a:t>
            </a:r>
            <a:r>
              <a:rPr lang="en-US" sz="100" dirty="0" smtClean="0"/>
              <a:t> </a:t>
            </a:r>
            <a:r>
              <a:rPr lang="en-US" dirty="0" smtClean="0"/>
              <a:t>C </a:t>
            </a:r>
            <a:r>
              <a:rPr lang="en-US" sz="2000" b="0" dirty="0" smtClean="0"/>
              <a:t>(1 </a:t>
            </a:r>
            <a:r>
              <a:rPr lang="en-US" sz="2000" b="0" dirty="0"/>
              <a:t>of 2)</a:t>
            </a:r>
          </a:p>
        </p:txBody>
      </p:sp>
      <p:sp>
        <p:nvSpPr>
          <p:cNvPr id="3" name="Text Placeholder 2"/>
          <p:cNvSpPr>
            <a:spLocks noGrp="1"/>
          </p:cNvSpPr>
          <p:nvPr>
            <p:ph type="body" idx="1"/>
          </p:nvPr>
        </p:nvSpPr>
        <p:spPr/>
        <p:txBody>
          <a:bodyPr/>
          <a:lstStyle/>
          <a:p>
            <a:r>
              <a:rPr lang="en-US" altLang="en-US" sz="2400" dirty="0">
                <a:latin typeface="+mn-lt"/>
              </a:rPr>
              <a:t>Fair Information Practice (</a:t>
            </a:r>
            <a:r>
              <a:rPr lang="en-US" altLang="en-US" sz="2400" dirty="0" smtClean="0">
                <a:latin typeface="+mn-lt"/>
              </a:rPr>
              <a:t>F</a:t>
            </a:r>
            <a:r>
              <a:rPr lang="en-US" altLang="en-US" sz="100" dirty="0" smtClean="0">
                <a:latin typeface="+mn-lt"/>
              </a:rPr>
              <a:t> </a:t>
            </a:r>
            <a:r>
              <a:rPr lang="en-US" altLang="en-US" sz="2400" dirty="0" smtClean="0">
                <a:latin typeface="+mn-lt"/>
              </a:rPr>
              <a:t>I</a:t>
            </a:r>
            <a:r>
              <a:rPr lang="en-US" altLang="en-US" sz="100" dirty="0" smtClean="0">
                <a:latin typeface="+mn-lt"/>
              </a:rPr>
              <a:t> </a:t>
            </a:r>
            <a:r>
              <a:rPr lang="en-US" altLang="en-US" sz="2400" dirty="0" smtClean="0">
                <a:latin typeface="+mn-lt"/>
              </a:rPr>
              <a:t>P</a:t>
            </a:r>
            <a:r>
              <a:rPr lang="en-US" altLang="en-US" sz="2400" dirty="0">
                <a:latin typeface="+mn-lt"/>
              </a:rPr>
              <a:t>) principles</a:t>
            </a:r>
          </a:p>
          <a:p>
            <a:r>
              <a:rPr lang="en-US" altLang="en-US" sz="2400" dirty="0">
                <a:latin typeface="+mn-lt"/>
              </a:rPr>
              <a:t>Informed consent: Opt-in and opt-out</a:t>
            </a:r>
          </a:p>
          <a:p>
            <a:r>
              <a:rPr lang="en-US" altLang="en-US" sz="2400" dirty="0">
                <a:latin typeface="+mn-lt"/>
              </a:rPr>
              <a:t>Harm-based approach</a:t>
            </a:r>
          </a:p>
          <a:p>
            <a:r>
              <a:rPr lang="en-US" altLang="en-US" sz="2400" dirty="0">
                <a:latin typeface="+mn-lt"/>
              </a:rPr>
              <a:t>“Do Not Track” mechanism</a:t>
            </a:r>
          </a:p>
          <a:p>
            <a:r>
              <a:rPr lang="en-US" altLang="en-US" sz="2400" dirty="0">
                <a:latin typeface="+mn-lt"/>
              </a:rPr>
              <a:t>Recent emphasis is to give consumer rights regarding collected personal </a:t>
            </a:r>
            <a:r>
              <a:rPr lang="en-US" altLang="en-US" sz="2400" dirty="0" smtClean="0">
                <a:latin typeface="+mn-lt"/>
              </a:rPr>
              <a:t>information</a:t>
            </a:r>
            <a:endParaRPr lang="en-US" altLang="en-US" sz="2400" dirty="0">
              <a:latin typeface="+mn-lt"/>
            </a:endParaRPr>
          </a:p>
        </p:txBody>
      </p:sp>
    </p:spTree>
    <p:extLst>
      <p:ext uri="{BB962C8B-B14F-4D97-AF65-F5344CB8AC3E}">
        <p14:creationId xmlns:p14="http://schemas.microsoft.com/office/powerpoint/2010/main" val="2943766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74505" cy="1097279"/>
          </a:xfrm>
        </p:spPr>
        <p:txBody>
          <a:bodyPr/>
          <a:lstStyle/>
          <a:p>
            <a:r>
              <a:rPr lang="en-US" dirty="0"/>
              <a:t>Consumer Privacy Regulation: The F</a:t>
            </a:r>
            <a:r>
              <a:rPr lang="en-US" sz="100" dirty="0"/>
              <a:t> </a:t>
            </a:r>
            <a:r>
              <a:rPr lang="en-US" dirty="0"/>
              <a:t>T</a:t>
            </a:r>
            <a:r>
              <a:rPr lang="en-US" sz="100" dirty="0"/>
              <a:t> </a:t>
            </a:r>
            <a:r>
              <a:rPr lang="en-US" dirty="0"/>
              <a:t>C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r>
              <a:rPr lang="en-US" altLang="en-US" sz="2400" dirty="0" smtClean="0">
                <a:latin typeface="+mn-lt"/>
              </a:rPr>
              <a:t>F</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C’s </a:t>
            </a:r>
            <a:r>
              <a:rPr lang="en-US" altLang="en-US" sz="2400" dirty="0">
                <a:latin typeface="+mn-lt"/>
              </a:rPr>
              <a:t>new privacy framework</a:t>
            </a:r>
          </a:p>
          <a:p>
            <a:pPr lvl="1"/>
            <a:r>
              <a:rPr lang="en-US" altLang="en-US" sz="2400" dirty="0">
                <a:latin typeface="+mn-lt"/>
              </a:rPr>
              <a:t>Scope:</a:t>
            </a:r>
          </a:p>
          <a:p>
            <a:pPr lvl="2"/>
            <a:r>
              <a:rPr lang="en-US" altLang="en-US" sz="2400" dirty="0">
                <a:latin typeface="+mn-lt"/>
              </a:rPr>
              <a:t>Applies to all commercial entities</a:t>
            </a:r>
          </a:p>
          <a:p>
            <a:pPr lvl="1"/>
            <a:r>
              <a:rPr lang="en-US" altLang="en-US" sz="2400" dirty="0">
                <a:latin typeface="+mn-lt"/>
              </a:rPr>
              <a:t>Privacy by Design:</a:t>
            </a:r>
          </a:p>
          <a:p>
            <a:pPr lvl="2"/>
            <a:r>
              <a:rPr lang="en-US" altLang="en-US" sz="2400" dirty="0">
                <a:latin typeface="+mn-lt"/>
              </a:rPr>
              <a:t>Companies should promote consumer privacy throughout the organization and at all stages in the development of products</a:t>
            </a:r>
          </a:p>
          <a:p>
            <a:pPr lvl="1"/>
            <a:r>
              <a:rPr lang="en-US" altLang="en-US" sz="2400" dirty="0">
                <a:latin typeface="+mn-lt"/>
              </a:rPr>
              <a:t>Simplified Choice:</a:t>
            </a:r>
          </a:p>
          <a:p>
            <a:pPr lvl="2"/>
            <a:r>
              <a:rPr lang="en-US" altLang="en-US" sz="2400" dirty="0">
                <a:latin typeface="+mn-lt"/>
              </a:rPr>
              <a:t>Companies should simplify consumer choice</a:t>
            </a:r>
          </a:p>
          <a:p>
            <a:pPr lvl="1"/>
            <a:r>
              <a:rPr lang="en-US" altLang="en-US" sz="2400" dirty="0">
                <a:latin typeface="+mn-lt"/>
              </a:rPr>
              <a:t>Greater </a:t>
            </a:r>
            <a:r>
              <a:rPr lang="en-US" altLang="en-US" sz="2400" dirty="0" smtClean="0">
                <a:latin typeface="+mn-lt"/>
              </a:rPr>
              <a:t>Transparency</a:t>
            </a:r>
            <a:endParaRPr lang="en-US" altLang="en-US" sz="2400" dirty="0">
              <a:latin typeface="+mn-lt"/>
            </a:endParaRPr>
          </a:p>
        </p:txBody>
      </p:sp>
    </p:spTree>
    <p:extLst>
      <p:ext uri="{BB962C8B-B14F-4D97-AF65-F5344CB8AC3E}">
        <p14:creationId xmlns:p14="http://schemas.microsoft.com/office/powerpoint/2010/main" val="409400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66760" cy="1097279"/>
          </a:xfrm>
        </p:spPr>
        <p:txBody>
          <a:bodyPr/>
          <a:lstStyle/>
          <a:p>
            <a:r>
              <a:rPr lang="en-US" dirty="0"/>
              <a:t>Consumer Privacy Regulation: The Federal Communications Commission (</a:t>
            </a:r>
            <a:r>
              <a:rPr lang="en-US" dirty="0" smtClean="0"/>
              <a:t>F</a:t>
            </a:r>
            <a:r>
              <a:rPr lang="en-US" sz="100" dirty="0" smtClean="0"/>
              <a:t> </a:t>
            </a:r>
            <a:r>
              <a:rPr lang="en-US" dirty="0" smtClean="0"/>
              <a:t>C</a:t>
            </a:r>
            <a:r>
              <a:rPr lang="en-US" sz="100" dirty="0" smtClean="0"/>
              <a:t> </a:t>
            </a:r>
            <a:r>
              <a:rPr lang="en-US" dirty="0" smtClean="0"/>
              <a:t>C</a:t>
            </a:r>
            <a:r>
              <a:rPr lang="en-US" dirty="0"/>
              <a:t>)</a:t>
            </a:r>
          </a:p>
        </p:txBody>
      </p:sp>
      <p:sp>
        <p:nvSpPr>
          <p:cNvPr id="3" name="Text Placeholder 2"/>
          <p:cNvSpPr>
            <a:spLocks noGrp="1"/>
          </p:cNvSpPr>
          <p:nvPr>
            <p:ph type="body" idx="1"/>
          </p:nvPr>
        </p:nvSpPr>
        <p:spPr/>
        <p:txBody>
          <a:bodyPr/>
          <a:lstStyle/>
          <a:p>
            <a:r>
              <a:rPr lang="en-US" sz="2400" dirty="0">
                <a:latin typeface="+mn-lt"/>
              </a:rPr>
              <a:t>2015 classification of broadband Internet service providers as similar to public utility services and subject to </a:t>
            </a:r>
            <a:r>
              <a:rPr lang="en-US" sz="2400" dirty="0" smtClean="0">
                <a:latin typeface="+mn-lt"/>
              </a:rPr>
              <a:t>F</a:t>
            </a:r>
            <a:r>
              <a:rPr lang="en-US" sz="100" dirty="0" smtClean="0">
                <a:latin typeface="+mn-lt"/>
              </a:rPr>
              <a:t> </a:t>
            </a:r>
            <a:r>
              <a:rPr lang="en-US" sz="2400" dirty="0" smtClean="0">
                <a:latin typeface="+mn-lt"/>
              </a:rPr>
              <a:t>C</a:t>
            </a:r>
            <a:r>
              <a:rPr lang="en-US" sz="100" dirty="0" smtClean="0">
                <a:latin typeface="+mn-lt"/>
              </a:rPr>
              <a:t> </a:t>
            </a:r>
            <a:r>
              <a:rPr lang="en-US" sz="2400" dirty="0" smtClean="0">
                <a:latin typeface="+mn-lt"/>
              </a:rPr>
              <a:t>C </a:t>
            </a:r>
            <a:r>
              <a:rPr lang="en-US" sz="2400" dirty="0">
                <a:latin typeface="+mn-lt"/>
              </a:rPr>
              <a:t>regulation</a:t>
            </a:r>
          </a:p>
          <a:p>
            <a:r>
              <a:rPr lang="en-US" sz="2400" dirty="0">
                <a:latin typeface="+mn-lt"/>
              </a:rPr>
              <a:t>2016 </a:t>
            </a:r>
            <a:r>
              <a:rPr lang="en-US" sz="2400" dirty="0" smtClean="0">
                <a:latin typeface="+mn-lt"/>
              </a:rPr>
              <a:t>F</a:t>
            </a:r>
            <a:r>
              <a:rPr lang="en-US" sz="100" dirty="0" smtClean="0">
                <a:latin typeface="+mn-lt"/>
              </a:rPr>
              <a:t> </a:t>
            </a:r>
            <a:r>
              <a:rPr lang="en-US" sz="2400" dirty="0" smtClean="0">
                <a:latin typeface="+mn-lt"/>
              </a:rPr>
              <a:t>C</a:t>
            </a:r>
            <a:r>
              <a:rPr lang="en-US" sz="100" dirty="0" smtClean="0">
                <a:latin typeface="+mn-lt"/>
              </a:rPr>
              <a:t> </a:t>
            </a:r>
            <a:r>
              <a:rPr lang="en-US" sz="2400" dirty="0" smtClean="0">
                <a:latin typeface="+mn-lt"/>
              </a:rPr>
              <a:t>C </a:t>
            </a:r>
            <a:r>
              <a:rPr lang="en-US" sz="2400" dirty="0">
                <a:latin typeface="+mn-lt"/>
              </a:rPr>
              <a:t>approved new privacy rules for </a:t>
            </a:r>
            <a:r>
              <a:rPr lang="en-US" sz="2400" dirty="0" smtClean="0">
                <a:latin typeface="+mn-lt"/>
              </a:rPr>
              <a:t>I</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Ps</a:t>
            </a:r>
            <a:endParaRPr lang="en-US" sz="2400" dirty="0">
              <a:latin typeface="+mn-lt"/>
            </a:endParaRPr>
          </a:p>
          <a:p>
            <a:pPr lvl="1"/>
            <a:r>
              <a:rPr lang="en-US" sz="2400" dirty="0">
                <a:latin typeface="+mn-lt"/>
              </a:rPr>
              <a:t>Must notify users of privacy options or obtain user consent to collect information</a:t>
            </a:r>
          </a:p>
          <a:p>
            <a:pPr lvl="1"/>
            <a:r>
              <a:rPr lang="en-US" sz="2400" dirty="0">
                <a:latin typeface="+mn-lt"/>
              </a:rPr>
              <a:t>Service cannot be contingent on users surrendering </a:t>
            </a:r>
            <a:r>
              <a:rPr lang="en-US" sz="2400" dirty="0" smtClean="0">
                <a:latin typeface="+mn-lt"/>
              </a:rPr>
              <a:t>privacy</a:t>
            </a:r>
            <a:endParaRPr lang="en-US" sz="2400" dirty="0">
              <a:latin typeface="+mn-lt"/>
            </a:endParaRPr>
          </a:p>
        </p:txBody>
      </p:sp>
    </p:spTree>
    <p:extLst>
      <p:ext uri="{BB962C8B-B14F-4D97-AF65-F5344CB8AC3E}">
        <p14:creationId xmlns:p14="http://schemas.microsoft.com/office/powerpoint/2010/main" val="3599749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Policies</a:t>
            </a:r>
          </a:p>
        </p:txBody>
      </p:sp>
      <p:sp>
        <p:nvSpPr>
          <p:cNvPr id="3" name="Text Placeholder 2"/>
          <p:cNvSpPr>
            <a:spLocks noGrp="1"/>
          </p:cNvSpPr>
          <p:nvPr>
            <p:ph type="body" idx="1"/>
          </p:nvPr>
        </p:nvSpPr>
        <p:spPr/>
        <p:txBody>
          <a:bodyPr/>
          <a:lstStyle/>
          <a:p>
            <a:r>
              <a:rPr lang="en-US" sz="2400" dirty="0">
                <a:latin typeface="+mn-lt"/>
              </a:rPr>
              <a:t>Website Terms of Use Notices </a:t>
            </a:r>
          </a:p>
          <a:p>
            <a:r>
              <a:rPr lang="en-US" sz="2400" dirty="0">
                <a:latin typeface="+mn-lt"/>
              </a:rPr>
              <a:t>Recent study showed these polices would take average reader 8 hours to read</a:t>
            </a:r>
          </a:p>
          <a:p>
            <a:r>
              <a:rPr lang="en-US" sz="2400" dirty="0">
                <a:latin typeface="+mn-lt"/>
              </a:rPr>
              <a:t>Have conflicting statements</a:t>
            </a:r>
          </a:p>
          <a:p>
            <a:r>
              <a:rPr lang="en-US" sz="2400" dirty="0">
                <a:latin typeface="+mn-lt"/>
              </a:rPr>
              <a:t>Little oversight and comparison between policies of different </a:t>
            </a:r>
            <a:r>
              <a:rPr lang="en-US" sz="2400" dirty="0" smtClean="0">
                <a:latin typeface="+mn-lt"/>
              </a:rPr>
              <a:t>companies</a:t>
            </a:r>
            <a:endParaRPr lang="en-US" sz="2400" dirty="0">
              <a:latin typeface="+mn-lt"/>
            </a:endParaRPr>
          </a:p>
        </p:txBody>
      </p:sp>
    </p:spTree>
    <p:extLst>
      <p:ext uri="{BB962C8B-B14F-4D97-AF65-F5344CB8AC3E}">
        <p14:creationId xmlns:p14="http://schemas.microsoft.com/office/powerpoint/2010/main" val="786168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European Data Protection Directive</a:t>
            </a:r>
          </a:p>
        </p:txBody>
      </p:sp>
      <p:sp>
        <p:nvSpPr>
          <p:cNvPr id="3" name="Text Placeholder 2"/>
          <p:cNvSpPr>
            <a:spLocks noGrp="1"/>
          </p:cNvSpPr>
          <p:nvPr>
            <p:ph type="body" idx="1"/>
          </p:nvPr>
        </p:nvSpPr>
        <p:spPr/>
        <p:txBody>
          <a:bodyPr/>
          <a:lstStyle/>
          <a:p>
            <a:r>
              <a:rPr lang="en-US" altLang="en-US" sz="2400" dirty="0">
                <a:latin typeface="+mn-lt"/>
              </a:rPr>
              <a:t>European privacy protection much stronger than in United States</a:t>
            </a:r>
          </a:p>
          <a:p>
            <a:r>
              <a:rPr lang="en-US" altLang="en-US" sz="2400" dirty="0">
                <a:latin typeface="+mn-lt"/>
              </a:rPr>
              <a:t>1998 European Commission</a:t>
            </a:r>
            <a:r>
              <a:rPr lang="en-US" altLang="ja-JP" sz="2400" dirty="0">
                <a:latin typeface="+mn-lt"/>
              </a:rPr>
              <a:t>'s Directive on Data Protection (1998)</a:t>
            </a:r>
            <a:r>
              <a:rPr lang="en-US" altLang="en-US" sz="2400" dirty="0">
                <a:latin typeface="+mn-lt"/>
              </a:rPr>
              <a:t> </a:t>
            </a:r>
          </a:p>
          <a:p>
            <a:pPr lvl="1"/>
            <a:r>
              <a:rPr lang="en-US" altLang="en-US" sz="2400" dirty="0">
                <a:latin typeface="+mn-lt"/>
              </a:rPr>
              <a:t>Safe </a:t>
            </a:r>
            <a:r>
              <a:rPr lang="en-US" altLang="en-US" sz="2400" dirty="0" smtClean="0">
                <a:latin typeface="+mn-lt"/>
              </a:rPr>
              <a:t>harbor</a:t>
            </a:r>
            <a:endParaRPr lang="en-US" altLang="en-US" sz="2400" dirty="0">
              <a:latin typeface="+mn-lt"/>
            </a:endParaRPr>
          </a:p>
          <a:p>
            <a:r>
              <a:rPr lang="en-US" altLang="ja-JP" sz="2400" dirty="0">
                <a:latin typeface="+mn-lt"/>
              </a:rPr>
              <a:t>2015 E.U. General Data Protection Regulation (</a:t>
            </a:r>
            <a:r>
              <a:rPr lang="en-US" altLang="ja-JP" sz="2400" dirty="0" smtClean="0">
                <a:latin typeface="+mn-lt"/>
              </a:rPr>
              <a:t>G</a:t>
            </a:r>
            <a:r>
              <a:rPr lang="en-US" altLang="ja-JP" sz="100" dirty="0" smtClean="0">
                <a:latin typeface="+mn-lt"/>
              </a:rPr>
              <a:t> </a:t>
            </a:r>
            <a:r>
              <a:rPr lang="en-US" altLang="ja-JP" sz="2400" dirty="0" smtClean="0">
                <a:latin typeface="+mn-lt"/>
              </a:rPr>
              <a:t>D</a:t>
            </a:r>
            <a:r>
              <a:rPr lang="en-US" altLang="ja-JP" sz="100" dirty="0" smtClean="0">
                <a:latin typeface="+mn-lt"/>
              </a:rPr>
              <a:t> </a:t>
            </a:r>
            <a:r>
              <a:rPr lang="en-US" altLang="ja-JP" sz="2400" dirty="0" smtClean="0">
                <a:latin typeface="+mn-lt"/>
              </a:rPr>
              <a:t>P</a:t>
            </a:r>
            <a:r>
              <a:rPr lang="en-US" altLang="ja-JP" sz="100" dirty="0" smtClean="0">
                <a:latin typeface="+mn-lt"/>
              </a:rPr>
              <a:t> </a:t>
            </a:r>
            <a:r>
              <a:rPr lang="en-US" altLang="ja-JP" sz="2400" dirty="0" smtClean="0">
                <a:latin typeface="+mn-lt"/>
              </a:rPr>
              <a:t>R</a:t>
            </a:r>
            <a:r>
              <a:rPr lang="en-US" altLang="ja-JP" sz="2400" dirty="0">
                <a:latin typeface="+mn-lt"/>
              </a:rPr>
              <a:t>) </a:t>
            </a:r>
          </a:p>
          <a:p>
            <a:pPr lvl="1"/>
            <a:r>
              <a:rPr lang="en-US" altLang="en-US" sz="2400" dirty="0">
                <a:latin typeface="+mn-lt"/>
              </a:rPr>
              <a:t>Privacy Shield</a:t>
            </a:r>
          </a:p>
          <a:p>
            <a:r>
              <a:rPr lang="en-US" altLang="en-US" sz="2400" dirty="0">
                <a:latin typeface="+mn-lt"/>
              </a:rPr>
              <a:t>Privacy environment has turned against U.S. firms like Facebook and unfettered collection and use of personal </a:t>
            </a:r>
            <a:r>
              <a:rPr lang="en-US" altLang="en-US" sz="2400" dirty="0" smtClean="0">
                <a:latin typeface="+mn-lt"/>
              </a:rPr>
              <a:t>data</a:t>
            </a:r>
            <a:endParaRPr lang="en-US" altLang="en-US" sz="2400" dirty="0">
              <a:latin typeface="+mn-lt"/>
            </a:endParaRPr>
          </a:p>
        </p:txBody>
      </p:sp>
    </p:spTree>
    <p:extLst>
      <p:ext uri="{BB962C8B-B14F-4D97-AF65-F5344CB8AC3E}">
        <p14:creationId xmlns:p14="http://schemas.microsoft.com/office/powerpoint/2010/main" val="4107009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Self-Regulation</a:t>
            </a:r>
          </a:p>
        </p:txBody>
      </p:sp>
      <p:sp>
        <p:nvSpPr>
          <p:cNvPr id="3" name="Text Placeholder 2"/>
          <p:cNvSpPr>
            <a:spLocks noGrp="1"/>
          </p:cNvSpPr>
          <p:nvPr>
            <p:ph type="body" idx="1"/>
          </p:nvPr>
        </p:nvSpPr>
        <p:spPr/>
        <p:txBody>
          <a:bodyPr/>
          <a:lstStyle/>
          <a:p>
            <a:r>
              <a:rPr lang="en-US" sz="2400" dirty="0">
                <a:latin typeface="+mn-lt"/>
              </a:rPr>
              <a:t>Online Privacy Alliance (</a:t>
            </a:r>
            <a:r>
              <a:rPr lang="en-US" sz="2400" dirty="0" smtClean="0">
                <a:latin typeface="+mn-lt"/>
              </a:rPr>
              <a:t>O</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A</a:t>
            </a:r>
            <a:r>
              <a:rPr lang="en-US" sz="2400" dirty="0">
                <a:latin typeface="+mn-lt"/>
              </a:rPr>
              <a:t>)</a:t>
            </a:r>
          </a:p>
          <a:p>
            <a:pPr lvl="1"/>
            <a:r>
              <a:rPr lang="en-US" sz="2400" dirty="0">
                <a:latin typeface="+mn-lt"/>
              </a:rPr>
              <a:t>Privacy seal programs like </a:t>
            </a:r>
            <a:r>
              <a:rPr lang="en-US" sz="2400" dirty="0" smtClean="0">
                <a:latin typeface="+mn-lt"/>
              </a:rPr>
              <a:t>T</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U</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e</a:t>
            </a:r>
            <a:endParaRPr lang="en-US" sz="2400" dirty="0">
              <a:latin typeface="+mn-lt"/>
            </a:endParaRPr>
          </a:p>
          <a:p>
            <a:r>
              <a:rPr lang="en-US" sz="2400" dirty="0">
                <a:latin typeface="+mn-lt"/>
              </a:rPr>
              <a:t>Network Advertising Initiative (</a:t>
            </a:r>
            <a:r>
              <a:rPr lang="en-US" sz="2400" dirty="0" smtClean="0">
                <a:latin typeface="+mn-lt"/>
              </a:rPr>
              <a:t>N</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I</a:t>
            </a:r>
            <a:r>
              <a:rPr lang="en-US" sz="2400" dirty="0">
                <a:latin typeface="+mn-lt"/>
              </a:rPr>
              <a:t>)</a:t>
            </a:r>
          </a:p>
          <a:p>
            <a:r>
              <a:rPr lang="en-US" sz="2400" dirty="0">
                <a:latin typeface="+mn-lt"/>
              </a:rPr>
              <a:t>Ad Choices Program</a:t>
            </a:r>
          </a:p>
          <a:p>
            <a:r>
              <a:rPr lang="en-US" sz="2400" dirty="0">
                <a:latin typeface="+mn-lt"/>
              </a:rPr>
              <a:t>In general, self-regulation has not succeeded in reducing American fears of privacy invasion or reducing the level of privacy </a:t>
            </a:r>
            <a:r>
              <a:rPr lang="en-US" sz="2400" dirty="0" smtClean="0">
                <a:latin typeface="+mn-lt"/>
              </a:rPr>
              <a:t>invasion</a:t>
            </a:r>
            <a:endParaRPr lang="en-US" sz="2400" dirty="0">
              <a:latin typeface="+mn-lt"/>
            </a:endParaRPr>
          </a:p>
        </p:txBody>
      </p:sp>
    </p:spTree>
    <p:extLst>
      <p:ext uri="{BB962C8B-B14F-4D97-AF65-F5344CB8AC3E}">
        <p14:creationId xmlns:p14="http://schemas.microsoft.com/office/powerpoint/2010/main" val="28912982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Solutions</a:t>
            </a:r>
          </a:p>
        </p:txBody>
      </p:sp>
      <p:sp>
        <p:nvSpPr>
          <p:cNvPr id="3" name="Text Placeholder 2"/>
          <p:cNvSpPr>
            <a:spLocks noGrp="1"/>
          </p:cNvSpPr>
          <p:nvPr>
            <p:ph type="body" idx="1"/>
          </p:nvPr>
        </p:nvSpPr>
        <p:spPr/>
        <p:txBody>
          <a:bodyPr/>
          <a:lstStyle/>
          <a:p>
            <a:r>
              <a:rPr lang="en-US" sz="2400" dirty="0">
                <a:latin typeface="+mn-lt"/>
              </a:rPr>
              <a:t>Solutions include</a:t>
            </a:r>
          </a:p>
          <a:p>
            <a:pPr lvl="1"/>
            <a:r>
              <a:rPr lang="en-US" sz="2400" dirty="0">
                <a:latin typeface="+mn-lt"/>
              </a:rPr>
              <a:t>Spyware blockers</a:t>
            </a:r>
          </a:p>
          <a:p>
            <a:pPr lvl="1"/>
            <a:r>
              <a:rPr lang="en-US" sz="2400" dirty="0">
                <a:latin typeface="+mn-lt"/>
              </a:rPr>
              <a:t>Pop-up blockers and ad blockers</a:t>
            </a:r>
          </a:p>
          <a:p>
            <a:pPr lvl="1"/>
            <a:r>
              <a:rPr lang="en-US" sz="2400" dirty="0">
                <a:latin typeface="+mn-lt"/>
              </a:rPr>
              <a:t>Secure e-mail, anonymous remailers</a:t>
            </a:r>
          </a:p>
          <a:p>
            <a:pPr lvl="1"/>
            <a:r>
              <a:rPr lang="en-US" sz="2400" dirty="0">
                <a:latin typeface="+mn-lt"/>
              </a:rPr>
              <a:t>Cookie managers</a:t>
            </a:r>
          </a:p>
          <a:p>
            <a:pPr lvl="1"/>
            <a:r>
              <a:rPr lang="en-US" sz="2400" dirty="0">
                <a:latin typeface="+mn-lt"/>
              </a:rPr>
              <a:t>Disk/file erasing programs</a:t>
            </a:r>
          </a:p>
          <a:p>
            <a:pPr lvl="1"/>
            <a:r>
              <a:rPr lang="en-US" sz="2400" dirty="0">
                <a:latin typeface="+mn-lt"/>
              </a:rPr>
              <a:t>Public key encryption</a:t>
            </a:r>
          </a:p>
          <a:p>
            <a:r>
              <a:rPr lang="en-US" sz="2400" dirty="0">
                <a:latin typeface="+mn-lt"/>
              </a:rPr>
              <a:t>None address core issues of consumer privacy</a:t>
            </a:r>
          </a:p>
          <a:p>
            <a:pPr lvl="1"/>
            <a:r>
              <a:rPr lang="en-US" sz="2400" dirty="0">
                <a:latin typeface="+mn-lt"/>
              </a:rPr>
              <a:t>What information is collected and how it is used</a:t>
            </a:r>
          </a:p>
          <a:p>
            <a:pPr lvl="1"/>
            <a:r>
              <a:rPr lang="en-US" sz="2400" dirty="0">
                <a:latin typeface="+mn-lt"/>
              </a:rPr>
              <a:t>Consumer </a:t>
            </a:r>
            <a:r>
              <a:rPr lang="en-US" sz="2400" dirty="0" smtClean="0">
                <a:latin typeface="+mn-lt"/>
              </a:rPr>
              <a:t>rights</a:t>
            </a:r>
            <a:endParaRPr lang="en-US" sz="2400" dirty="0">
              <a:latin typeface="+mn-lt"/>
            </a:endParaRPr>
          </a:p>
        </p:txBody>
      </p:sp>
    </p:spTree>
    <p:extLst>
      <p:ext uri="{BB962C8B-B14F-4D97-AF65-F5344CB8AC3E}">
        <p14:creationId xmlns:p14="http://schemas.microsoft.com/office/powerpoint/2010/main" val="468953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Protection</a:t>
            </a:r>
          </a:p>
        </p:txBody>
      </p:sp>
      <p:sp>
        <p:nvSpPr>
          <p:cNvPr id="3" name="Text Placeholder 2"/>
          <p:cNvSpPr>
            <a:spLocks noGrp="1"/>
          </p:cNvSpPr>
          <p:nvPr>
            <p:ph type="body" idx="1"/>
          </p:nvPr>
        </p:nvSpPr>
        <p:spPr/>
        <p:txBody>
          <a:bodyPr/>
          <a:lstStyle/>
          <a:p>
            <a:r>
              <a:rPr lang="en-US" sz="2400" dirty="0">
                <a:latin typeface="+mn-lt"/>
              </a:rPr>
              <a:t>Privacy protection as a business</a:t>
            </a:r>
          </a:p>
          <a:p>
            <a:r>
              <a:rPr lang="en-US" sz="2400" dirty="0">
                <a:latin typeface="+mn-lt"/>
              </a:rPr>
              <a:t>Privacy advocacy groups</a:t>
            </a:r>
          </a:p>
          <a:p>
            <a:r>
              <a:rPr lang="en-US" sz="2400" dirty="0">
                <a:latin typeface="+mn-lt"/>
              </a:rPr>
              <a:t>Limitations on the right to privacy</a:t>
            </a:r>
          </a:p>
          <a:p>
            <a:pPr lvl="1"/>
            <a:r>
              <a:rPr lang="en-US" sz="2400" dirty="0">
                <a:latin typeface="+mn-lt"/>
              </a:rPr>
              <a:t>Edward Snowden &amp; </a:t>
            </a:r>
            <a:r>
              <a:rPr lang="en-US" sz="2400" dirty="0" smtClean="0">
                <a:latin typeface="+mn-lt"/>
              </a:rPr>
              <a:t>N</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A </a:t>
            </a:r>
            <a:r>
              <a:rPr lang="en-US" sz="2400" dirty="0">
                <a:latin typeface="+mn-lt"/>
              </a:rPr>
              <a:t>Prism program</a:t>
            </a:r>
          </a:p>
          <a:p>
            <a:pPr lvl="1"/>
            <a:r>
              <a:rPr lang="en-US" sz="2400" dirty="0">
                <a:latin typeface="+mn-lt"/>
              </a:rPr>
              <a:t>Law enforcement and surveillance</a:t>
            </a:r>
          </a:p>
          <a:p>
            <a:pPr lvl="1"/>
            <a:r>
              <a:rPr lang="en-US" sz="2400" dirty="0" smtClean="0">
                <a:latin typeface="+mn-lt"/>
              </a:rPr>
              <a:t>U</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A </a:t>
            </a:r>
            <a:r>
              <a:rPr lang="en-US" sz="2400" dirty="0">
                <a:latin typeface="+mn-lt"/>
              </a:rPr>
              <a:t>Freedom Act</a:t>
            </a:r>
          </a:p>
          <a:p>
            <a:pPr lvl="1"/>
            <a:r>
              <a:rPr lang="en-US" sz="2400" dirty="0">
                <a:latin typeface="+mn-lt"/>
              </a:rPr>
              <a:t>Apple’s </a:t>
            </a:r>
            <a:r>
              <a:rPr lang="en-US" sz="2400" dirty="0" err="1" smtClean="0">
                <a:latin typeface="+mn-lt"/>
              </a:rPr>
              <a:t>i</a:t>
            </a:r>
            <a:r>
              <a:rPr lang="en-US" sz="100" dirty="0">
                <a:latin typeface="+mn-lt"/>
              </a:rPr>
              <a:t> </a:t>
            </a:r>
            <a:r>
              <a:rPr lang="en-US" sz="2400" dirty="0" smtClean="0">
                <a:latin typeface="+mn-lt"/>
              </a:rPr>
              <a:t>Phone </a:t>
            </a:r>
            <a:r>
              <a:rPr lang="en-US" sz="2400" dirty="0">
                <a:latin typeface="+mn-lt"/>
              </a:rPr>
              <a:t>6 and encryption</a:t>
            </a:r>
          </a:p>
          <a:p>
            <a:pPr lvl="1"/>
            <a:r>
              <a:rPr lang="en-US" sz="2400" dirty="0">
                <a:latin typeface="+mn-lt"/>
              </a:rPr>
              <a:t>Use of personal data by government </a:t>
            </a:r>
            <a:r>
              <a:rPr lang="en-US" sz="2400" dirty="0" smtClean="0">
                <a:latin typeface="+mn-lt"/>
              </a:rPr>
              <a:t>agencies</a:t>
            </a:r>
            <a:endParaRPr lang="en-US" sz="2400" dirty="0">
              <a:latin typeface="+mn-lt"/>
            </a:endParaRPr>
          </a:p>
        </p:txBody>
      </p:sp>
    </p:spTree>
    <p:extLst>
      <p:ext uri="{BB962C8B-B14F-4D97-AF65-F5344CB8AC3E}">
        <p14:creationId xmlns:p14="http://schemas.microsoft.com/office/powerpoint/2010/main" val="2407520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Technology: </a:t>
            </a:r>
            <a:r>
              <a:rPr lang="en-US" altLang="en-US" dirty="0"/>
              <a:t>Apple: Defender of Privacy?</a:t>
            </a:r>
            <a:endParaRPr lang="en-US" dirty="0"/>
          </a:p>
        </p:txBody>
      </p:sp>
      <p:sp>
        <p:nvSpPr>
          <p:cNvPr id="3" name="Text Placeholder 2"/>
          <p:cNvSpPr>
            <a:spLocks noGrp="1"/>
          </p:cNvSpPr>
          <p:nvPr>
            <p:ph type="body" idx="1"/>
          </p:nvPr>
        </p:nvSpPr>
        <p:spPr/>
        <p:txBody>
          <a:bodyPr/>
          <a:lstStyle/>
          <a:p>
            <a:r>
              <a:rPr lang="en-US" sz="2400" dirty="0">
                <a:latin typeface="+mn-lt"/>
              </a:rPr>
              <a:t>Class Discussion</a:t>
            </a:r>
          </a:p>
          <a:p>
            <a:pPr lvl="1"/>
            <a:r>
              <a:rPr lang="en-US" altLang="en-US" sz="2400" dirty="0">
                <a:latin typeface="+mn-lt"/>
              </a:rPr>
              <a:t>Are there circumstances that warrant the invasion of personal digital information and property?</a:t>
            </a:r>
          </a:p>
          <a:p>
            <a:pPr lvl="1"/>
            <a:r>
              <a:rPr lang="en-US" altLang="en-US" sz="2400" dirty="0">
                <a:latin typeface="+mn-lt"/>
              </a:rPr>
              <a:t>Do you think the All Writs Act of 1789 should be applicable to today’s technology-driven privacy issues?</a:t>
            </a:r>
          </a:p>
          <a:p>
            <a:pPr lvl="1"/>
            <a:r>
              <a:rPr lang="en-US" altLang="ja-JP" sz="2400" dirty="0">
                <a:latin typeface="+mn-lt"/>
              </a:rPr>
              <a:t>Should citizens charged with a crime or convicted criminals have any rights to privacy? </a:t>
            </a:r>
          </a:p>
          <a:p>
            <a:pPr lvl="1"/>
            <a:r>
              <a:rPr lang="en-US" altLang="en-US" sz="2400" dirty="0">
                <a:latin typeface="+mn-lt"/>
              </a:rPr>
              <a:t>How does Apple’s view on privacy differ from those of Facebook’s and Google’s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928918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Rights</a:t>
            </a:r>
          </a:p>
        </p:txBody>
      </p:sp>
      <p:sp>
        <p:nvSpPr>
          <p:cNvPr id="3" name="Text Placeholder 2"/>
          <p:cNvSpPr>
            <a:spLocks noGrp="1"/>
          </p:cNvSpPr>
          <p:nvPr>
            <p:ph type="body" idx="1"/>
          </p:nvPr>
        </p:nvSpPr>
        <p:spPr/>
        <p:txBody>
          <a:bodyPr/>
          <a:lstStyle/>
          <a:p>
            <a:r>
              <a:rPr lang="en-US" sz="2400" dirty="0">
                <a:latin typeface="+mn-lt"/>
              </a:rPr>
              <a:t>Intellectual property:</a:t>
            </a:r>
          </a:p>
          <a:p>
            <a:pPr lvl="1"/>
            <a:r>
              <a:rPr lang="en-US" sz="2400" dirty="0">
                <a:latin typeface="+mn-lt"/>
              </a:rPr>
              <a:t>All tangible and intangible products of human mind</a:t>
            </a:r>
          </a:p>
          <a:p>
            <a:r>
              <a:rPr lang="en-US" sz="2400" dirty="0">
                <a:latin typeface="+mn-lt"/>
              </a:rPr>
              <a:t>Major ethical issue:</a:t>
            </a:r>
          </a:p>
          <a:p>
            <a:pPr lvl="1"/>
            <a:r>
              <a:rPr lang="en-US" sz="2400" dirty="0">
                <a:latin typeface="+mn-lt"/>
              </a:rPr>
              <a:t>How should we treat property that belongs to others?</a:t>
            </a:r>
          </a:p>
          <a:p>
            <a:r>
              <a:rPr lang="en-US" sz="2400" dirty="0">
                <a:latin typeface="+mn-lt"/>
              </a:rPr>
              <a:t>Major social issue:</a:t>
            </a:r>
          </a:p>
          <a:p>
            <a:pPr lvl="1"/>
            <a:r>
              <a:rPr lang="en-US" sz="2400" dirty="0">
                <a:latin typeface="+mn-lt"/>
              </a:rPr>
              <a:t>Is there continued value in protecting intellectual property in the Internet age?</a:t>
            </a:r>
          </a:p>
          <a:p>
            <a:r>
              <a:rPr lang="en-US" sz="2400" dirty="0">
                <a:latin typeface="+mn-lt"/>
              </a:rPr>
              <a:t>Major political issue:</a:t>
            </a:r>
          </a:p>
          <a:p>
            <a:pPr lvl="1"/>
            <a:r>
              <a:rPr lang="en-US" sz="2400" dirty="0">
                <a:latin typeface="+mn-lt"/>
              </a:rPr>
              <a:t>How can Internet and e-commerce be regulated or governed to protect intellectual property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430649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Right to Be Forgotten: Europe Leads on Internet Privacy</a:t>
            </a:r>
            <a:endParaRPr lang="en-US" dirty="0"/>
          </a:p>
        </p:txBody>
      </p:sp>
      <p:sp>
        <p:nvSpPr>
          <p:cNvPr id="3" name="Text Placeholder 2"/>
          <p:cNvSpPr>
            <a:spLocks noGrp="1"/>
          </p:cNvSpPr>
          <p:nvPr>
            <p:ph type="body" idx="1"/>
          </p:nvPr>
        </p:nvSpPr>
        <p:spPr/>
        <p:txBody>
          <a:bodyPr/>
          <a:lstStyle/>
          <a:p>
            <a:r>
              <a:rPr lang="en-US" sz="2400" dirty="0">
                <a:latin typeface="+mn-lt"/>
              </a:rPr>
              <a:t>Class Discussion</a:t>
            </a:r>
          </a:p>
          <a:p>
            <a:pPr lvl="1">
              <a:defRPr/>
            </a:pPr>
            <a:r>
              <a:rPr lang="en-US" altLang="en-US" sz="2400" dirty="0">
                <a:latin typeface="+mn-lt"/>
              </a:rPr>
              <a:t>Is Google responsible for the accuracy of links to other information? Why or why not?</a:t>
            </a:r>
            <a:endParaRPr lang="en-US" altLang="ja-JP" sz="2400" dirty="0">
              <a:latin typeface="+mn-lt"/>
            </a:endParaRPr>
          </a:p>
          <a:p>
            <a:pPr lvl="1">
              <a:defRPr/>
            </a:pPr>
            <a:r>
              <a:rPr lang="en-US" altLang="en-US" sz="2400" dirty="0">
                <a:latin typeface="+mn-lt"/>
              </a:rPr>
              <a:t>Why do European and American views on privacy protection differ so dramatically? </a:t>
            </a:r>
          </a:p>
          <a:p>
            <a:pPr lvl="1">
              <a:defRPr/>
            </a:pPr>
            <a:r>
              <a:rPr lang="en-US" altLang="en-US" sz="2400" dirty="0">
                <a:latin typeface="+mn-lt"/>
              </a:rPr>
              <a:t>How can the different perspectives on privacy be managed in a global environment like the Internet</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98372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Protection</a:t>
            </a:r>
          </a:p>
        </p:txBody>
      </p:sp>
      <p:sp>
        <p:nvSpPr>
          <p:cNvPr id="3" name="Text Placeholder 2"/>
          <p:cNvSpPr>
            <a:spLocks noGrp="1"/>
          </p:cNvSpPr>
          <p:nvPr>
            <p:ph type="body" idx="1"/>
          </p:nvPr>
        </p:nvSpPr>
        <p:spPr/>
        <p:txBody>
          <a:bodyPr/>
          <a:lstStyle/>
          <a:p>
            <a:r>
              <a:rPr lang="en-US" altLang="en-US" sz="2400" dirty="0" smtClean="0">
                <a:latin typeface="+mn-lt"/>
              </a:rPr>
              <a:t>Three main types of protection:</a:t>
            </a:r>
          </a:p>
          <a:p>
            <a:pPr lvl="1"/>
            <a:r>
              <a:rPr lang="en-US" altLang="en-US" sz="2400" dirty="0" smtClean="0">
                <a:latin typeface="+mn-lt"/>
              </a:rPr>
              <a:t>Copyright</a:t>
            </a:r>
          </a:p>
          <a:p>
            <a:pPr lvl="1"/>
            <a:r>
              <a:rPr lang="en-US" altLang="en-US" sz="2400" dirty="0" smtClean="0">
                <a:latin typeface="+mn-lt"/>
              </a:rPr>
              <a:t>Patent</a:t>
            </a:r>
          </a:p>
          <a:p>
            <a:pPr lvl="1"/>
            <a:r>
              <a:rPr lang="en-US" altLang="en-US" sz="2400" dirty="0" smtClean="0">
                <a:latin typeface="+mn-lt"/>
              </a:rPr>
              <a:t>Trademark law</a:t>
            </a:r>
          </a:p>
          <a:p>
            <a:r>
              <a:rPr lang="en-US" altLang="en-US" sz="2400" dirty="0" smtClean="0">
                <a:latin typeface="+mn-lt"/>
              </a:rPr>
              <a:t>Goal of intellectual property law:</a:t>
            </a:r>
          </a:p>
          <a:p>
            <a:pPr lvl="1"/>
            <a:r>
              <a:rPr lang="en-US" altLang="en-US" sz="2400" dirty="0" smtClean="0">
                <a:latin typeface="+mn-lt"/>
              </a:rPr>
              <a:t>Balance two competing interests—public and private</a:t>
            </a:r>
          </a:p>
          <a:p>
            <a:r>
              <a:rPr lang="en-US" altLang="en-US" sz="2400" dirty="0" smtClean="0">
                <a:latin typeface="+mn-lt"/>
              </a:rPr>
              <a:t>Maintaining this balance of interests is always challenged by the invention of new technologies</a:t>
            </a:r>
            <a:endParaRPr lang="en-US" altLang="en-US" sz="2400" dirty="0">
              <a:latin typeface="+mn-lt"/>
            </a:endParaRPr>
          </a:p>
        </p:txBody>
      </p:sp>
    </p:spTree>
    <p:extLst>
      <p:ext uri="{BB962C8B-B14F-4D97-AF65-F5344CB8AC3E}">
        <p14:creationId xmlns:p14="http://schemas.microsoft.com/office/powerpoint/2010/main" val="1082169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a:t>
            </a:r>
            <a:endParaRPr lang="en-US" dirty="0"/>
          </a:p>
        </p:txBody>
      </p:sp>
      <p:sp>
        <p:nvSpPr>
          <p:cNvPr id="3" name="Text Placeholder 2"/>
          <p:cNvSpPr>
            <a:spLocks noGrp="1"/>
          </p:cNvSpPr>
          <p:nvPr>
            <p:ph type="body" idx="1"/>
          </p:nvPr>
        </p:nvSpPr>
        <p:spPr/>
        <p:txBody>
          <a:bodyPr/>
          <a:lstStyle/>
          <a:p>
            <a:r>
              <a:rPr lang="en-US" altLang="en-US" sz="2200" dirty="0">
                <a:latin typeface="+mn-lt"/>
              </a:rPr>
              <a:t>Protects original forms of expression (not ideas) from being copied by others for a period of time</a:t>
            </a:r>
          </a:p>
          <a:p>
            <a:r>
              <a:rPr lang="en-US" altLang="ja-JP" sz="2200" dirty="0" smtClean="0">
                <a:latin typeface="+mn-lt"/>
              </a:rPr>
              <a:t>“Look </a:t>
            </a:r>
            <a:r>
              <a:rPr lang="en-US" altLang="ja-JP" sz="2200" dirty="0">
                <a:latin typeface="+mn-lt"/>
              </a:rPr>
              <a:t>and </a:t>
            </a:r>
            <a:r>
              <a:rPr lang="en-US" altLang="ja-JP" sz="2200" dirty="0" smtClean="0">
                <a:latin typeface="+mn-lt"/>
              </a:rPr>
              <a:t>feel” </a:t>
            </a:r>
            <a:r>
              <a:rPr lang="en-US" altLang="ja-JP" sz="2200" dirty="0">
                <a:latin typeface="+mn-lt"/>
              </a:rPr>
              <a:t>copyright infringement lawsuits</a:t>
            </a:r>
          </a:p>
          <a:p>
            <a:r>
              <a:rPr lang="en-US" altLang="en-US" sz="2200" dirty="0">
                <a:latin typeface="+mn-lt"/>
              </a:rPr>
              <a:t>Fair use doctrine</a:t>
            </a:r>
          </a:p>
          <a:p>
            <a:r>
              <a:rPr lang="en-US" altLang="en-US" sz="2200" dirty="0">
                <a:latin typeface="+mn-lt"/>
              </a:rPr>
              <a:t>Digital Millennium Copyright Act of 1998</a:t>
            </a:r>
          </a:p>
          <a:p>
            <a:pPr lvl="1"/>
            <a:r>
              <a:rPr lang="en-US" altLang="en-US" sz="2200" dirty="0">
                <a:latin typeface="+mn-lt"/>
              </a:rPr>
              <a:t>First major effort to adjust copyright laws to Internet age</a:t>
            </a:r>
          </a:p>
          <a:p>
            <a:pPr lvl="1"/>
            <a:r>
              <a:rPr lang="en-US" altLang="en-US" sz="2200" dirty="0">
                <a:latin typeface="+mn-lt"/>
              </a:rPr>
              <a:t>Implements </a:t>
            </a:r>
            <a:r>
              <a:rPr lang="en-US" altLang="en-US" sz="2200" dirty="0" smtClean="0">
                <a:latin typeface="+mn-lt"/>
              </a:rPr>
              <a:t>W</a:t>
            </a:r>
            <a:r>
              <a:rPr lang="en-US" altLang="en-US" sz="100" dirty="0" smtClean="0">
                <a:latin typeface="+mn-lt"/>
              </a:rPr>
              <a:t> </a:t>
            </a:r>
            <a:r>
              <a:rPr lang="en-US" altLang="en-US" sz="2200" dirty="0" smtClean="0">
                <a:latin typeface="+mn-lt"/>
              </a:rPr>
              <a:t>I</a:t>
            </a:r>
            <a:r>
              <a:rPr lang="en-US" altLang="en-US" sz="100" dirty="0" smtClean="0">
                <a:latin typeface="+mn-lt"/>
              </a:rPr>
              <a:t> </a:t>
            </a:r>
            <a:r>
              <a:rPr lang="en-US" altLang="en-US" sz="2200" dirty="0" smtClean="0">
                <a:latin typeface="+mn-lt"/>
              </a:rPr>
              <a:t>P</a:t>
            </a:r>
            <a:r>
              <a:rPr lang="en-US" altLang="en-US" sz="100" dirty="0" smtClean="0">
                <a:latin typeface="+mn-lt"/>
              </a:rPr>
              <a:t> </a:t>
            </a:r>
            <a:r>
              <a:rPr lang="en-US" altLang="en-US" sz="2200" dirty="0" smtClean="0">
                <a:latin typeface="+mn-lt"/>
              </a:rPr>
              <a:t>O </a:t>
            </a:r>
            <a:r>
              <a:rPr lang="en-US" altLang="en-US" sz="2200" dirty="0">
                <a:latin typeface="+mn-lt"/>
              </a:rPr>
              <a:t>treaty that makes it illegal to make, distribute, or use devices that circumvent technology-based protections of copyrighted materials </a:t>
            </a:r>
          </a:p>
          <a:p>
            <a:pPr lvl="1"/>
            <a:r>
              <a:rPr lang="en-US" altLang="en-US" sz="2200" dirty="0">
                <a:latin typeface="+mn-lt"/>
              </a:rPr>
              <a:t>Safe-harbor </a:t>
            </a:r>
            <a:r>
              <a:rPr lang="en-US" altLang="en-US" sz="2200" dirty="0" smtClean="0">
                <a:latin typeface="+mn-lt"/>
              </a:rPr>
              <a:t>provisions</a:t>
            </a:r>
            <a:endParaRPr lang="en-US" altLang="en-US" sz="2200" dirty="0">
              <a:latin typeface="+mn-lt"/>
            </a:endParaRPr>
          </a:p>
        </p:txBody>
      </p:sp>
    </p:spTree>
    <p:extLst>
      <p:ext uri="{BB962C8B-B14F-4D97-AF65-F5344CB8AC3E}">
        <p14:creationId xmlns:p14="http://schemas.microsoft.com/office/powerpoint/2010/main" val="5084300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Patents</a:t>
            </a:r>
          </a:p>
        </p:txBody>
      </p:sp>
      <p:sp>
        <p:nvSpPr>
          <p:cNvPr id="3" name="Text Placeholder 2"/>
          <p:cNvSpPr>
            <a:spLocks noGrp="1"/>
          </p:cNvSpPr>
          <p:nvPr>
            <p:ph type="body" idx="1"/>
          </p:nvPr>
        </p:nvSpPr>
        <p:spPr>
          <a:xfrm>
            <a:off x="457200" y="1600200"/>
            <a:ext cx="8229600" cy="4525963"/>
          </a:xfrm>
        </p:spPr>
        <p:txBody>
          <a:bodyPr/>
          <a:lstStyle/>
          <a:p>
            <a:r>
              <a:rPr lang="en-US" sz="2400" dirty="0">
                <a:latin typeface="+mn-lt"/>
              </a:rPr>
              <a:t>Grant owner 20-year monopoly on ideas behind an invention</a:t>
            </a:r>
          </a:p>
          <a:p>
            <a:r>
              <a:rPr lang="en-US" sz="2400" dirty="0">
                <a:latin typeface="+mn-lt"/>
              </a:rPr>
              <a:t>Invention must be new, non-obvious, novel</a:t>
            </a:r>
          </a:p>
          <a:p>
            <a:r>
              <a:rPr lang="en-US" sz="2400" dirty="0">
                <a:latin typeface="+mn-lt"/>
              </a:rPr>
              <a:t>Encourages inventors</a:t>
            </a:r>
          </a:p>
          <a:p>
            <a:r>
              <a:rPr lang="en-US" sz="2400" dirty="0">
                <a:latin typeface="+mn-lt"/>
              </a:rPr>
              <a:t>Promotes dissemination of new techniques through licensing</a:t>
            </a:r>
          </a:p>
          <a:p>
            <a:r>
              <a:rPr lang="en-US" sz="2400" dirty="0">
                <a:latin typeface="+mn-lt"/>
              </a:rPr>
              <a:t>Stifles competition by raising barriers to entry</a:t>
            </a:r>
          </a:p>
          <a:p>
            <a:r>
              <a:rPr lang="en-US" sz="2400" dirty="0">
                <a:latin typeface="+mn-lt"/>
              </a:rPr>
              <a:t>Apple vs. Samsung patent </a:t>
            </a:r>
            <a:r>
              <a:rPr lang="en-US" sz="2400" dirty="0" smtClean="0">
                <a:latin typeface="+mn-lt"/>
              </a:rPr>
              <a:t>wars</a:t>
            </a:r>
            <a:endParaRPr lang="en-US" sz="2400" dirty="0">
              <a:latin typeface="+mn-lt"/>
            </a:endParaRPr>
          </a:p>
        </p:txBody>
      </p:sp>
    </p:spTree>
    <p:extLst>
      <p:ext uri="{BB962C8B-B14F-4D97-AF65-F5344CB8AC3E}">
        <p14:creationId xmlns:p14="http://schemas.microsoft.com/office/powerpoint/2010/main" val="2061517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Patents</a:t>
            </a:r>
          </a:p>
        </p:txBody>
      </p:sp>
      <p:sp>
        <p:nvSpPr>
          <p:cNvPr id="3" name="Text Placeholder 2"/>
          <p:cNvSpPr>
            <a:spLocks noGrp="1"/>
          </p:cNvSpPr>
          <p:nvPr>
            <p:ph type="body" idx="1"/>
          </p:nvPr>
        </p:nvSpPr>
        <p:spPr/>
        <p:txBody>
          <a:bodyPr/>
          <a:lstStyle/>
          <a:p>
            <a:r>
              <a:rPr lang="en-US" sz="2400" dirty="0">
                <a:latin typeface="+mn-lt"/>
              </a:rPr>
              <a:t>1998 State Street Bank &amp; Trust vs. Signature Financial Group</a:t>
            </a:r>
          </a:p>
          <a:p>
            <a:pPr lvl="1"/>
            <a:r>
              <a:rPr lang="en-US" sz="2400" dirty="0">
                <a:latin typeface="+mn-lt"/>
              </a:rPr>
              <a:t>Business method patents</a:t>
            </a:r>
          </a:p>
          <a:p>
            <a:r>
              <a:rPr lang="en-US" sz="2400" dirty="0">
                <a:latin typeface="+mn-lt"/>
              </a:rPr>
              <a:t>2014 Alice Corporation: </a:t>
            </a:r>
          </a:p>
          <a:p>
            <a:pPr lvl="1"/>
            <a:r>
              <a:rPr lang="en-US" sz="2400" dirty="0">
                <a:latin typeface="+mn-lt"/>
              </a:rPr>
              <a:t>Supreme Court rules that software does not make a basic business method or abstract idea patentable</a:t>
            </a:r>
          </a:p>
          <a:p>
            <a:r>
              <a:rPr lang="en-US" sz="2400" dirty="0">
                <a:latin typeface="+mn-lt"/>
              </a:rPr>
              <a:t>E-commerce patents</a:t>
            </a:r>
          </a:p>
          <a:p>
            <a:pPr lvl="1"/>
            <a:r>
              <a:rPr lang="en-US" sz="2400" dirty="0">
                <a:latin typeface="+mn-lt"/>
              </a:rPr>
              <a:t>Amazon: One-click purchasing</a:t>
            </a:r>
          </a:p>
          <a:p>
            <a:pPr lvl="1"/>
            <a:r>
              <a:rPr lang="en-US" sz="2400" dirty="0">
                <a:latin typeface="+mn-lt"/>
              </a:rPr>
              <a:t>Akamai: Internet content delivery global hosting </a:t>
            </a:r>
            <a:r>
              <a:rPr lang="en-US" sz="2400" dirty="0" smtClean="0">
                <a:latin typeface="+mn-lt"/>
              </a:rPr>
              <a:t>system</a:t>
            </a:r>
            <a:endParaRPr lang="en-US" sz="2400" dirty="0">
              <a:latin typeface="+mn-lt"/>
            </a:endParaRPr>
          </a:p>
        </p:txBody>
      </p:sp>
    </p:spTree>
    <p:extLst>
      <p:ext uri="{BB962C8B-B14F-4D97-AF65-F5344CB8AC3E}">
        <p14:creationId xmlns:p14="http://schemas.microsoft.com/office/powerpoint/2010/main" val="3613199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Trademarks</a:t>
            </a:r>
          </a:p>
        </p:txBody>
      </p:sp>
      <p:sp>
        <p:nvSpPr>
          <p:cNvPr id="3" name="Text Placeholder 2"/>
          <p:cNvSpPr>
            <a:spLocks noGrp="1"/>
          </p:cNvSpPr>
          <p:nvPr>
            <p:ph type="body" idx="1"/>
          </p:nvPr>
        </p:nvSpPr>
        <p:spPr>
          <a:xfrm>
            <a:off x="457200" y="1600200"/>
            <a:ext cx="8229600" cy="4784558"/>
          </a:xfrm>
        </p:spPr>
        <p:txBody>
          <a:bodyPr/>
          <a:lstStyle/>
          <a:p>
            <a:r>
              <a:rPr lang="en-US" sz="2400" dirty="0">
                <a:latin typeface="+mn-lt"/>
              </a:rPr>
              <a:t>Identify, distinguish goods, and indicate their source</a:t>
            </a:r>
          </a:p>
          <a:p>
            <a:r>
              <a:rPr lang="en-US" sz="2400" dirty="0">
                <a:latin typeface="+mn-lt"/>
              </a:rPr>
              <a:t>Purpose</a:t>
            </a:r>
          </a:p>
          <a:p>
            <a:pPr lvl="1"/>
            <a:r>
              <a:rPr lang="en-US" sz="2400" dirty="0">
                <a:latin typeface="+mn-lt"/>
              </a:rPr>
              <a:t>Ensure consumer gets what is paid for/expected to receive</a:t>
            </a:r>
          </a:p>
          <a:p>
            <a:pPr lvl="1"/>
            <a:r>
              <a:rPr lang="en-US" sz="2400" dirty="0">
                <a:latin typeface="+mn-lt"/>
              </a:rPr>
              <a:t>Protect owner against piracy and misappropriation</a:t>
            </a:r>
          </a:p>
          <a:p>
            <a:r>
              <a:rPr lang="en-US" sz="2400" dirty="0">
                <a:latin typeface="+mn-lt"/>
              </a:rPr>
              <a:t>Infringement</a:t>
            </a:r>
          </a:p>
          <a:p>
            <a:r>
              <a:rPr lang="en-US" sz="2400" dirty="0">
                <a:latin typeface="+mn-lt"/>
              </a:rPr>
              <a:t>Dilution</a:t>
            </a:r>
          </a:p>
          <a:p>
            <a:pPr lvl="1"/>
            <a:r>
              <a:rPr lang="en-US" sz="2400" dirty="0">
                <a:latin typeface="+mn-lt"/>
              </a:rPr>
              <a:t>Federal Trademark Dilution Act and Trademark Dilution Revision </a:t>
            </a:r>
            <a:r>
              <a:rPr lang="en-US" sz="2400" dirty="0" smtClean="0">
                <a:latin typeface="+mn-lt"/>
              </a:rPr>
              <a:t>Act</a:t>
            </a:r>
            <a:endParaRPr lang="en-US" sz="2400" dirty="0">
              <a:latin typeface="+mn-lt"/>
            </a:endParaRPr>
          </a:p>
          <a:p>
            <a:r>
              <a:rPr lang="en-US" sz="2400" dirty="0">
                <a:latin typeface="+mn-lt"/>
              </a:rPr>
              <a:t>Uniform Rapid Suspension System (</a:t>
            </a:r>
            <a:r>
              <a:rPr lang="en-US" sz="2400" dirty="0" smtClean="0">
                <a:latin typeface="+mn-lt"/>
              </a:rPr>
              <a:t>U</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S)</a:t>
            </a:r>
            <a:endParaRPr lang="en-US" sz="2400" dirty="0">
              <a:latin typeface="+mn-lt"/>
            </a:endParaRPr>
          </a:p>
        </p:txBody>
      </p:sp>
    </p:spTree>
    <p:extLst>
      <p:ext uri="{BB962C8B-B14F-4D97-AF65-F5344CB8AC3E}">
        <p14:creationId xmlns:p14="http://schemas.microsoft.com/office/powerpoint/2010/main" val="41140704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Trademarks and the Internet</a:t>
            </a:r>
          </a:p>
        </p:txBody>
      </p:sp>
      <p:sp>
        <p:nvSpPr>
          <p:cNvPr id="3" name="Text Placeholder 2"/>
          <p:cNvSpPr>
            <a:spLocks noGrp="1"/>
          </p:cNvSpPr>
          <p:nvPr>
            <p:ph type="body" idx="1"/>
          </p:nvPr>
        </p:nvSpPr>
        <p:spPr/>
        <p:txBody>
          <a:bodyPr/>
          <a:lstStyle/>
          <a:p>
            <a:r>
              <a:rPr lang="en-US" sz="2400" dirty="0">
                <a:latin typeface="+mn-lt"/>
              </a:rPr>
              <a:t>Cybersquatting and brand-jacking</a:t>
            </a:r>
          </a:p>
          <a:p>
            <a:pPr lvl="1"/>
            <a:r>
              <a:rPr lang="en-US" sz="2400" dirty="0">
                <a:latin typeface="+mn-lt"/>
              </a:rPr>
              <a:t>Anticybersquatting Consumer Protection Act (</a:t>
            </a:r>
            <a:r>
              <a:rPr lang="en-US" sz="2400" dirty="0" smtClean="0">
                <a:latin typeface="+mn-lt"/>
              </a:rPr>
              <a:t>A</a:t>
            </a:r>
            <a:r>
              <a:rPr lang="en-US" sz="100" dirty="0" smtClean="0">
                <a:latin typeface="+mn-lt"/>
              </a:rPr>
              <a:t> </a:t>
            </a:r>
            <a:r>
              <a:rPr lang="en-US" sz="2400" dirty="0" smtClean="0">
                <a:latin typeface="+mn-lt"/>
              </a:rPr>
              <a:t>C</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A</a:t>
            </a:r>
            <a:r>
              <a:rPr lang="en-US" sz="2400" dirty="0">
                <a:latin typeface="+mn-lt"/>
              </a:rPr>
              <a:t>)</a:t>
            </a:r>
          </a:p>
          <a:p>
            <a:r>
              <a:rPr lang="en-US" sz="2400" dirty="0">
                <a:latin typeface="+mn-lt"/>
              </a:rPr>
              <a:t>Cyberpiracy</a:t>
            </a:r>
          </a:p>
          <a:p>
            <a:pPr lvl="1"/>
            <a:r>
              <a:rPr lang="en-US" sz="2400" dirty="0">
                <a:latin typeface="+mn-lt"/>
              </a:rPr>
              <a:t>Typosquatting</a:t>
            </a:r>
          </a:p>
          <a:p>
            <a:r>
              <a:rPr lang="en-US" sz="2400" dirty="0">
                <a:latin typeface="+mn-lt"/>
              </a:rPr>
              <a:t>Metatagging</a:t>
            </a:r>
          </a:p>
          <a:p>
            <a:r>
              <a:rPr lang="en-US" sz="2400" dirty="0">
                <a:latin typeface="+mn-lt"/>
              </a:rPr>
              <a:t>Keywording</a:t>
            </a:r>
          </a:p>
          <a:p>
            <a:r>
              <a:rPr lang="en-US" sz="2400" dirty="0">
                <a:latin typeface="+mn-lt"/>
              </a:rPr>
              <a:t>Linking and deep linking</a:t>
            </a:r>
          </a:p>
          <a:p>
            <a:r>
              <a:rPr lang="en-US" sz="2400" dirty="0" smtClean="0">
                <a:latin typeface="+mn-lt"/>
              </a:rPr>
              <a:t>Framing</a:t>
            </a:r>
            <a:endParaRPr lang="en-US" sz="2400" dirty="0">
              <a:latin typeface="+mn-lt"/>
            </a:endParaRPr>
          </a:p>
        </p:txBody>
      </p:sp>
    </p:spTree>
    <p:extLst>
      <p:ext uri="{BB962C8B-B14F-4D97-AF65-F5344CB8AC3E}">
        <p14:creationId xmlns:p14="http://schemas.microsoft.com/office/powerpoint/2010/main" val="6321675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Secrets</a:t>
            </a:r>
          </a:p>
        </p:txBody>
      </p:sp>
      <p:sp>
        <p:nvSpPr>
          <p:cNvPr id="3" name="Text Placeholder 2"/>
          <p:cNvSpPr>
            <a:spLocks noGrp="1"/>
          </p:cNvSpPr>
          <p:nvPr>
            <p:ph type="body" idx="1"/>
          </p:nvPr>
        </p:nvSpPr>
        <p:spPr/>
        <p:txBody>
          <a:bodyPr/>
          <a:lstStyle/>
          <a:p>
            <a:r>
              <a:rPr lang="en-US" sz="2400" dirty="0">
                <a:latin typeface="+mn-lt"/>
              </a:rPr>
              <a:t>Business procedures, formulas, methods of manufacture and service delivery</a:t>
            </a:r>
          </a:p>
          <a:p>
            <a:r>
              <a:rPr lang="en-US" sz="2400" dirty="0">
                <a:latin typeface="+mn-lt"/>
              </a:rPr>
              <a:t>May not be unique or novel</a:t>
            </a:r>
          </a:p>
          <a:p>
            <a:r>
              <a:rPr lang="en-US" sz="2400" dirty="0">
                <a:latin typeface="+mn-lt"/>
              </a:rPr>
              <a:t>Trade secrets are</a:t>
            </a:r>
          </a:p>
          <a:p>
            <a:pPr lvl="1"/>
            <a:r>
              <a:rPr lang="en-US" sz="2400" dirty="0">
                <a:latin typeface="+mn-lt"/>
              </a:rPr>
              <a:t>(a) secret</a:t>
            </a:r>
          </a:p>
          <a:p>
            <a:pPr lvl="1"/>
            <a:r>
              <a:rPr lang="en-US" sz="2400" dirty="0">
                <a:latin typeface="+mn-lt"/>
              </a:rPr>
              <a:t>(b) have commercial value to owner</a:t>
            </a:r>
          </a:p>
          <a:p>
            <a:pPr lvl="1"/>
            <a:r>
              <a:rPr lang="en-US" sz="2400" dirty="0">
                <a:latin typeface="+mn-lt"/>
              </a:rPr>
              <a:t>(c) owner has taken steps to protect</a:t>
            </a:r>
          </a:p>
          <a:p>
            <a:r>
              <a:rPr lang="en-US" sz="2400" dirty="0">
                <a:latin typeface="+mn-lt"/>
              </a:rPr>
              <a:t>2016 Defend Trade Secrets </a:t>
            </a:r>
            <a:r>
              <a:rPr lang="en-US" sz="2400" dirty="0" smtClean="0">
                <a:latin typeface="+mn-lt"/>
              </a:rPr>
              <a:t>Act</a:t>
            </a:r>
            <a:endParaRPr lang="en-US" sz="2400" dirty="0">
              <a:latin typeface="+mn-lt"/>
            </a:endParaRPr>
          </a:p>
        </p:txBody>
      </p:sp>
    </p:spTree>
    <p:extLst>
      <p:ext uri="{BB962C8B-B14F-4D97-AF65-F5344CB8AC3E}">
        <p14:creationId xmlns:p14="http://schemas.microsoft.com/office/powerpoint/2010/main" val="3639735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Who Governs the Internet and E-Commerce?</a:t>
            </a:r>
          </a:p>
        </p:txBody>
      </p:sp>
      <p:sp>
        <p:nvSpPr>
          <p:cNvPr id="3" name="Text Placeholder 2"/>
          <p:cNvSpPr>
            <a:spLocks noGrp="1"/>
          </p:cNvSpPr>
          <p:nvPr>
            <p:ph type="body" idx="1"/>
          </p:nvPr>
        </p:nvSpPr>
        <p:spPr>
          <a:xfrm>
            <a:off x="457200" y="1600200"/>
            <a:ext cx="8229600" cy="4525963"/>
          </a:xfrm>
        </p:spPr>
        <p:txBody>
          <a:bodyPr/>
          <a:lstStyle/>
          <a:p>
            <a:r>
              <a:rPr lang="en-US" sz="2400" dirty="0">
                <a:latin typeface="+mn-lt"/>
              </a:rPr>
              <a:t>Mixed mode environment</a:t>
            </a:r>
          </a:p>
          <a:p>
            <a:pPr lvl="1"/>
            <a:r>
              <a:rPr lang="en-US" sz="2400" dirty="0">
                <a:latin typeface="+mn-lt"/>
              </a:rPr>
              <a:t>Self-regulation, through variety of Internet policy and technical bodies, co-exists with limited government regulation</a:t>
            </a:r>
          </a:p>
          <a:p>
            <a:r>
              <a:rPr lang="en-US" sz="2400" dirty="0" smtClean="0">
                <a:latin typeface="+mn-lt"/>
              </a:rPr>
              <a:t>I</a:t>
            </a:r>
            <a:r>
              <a:rPr lang="en-US" sz="100" dirty="0" smtClean="0">
                <a:latin typeface="+mn-lt"/>
              </a:rPr>
              <a:t> </a:t>
            </a:r>
            <a:r>
              <a:rPr lang="en-US" sz="2400" dirty="0" smtClean="0">
                <a:latin typeface="+mn-lt"/>
              </a:rPr>
              <a:t>C</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N</a:t>
            </a:r>
            <a:r>
              <a:rPr lang="en-US" sz="100" dirty="0" smtClean="0">
                <a:latin typeface="+mn-lt"/>
              </a:rPr>
              <a:t> </a:t>
            </a:r>
            <a:r>
              <a:rPr lang="en-US" sz="2400" dirty="0" smtClean="0">
                <a:latin typeface="+mn-lt"/>
              </a:rPr>
              <a:t>N </a:t>
            </a:r>
            <a:r>
              <a:rPr lang="en-US" sz="2400" dirty="0">
                <a:latin typeface="+mn-lt"/>
              </a:rPr>
              <a:t>: Domain Name System</a:t>
            </a:r>
          </a:p>
          <a:p>
            <a:r>
              <a:rPr lang="en-US" sz="2400" dirty="0">
                <a:latin typeface="+mn-lt"/>
              </a:rPr>
              <a:t>Internet can be easily controlled, monitored, and regulated from a central </a:t>
            </a:r>
            <a:r>
              <a:rPr lang="en-US" sz="2400" dirty="0" smtClean="0">
                <a:latin typeface="+mn-lt"/>
              </a:rPr>
              <a:t>location</a:t>
            </a:r>
            <a:endParaRPr lang="en-US" sz="2400" dirty="0">
              <a:latin typeface="+mn-lt"/>
            </a:endParaRPr>
          </a:p>
        </p:txBody>
      </p:sp>
    </p:spTree>
    <p:extLst>
      <p:ext uri="{BB962C8B-B14F-4D97-AF65-F5344CB8AC3E}">
        <p14:creationId xmlns:p14="http://schemas.microsoft.com/office/powerpoint/2010/main" val="13221827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Taxation</a:t>
            </a:r>
          </a:p>
        </p:txBody>
      </p:sp>
      <p:sp>
        <p:nvSpPr>
          <p:cNvPr id="3" name="Text Placeholder 2"/>
          <p:cNvSpPr>
            <a:spLocks noGrp="1"/>
          </p:cNvSpPr>
          <p:nvPr>
            <p:ph type="body" idx="1"/>
          </p:nvPr>
        </p:nvSpPr>
        <p:spPr/>
        <p:txBody>
          <a:bodyPr/>
          <a:lstStyle/>
          <a:p>
            <a:r>
              <a:rPr lang="en-US" sz="2400" dirty="0">
                <a:latin typeface="+mn-lt"/>
              </a:rPr>
              <a:t>Non-local nature of Internet commerce complicates governance and jurisdiction issues</a:t>
            </a:r>
          </a:p>
          <a:p>
            <a:r>
              <a:rPr lang="en-US" sz="2400" dirty="0">
                <a:latin typeface="+mn-lt"/>
              </a:rPr>
              <a:t>Sales taxes</a:t>
            </a:r>
          </a:p>
          <a:p>
            <a:pPr lvl="1"/>
            <a:r>
              <a:rPr lang="en-US" sz="2400" dirty="0">
                <a:latin typeface="+mn-lt"/>
              </a:rPr>
              <a:t>Governments in Europe and U.S. rely on sales taxes</a:t>
            </a:r>
          </a:p>
          <a:p>
            <a:r>
              <a:rPr lang="en-US" sz="2400" dirty="0" smtClean="0">
                <a:latin typeface="+mn-lt"/>
              </a:rPr>
              <a:t>M</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O </a:t>
            </a:r>
            <a:r>
              <a:rPr lang="en-US" sz="2400" dirty="0">
                <a:latin typeface="+mn-lt"/>
              </a:rPr>
              <a:t>retailing tax subsidies</a:t>
            </a:r>
          </a:p>
          <a:p>
            <a:r>
              <a:rPr lang="en-US" sz="2400" dirty="0">
                <a:latin typeface="+mn-lt"/>
              </a:rPr>
              <a:t>E-commerce tax subsidy</a:t>
            </a:r>
          </a:p>
          <a:p>
            <a:r>
              <a:rPr lang="en-US" sz="2400" dirty="0">
                <a:latin typeface="+mn-lt"/>
              </a:rPr>
              <a:t>Internet Tax Freedom </a:t>
            </a:r>
            <a:r>
              <a:rPr lang="en-US" sz="2400" dirty="0" smtClean="0">
                <a:latin typeface="+mn-lt"/>
              </a:rPr>
              <a:t>Act</a:t>
            </a:r>
            <a:endParaRPr lang="en-US" sz="2400" dirty="0">
              <a:latin typeface="+mn-lt"/>
            </a:endParaRPr>
          </a:p>
        </p:txBody>
      </p:sp>
    </p:spTree>
    <p:extLst>
      <p:ext uri="{BB962C8B-B14F-4D97-AF65-F5344CB8AC3E}">
        <p14:creationId xmlns:p14="http://schemas.microsoft.com/office/powerpoint/2010/main" val="3116170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Business: </a:t>
            </a:r>
            <a:r>
              <a:rPr lang="en-US" altLang="en-US" dirty="0"/>
              <a:t>Internet Sales Tax Battle</a:t>
            </a:r>
            <a:endParaRPr lang="en-US" dirty="0"/>
          </a:p>
        </p:txBody>
      </p:sp>
      <p:sp>
        <p:nvSpPr>
          <p:cNvPr id="3" name="Text Placeholder 2"/>
          <p:cNvSpPr>
            <a:spLocks noGrp="1"/>
          </p:cNvSpPr>
          <p:nvPr>
            <p:ph type="body" idx="1"/>
          </p:nvPr>
        </p:nvSpPr>
        <p:spPr/>
        <p:txBody>
          <a:bodyPr/>
          <a:lstStyle/>
          <a:p>
            <a:r>
              <a:rPr lang="en-US" sz="2400" dirty="0">
                <a:latin typeface="+mn-lt"/>
              </a:rPr>
              <a:t>Class discussion:</a:t>
            </a:r>
          </a:p>
          <a:p>
            <a:pPr lvl="1"/>
            <a:r>
              <a:rPr lang="en-US" altLang="en-US" sz="2400" dirty="0">
                <a:latin typeface="+mn-lt"/>
              </a:rPr>
              <a:t>Given the nature of the Internet, should sales tax be based on the location of the consumer rather than the seller?</a:t>
            </a:r>
          </a:p>
          <a:p>
            <a:pPr lvl="1"/>
            <a:r>
              <a:rPr lang="en-US" altLang="ja-JP" sz="2400" dirty="0">
                <a:latin typeface="+mn-lt"/>
              </a:rPr>
              <a:t>What are the different approaches Amazon has taken with respect to sales taxes?</a:t>
            </a:r>
          </a:p>
          <a:p>
            <a:pPr lvl="1"/>
            <a:r>
              <a:rPr lang="en-US" altLang="en-US" sz="2400" dirty="0">
                <a:latin typeface="+mn-lt"/>
              </a:rPr>
              <a:t>Are bricks-and-clicks retailers disadvantaged by local sales tax laws</a:t>
            </a:r>
            <a:r>
              <a:rPr lang="en-US" altLang="en-US" sz="2400" dirty="0" smtClean="0">
                <a:latin typeface="+mn-lt"/>
              </a:rPr>
              <a:t>?</a:t>
            </a:r>
            <a:endParaRPr lang="en-US" sz="2400" dirty="0">
              <a:latin typeface="+mn-lt"/>
            </a:endParaRPr>
          </a:p>
        </p:txBody>
      </p:sp>
    </p:spTree>
    <p:extLst>
      <p:ext uri="{BB962C8B-B14F-4D97-AF65-F5344CB8AC3E}">
        <p14:creationId xmlns:p14="http://schemas.microsoft.com/office/powerpoint/2010/main" val="1664668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Ethical, </a:t>
            </a:r>
            <a:r>
              <a:rPr lang="en-US" dirty="0" smtClean="0"/>
              <a:t>Social</a:t>
            </a:r>
            <a:r>
              <a:rPr lang="en-US" dirty="0"/>
              <a:t>, and Political Issues in E-Commerce</a:t>
            </a:r>
          </a:p>
        </p:txBody>
      </p:sp>
      <p:sp>
        <p:nvSpPr>
          <p:cNvPr id="3" name="Text Placeholder 2"/>
          <p:cNvSpPr>
            <a:spLocks noGrp="1"/>
          </p:cNvSpPr>
          <p:nvPr>
            <p:ph type="body" idx="1"/>
          </p:nvPr>
        </p:nvSpPr>
        <p:spPr/>
        <p:txBody>
          <a:bodyPr/>
          <a:lstStyle/>
          <a:p>
            <a:r>
              <a:rPr lang="en-US" sz="2400" dirty="0">
                <a:latin typeface="+mn-lt"/>
              </a:rPr>
              <a:t>Internet, like other technologies, can:</a:t>
            </a:r>
          </a:p>
          <a:p>
            <a:pPr lvl="1"/>
            <a:r>
              <a:rPr lang="en-US" sz="2400" dirty="0">
                <a:latin typeface="+mn-lt"/>
              </a:rPr>
              <a:t>Enable new crimes</a:t>
            </a:r>
          </a:p>
          <a:p>
            <a:pPr lvl="1"/>
            <a:r>
              <a:rPr lang="en-US" sz="2400" dirty="0">
                <a:latin typeface="+mn-lt"/>
              </a:rPr>
              <a:t>Affect environment</a:t>
            </a:r>
          </a:p>
          <a:p>
            <a:pPr lvl="1"/>
            <a:r>
              <a:rPr lang="en-US" sz="2400" dirty="0">
                <a:latin typeface="+mn-lt"/>
              </a:rPr>
              <a:t>Threaten social values </a:t>
            </a:r>
          </a:p>
          <a:p>
            <a:r>
              <a:rPr lang="en-US" sz="2400" dirty="0">
                <a:latin typeface="+mn-lt"/>
              </a:rPr>
              <a:t>Costs and benefits must be carefully considered, especially when there are no clear-cut legal or cultural </a:t>
            </a:r>
            <a:r>
              <a:rPr lang="en-US" sz="2400" dirty="0" smtClean="0">
                <a:latin typeface="+mn-lt"/>
              </a:rPr>
              <a:t>guidelines</a:t>
            </a:r>
            <a:endParaRPr lang="en-US" sz="2400" dirty="0">
              <a:latin typeface="+mn-lt"/>
            </a:endParaRPr>
          </a:p>
        </p:txBody>
      </p:sp>
    </p:spTree>
    <p:extLst>
      <p:ext uri="{BB962C8B-B14F-4D97-AF65-F5344CB8AC3E}">
        <p14:creationId xmlns:p14="http://schemas.microsoft.com/office/powerpoint/2010/main" val="30736720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Neutrality</a:t>
            </a:r>
          </a:p>
        </p:txBody>
      </p:sp>
      <p:sp>
        <p:nvSpPr>
          <p:cNvPr id="3" name="Text Placeholder 2"/>
          <p:cNvSpPr>
            <a:spLocks noGrp="1"/>
          </p:cNvSpPr>
          <p:nvPr>
            <p:ph type="body" idx="1"/>
          </p:nvPr>
        </p:nvSpPr>
        <p:spPr/>
        <p:txBody>
          <a:bodyPr/>
          <a:lstStyle/>
          <a:p>
            <a:r>
              <a:rPr lang="en-US" altLang="en-US" sz="2400" dirty="0">
                <a:latin typeface="+mn-lt"/>
              </a:rPr>
              <a:t>All Internet activities charged the same rate, regardless of bandwidth used</a:t>
            </a:r>
          </a:p>
          <a:p>
            <a:r>
              <a:rPr lang="en-US" altLang="en-US" sz="2400" dirty="0">
                <a:latin typeface="+mn-lt"/>
              </a:rPr>
              <a:t>Netflix and YouTube together consume about 50% of bandwidth in United States</a:t>
            </a:r>
          </a:p>
          <a:p>
            <a:r>
              <a:rPr lang="en-US" altLang="en-US" sz="2400" dirty="0">
                <a:latin typeface="+mn-lt"/>
              </a:rPr>
              <a:t>Prior to 2015, </a:t>
            </a:r>
            <a:r>
              <a:rPr lang="en-US" altLang="en-US" sz="2400" dirty="0" smtClean="0">
                <a:latin typeface="+mn-lt"/>
              </a:rPr>
              <a:t>I</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Ps </a:t>
            </a:r>
            <a:r>
              <a:rPr lang="en-US" altLang="en-US" sz="2400" dirty="0">
                <a:latin typeface="+mn-lt"/>
              </a:rPr>
              <a:t>could throttle high-volume users</a:t>
            </a:r>
          </a:p>
          <a:p>
            <a:r>
              <a:rPr lang="en-US" altLang="en-US" sz="2400" dirty="0">
                <a:latin typeface="+mn-lt"/>
              </a:rPr>
              <a:t>February 2015, </a:t>
            </a:r>
            <a:r>
              <a:rPr lang="en-US" altLang="en-US" sz="2400" dirty="0" smtClean="0">
                <a:latin typeface="+mn-lt"/>
              </a:rPr>
              <a:t>F</a:t>
            </a:r>
            <a:r>
              <a:rPr lang="en-US" altLang="en-US" sz="100" dirty="0" smtClean="0">
                <a:latin typeface="+mn-lt"/>
              </a:rPr>
              <a:t> </a:t>
            </a:r>
            <a:r>
              <a:rPr lang="en-US" altLang="en-US" sz="2400" dirty="0" smtClean="0">
                <a:latin typeface="+mn-lt"/>
              </a:rPr>
              <a:t>C</a:t>
            </a:r>
            <a:r>
              <a:rPr lang="en-US" altLang="en-US" sz="100" dirty="0" smtClean="0">
                <a:latin typeface="+mn-lt"/>
              </a:rPr>
              <a:t> </a:t>
            </a:r>
            <a:r>
              <a:rPr lang="en-US" altLang="en-US" sz="2400" dirty="0" smtClean="0">
                <a:latin typeface="+mn-lt"/>
              </a:rPr>
              <a:t>C </a:t>
            </a:r>
            <a:r>
              <a:rPr lang="en-US" altLang="en-US" sz="2400" dirty="0">
                <a:latin typeface="+mn-lt"/>
              </a:rPr>
              <a:t>ruled that broadband service providers should be viewed and regulated as public utilities</a:t>
            </a:r>
          </a:p>
          <a:p>
            <a:r>
              <a:rPr lang="en-US" altLang="en-US" sz="2400" dirty="0">
                <a:latin typeface="+mn-lt"/>
              </a:rPr>
              <a:t>Large carriers preparing challenges to </a:t>
            </a:r>
            <a:r>
              <a:rPr lang="en-US" altLang="en-US" sz="2400" dirty="0" smtClean="0">
                <a:latin typeface="+mn-lt"/>
              </a:rPr>
              <a:t>ruling</a:t>
            </a:r>
            <a:endParaRPr lang="en-US" altLang="en-US" sz="2400" dirty="0">
              <a:latin typeface="+mn-lt"/>
            </a:endParaRPr>
          </a:p>
        </p:txBody>
      </p:sp>
    </p:spTree>
    <p:extLst>
      <p:ext uri="{BB962C8B-B14F-4D97-AF65-F5344CB8AC3E}">
        <p14:creationId xmlns:p14="http://schemas.microsoft.com/office/powerpoint/2010/main" val="20873415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Safety and </a:t>
            </a:r>
            <a:r>
              <a:rPr lang="en-US" dirty="0" smtClean="0"/>
              <a:t>Welfare</a:t>
            </a:r>
            <a:endParaRPr lang="en-US" dirty="0"/>
          </a:p>
        </p:txBody>
      </p:sp>
      <p:sp>
        <p:nvSpPr>
          <p:cNvPr id="3" name="Text Placeholder 2"/>
          <p:cNvSpPr>
            <a:spLocks noGrp="1"/>
          </p:cNvSpPr>
          <p:nvPr>
            <p:ph type="body" idx="1"/>
          </p:nvPr>
        </p:nvSpPr>
        <p:spPr/>
        <p:txBody>
          <a:bodyPr/>
          <a:lstStyle/>
          <a:p>
            <a:r>
              <a:rPr lang="en-US" sz="2400" dirty="0">
                <a:latin typeface="+mn-lt"/>
              </a:rPr>
              <a:t>Protection of children against pornography and privacy infringement</a:t>
            </a:r>
          </a:p>
          <a:p>
            <a:pPr lvl="1"/>
            <a:r>
              <a:rPr lang="en-US" sz="2400" dirty="0">
                <a:latin typeface="+mn-lt"/>
              </a:rPr>
              <a:t>Passing legislation that will survive court challenges has proved difficult</a:t>
            </a:r>
          </a:p>
          <a:p>
            <a:r>
              <a:rPr lang="en-US" sz="2400" dirty="0">
                <a:latin typeface="+mn-lt"/>
              </a:rPr>
              <a:t>Efforts to control gambling and restrict sales of drugs and cigarettes</a:t>
            </a:r>
          </a:p>
          <a:p>
            <a:pPr lvl="1"/>
            <a:r>
              <a:rPr lang="en-US" sz="2400" dirty="0">
                <a:latin typeface="+mn-lt"/>
              </a:rPr>
              <a:t>Prevent All Cigarette Trafficking Act</a:t>
            </a:r>
          </a:p>
          <a:p>
            <a:pPr lvl="1"/>
            <a:r>
              <a:rPr lang="en-US" sz="2400" dirty="0">
                <a:latin typeface="+mn-lt"/>
              </a:rPr>
              <a:t>Unlawful Internet Gambling Enforcement Act</a:t>
            </a:r>
          </a:p>
          <a:p>
            <a:pPr lvl="1"/>
            <a:r>
              <a:rPr lang="en-US" sz="2400" dirty="0">
                <a:latin typeface="+mn-lt"/>
              </a:rPr>
              <a:t>Increase in number of states allowing online </a:t>
            </a:r>
            <a:r>
              <a:rPr lang="en-US" sz="2400" dirty="0" smtClean="0">
                <a:latin typeface="+mn-lt"/>
              </a:rPr>
              <a:t>gambling</a:t>
            </a:r>
            <a:endParaRPr lang="en-US" sz="2400" dirty="0">
              <a:latin typeface="+mn-lt"/>
            </a:endParaRPr>
          </a:p>
        </p:txBody>
      </p:sp>
    </p:spTree>
    <p:extLst>
      <p:ext uri="{BB962C8B-B14F-4D97-AF65-F5344CB8AC3E}">
        <p14:creationId xmlns:p14="http://schemas.microsoft.com/office/powerpoint/2010/main" val="4267603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on Society: </a:t>
            </a:r>
            <a:r>
              <a:rPr lang="en-US" altLang="en-US" dirty="0"/>
              <a:t>The Internet Drug Bazaar</a:t>
            </a:r>
            <a:endParaRPr lang="en-US" dirty="0"/>
          </a:p>
        </p:txBody>
      </p:sp>
      <p:sp>
        <p:nvSpPr>
          <p:cNvPr id="3" name="Text Placeholder 2"/>
          <p:cNvSpPr>
            <a:spLocks noGrp="1"/>
          </p:cNvSpPr>
          <p:nvPr>
            <p:ph type="body" idx="1"/>
          </p:nvPr>
        </p:nvSpPr>
        <p:spPr>
          <a:xfrm>
            <a:off x="457200" y="1600200"/>
            <a:ext cx="8229600" cy="4648200"/>
          </a:xfrm>
        </p:spPr>
        <p:txBody>
          <a:bodyPr/>
          <a:lstStyle/>
          <a:p>
            <a:r>
              <a:rPr lang="en-US" sz="2400" dirty="0">
                <a:latin typeface="+mn-lt"/>
              </a:rPr>
              <a:t>Class discussion:</a:t>
            </a:r>
          </a:p>
          <a:p>
            <a:pPr lvl="1"/>
            <a:r>
              <a:rPr lang="en-US" altLang="en-US" sz="2400" dirty="0">
                <a:latin typeface="+mn-lt"/>
              </a:rPr>
              <a:t>What</a:t>
            </a:r>
            <a:r>
              <a:rPr lang="en-US" altLang="ja-JP" sz="2400" dirty="0">
                <a:latin typeface="+mn-lt"/>
              </a:rPr>
              <a:t>'s wrong with buying prescription drugs online, especially if the prices are lower?</a:t>
            </a:r>
          </a:p>
          <a:p>
            <a:pPr lvl="1"/>
            <a:r>
              <a:rPr lang="en-US" altLang="en-US" sz="2400" dirty="0">
                <a:latin typeface="+mn-lt"/>
              </a:rPr>
              <a:t>What are the risks and benefits of online pharmacies?</a:t>
            </a:r>
          </a:p>
          <a:p>
            <a:pPr lvl="1"/>
            <a:r>
              <a:rPr lang="en-US" altLang="en-US" sz="2400" dirty="0">
                <a:latin typeface="+mn-lt"/>
              </a:rPr>
              <a:t>Should online pharmacies require a physician</a:t>
            </a:r>
            <a:r>
              <a:rPr lang="en-US" altLang="ja-JP" sz="2400" dirty="0">
                <a:latin typeface="+mn-lt"/>
              </a:rPr>
              <a:t>'s prescription?</a:t>
            </a:r>
          </a:p>
          <a:p>
            <a:pPr lvl="1"/>
            <a:r>
              <a:rPr lang="en-US" altLang="en-US" sz="2400" dirty="0">
                <a:latin typeface="+mn-lt"/>
              </a:rPr>
              <a:t>How do online pharmacies challenge the traditional business model of pharmacies and drug firms?</a:t>
            </a:r>
          </a:p>
          <a:p>
            <a:pPr lvl="1"/>
            <a:r>
              <a:rPr lang="en-US" altLang="en-US" sz="2400" dirty="0">
                <a:latin typeface="+mn-lt"/>
              </a:rPr>
              <a:t>What are the challenges in regulating online pharmacies? </a:t>
            </a:r>
          </a:p>
          <a:p>
            <a:pPr lvl="1"/>
            <a:r>
              <a:rPr lang="en-US" altLang="en-US" sz="2400" dirty="0">
                <a:latin typeface="+mn-lt"/>
              </a:rPr>
              <a:t>Who benefits and who loses from online pharmacies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89948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for Organizing the Issues</a:t>
            </a:r>
          </a:p>
        </p:txBody>
      </p:sp>
      <p:sp>
        <p:nvSpPr>
          <p:cNvPr id="3" name="Text Placeholder 2"/>
          <p:cNvSpPr>
            <a:spLocks noGrp="1"/>
          </p:cNvSpPr>
          <p:nvPr>
            <p:ph type="body" idx="1"/>
          </p:nvPr>
        </p:nvSpPr>
        <p:spPr/>
        <p:txBody>
          <a:bodyPr/>
          <a:lstStyle/>
          <a:p>
            <a:r>
              <a:rPr lang="en-US" sz="2400" dirty="0">
                <a:latin typeface="+mn-lt"/>
              </a:rPr>
              <a:t>Issues raised by Internet and e-commerce can be viewed at individual, social, and political levels</a:t>
            </a:r>
          </a:p>
          <a:p>
            <a:r>
              <a:rPr lang="en-US" sz="2400" dirty="0">
                <a:latin typeface="+mn-lt"/>
              </a:rPr>
              <a:t>Four major categories of issues:</a:t>
            </a:r>
          </a:p>
          <a:p>
            <a:pPr lvl="1"/>
            <a:r>
              <a:rPr lang="en-US" sz="2400" dirty="0">
                <a:latin typeface="+mn-lt"/>
              </a:rPr>
              <a:t>Information rights</a:t>
            </a:r>
          </a:p>
          <a:p>
            <a:pPr lvl="1"/>
            <a:r>
              <a:rPr lang="en-US" sz="2400" dirty="0">
                <a:latin typeface="+mn-lt"/>
              </a:rPr>
              <a:t>Property rights</a:t>
            </a:r>
          </a:p>
          <a:p>
            <a:pPr lvl="1"/>
            <a:r>
              <a:rPr lang="en-US" sz="2400" dirty="0">
                <a:latin typeface="+mn-lt"/>
              </a:rPr>
              <a:t>Governance</a:t>
            </a:r>
          </a:p>
          <a:p>
            <a:pPr lvl="1"/>
            <a:r>
              <a:rPr lang="en-US" sz="2400" dirty="0">
                <a:latin typeface="+mn-lt"/>
              </a:rPr>
              <a:t>Public safety and </a:t>
            </a:r>
            <a:r>
              <a:rPr lang="en-US" sz="2400" dirty="0" smtClean="0">
                <a:latin typeface="+mn-lt"/>
              </a:rPr>
              <a:t>welfare</a:t>
            </a:r>
            <a:endParaRPr lang="en-US" sz="2400" dirty="0">
              <a:latin typeface="+mn-lt"/>
            </a:endParaRPr>
          </a:p>
        </p:txBody>
      </p:sp>
    </p:spTree>
    <p:extLst>
      <p:ext uri="{BB962C8B-B14F-4D97-AF65-F5344CB8AC3E}">
        <p14:creationId xmlns:p14="http://schemas.microsoft.com/office/powerpoint/2010/main" val="216962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8.1 </a:t>
            </a:r>
            <a:r>
              <a:rPr lang="en-US" dirty="0"/>
              <a:t>The Moral Dimensions of an </a:t>
            </a:r>
            <a:r>
              <a:rPr lang="en-US" dirty="0" smtClean="0"/>
              <a:t>Internet </a:t>
            </a:r>
            <a:r>
              <a:rPr lang="en-US" dirty="0"/>
              <a:t>Society</a:t>
            </a:r>
          </a:p>
        </p:txBody>
      </p:sp>
      <p:pic>
        <p:nvPicPr>
          <p:cNvPr id="5" name="Picture 4" descr="A bull’s eye diagram has the internet and e commerce at center. From the center to the periphery, three surrounding circles are labeled as ethical issues at individual level, social issues at society level, and political issues at polity level. The area surrounding circle is divided into four quadrants. Top left quadrant is labeled as information rights. Top right quadrant is labeled as property rights. Bottom right quadrant is labeled as governance, and bottom left quadrant is labeled as public safety and welfar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9010"/>
          <a:stretch/>
        </p:blipFill>
        <p:spPr bwMode="auto">
          <a:xfrm>
            <a:off x="1205149" y="1793784"/>
            <a:ext cx="6733702" cy="449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943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Ethical Concepts</a:t>
            </a:r>
          </a:p>
        </p:txBody>
      </p:sp>
      <p:sp>
        <p:nvSpPr>
          <p:cNvPr id="3" name="Text Placeholder 2"/>
          <p:cNvSpPr>
            <a:spLocks noGrp="1"/>
          </p:cNvSpPr>
          <p:nvPr>
            <p:ph type="body" idx="1"/>
          </p:nvPr>
        </p:nvSpPr>
        <p:spPr/>
        <p:txBody>
          <a:bodyPr/>
          <a:lstStyle/>
          <a:p>
            <a:r>
              <a:rPr lang="en-US" sz="2000" dirty="0">
                <a:latin typeface="+mn-lt"/>
              </a:rPr>
              <a:t>Ethics</a:t>
            </a:r>
          </a:p>
          <a:p>
            <a:pPr lvl="1"/>
            <a:r>
              <a:rPr lang="en-US" sz="2000" dirty="0">
                <a:latin typeface="+mn-lt"/>
              </a:rPr>
              <a:t>Study of principles used to determine right and wrong courses of action</a:t>
            </a:r>
          </a:p>
          <a:p>
            <a:r>
              <a:rPr lang="en-US" sz="2000" dirty="0">
                <a:latin typeface="+mn-lt"/>
              </a:rPr>
              <a:t>Responsibility</a:t>
            </a:r>
          </a:p>
          <a:p>
            <a:r>
              <a:rPr lang="en-US" sz="2000" dirty="0">
                <a:latin typeface="+mn-lt"/>
              </a:rPr>
              <a:t>Accountability</a:t>
            </a:r>
          </a:p>
          <a:p>
            <a:r>
              <a:rPr lang="en-US" sz="2000" dirty="0">
                <a:latin typeface="+mn-lt"/>
              </a:rPr>
              <a:t>Liability</a:t>
            </a:r>
          </a:p>
          <a:p>
            <a:pPr lvl="1"/>
            <a:r>
              <a:rPr lang="en-US" sz="2000" dirty="0">
                <a:latin typeface="+mn-lt"/>
              </a:rPr>
              <a:t>Laws permitting individuals to recover damages</a:t>
            </a:r>
          </a:p>
          <a:p>
            <a:r>
              <a:rPr lang="en-US" sz="2000" dirty="0">
                <a:latin typeface="+mn-lt"/>
              </a:rPr>
              <a:t>Due process</a:t>
            </a:r>
          </a:p>
          <a:p>
            <a:pPr lvl="1"/>
            <a:r>
              <a:rPr lang="en-US" sz="2000" dirty="0">
                <a:latin typeface="+mn-lt"/>
              </a:rPr>
              <a:t>Laws are known, understood</a:t>
            </a:r>
          </a:p>
          <a:p>
            <a:pPr lvl="1"/>
            <a:r>
              <a:rPr lang="en-US" sz="2000" dirty="0">
                <a:latin typeface="+mn-lt"/>
              </a:rPr>
              <a:t>Ability to appeal to higher authorities to ensure laws applied </a:t>
            </a:r>
            <a:r>
              <a:rPr lang="en-US" sz="2000" dirty="0" smtClean="0">
                <a:latin typeface="+mn-lt"/>
              </a:rPr>
              <a:t>correctly</a:t>
            </a:r>
            <a:endParaRPr lang="en-US" sz="2000" dirty="0">
              <a:latin typeface="+mn-lt"/>
            </a:endParaRPr>
          </a:p>
        </p:txBody>
      </p:sp>
    </p:spTree>
    <p:extLst>
      <p:ext uri="{BB962C8B-B14F-4D97-AF65-F5344CB8AC3E}">
        <p14:creationId xmlns:p14="http://schemas.microsoft.com/office/powerpoint/2010/main" val="1147613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Ethical Dilemmas</a:t>
            </a:r>
          </a:p>
        </p:txBody>
      </p:sp>
      <p:sp>
        <p:nvSpPr>
          <p:cNvPr id="3" name="Text Placeholder 2"/>
          <p:cNvSpPr>
            <a:spLocks noGrp="1"/>
          </p:cNvSpPr>
          <p:nvPr>
            <p:ph type="body" idx="1"/>
          </p:nvPr>
        </p:nvSpPr>
        <p:spPr>
          <a:xfrm>
            <a:off x="457200" y="1600201"/>
            <a:ext cx="8229600" cy="518160"/>
          </a:xfrm>
        </p:spPr>
        <p:txBody>
          <a:bodyPr/>
          <a:lstStyle/>
          <a:p>
            <a:r>
              <a:rPr lang="en-US" sz="2400" dirty="0">
                <a:latin typeface="+mn-lt"/>
              </a:rPr>
              <a:t>Process for analyzing ethical dilemmas</a:t>
            </a:r>
            <a:r>
              <a:rPr lang="en-US" sz="2400" dirty="0" smtClean="0">
                <a:latin typeface="+mn-lt"/>
              </a:rPr>
              <a:t>:</a:t>
            </a:r>
            <a:endParaRPr lang="en-US" sz="2400" dirty="0">
              <a:latin typeface="+mn-lt"/>
            </a:endParaRPr>
          </a:p>
        </p:txBody>
      </p:sp>
      <p:sp>
        <p:nvSpPr>
          <p:cNvPr id="4" name="Text Placeholder 3"/>
          <p:cNvSpPr>
            <a:spLocks noGrp="1"/>
          </p:cNvSpPr>
          <p:nvPr>
            <p:ph type="body" idx="2"/>
          </p:nvPr>
        </p:nvSpPr>
        <p:spPr>
          <a:xfrm>
            <a:off x="1010652" y="2133198"/>
            <a:ext cx="7676147" cy="3720251"/>
          </a:xfrm>
        </p:spPr>
        <p:txBody>
          <a:bodyPr/>
          <a:lstStyle/>
          <a:p>
            <a:pPr marL="432000" lvl="1" indent="-432000">
              <a:spcBef>
                <a:spcPts val="1500"/>
              </a:spcBef>
              <a:buFont typeface="+mj-lt"/>
              <a:buAutoNum type="arabicPeriod"/>
            </a:pPr>
            <a:r>
              <a:rPr lang="en-US" sz="2400" dirty="0">
                <a:latin typeface="+mn-lt"/>
              </a:rPr>
              <a:t>Identify and clearly describe the facts</a:t>
            </a:r>
          </a:p>
          <a:p>
            <a:pPr marL="432000" lvl="1" indent="-432000">
              <a:spcBef>
                <a:spcPts val="1500"/>
              </a:spcBef>
              <a:buFont typeface="+mj-lt"/>
              <a:buAutoNum type="arabicPeriod"/>
            </a:pPr>
            <a:r>
              <a:rPr lang="en-US" sz="2400" dirty="0">
                <a:latin typeface="+mn-lt"/>
              </a:rPr>
              <a:t>Define the conflict or dilemma and identify the higher-order values involved</a:t>
            </a:r>
          </a:p>
          <a:p>
            <a:pPr marL="432000" lvl="1" indent="-432000">
              <a:spcBef>
                <a:spcPts val="1500"/>
              </a:spcBef>
              <a:buFont typeface="+mj-lt"/>
              <a:buAutoNum type="arabicPeriod"/>
            </a:pPr>
            <a:r>
              <a:rPr lang="en-US" sz="2400" dirty="0">
                <a:latin typeface="+mn-lt"/>
              </a:rPr>
              <a:t>Identify the stakeholders</a:t>
            </a:r>
          </a:p>
          <a:p>
            <a:pPr marL="432000" lvl="1" indent="-432000">
              <a:spcBef>
                <a:spcPts val="1500"/>
              </a:spcBef>
              <a:buFont typeface="+mj-lt"/>
              <a:buAutoNum type="arabicPeriod"/>
            </a:pPr>
            <a:r>
              <a:rPr lang="en-US" sz="2400" dirty="0">
                <a:latin typeface="+mn-lt"/>
              </a:rPr>
              <a:t>Identify the options that you can reasonably take</a:t>
            </a:r>
          </a:p>
          <a:p>
            <a:pPr marL="432000" lvl="1" indent="-432000">
              <a:spcBef>
                <a:spcPts val="1500"/>
              </a:spcBef>
              <a:buFont typeface="+mj-lt"/>
              <a:buAutoNum type="arabicPeriod"/>
            </a:pPr>
            <a:r>
              <a:rPr lang="en-US" sz="2400" dirty="0">
                <a:latin typeface="+mn-lt"/>
              </a:rPr>
              <a:t>Identify the potential consequences of your </a:t>
            </a:r>
            <a:r>
              <a:rPr lang="en-US" sz="2400" dirty="0" smtClean="0">
                <a:latin typeface="+mn-lt"/>
              </a:rPr>
              <a:t>options</a:t>
            </a:r>
            <a:endParaRPr lang="en-US" sz="2400" dirty="0">
              <a:latin typeface="+mn-lt"/>
            </a:endParaRPr>
          </a:p>
        </p:txBody>
      </p:sp>
    </p:spTree>
    <p:extLst>
      <p:ext uri="{BB962C8B-B14F-4D97-AF65-F5344CB8AC3E}">
        <p14:creationId xmlns:p14="http://schemas.microsoft.com/office/powerpoint/2010/main" val="2349002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Ethical Principles</a:t>
            </a:r>
          </a:p>
        </p:txBody>
      </p:sp>
      <p:sp>
        <p:nvSpPr>
          <p:cNvPr id="3" name="Text Placeholder 2"/>
          <p:cNvSpPr>
            <a:spLocks noGrp="1"/>
          </p:cNvSpPr>
          <p:nvPr>
            <p:ph type="body" idx="1"/>
          </p:nvPr>
        </p:nvSpPr>
        <p:spPr/>
        <p:txBody>
          <a:bodyPr/>
          <a:lstStyle/>
          <a:p>
            <a:pPr>
              <a:defRPr/>
            </a:pPr>
            <a:r>
              <a:rPr lang="en-US" sz="2400" dirty="0">
                <a:latin typeface="+mn-lt"/>
              </a:rPr>
              <a:t>Golden Rule</a:t>
            </a:r>
          </a:p>
          <a:p>
            <a:pPr>
              <a:defRPr/>
            </a:pPr>
            <a:r>
              <a:rPr lang="en-US" sz="2400" dirty="0">
                <a:latin typeface="+mn-lt"/>
              </a:rPr>
              <a:t>Universalism</a:t>
            </a:r>
          </a:p>
          <a:p>
            <a:pPr>
              <a:defRPr/>
            </a:pPr>
            <a:r>
              <a:rPr lang="en-US" sz="2400" dirty="0">
                <a:latin typeface="+mn-lt"/>
              </a:rPr>
              <a:t>Slippery Slope</a:t>
            </a:r>
          </a:p>
          <a:p>
            <a:pPr>
              <a:defRPr/>
            </a:pPr>
            <a:r>
              <a:rPr lang="en-US" sz="2400" dirty="0">
                <a:latin typeface="+mn-lt"/>
              </a:rPr>
              <a:t>Collective Utilitarian Principle</a:t>
            </a:r>
          </a:p>
          <a:p>
            <a:pPr>
              <a:defRPr/>
            </a:pPr>
            <a:r>
              <a:rPr lang="en-US" sz="2400" dirty="0">
                <a:latin typeface="+mn-lt"/>
              </a:rPr>
              <a:t>Risk Aversion</a:t>
            </a:r>
          </a:p>
          <a:p>
            <a:pPr>
              <a:defRPr/>
            </a:pPr>
            <a:r>
              <a:rPr lang="en-US" sz="2400" dirty="0">
                <a:latin typeface="+mn-lt"/>
              </a:rPr>
              <a:t>No Free Lunch</a:t>
            </a:r>
          </a:p>
          <a:p>
            <a:pPr>
              <a:defRPr/>
            </a:pPr>
            <a:r>
              <a:rPr lang="en-US" sz="2400" dirty="0">
                <a:latin typeface="+mn-lt"/>
              </a:rPr>
              <a:t>The </a:t>
            </a:r>
            <a:r>
              <a:rPr lang="en-US" sz="2400" b="1" dirty="0">
                <a:latin typeface="+mn-lt"/>
              </a:rPr>
              <a:t>New York Times</a:t>
            </a:r>
            <a:r>
              <a:rPr lang="en-US" sz="2400" i="1" dirty="0">
                <a:latin typeface="+mn-lt"/>
              </a:rPr>
              <a:t> </a:t>
            </a:r>
            <a:r>
              <a:rPr lang="en-US" sz="2400" dirty="0">
                <a:latin typeface="+mn-lt"/>
              </a:rPr>
              <a:t>Test</a:t>
            </a:r>
          </a:p>
          <a:p>
            <a:pPr>
              <a:defRPr/>
            </a:pPr>
            <a:r>
              <a:rPr lang="en-US" sz="2400" dirty="0">
                <a:latin typeface="+mn-lt"/>
              </a:rPr>
              <a:t>The Social Contract </a:t>
            </a:r>
            <a:r>
              <a:rPr lang="en-US" sz="2400" dirty="0" smtClean="0">
                <a:latin typeface="+mn-lt"/>
              </a:rPr>
              <a:t>Rule</a:t>
            </a:r>
            <a:endParaRPr lang="en-US" sz="2400" dirty="0">
              <a:latin typeface="+mn-lt"/>
            </a:endParaRPr>
          </a:p>
        </p:txBody>
      </p:sp>
    </p:spTree>
    <p:extLst>
      <p:ext uri="{BB962C8B-B14F-4D97-AF65-F5344CB8AC3E}">
        <p14:creationId xmlns:p14="http://schemas.microsoft.com/office/powerpoint/2010/main" val="2995285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8422</TotalTime>
  <Words>2380</Words>
  <Application>Microsoft Office PowerPoint</Application>
  <PresentationFormat>On-screen Show (4:3)</PresentationFormat>
  <Paragraphs>325</Paragraphs>
  <Slides>42</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Arial</vt:lpstr>
      <vt:lpstr>Noto Sans Symbols</vt:lpstr>
      <vt:lpstr>Times New Roman</vt:lpstr>
      <vt:lpstr>Verdana</vt:lpstr>
      <vt:lpstr>508 Lecture</vt:lpstr>
      <vt:lpstr>1_508 Lecture</vt:lpstr>
      <vt:lpstr>E-Commerce 2017: Business. Technology. Society.</vt:lpstr>
      <vt:lpstr>Learning Objectives</vt:lpstr>
      <vt:lpstr>The Right to Be Forgotten: Europe Leads on Internet Privacy</vt:lpstr>
      <vt:lpstr>Understanding Ethical, Social, and Political Issues in E-Commerce</vt:lpstr>
      <vt:lpstr>A Model for Organizing the Issues</vt:lpstr>
      <vt:lpstr>Figure 8.1 The Moral Dimensions of an Internet Society</vt:lpstr>
      <vt:lpstr>Basic Ethical Concepts</vt:lpstr>
      <vt:lpstr>Analyzing Ethical Dilemmas</vt:lpstr>
      <vt:lpstr>Candidate Ethical Principles</vt:lpstr>
      <vt:lpstr>Privacy and Information Rights</vt:lpstr>
      <vt:lpstr>Table 8.2 The F T C’s Fair Information Practice Principles</vt:lpstr>
      <vt:lpstr>Privacy in the Public Sector: Privacy Rights of Citizens</vt:lpstr>
      <vt:lpstr>Privacy in the Private Sector: Privacy Rights of Consumers</vt:lpstr>
      <vt:lpstr>Information Collected by Websites</vt:lpstr>
      <vt:lpstr>Key Issues in Online Privacy of Consumers</vt:lpstr>
      <vt:lpstr>Marketing: Profiling, Behavioral Targeting, and Retargeting (1 of 2)</vt:lpstr>
      <vt:lpstr>Marketing: Profiling, Behavioral Targeting, and Retargeting (2 of 2)</vt:lpstr>
      <vt:lpstr>Social Networks and Privacy</vt:lpstr>
      <vt:lpstr>Mobile Devices: Location-Based Privacy Issues</vt:lpstr>
      <vt:lpstr>Consumer Privacy Regulation: The F T C (1 of 2)</vt:lpstr>
      <vt:lpstr>Consumer Privacy Regulation: The F T C (2 of 2)</vt:lpstr>
      <vt:lpstr>Consumer Privacy Regulation: The Federal Communications Commission (F C C)</vt:lpstr>
      <vt:lpstr>Privacy Policies</vt:lpstr>
      <vt:lpstr>The European Data Protection Directive</vt:lpstr>
      <vt:lpstr>Industry Self-Regulation</vt:lpstr>
      <vt:lpstr>Technology Solutions</vt:lpstr>
      <vt:lpstr>Privacy Protection</vt:lpstr>
      <vt:lpstr>Insight on Technology: Apple: Defender of Privacy?</vt:lpstr>
      <vt:lpstr>Intellectual Property Rights</vt:lpstr>
      <vt:lpstr>Intellectual Property Protection</vt:lpstr>
      <vt:lpstr>Copyright </vt:lpstr>
      <vt:lpstr>Patents</vt:lpstr>
      <vt:lpstr>E-Commerce Patents</vt:lpstr>
      <vt:lpstr>Trademarks</vt:lpstr>
      <vt:lpstr>Trademarks and the Internet</vt:lpstr>
      <vt:lpstr>Trade Secrets</vt:lpstr>
      <vt:lpstr>Who Governs the Internet and E-Commerce?</vt:lpstr>
      <vt:lpstr>Taxation</vt:lpstr>
      <vt:lpstr>Insight on Business: Internet Sales Tax Battle</vt:lpstr>
      <vt:lpstr>Net Neutrality</vt:lpstr>
      <vt:lpstr>Public Safety and Welfare</vt:lpstr>
      <vt:lpstr>Insight on Society: The Internet Drug Bazaar</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2017: Business. Technology. Society., 13e</dc:title>
  <dc:subject>MIS</dc:subject>
  <dc:creator>Laudon/Traver</dc:creator>
  <cp:keywords>E-Commerce 2017</cp:keywords>
  <cp:lastModifiedBy>Nick</cp:lastModifiedBy>
  <cp:revision>837</cp:revision>
  <dcterms:modified xsi:type="dcterms:W3CDTF">2018-05-20T17:35:15Z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