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7"/>
  </p:notesMasterIdLst>
  <p:handoutMasterIdLst>
    <p:handoutMasterId r:id="rId58"/>
  </p:handoutMasterIdLst>
  <p:sldIdLst>
    <p:sldId id="301" r:id="rId3"/>
    <p:sldId id="306" r:id="rId4"/>
    <p:sldId id="308" r:id="rId5"/>
    <p:sldId id="309" r:id="rId6"/>
    <p:sldId id="310" r:id="rId7"/>
    <p:sldId id="311" r:id="rId8"/>
    <p:sldId id="312" r:id="rId9"/>
    <p:sldId id="313" r:id="rId10"/>
    <p:sldId id="314" r:id="rId11"/>
    <p:sldId id="315" r:id="rId12"/>
    <p:sldId id="316" r:id="rId13"/>
    <p:sldId id="317" r:id="rId14"/>
    <p:sldId id="360"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88" userDrawn="1">
          <p15:clr>
            <a:srgbClr val="A4A3A4"/>
          </p15:clr>
        </p15:guide>
        <p15:guide id="2" pos="17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15" autoAdjust="0"/>
    <p:restoredTop sz="82909" autoAdjust="0"/>
  </p:normalViewPr>
  <p:slideViewPr>
    <p:cSldViewPr snapToGrid="0" snapToObjects="1">
      <p:cViewPr varScale="1">
        <p:scale>
          <a:sx n="61" d="100"/>
          <a:sy n="61" d="100"/>
        </p:scale>
        <p:origin x="1260" y="66"/>
      </p:cViewPr>
      <p:guideLst>
        <p:guide orient="horz" pos="4088"/>
        <p:guide pos="1791"/>
      </p:guideLst>
    </p:cSldViewPr>
  </p:slideViewPr>
  <p:outlineViewPr>
    <p:cViewPr>
      <p:scale>
        <a:sx n="33" d="100"/>
        <a:sy n="33" d="100"/>
      </p:scale>
      <p:origin x="0" y="-319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4.11(a), Page 211. </a:t>
            </a:r>
          </a:p>
          <a:p>
            <a:r>
              <a:rPr lang="en-US" sz="1200" b="0" i="0" u="none" strike="noStrike" kern="1200" cap="none" baseline="0" dirty="0" smtClean="0">
                <a:solidFill>
                  <a:schemeClr val="tx1"/>
                </a:solidFill>
                <a:latin typeface="Arial"/>
                <a:ea typeface="Arial"/>
                <a:cs typeface="Arial"/>
                <a:sym typeface="Arial"/>
              </a:rPr>
              <a:t>In a two-tier architecture, a web server responds to requests for web pages and a database server provides backend data storage.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7415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4.11(b), Page 211. </a:t>
            </a:r>
          </a:p>
          <a:p>
            <a:r>
              <a:rPr lang="en-US" sz="1200" b="0" i="0" u="none" strike="noStrike" kern="1200" cap="none" baseline="0" dirty="0" smtClean="0">
                <a:solidFill>
                  <a:schemeClr val="tx1"/>
                </a:solidFill>
                <a:latin typeface="Arial"/>
                <a:ea typeface="Arial"/>
                <a:cs typeface="Arial"/>
                <a:sym typeface="Arial"/>
              </a:rPr>
              <a:t>In a multi-tier architecture, a web server is linked to a middle-tier layer that typically includes a series of application servers that perform specific tasks, as well as to a backend layer of existing corporate systems.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382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0" dirty="0" smtClean="0"/>
              <a:t>Slide 2 is a list of textbook LO numbers and statements.</a:t>
            </a:r>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8797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4.1, Page 193.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Arial"/>
                <a:ea typeface="Arial"/>
                <a:cs typeface="Arial"/>
                <a:sym typeface="Arial"/>
              </a:rPr>
              <a:t>A SWOT analysis describes your firm’s strengths, weaknesses, opportunities, and threats.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2688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4.2, Page 194. </a:t>
            </a:r>
          </a:p>
          <a:p>
            <a:r>
              <a:rPr lang="en-US" sz="1200" b="0" i="0" u="none" strike="noStrike" kern="1200" cap="none" baseline="0" dirty="0" smtClean="0">
                <a:solidFill>
                  <a:schemeClr val="tx1"/>
                </a:solidFill>
                <a:latin typeface="Arial"/>
                <a:ea typeface="Arial"/>
                <a:cs typeface="Arial"/>
                <a:sym typeface="Arial"/>
              </a:rPr>
              <a:t>An e-commerce presence requires firms to consider the four different kinds of presence, and the platforms and activities associated with each type of presence.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9473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Figure 4.5, Page 199.</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0440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4.6(a), Page 201.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data flow diagram describes the flow of information requests</a:t>
            </a:r>
            <a:r>
              <a:rPr lang="en-US" baseline="0" dirty="0" smtClean="0"/>
              <a:t> and responses for a simple website.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7955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4.6(b), Page 201.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physical design describes the hardware and software needed to realize the logical design.</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5466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4.7, Page 202.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Arial"/>
                <a:ea typeface="Arial"/>
                <a:cs typeface="Arial"/>
                <a:sym typeface="Arial"/>
              </a:rPr>
              <a:t>You have a number of alternatives to consider when building and hosting an e-commerce site.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911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4.10, Page 210. </a:t>
            </a:r>
          </a:p>
          <a:p>
            <a:r>
              <a:rPr lang="en-US" sz="1200" b="0" i="0" u="none" strike="noStrike" kern="1200" cap="none" baseline="0" dirty="0" smtClean="0">
                <a:solidFill>
                  <a:schemeClr val="tx1"/>
                </a:solidFill>
                <a:latin typeface="Arial"/>
                <a:ea typeface="Arial"/>
                <a:cs typeface="Arial"/>
                <a:sym typeface="Arial"/>
              </a:rPr>
              <a:t>Website optimization requires that you consider three factors: page content, page generation, and page delivery.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76669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Three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1"/>
            <a:ext cx="8229600" cy="1345500"/>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061452"/>
            <a:ext cx="8229600" cy="126850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4478338"/>
            <a:ext cx="8229600" cy="1438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94048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3"/>
            <a:ext cx="7162799" cy="280279"/>
          </a:xfrm>
          <a:prstGeom prst="rect">
            <a:avLst/>
          </a:prstGeom>
          <a:noFill/>
          <a:ln>
            <a:noFill/>
          </a:ln>
        </p:spPr>
        <p:txBody>
          <a:bodyPr lIns="91425" tIns="45700" rIns="91425" bIns="45700" anchor="t" anchorCtr="0">
            <a:noAutofit/>
          </a:body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2018, 2017, 2016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70"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2491"/>
            <a:ext cx="8363663" cy="1039791"/>
          </a:xfrm>
        </p:spPr>
        <p:txBody>
          <a:bodyPr anchor="ctr"/>
          <a:lstStyle/>
          <a:p>
            <a:pPr>
              <a:buSzPct val="100000"/>
            </a:pPr>
            <a:r>
              <a:rPr lang="en-US" dirty="0"/>
              <a:t>E-Commerce 2017: Business. Technology. Society.</a:t>
            </a:r>
            <a:endParaRPr lang="en-US"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200" y="1338962"/>
            <a:ext cx="8229600" cy="352678"/>
          </a:xfrm>
        </p:spPr>
        <p:txBody>
          <a:bodyPr/>
          <a:lstStyle/>
          <a:p>
            <a:r>
              <a:rPr lang="en-US" dirty="0" smtClean="0">
                <a:latin typeface="+mn-lt"/>
              </a:rPr>
              <a:t>Thirteenth </a:t>
            </a:r>
            <a:r>
              <a:rPr 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algn="ctr"/>
            <a:r>
              <a:rPr lang="en-US" b="1" dirty="0">
                <a:latin typeface="+mn-lt"/>
              </a:rPr>
              <a:t>Chapter </a:t>
            </a:r>
            <a:r>
              <a:rPr lang="en-US" b="1" dirty="0" smtClean="0">
                <a:latin typeface="+mn-lt"/>
              </a:rPr>
              <a:t>4</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defRPr/>
            </a:pPr>
            <a:r>
              <a:rPr lang="en-US" altLang="en-US" dirty="0">
                <a:latin typeface="+mn-lt"/>
              </a:rPr>
              <a:t>Building an </a:t>
            </a:r>
            <a:r>
              <a:rPr lang="en-US" altLang="en-US" dirty="0" smtClean="0">
                <a:latin typeface="+mn-lt"/>
              </a:rPr>
              <a:t>E-Commerce </a:t>
            </a:r>
            <a:r>
              <a:rPr lang="en-US" altLang="en-US" dirty="0">
                <a:latin typeface="+mn-lt"/>
              </a:rPr>
              <a:t>Presence: Websites, Mobile Sites, and Apps</a:t>
            </a:r>
          </a:p>
        </p:txBody>
      </p:sp>
      <p:pic>
        <p:nvPicPr>
          <p:cNvPr id="8" name="Picture 7" descr="Front Cover: E-Commerce 2017: Business. Technology. Society. Thirteenth Edition by Laudon and Tra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298" y="1905924"/>
            <a:ext cx="3485731" cy="4338865"/>
          </a:xfrm>
          <a:prstGeom prst="rect">
            <a:avLst/>
          </a:prstGeom>
          <a:ln w="9525">
            <a:solidFill>
              <a:schemeClr val="tx1"/>
            </a:solidFill>
          </a:ln>
          <a:effectLst/>
        </p:spPr>
      </p:pic>
      <p:sp>
        <p:nvSpPr>
          <p:cNvPr id="6" name="Text Placeholder 5"/>
          <p:cNvSpPr>
            <a:spLocks noGrp="1"/>
          </p:cNvSpPr>
          <p:nvPr>
            <p:ph type="body" idx="13"/>
          </p:nvPr>
        </p:nvSpPr>
        <p:spPr>
          <a:xfrm>
            <a:off x="2667000" y="6443835"/>
            <a:ext cx="6092902" cy="24652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2018, 2017, 2016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The Systems Development Life Cycle</a:t>
            </a:r>
          </a:p>
        </p:txBody>
      </p:sp>
      <p:sp>
        <p:nvSpPr>
          <p:cNvPr id="3" name="Text Placeholder 2"/>
          <p:cNvSpPr>
            <a:spLocks noGrp="1"/>
          </p:cNvSpPr>
          <p:nvPr>
            <p:ph type="body" idx="1"/>
          </p:nvPr>
        </p:nvSpPr>
        <p:spPr/>
        <p:txBody>
          <a:bodyPr/>
          <a:lstStyle/>
          <a:p>
            <a:r>
              <a:rPr lang="en-US" sz="2400" dirty="0">
                <a:latin typeface="+mn-lt"/>
              </a:rPr>
              <a:t>Methodology for understanding business objectives of a system and designing an appropriate solution</a:t>
            </a:r>
          </a:p>
          <a:p>
            <a:r>
              <a:rPr lang="en-US" sz="2400" dirty="0">
                <a:latin typeface="+mn-lt"/>
              </a:rPr>
              <a:t>Five major steps:</a:t>
            </a:r>
          </a:p>
          <a:p>
            <a:pPr lvl="1"/>
            <a:r>
              <a:rPr lang="en-US" sz="2400" dirty="0">
                <a:latin typeface="+mn-lt"/>
              </a:rPr>
              <a:t>Systems analysis/planning</a:t>
            </a:r>
          </a:p>
          <a:p>
            <a:pPr lvl="1"/>
            <a:r>
              <a:rPr lang="en-US" sz="2400" dirty="0">
                <a:latin typeface="+mn-lt"/>
              </a:rPr>
              <a:t>Systems design</a:t>
            </a:r>
          </a:p>
          <a:p>
            <a:pPr lvl="1"/>
            <a:r>
              <a:rPr lang="en-US" sz="2400" dirty="0">
                <a:latin typeface="+mn-lt"/>
              </a:rPr>
              <a:t>Building the system</a:t>
            </a:r>
          </a:p>
          <a:p>
            <a:pPr lvl="1"/>
            <a:r>
              <a:rPr lang="en-US" sz="2400" dirty="0">
                <a:latin typeface="+mn-lt"/>
              </a:rPr>
              <a:t>Testing</a:t>
            </a:r>
          </a:p>
          <a:p>
            <a:pPr lvl="1"/>
            <a:r>
              <a:rPr lang="en-US" sz="2400" dirty="0">
                <a:latin typeface="+mn-lt"/>
              </a:rPr>
              <a:t>Implementation</a:t>
            </a:r>
          </a:p>
        </p:txBody>
      </p:sp>
    </p:spTree>
    <p:extLst>
      <p:ext uri="{BB962C8B-B14F-4D97-AF65-F5344CB8AC3E}">
        <p14:creationId xmlns:p14="http://schemas.microsoft.com/office/powerpoint/2010/main" val="312355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4.5 </a:t>
            </a:r>
            <a:r>
              <a:rPr lang="en-US" dirty="0"/>
              <a:t>Website Systems Development Life Cycle</a:t>
            </a:r>
          </a:p>
        </p:txBody>
      </p:sp>
      <p:pic>
        <p:nvPicPr>
          <p:cNvPr id="5" name="Picture 4" descr="The life cycle of website systems development shows implementation and service delivery looping back to the systems analysis and planning stage. The loop is as follows: Systems analysis and planning, leads to systems design, which leads to building the system, which leads to the step of testing, and finally to the implementation service delivery, which then cycles back to the first step. Also listed are the following best practices: Continuous availability 99 percent plus, design for scalability, build in management for end to end delivery, plan for growth, design pages for high speed performance, and understand and optimize workload on syste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78" y="1698371"/>
            <a:ext cx="7335645" cy="4460324"/>
          </a:xfrm>
          <a:prstGeom prst="rect">
            <a:avLst/>
          </a:prstGeom>
        </p:spPr>
      </p:pic>
    </p:spTree>
    <p:extLst>
      <p:ext uri="{BB962C8B-B14F-4D97-AF65-F5344CB8AC3E}">
        <p14:creationId xmlns:p14="http://schemas.microsoft.com/office/powerpoint/2010/main" val="129248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Analysis/Planning</a:t>
            </a:r>
          </a:p>
        </p:txBody>
      </p:sp>
      <p:sp>
        <p:nvSpPr>
          <p:cNvPr id="3" name="Text Placeholder 2"/>
          <p:cNvSpPr>
            <a:spLocks noGrp="1"/>
          </p:cNvSpPr>
          <p:nvPr>
            <p:ph type="body" idx="1"/>
          </p:nvPr>
        </p:nvSpPr>
        <p:spPr/>
        <p:txBody>
          <a:bodyPr/>
          <a:lstStyle/>
          <a:p>
            <a:r>
              <a:rPr lang="en-US" sz="2400" dirty="0">
                <a:latin typeface="+mn-lt"/>
              </a:rPr>
              <a:t>Business objectives</a:t>
            </a:r>
            <a:r>
              <a:rPr lang="en-US" sz="2400" dirty="0" smtClean="0">
                <a:latin typeface="+mn-lt"/>
              </a:rPr>
              <a:t>:</a:t>
            </a:r>
            <a:endParaRPr lang="en-US" sz="2400" dirty="0">
              <a:latin typeface="+mn-lt"/>
            </a:endParaRPr>
          </a:p>
          <a:p>
            <a:pPr lvl="1"/>
            <a:r>
              <a:rPr lang="en-US" sz="2400" dirty="0">
                <a:latin typeface="+mn-lt"/>
              </a:rPr>
              <a:t>List of capabilities you want your site to have</a:t>
            </a:r>
          </a:p>
          <a:p>
            <a:r>
              <a:rPr lang="en-US" sz="2400" dirty="0">
                <a:latin typeface="+mn-lt"/>
              </a:rPr>
              <a:t>System functionalities</a:t>
            </a:r>
            <a:r>
              <a:rPr lang="en-US" sz="2400" dirty="0" smtClean="0">
                <a:latin typeface="+mn-lt"/>
              </a:rPr>
              <a:t>:</a:t>
            </a:r>
            <a:endParaRPr lang="en-US" sz="2400" dirty="0">
              <a:latin typeface="+mn-lt"/>
            </a:endParaRPr>
          </a:p>
          <a:p>
            <a:pPr lvl="1"/>
            <a:r>
              <a:rPr lang="en-US" sz="2400" dirty="0">
                <a:latin typeface="+mn-lt"/>
              </a:rPr>
              <a:t>List of information system capabilities needed to achieve business objectives</a:t>
            </a:r>
          </a:p>
          <a:p>
            <a:r>
              <a:rPr lang="en-US" sz="2400" dirty="0">
                <a:latin typeface="+mn-lt"/>
              </a:rPr>
              <a:t>Information requirements</a:t>
            </a:r>
            <a:r>
              <a:rPr lang="en-US" sz="2400" dirty="0" smtClean="0">
                <a:latin typeface="+mn-lt"/>
              </a:rPr>
              <a:t>:</a:t>
            </a:r>
            <a:endParaRPr lang="en-US" sz="2400" dirty="0">
              <a:latin typeface="+mn-lt"/>
            </a:endParaRPr>
          </a:p>
          <a:p>
            <a:pPr lvl="1"/>
            <a:r>
              <a:rPr lang="en-US" sz="2400" dirty="0">
                <a:latin typeface="+mn-lt"/>
              </a:rPr>
              <a:t>Information elements that system must produce in order to achieve business objectives</a:t>
            </a:r>
          </a:p>
        </p:txBody>
      </p:sp>
    </p:spTree>
    <p:extLst>
      <p:ext uri="{BB962C8B-B14F-4D97-AF65-F5344CB8AC3E}">
        <p14:creationId xmlns:p14="http://schemas.microsoft.com/office/powerpoint/2010/main" val="307733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solidFill>
                  <a:schemeClr val="tx2"/>
                </a:solidFill>
              </a:rPr>
              <a:t>Table </a:t>
            </a:r>
            <a:r>
              <a:rPr lang="en-US" sz="2800" dirty="0" smtClean="0">
                <a:solidFill>
                  <a:schemeClr val="tx2"/>
                </a:solidFill>
              </a:rPr>
              <a:t>4.2 </a:t>
            </a:r>
            <a:r>
              <a:rPr lang="en-US" sz="2800" dirty="0">
                <a:solidFill>
                  <a:schemeClr val="tx2"/>
                </a:solidFill>
              </a:rPr>
              <a:t>System Analysis, Business Objectives, System Functionalities, and Information Requirements for a Typical </a:t>
            </a:r>
            <a:r>
              <a:rPr lang="en-US" sz="2800" dirty="0" smtClean="0">
                <a:solidFill>
                  <a:schemeClr val="tx2"/>
                </a:solidFill>
              </a:rPr>
              <a:t>E-commerce </a:t>
            </a:r>
            <a:r>
              <a:rPr lang="en-US" sz="2800" dirty="0">
                <a:solidFill>
                  <a:schemeClr val="tx2"/>
                </a:solidFill>
              </a:rPr>
              <a:t>Site </a:t>
            </a:r>
            <a:r>
              <a:rPr lang="en-US" sz="2000" b="0" dirty="0">
                <a:solidFill>
                  <a:schemeClr val="tx2"/>
                </a:solidFill>
              </a:rPr>
              <a:t>(1 of 2)</a:t>
            </a:r>
          </a:p>
        </p:txBody>
      </p:sp>
      <p:graphicFrame>
        <p:nvGraphicFramePr>
          <p:cNvPr id="3" name="Table 2"/>
          <p:cNvGraphicFramePr>
            <a:graphicFrameLocks noGrp="1"/>
          </p:cNvGraphicFramePr>
          <p:nvPr>
            <p:extLst>
              <p:ext uri="{D42A27DB-BD31-4B8C-83A1-F6EECF244321}">
                <p14:modId xmlns:p14="http://schemas.microsoft.com/office/powerpoint/2010/main" val="42263422"/>
              </p:ext>
            </p:extLst>
          </p:nvPr>
        </p:nvGraphicFramePr>
        <p:xfrm>
          <a:off x="457200" y="1877793"/>
          <a:ext cx="8229600" cy="4297680"/>
        </p:xfrm>
        <a:graphic>
          <a:graphicData uri="http://schemas.openxmlformats.org/drawingml/2006/table">
            <a:tbl>
              <a:tblPr firstRow="1" bandRow="1">
                <a:tableStyleId>{2D5ABB26-0587-4C30-8999-92F81FD0307C}</a:tableStyleId>
              </a:tblPr>
              <a:tblGrid>
                <a:gridCol w="2215662">
                  <a:extLst>
                    <a:ext uri="{9D8B030D-6E8A-4147-A177-3AD203B41FA5}">
                      <a16:colId xmlns:a16="http://schemas.microsoft.com/office/drawing/2014/main" val="2027001354"/>
                    </a:ext>
                  </a:extLst>
                </a:gridCol>
                <a:gridCol w="2338753">
                  <a:extLst>
                    <a:ext uri="{9D8B030D-6E8A-4147-A177-3AD203B41FA5}">
                      <a16:colId xmlns:a16="http://schemas.microsoft.com/office/drawing/2014/main" val="3402969319"/>
                    </a:ext>
                  </a:extLst>
                </a:gridCol>
                <a:gridCol w="3675185">
                  <a:extLst>
                    <a:ext uri="{9D8B030D-6E8A-4147-A177-3AD203B41FA5}">
                      <a16:colId xmlns:a16="http://schemas.microsoft.com/office/drawing/2014/main" val="2599878209"/>
                    </a:ext>
                  </a:extLst>
                </a:gridCol>
              </a:tblGrid>
              <a:tr h="335280">
                <a:tc>
                  <a:txBody>
                    <a:bodyPr/>
                    <a:lstStyle/>
                    <a:p>
                      <a:r>
                        <a:rPr lang="en-US" sz="1600" b="1" dirty="0" smtClean="0"/>
                        <a:t>Business Objective</a:t>
                      </a:r>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System</a:t>
                      </a:r>
                      <a:r>
                        <a:rPr lang="en-US" sz="1600" b="1" baseline="0" dirty="0" smtClean="0"/>
                        <a:t> Functionality</a:t>
                      </a:r>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Information Requirements</a:t>
                      </a:r>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448109"/>
                  </a:ext>
                </a:extLst>
              </a:tr>
              <a:tr h="335280">
                <a:tc>
                  <a:txBody>
                    <a:bodyPr/>
                    <a:lstStyle/>
                    <a:p>
                      <a:r>
                        <a:rPr lang="en-US" sz="1600" dirty="0" smtClean="0"/>
                        <a:t>Display</a:t>
                      </a:r>
                      <a:r>
                        <a:rPr lang="en-US" sz="1600" baseline="0" dirty="0" smtClean="0"/>
                        <a:t> goods</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US" sz="1600" dirty="0" smtClean="0"/>
                        <a:t>Digital catalog</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US" sz="1600" dirty="0" smtClean="0"/>
                        <a:t>Dynamic</a:t>
                      </a:r>
                      <a:r>
                        <a:rPr lang="en-US" sz="1600" baseline="0" dirty="0" smtClean="0"/>
                        <a:t> text and graphics catalog</a:t>
                      </a:r>
                      <a:endParaRPr lang="en-US"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3919193"/>
                  </a:ext>
                </a:extLst>
              </a:tr>
              <a:tr h="335280">
                <a:tc>
                  <a:txBody>
                    <a:bodyPr/>
                    <a:lstStyle/>
                    <a:p>
                      <a:r>
                        <a:rPr lang="en-US" sz="1600" dirty="0" smtClean="0"/>
                        <a:t>Provide product</a:t>
                      </a:r>
                      <a:r>
                        <a:rPr lang="en-US" sz="1600" baseline="0" dirty="0" smtClean="0"/>
                        <a:t> information</a:t>
                      </a:r>
                      <a:endParaRPr lang="en-US" sz="1600" dirty="0"/>
                    </a:p>
                  </a:txBody>
                  <a:tcPr/>
                </a:tc>
                <a:tc>
                  <a:txBody>
                    <a:bodyPr/>
                    <a:lstStyle/>
                    <a:p>
                      <a:r>
                        <a:rPr lang="en-US" sz="1600" u="none" strike="noStrike" kern="1200" baseline="0" dirty="0" smtClean="0"/>
                        <a:t>Product database</a:t>
                      </a:r>
                      <a:endParaRPr lang="en-US" sz="1600" dirty="0"/>
                    </a:p>
                  </a:txBody>
                  <a:tcPr/>
                </a:tc>
                <a:tc>
                  <a:txBody>
                    <a:bodyPr/>
                    <a:lstStyle/>
                    <a:p>
                      <a:r>
                        <a:rPr lang="en-US" sz="1600" u="none" strike="noStrike" kern="1200" baseline="0" dirty="0" smtClean="0"/>
                        <a:t>Product description, stocking numbers, inventory levels</a:t>
                      </a:r>
                      <a:endParaRPr lang="en-US" sz="1600" dirty="0"/>
                    </a:p>
                  </a:txBody>
                  <a:tcPr/>
                </a:tc>
                <a:extLst>
                  <a:ext uri="{0D108BD9-81ED-4DB2-BD59-A6C34878D82A}">
                    <a16:rowId xmlns:a16="http://schemas.microsoft.com/office/drawing/2014/main" val="3338061114"/>
                  </a:ext>
                </a:extLst>
              </a:tr>
              <a:tr h="335280">
                <a:tc>
                  <a:txBody>
                    <a:bodyPr/>
                    <a:lstStyle/>
                    <a:p>
                      <a:r>
                        <a:rPr lang="en-US" sz="1600" u="none" strike="noStrike" kern="1200" baseline="0" dirty="0" smtClean="0"/>
                        <a:t>Personalize/customize product</a:t>
                      </a:r>
                      <a:endParaRPr lang="en-US" sz="1600" dirty="0"/>
                    </a:p>
                  </a:txBody>
                  <a:tcPr/>
                </a:tc>
                <a:tc>
                  <a:txBody>
                    <a:bodyPr/>
                    <a:lstStyle/>
                    <a:p>
                      <a:r>
                        <a:rPr lang="en-US" sz="1600" u="none" strike="noStrike" kern="1200" baseline="0" dirty="0" smtClean="0"/>
                        <a:t>Customer on-site tracking</a:t>
                      </a:r>
                      <a:endParaRPr lang="en-US" sz="1600" dirty="0"/>
                    </a:p>
                  </a:txBody>
                  <a:tcPr/>
                </a:tc>
                <a:tc>
                  <a:txBody>
                    <a:bodyPr/>
                    <a:lstStyle/>
                    <a:p>
                      <a:r>
                        <a:rPr lang="en-US" sz="1600" u="none" strike="noStrike" kern="1200" baseline="0" dirty="0" smtClean="0"/>
                        <a:t>Site log for every customer visit; data mining capability to identify common customer paths and appropriate responses</a:t>
                      </a:r>
                      <a:endParaRPr lang="en-US" sz="1600" dirty="0"/>
                    </a:p>
                  </a:txBody>
                  <a:tcPr/>
                </a:tc>
                <a:extLst>
                  <a:ext uri="{0D108BD9-81ED-4DB2-BD59-A6C34878D82A}">
                    <a16:rowId xmlns:a16="http://schemas.microsoft.com/office/drawing/2014/main" val="2361607365"/>
                  </a:ext>
                </a:extLst>
              </a:tr>
              <a:tr h="335280">
                <a:tc>
                  <a:txBody>
                    <a:bodyPr/>
                    <a:lstStyle/>
                    <a:p>
                      <a:r>
                        <a:rPr lang="en-US" sz="1600" u="none" strike="noStrike" kern="1200" baseline="0" dirty="0" smtClean="0"/>
                        <a:t>Engage customers in conversations</a:t>
                      </a:r>
                      <a:endParaRPr lang="en-US" sz="1600" dirty="0"/>
                    </a:p>
                  </a:txBody>
                  <a:tcPr/>
                </a:tc>
                <a:tc>
                  <a:txBody>
                    <a:bodyPr/>
                    <a:lstStyle/>
                    <a:p>
                      <a:r>
                        <a:rPr lang="en-US" sz="1600" u="none" strike="noStrike" kern="1200" baseline="0" dirty="0" smtClean="0"/>
                        <a:t>On-site blog; user forums</a:t>
                      </a:r>
                      <a:endParaRPr lang="en-US" sz="1600" dirty="0"/>
                    </a:p>
                  </a:txBody>
                  <a:tcPr/>
                </a:tc>
                <a:tc>
                  <a:txBody>
                    <a:bodyPr/>
                    <a:lstStyle/>
                    <a:p>
                      <a:r>
                        <a:rPr lang="en-US" sz="1600" u="none" strike="noStrike" kern="1200" baseline="0" dirty="0" smtClean="0"/>
                        <a:t>Software with blogging and community forum functionality</a:t>
                      </a:r>
                      <a:endParaRPr lang="en-US" sz="1600" dirty="0"/>
                    </a:p>
                  </a:txBody>
                  <a:tcPr/>
                </a:tc>
                <a:extLst>
                  <a:ext uri="{0D108BD9-81ED-4DB2-BD59-A6C34878D82A}">
                    <a16:rowId xmlns:a16="http://schemas.microsoft.com/office/drawing/2014/main" val="1572009161"/>
                  </a:ext>
                </a:extLst>
              </a:tr>
              <a:tr h="335280">
                <a:tc>
                  <a:txBody>
                    <a:bodyPr/>
                    <a:lstStyle/>
                    <a:p>
                      <a:r>
                        <a:rPr lang="en-US" sz="1600" u="none" strike="noStrike" kern="1200" baseline="0" dirty="0" smtClean="0"/>
                        <a:t>Execute a transaction</a:t>
                      </a:r>
                      <a:endParaRPr lang="en-US" sz="1600" dirty="0"/>
                    </a:p>
                  </a:txBody>
                  <a:tcPr/>
                </a:tc>
                <a:tc>
                  <a:txBody>
                    <a:bodyPr/>
                    <a:lstStyle/>
                    <a:p>
                      <a:r>
                        <a:rPr lang="en-US" sz="1600" u="none" strike="noStrike" kern="1200" baseline="0" dirty="0" smtClean="0"/>
                        <a:t>Shopping cart/payment system</a:t>
                      </a:r>
                      <a:endParaRPr lang="en-US" sz="1600" dirty="0"/>
                    </a:p>
                  </a:txBody>
                  <a:tcPr/>
                </a:tc>
                <a:tc>
                  <a:txBody>
                    <a:bodyPr/>
                    <a:lstStyle/>
                    <a:p>
                      <a:r>
                        <a:rPr lang="en-US" sz="1600" u="none" strike="noStrike" kern="1200" baseline="0" dirty="0" smtClean="0"/>
                        <a:t>Secure credit card clearing; multiple payment options</a:t>
                      </a:r>
                      <a:endParaRPr lang="en-US" sz="1600" dirty="0"/>
                    </a:p>
                  </a:txBody>
                  <a:tcPr/>
                </a:tc>
                <a:extLst>
                  <a:ext uri="{0D108BD9-81ED-4DB2-BD59-A6C34878D82A}">
                    <a16:rowId xmlns:a16="http://schemas.microsoft.com/office/drawing/2014/main" val="193152004"/>
                  </a:ext>
                </a:extLst>
              </a:tr>
              <a:tr h="335280">
                <a:tc>
                  <a:txBody>
                    <a:bodyPr/>
                    <a:lstStyle/>
                    <a:p>
                      <a:r>
                        <a:rPr lang="en-US" sz="1600" u="none" strike="noStrike" kern="1200" baseline="0" dirty="0" smtClean="0"/>
                        <a:t>Accumulate customer information</a:t>
                      </a:r>
                      <a:endParaRPr lang="en-US" sz="1600" dirty="0"/>
                    </a:p>
                  </a:txBody>
                  <a:tcPr>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smtClean="0"/>
                        <a:t>Customer database</a:t>
                      </a:r>
                      <a:endParaRPr lang="en-US" sz="1600" dirty="0"/>
                    </a:p>
                  </a:txBody>
                  <a:tcPr>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smtClean="0"/>
                        <a:t>Name, address, phone, and e-mail for all customers; online customer registration</a:t>
                      </a:r>
                      <a:endParaRPr 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0192659"/>
                  </a:ext>
                </a:extLst>
              </a:tr>
            </a:tbl>
          </a:graphicData>
        </a:graphic>
      </p:graphicFrame>
    </p:spTree>
    <p:extLst>
      <p:ext uri="{BB962C8B-B14F-4D97-AF65-F5344CB8AC3E}">
        <p14:creationId xmlns:p14="http://schemas.microsoft.com/office/powerpoint/2010/main" val="31621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15868" cy="1097279"/>
          </a:xfrm>
        </p:spPr>
        <p:txBody>
          <a:bodyPr anchor="ctr"/>
          <a:lstStyle/>
          <a:p>
            <a:r>
              <a:rPr lang="en-US" sz="2800" dirty="0">
                <a:solidFill>
                  <a:schemeClr val="tx2"/>
                </a:solidFill>
              </a:rPr>
              <a:t>Table </a:t>
            </a:r>
            <a:r>
              <a:rPr lang="en-US" sz="2800" dirty="0" smtClean="0">
                <a:solidFill>
                  <a:schemeClr val="tx2"/>
                </a:solidFill>
              </a:rPr>
              <a:t>4.2 </a:t>
            </a:r>
            <a:r>
              <a:rPr lang="en-US" sz="2800" dirty="0">
                <a:solidFill>
                  <a:schemeClr val="tx2"/>
                </a:solidFill>
              </a:rPr>
              <a:t>System Analysis, Business Objectives, System Functionalities, and Information Requirements for a Typical E-commerce Site </a:t>
            </a:r>
            <a:r>
              <a:rPr lang="en-US" sz="2000" b="0" dirty="0" smtClean="0">
                <a:solidFill>
                  <a:schemeClr val="tx2"/>
                </a:solidFill>
              </a:rPr>
              <a:t>(2 </a:t>
            </a:r>
            <a:r>
              <a:rPr lang="en-US" sz="2000" b="0" dirty="0">
                <a:solidFill>
                  <a:schemeClr val="tx2"/>
                </a:solidFill>
              </a:rPr>
              <a:t>of 2)</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764745237"/>
              </p:ext>
            </p:extLst>
          </p:nvPr>
        </p:nvGraphicFramePr>
        <p:xfrm>
          <a:off x="457200" y="1874762"/>
          <a:ext cx="8229600" cy="3870960"/>
        </p:xfrm>
        <a:graphic>
          <a:graphicData uri="http://schemas.openxmlformats.org/drawingml/2006/table">
            <a:tbl>
              <a:tblPr firstRow="1" bandRow="1">
                <a:tableStyleId>{2D5ABB26-0587-4C30-8999-92F81FD0307C}</a:tableStyleId>
              </a:tblPr>
              <a:tblGrid>
                <a:gridCol w="2127738">
                  <a:extLst>
                    <a:ext uri="{9D8B030D-6E8A-4147-A177-3AD203B41FA5}">
                      <a16:colId xmlns:a16="http://schemas.microsoft.com/office/drawing/2014/main" val="2696790806"/>
                    </a:ext>
                  </a:extLst>
                </a:gridCol>
                <a:gridCol w="2233247">
                  <a:extLst>
                    <a:ext uri="{9D8B030D-6E8A-4147-A177-3AD203B41FA5}">
                      <a16:colId xmlns:a16="http://schemas.microsoft.com/office/drawing/2014/main" val="3460661246"/>
                    </a:ext>
                  </a:extLst>
                </a:gridCol>
                <a:gridCol w="3868615">
                  <a:extLst>
                    <a:ext uri="{9D8B030D-6E8A-4147-A177-3AD203B41FA5}">
                      <a16:colId xmlns:a16="http://schemas.microsoft.com/office/drawing/2014/main" val="3948351359"/>
                    </a:ext>
                  </a:extLst>
                </a:gridCol>
              </a:tblGrid>
              <a:tr h="335280">
                <a:tc>
                  <a:txBody>
                    <a:bodyPr/>
                    <a:lstStyle/>
                    <a:p>
                      <a:r>
                        <a:rPr lang="en-US" sz="1600" b="1" dirty="0" smtClean="0"/>
                        <a:t>Business Objective</a:t>
                      </a:r>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System</a:t>
                      </a:r>
                      <a:r>
                        <a:rPr lang="en-US" sz="1600" b="1" baseline="0" dirty="0" smtClean="0"/>
                        <a:t> Functionality</a:t>
                      </a:r>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Information Requirements</a:t>
                      </a:r>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299176"/>
                  </a:ext>
                </a:extLst>
              </a:tr>
              <a:tr h="335280">
                <a:tc>
                  <a:txBody>
                    <a:bodyPr/>
                    <a:lstStyle/>
                    <a:p>
                      <a:r>
                        <a:rPr lang="en-US" sz="1600" u="none" strike="noStrike" kern="1200" baseline="0" dirty="0" smtClean="0"/>
                        <a:t>Provide after-sale customer support</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US" sz="1600" u="none" strike="noStrike" kern="1200" baseline="0" dirty="0" smtClean="0"/>
                        <a:t>Sales database</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US" sz="1600" u="none" strike="noStrike" kern="1200" baseline="0" dirty="0" smtClean="0"/>
                        <a:t>Customer ID, product, date, payment, shipment date</a:t>
                      </a:r>
                      <a:endParaRPr lang="en-US"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81872408"/>
                  </a:ext>
                </a:extLst>
              </a:tr>
              <a:tr h="335280">
                <a:tc>
                  <a:txBody>
                    <a:bodyPr/>
                    <a:lstStyle/>
                    <a:p>
                      <a:r>
                        <a:rPr lang="en-US" sz="1600" u="none" strike="noStrike" kern="1200" baseline="0" dirty="0" smtClean="0"/>
                        <a:t>Coordinate marketing/advertising</a:t>
                      </a:r>
                      <a:endParaRPr lang="en-US" sz="1600" dirty="0"/>
                    </a:p>
                  </a:txBody>
                  <a:tcPr/>
                </a:tc>
                <a:tc>
                  <a:txBody>
                    <a:bodyPr/>
                    <a:lstStyle/>
                    <a:p>
                      <a:r>
                        <a:rPr lang="it-IT" sz="1600" u="none" strike="noStrike" kern="1200" baseline="0" dirty="0" smtClean="0"/>
                        <a:t>Ad server, e-mail server, e-mail, </a:t>
                      </a:r>
                      <a:r>
                        <a:rPr lang="en-US" sz="1600" u="none" strike="noStrike" kern="1200" baseline="0" dirty="0" smtClean="0"/>
                        <a:t>campaign manager, ad banner</a:t>
                      </a:r>
                    </a:p>
                    <a:p>
                      <a:r>
                        <a:rPr lang="en-US" sz="1600" u="none" strike="noStrike" kern="1200" baseline="0" dirty="0" smtClean="0"/>
                        <a:t>manager</a:t>
                      </a:r>
                      <a:endParaRPr lang="en-US" sz="1600" dirty="0"/>
                    </a:p>
                  </a:txBody>
                  <a:tcPr/>
                </a:tc>
                <a:tc>
                  <a:txBody>
                    <a:bodyPr/>
                    <a:lstStyle/>
                    <a:p>
                      <a:r>
                        <a:rPr lang="en-US" sz="1600" u="none" strike="noStrike" kern="1200" baseline="0" dirty="0" smtClean="0"/>
                        <a:t>Site behavior log of prospects and customers linked to e-mail and banner ad campaigns</a:t>
                      </a:r>
                      <a:endParaRPr lang="en-US" sz="1600" dirty="0"/>
                    </a:p>
                  </a:txBody>
                  <a:tcPr/>
                </a:tc>
                <a:extLst>
                  <a:ext uri="{0D108BD9-81ED-4DB2-BD59-A6C34878D82A}">
                    <a16:rowId xmlns:a16="http://schemas.microsoft.com/office/drawing/2014/main" val="1102453001"/>
                  </a:ext>
                </a:extLst>
              </a:tr>
              <a:tr h="335280">
                <a:tc>
                  <a:txBody>
                    <a:bodyPr/>
                    <a:lstStyle/>
                    <a:p>
                      <a:r>
                        <a:rPr lang="en-US" sz="1600" u="none" strike="noStrike" kern="1200" baseline="0" dirty="0" smtClean="0"/>
                        <a:t>Understand marketing effectiveness</a:t>
                      </a:r>
                      <a:endParaRPr lang="en-US" sz="1600" dirty="0"/>
                    </a:p>
                  </a:txBody>
                  <a:tcPr/>
                </a:tc>
                <a:tc>
                  <a:txBody>
                    <a:bodyPr/>
                    <a:lstStyle/>
                    <a:p>
                      <a:r>
                        <a:rPr lang="en-US" sz="1600" u="none" strike="noStrike" kern="1200" baseline="0" dirty="0" smtClean="0"/>
                        <a:t>Site tracking and reporting system</a:t>
                      </a:r>
                      <a:endParaRPr lang="en-US" sz="1600" dirty="0"/>
                    </a:p>
                  </a:txBody>
                  <a:tcPr/>
                </a:tc>
                <a:tc>
                  <a:txBody>
                    <a:bodyPr/>
                    <a:lstStyle/>
                    <a:p>
                      <a:r>
                        <a:rPr lang="en-US" sz="1600" u="none" strike="noStrike" kern="1200" baseline="0" dirty="0" smtClean="0"/>
                        <a:t>Number of unique visitors, pages visited, products purchased, identified by marketing campaign</a:t>
                      </a:r>
                      <a:endParaRPr lang="en-US" sz="1600" dirty="0"/>
                    </a:p>
                  </a:txBody>
                  <a:tcPr/>
                </a:tc>
                <a:extLst>
                  <a:ext uri="{0D108BD9-81ED-4DB2-BD59-A6C34878D82A}">
                    <a16:rowId xmlns:a16="http://schemas.microsoft.com/office/drawing/2014/main" val="2737820903"/>
                  </a:ext>
                </a:extLst>
              </a:tr>
              <a:tr h="335280">
                <a:tc>
                  <a:txBody>
                    <a:bodyPr/>
                    <a:lstStyle/>
                    <a:p>
                      <a:r>
                        <a:rPr lang="en-US" sz="1600" u="none" strike="noStrike" kern="1200" baseline="0" dirty="0" smtClean="0"/>
                        <a:t>Provide production and supplier links</a:t>
                      </a:r>
                      <a:endParaRPr lang="en-US" sz="1600" dirty="0"/>
                    </a:p>
                  </a:txBody>
                  <a:tcPr>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smtClean="0"/>
                        <a:t>Inventory management system</a:t>
                      </a:r>
                      <a:endParaRPr lang="en-US" sz="1600" dirty="0"/>
                    </a:p>
                  </a:txBody>
                  <a:tcPr>
                    <a:lnB w="12700" cap="flat" cmpd="sng" algn="ctr">
                      <a:solidFill>
                        <a:schemeClr val="tx1"/>
                      </a:solidFill>
                      <a:prstDash val="solid"/>
                      <a:round/>
                      <a:headEnd type="none" w="med" len="med"/>
                      <a:tailEnd type="none" w="med" len="med"/>
                    </a:lnB>
                  </a:tcPr>
                </a:tc>
                <a:tc>
                  <a:txBody>
                    <a:bodyPr/>
                    <a:lstStyle/>
                    <a:p>
                      <a:r>
                        <a:rPr lang="en-US" sz="1600" u="none" strike="noStrike" kern="1200" baseline="0" dirty="0" smtClean="0"/>
                        <a:t>Product and inventory levels, supplier ID and contact, order quantity data by product</a:t>
                      </a:r>
                      <a:endParaRPr 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880943"/>
                  </a:ext>
                </a:extLst>
              </a:tr>
            </a:tbl>
          </a:graphicData>
        </a:graphic>
      </p:graphicFrame>
    </p:spTree>
    <p:extLst>
      <p:ext uri="{BB962C8B-B14F-4D97-AF65-F5344CB8AC3E}">
        <p14:creationId xmlns:p14="http://schemas.microsoft.com/office/powerpoint/2010/main" val="354540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Design: Hardware and Software Platforms</a:t>
            </a:r>
          </a:p>
        </p:txBody>
      </p:sp>
      <p:sp>
        <p:nvSpPr>
          <p:cNvPr id="3" name="Text Placeholder 2"/>
          <p:cNvSpPr>
            <a:spLocks noGrp="1"/>
          </p:cNvSpPr>
          <p:nvPr>
            <p:ph type="body" idx="1"/>
          </p:nvPr>
        </p:nvSpPr>
        <p:spPr/>
        <p:txBody>
          <a:bodyPr/>
          <a:lstStyle/>
          <a:p>
            <a:r>
              <a:rPr lang="en-US" sz="2400" dirty="0">
                <a:latin typeface="+mn-lt"/>
              </a:rPr>
              <a:t>System design specification</a:t>
            </a:r>
            <a:r>
              <a:rPr lang="en-US" sz="2400" dirty="0" smtClean="0">
                <a:latin typeface="+mn-lt"/>
              </a:rPr>
              <a:t>:</a:t>
            </a:r>
            <a:endParaRPr lang="en-US" sz="2400" dirty="0">
              <a:latin typeface="+mn-lt"/>
            </a:endParaRPr>
          </a:p>
          <a:p>
            <a:pPr lvl="1"/>
            <a:r>
              <a:rPr lang="en-US" sz="2400" dirty="0">
                <a:latin typeface="+mn-lt"/>
              </a:rPr>
              <a:t>Description of main components of a system and their relationship to one </a:t>
            </a:r>
            <a:r>
              <a:rPr lang="en-US" sz="2400" dirty="0" smtClean="0">
                <a:latin typeface="+mn-lt"/>
              </a:rPr>
              <a:t>another</a:t>
            </a:r>
            <a:endParaRPr lang="en-US" sz="2400" dirty="0">
              <a:latin typeface="+mn-lt"/>
            </a:endParaRPr>
          </a:p>
          <a:p>
            <a:r>
              <a:rPr lang="en-US" sz="2400" dirty="0">
                <a:latin typeface="+mn-lt"/>
              </a:rPr>
              <a:t>Two components of system design:</a:t>
            </a:r>
          </a:p>
          <a:p>
            <a:pPr lvl="1"/>
            <a:r>
              <a:rPr lang="en-US" sz="2400" dirty="0">
                <a:latin typeface="+mn-lt"/>
              </a:rPr>
              <a:t>Logical design</a:t>
            </a:r>
          </a:p>
          <a:p>
            <a:pPr lvl="2"/>
            <a:r>
              <a:rPr lang="en-US" sz="2400" dirty="0">
                <a:latin typeface="+mn-lt"/>
              </a:rPr>
              <a:t>Data flow diagrams, processing functions, databases</a:t>
            </a:r>
          </a:p>
          <a:p>
            <a:pPr lvl="1"/>
            <a:r>
              <a:rPr lang="en-US" sz="2400" dirty="0">
                <a:latin typeface="+mn-lt"/>
              </a:rPr>
              <a:t>Physical design</a:t>
            </a:r>
          </a:p>
          <a:p>
            <a:pPr lvl="2"/>
            <a:r>
              <a:rPr lang="en-US" sz="2400" dirty="0">
                <a:latin typeface="+mn-lt"/>
              </a:rPr>
              <a:t>Specifies actual physical, software components, models, and so on</a:t>
            </a:r>
          </a:p>
        </p:txBody>
      </p:sp>
    </p:spTree>
    <p:extLst>
      <p:ext uri="{BB962C8B-B14F-4D97-AF65-F5344CB8AC3E}">
        <p14:creationId xmlns:p14="http://schemas.microsoft.com/office/powerpoint/2010/main" val="220711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4.6(A</a:t>
            </a:r>
            <a:r>
              <a:rPr lang="en-US" dirty="0" smtClean="0"/>
              <a:t>) </a:t>
            </a:r>
            <a:r>
              <a:rPr lang="en-US" dirty="0"/>
              <a:t>Logical Design for a Simple Website</a:t>
            </a:r>
          </a:p>
        </p:txBody>
      </p:sp>
      <p:pic>
        <p:nvPicPr>
          <p:cNvPr id="6" name="Picture 5" descr="A data flow diagram depicts the logical and physical design for a simple website. The data flow diagram connects five processes in a loop. These five processes are as follows: 1. Website customer sends an H T T P request to verify login. 2. The verify login stage leads to display catalog pages after the visitor is accepted or rejected. 3. Display Catalog pages has a two way connection with the next stage, which is purchase products. 4. When an order is fulfilled, purchase products leads to ship products. 5. When order shipped is confirmed, ship products again connects to website customer. Processes have a two way connection with the following three databases: Customer database, catalog database, and order database. The connections are as follows: 1. The verify login stage and purchase products stage connect to customer database. 2. The display catalog pages and purchase products stages connect to catalog database. 3. The purchase products stage also connects to the order datab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543" y="1701696"/>
            <a:ext cx="5176914" cy="4480765"/>
          </a:xfrm>
          <a:prstGeom prst="rect">
            <a:avLst/>
          </a:prstGeom>
        </p:spPr>
      </p:pic>
    </p:spTree>
    <p:extLst>
      <p:ext uri="{BB962C8B-B14F-4D97-AF65-F5344CB8AC3E}">
        <p14:creationId xmlns:p14="http://schemas.microsoft.com/office/powerpoint/2010/main" val="16100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4.6(B</a:t>
            </a:r>
            <a:r>
              <a:rPr lang="en-US" dirty="0" smtClean="0"/>
              <a:t>) </a:t>
            </a:r>
            <a:r>
              <a:rPr lang="en-US" dirty="0"/>
              <a:t>Physical Design for a Simple Website</a:t>
            </a:r>
          </a:p>
        </p:txBody>
      </p:sp>
      <p:pic>
        <p:nvPicPr>
          <p:cNvPr id="5" name="Picture 4" descr="The physical design for a simple website shows the following: 1. The customer connects from a mobile phone, smartphone, or desktop to the internet through a cable, D S L or T 1. 2. Your firm’s website connects to the internet through a T 1 Verizon F i O S line at 55 M B P S. 3. At your firm’s end, hardware includes H P or Dell quad core web servers and 5 terabytes of storage. 4. Software includes the Oracle S Q L database, I B M WebSphere e commerce suite, Ad server, online catalog, a mail server, and a shopping c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01" y="1971610"/>
            <a:ext cx="7833998" cy="3676781"/>
          </a:xfrm>
          <a:prstGeom prst="rect">
            <a:avLst/>
          </a:prstGeom>
        </p:spPr>
      </p:pic>
    </p:spTree>
    <p:extLst>
      <p:ext uri="{BB962C8B-B14F-4D97-AF65-F5344CB8AC3E}">
        <p14:creationId xmlns:p14="http://schemas.microsoft.com/office/powerpoint/2010/main" val="215778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System: In-House Versus Outsourcing</a:t>
            </a:r>
          </a:p>
        </p:txBody>
      </p:sp>
      <p:sp>
        <p:nvSpPr>
          <p:cNvPr id="3" name="Text Placeholder 2"/>
          <p:cNvSpPr>
            <a:spLocks noGrp="1"/>
          </p:cNvSpPr>
          <p:nvPr>
            <p:ph type="body" idx="1"/>
          </p:nvPr>
        </p:nvSpPr>
        <p:spPr/>
        <p:txBody>
          <a:bodyPr/>
          <a:lstStyle/>
          <a:p>
            <a:r>
              <a:rPr lang="en-US" altLang="en-US" sz="2200" dirty="0">
                <a:latin typeface="+mn-lt"/>
              </a:rPr>
              <a:t>Outsourcing: Hiring vendors to provide services involved in building site </a:t>
            </a:r>
          </a:p>
          <a:p>
            <a:r>
              <a:rPr lang="en-US" altLang="en-US" sz="2200" dirty="0">
                <a:latin typeface="+mn-lt"/>
              </a:rPr>
              <a:t>Build own vs. outsourcing:</a:t>
            </a:r>
          </a:p>
          <a:p>
            <a:pPr lvl="1"/>
            <a:r>
              <a:rPr lang="en-US" altLang="en-US" sz="2200" dirty="0">
                <a:latin typeface="+mn-lt"/>
              </a:rPr>
              <a:t>Build your own requires team with diverse skill set; choice of software tools; both risks and possible benefits</a:t>
            </a:r>
          </a:p>
          <a:p>
            <a:r>
              <a:rPr lang="en-US" altLang="en-US" sz="2200" dirty="0">
                <a:latin typeface="+mn-lt"/>
              </a:rPr>
              <a:t>Host own vs. outsourcing</a:t>
            </a:r>
          </a:p>
          <a:p>
            <a:pPr lvl="1"/>
            <a:r>
              <a:rPr lang="en-US" altLang="en-US" sz="2200" dirty="0">
                <a:latin typeface="+mn-lt"/>
              </a:rPr>
              <a:t>Hosting: Hosting company responsible for ensuring site is accessible 24/7, for monthly fee</a:t>
            </a:r>
          </a:p>
          <a:p>
            <a:pPr lvl="1"/>
            <a:r>
              <a:rPr lang="en-US" altLang="en-US" sz="2200" dirty="0" smtClean="0">
                <a:latin typeface="+mn-lt"/>
              </a:rPr>
              <a:t>Co-location</a:t>
            </a:r>
            <a:r>
              <a:rPr lang="en-US" altLang="en-US" sz="2200" dirty="0">
                <a:latin typeface="+mn-lt"/>
              </a:rPr>
              <a:t>: Firm purchases or leases web server (with control over its operation), but server is located at </a:t>
            </a:r>
            <a:r>
              <a:rPr lang="en-US" altLang="en-US" sz="2200" dirty="0" smtClean="0">
                <a:latin typeface="+mn-lt"/>
              </a:rPr>
              <a:t>vendor’</a:t>
            </a:r>
            <a:r>
              <a:rPr lang="en-US" altLang="ja-JP" sz="2200" dirty="0" smtClean="0">
                <a:latin typeface="+mn-lt"/>
              </a:rPr>
              <a:t>s </a:t>
            </a:r>
            <a:r>
              <a:rPr lang="en-US" altLang="ja-JP" sz="2200" dirty="0">
                <a:latin typeface="+mn-lt"/>
              </a:rPr>
              <a:t>facility</a:t>
            </a:r>
            <a:endParaRPr lang="en-US" altLang="en-US" sz="2200" dirty="0">
              <a:latin typeface="+mn-lt"/>
            </a:endParaRPr>
          </a:p>
        </p:txBody>
      </p:sp>
    </p:spTree>
    <p:extLst>
      <p:ext uri="{BB962C8B-B14F-4D97-AF65-F5344CB8AC3E}">
        <p14:creationId xmlns:p14="http://schemas.microsoft.com/office/powerpoint/2010/main" val="108192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36280" cy="1097279"/>
          </a:xfrm>
        </p:spPr>
        <p:txBody>
          <a:bodyPr/>
          <a:lstStyle/>
          <a:p>
            <a:r>
              <a:rPr lang="en-US" dirty="0"/>
              <a:t>Figure </a:t>
            </a:r>
            <a:r>
              <a:rPr lang="en-US" dirty="0" smtClean="0"/>
              <a:t>4.7 </a:t>
            </a:r>
            <a:r>
              <a:rPr lang="en-US" dirty="0"/>
              <a:t>Choices in Building and Hosting</a:t>
            </a:r>
          </a:p>
        </p:txBody>
      </p:sp>
      <p:pic>
        <p:nvPicPr>
          <p:cNvPr id="4" name="Picture 3" descr="A matrix shows the various possible combinations in building and hosting the site. Four possible combinations are as follows: 1. When both the building and hosting are done in house, the responsibility is completely in house. 2. When the building is done in house and the hosting is outsourced, there is mixed responsibility. 3. When the building is outsourced and the hosting is done in house, there is mixed responsibility. 4. When both the building and hosting are outsourced, the product is completely outsourc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78" y="2245893"/>
            <a:ext cx="7922244" cy="3040160"/>
          </a:xfrm>
          <a:prstGeom prst="rect">
            <a:avLst/>
          </a:prstGeom>
        </p:spPr>
      </p:pic>
    </p:spTree>
    <p:extLst>
      <p:ext uri="{BB962C8B-B14F-4D97-AF65-F5344CB8AC3E}">
        <p14:creationId xmlns:p14="http://schemas.microsoft.com/office/powerpoint/2010/main" val="120827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a:xfrm>
            <a:off x="457200" y="1600200"/>
            <a:ext cx="8493369" cy="4525963"/>
          </a:xfrm>
        </p:spPr>
        <p:txBody>
          <a:bodyPr/>
          <a:lstStyle/>
          <a:p>
            <a:pPr marL="0" indent="0">
              <a:spcBef>
                <a:spcPts val="1300"/>
              </a:spcBef>
              <a:buNone/>
            </a:pPr>
            <a:r>
              <a:rPr lang="en-US" sz="2200" b="1" dirty="0">
                <a:solidFill>
                  <a:schemeClr val="tx2"/>
                </a:solidFill>
                <a:latin typeface="+mn-lt"/>
              </a:rPr>
              <a:t>4.1</a:t>
            </a:r>
            <a:r>
              <a:rPr lang="en-US" sz="2200" dirty="0">
                <a:latin typeface="+mn-lt"/>
              </a:rPr>
              <a:t> Understand the questions you must ask and answer, and the steps you should take, in developing an e-commerce presence.</a:t>
            </a:r>
          </a:p>
          <a:p>
            <a:pPr marL="0" indent="0">
              <a:spcBef>
                <a:spcPts val="1300"/>
              </a:spcBef>
              <a:buNone/>
            </a:pPr>
            <a:r>
              <a:rPr lang="en-US" sz="2200" b="1" dirty="0">
                <a:solidFill>
                  <a:srgbClr val="007FA3"/>
                </a:solidFill>
                <a:latin typeface="+mn-lt"/>
              </a:rPr>
              <a:t>4.2</a:t>
            </a:r>
            <a:r>
              <a:rPr lang="en-US" sz="2200" b="1" dirty="0">
                <a:solidFill>
                  <a:schemeClr val="accent1"/>
                </a:solidFill>
                <a:latin typeface="+mn-lt"/>
              </a:rPr>
              <a:t> </a:t>
            </a:r>
            <a:r>
              <a:rPr lang="en-US" sz="2200" dirty="0">
                <a:latin typeface="+mn-lt"/>
              </a:rPr>
              <a:t>Explain the process that should be followed in building an e-commerce presence.</a:t>
            </a:r>
          </a:p>
          <a:p>
            <a:pPr marL="0" indent="0">
              <a:spcBef>
                <a:spcPts val="1300"/>
              </a:spcBef>
              <a:buNone/>
            </a:pPr>
            <a:r>
              <a:rPr lang="en-US" sz="2200" b="1" dirty="0">
                <a:solidFill>
                  <a:srgbClr val="007FA3"/>
                </a:solidFill>
                <a:latin typeface="+mn-lt"/>
              </a:rPr>
              <a:t>4.3</a:t>
            </a:r>
            <a:r>
              <a:rPr lang="en-US" sz="2200" dirty="0">
                <a:latin typeface="+mn-lt"/>
              </a:rPr>
              <a:t> Identify and understand the major considerations involved in choosing web server and e-commerce merchant server software.</a:t>
            </a:r>
          </a:p>
          <a:p>
            <a:pPr marL="0" indent="0">
              <a:spcBef>
                <a:spcPts val="1300"/>
              </a:spcBef>
              <a:buNone/>
            </a:pPr>
            <a:r>
              <a:rPr lang="en-US" sz="2200" b="1" dirty="0">
                <a:solidFill>
                  <a:srgbClr val="007FA3"/>
                </a:solidFill>
                <a:latin typeface="+mn-lt"/>
              </a:rPr>
              <a:t>4.4</a:t>
            </a:r>
            <a:r>
              <a:rPr lang="en-US" sz="2200" b="1" dirty="0">
                <a:solidFill>
                  <a:schemeClr val="accent1"/>
                </a:solidFill>
                <a:latin typeface="+mn-lt"/>
              </a:rPr>
              <a:t> </a:t>
            </a:r>
            <a:r>
              <a:rPr lang="en-US" sz="2200" dirty="0">
                <a:latin typeface="+mn-lt"/>
              </a:rPr>
              <a:t>Understand the issues involved in choosing the most appropriate hardware for an e-commerce site.</a:t>
            </a:r>
          </a:p>
          <a:p>
            <a:pPr marL="0" indent="0">
              <a:spcBef>
                <a:spcPts val="1300"/>
              </a:spcBef>
              <a:buClr>
                <a:schemeClr val="bg1"/>
              </a:buClr>
              <a:buNone/>
            </a:pPr>
            <a:r>
              <a:rPr lang="en-US" sz="2200" b="1" dirty="0">
                <a:solidFill>
                  <a:srgbClr val="007FA3"/>
                </a:solidFill>
                <a:latin typeface="+mn-lt"/>
              </a:rPr>
              <a:t>4.5</a:t>
            </a:r>
            <a:r>
              <a:rPr lang="en-US" sz="2200" b="1" dirty="0">
                <a:solidFill>
                  <a:schemeClr val="accent1"/>
                </a:solidFill>
                <a:latin typeface="+mn-lt"/>
              </a:rPr>
              <a:t> </a:t>
            </a:r>
            <a:r>
              <a:rPr lang="en-US" sz="2200" dirty="0">
                <a:latin typeface="+mn-lt"/>
              </a:rPr>
              <a:t>Identify additional tools that can improve website performance.</a:t>
            </a:r>
          </a:p>
          <a:p>
            <a:pPr marL="0" indent="0">
              <a:spcBef>
                <a:spcPts val="1300"/>
              </a:spcBef>
              <a:buNone/>
            </a:pPr>
            <a:r>
              <a:rPr lang="en-US" sz="2200" b="1" dirty="0">
                <a:solidFill>
                  <a:srgbClr val="007FA3"/>
                </a:solidFill>
                <a:latin typeface="+mn-lt"/>
              </a:rPr>
              <a:t>4.6</a:t>
            </a:r>
            <a:r>
              <a:rPr lang="en-US" sz="2200" b="1" dirty="0">
                <a:solidFill>
                  <a:schemeClr val="accent1"/>
                </a:solidFill>
                <a:latin typeface="+mn-lt"/>
              </a:rPr>
              <a:t> </a:t>
            </a:r>
            <a:r>
              <a:rPr lang="en-US" sz="2200" dirty="0">
                <a:latin typeface="+mn-lt"/>
              </a:rPr>
              <a:t>Understand the important considerations involved in developing a mobile website and building mobile applications.</a:t>
            </a:r>
          </a:p>
        </p:txBody>
      </p:sp>
    </p:spTree>
    <p:extLst>
      <p:ext uri="{BB962C8B-B14F-4D97-AF65-F5344CB8AC3E}">
        <p14:creationId xmlns:p14="http://schemas.microsoft.com/office/powerpoint/2010/main" val="440112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Business: Weebly Makes Creating Websites Easy</a:t>
            </a:r>
          </a:p>
        </p:txBody>
      </p:sp>
      <p:sp>
        <p:nvSpPr>
          <p:cNvPr id="3" name="Text Placeholder 2"/>
          <p:cNvSpPr>
            <a:spLocks noGrp="1"/>
          </p:cNvSpPr>
          <p:nvPr>
            <p:ph type="body" idx="1"/>
          </p:nvPr>
        </p:nvSpPr>
        <p:spPr/>
        <p:txBody>
          <a:bodyPr/>
          <a:lstStyle/>
          <a:p>
            <a:r>
              <a:rPr lang="en-US" sz="2400" dirty="0">
                <a:latin typeface="+mn-lt"/>
              </a:rPr>
              <a:t>Class Discussion</a:t>
            </a:r>
          </a:p>
          <a:p>
            <a:pPr lvl="1">
              <a:defRPr/>
            </a:pPr>
            <a:r>
              <a:rPr lang="en-US" sz="2400" dirty="0">
                <a:latin typeface="+mn-lt"/>
              </a:rPr>
              <a:t>What value does Weebly offer to small businesses?</a:t>
            </a:r>
          </a:p>
          <a:p>
            <a:pPr lvl="1">
              <a:defRPr/>
            </a:pPr>
            <a:r>
              <a:rPr lang="en-US" sz="2400" dirty="0">
                <a:latin typeface="+mn-lt"/>
              </a:rPr>
              <a:t>Are there any drawbacks to using Weebly to create an e-commerce presence?</a:t>
            </a:r>
          </a:p>
          <a:p>
            <a:pPr lvl="1">
              <a:defRPr/>
            </a:pPr>
            <a:r>
              <a:rPr lang="en-US" sz="2400" dirty="0">
                <a:latin typeface="+mn-lt"/>
              </a:rPr>
              <a:t>How are service providers like Weebly changing the nature of e-commerce?</a:t>
            </a:r>
          </a:p>
        </p:txBody>
      </p:sp>
    </p:spTree>
    <p:extLst>
      <p:ext uri="{BB962C8B-B14F-4D97-AF65-F5344CB8AC3E}">
        <p14:creationId xmlns:p14="http://schemas.microsoft.com/office/powerpoint/2010/main" val="841146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System</a:t>
            </a:r>
          </a:p>
        </p:txBody>
      </p:sp>
      <p:sp>
        <p:nvSpPr>
          <p:cNvPr id="3" name="Text Placeholder 2"/>
          <p:cNvSpPr>
            <a:spLocks noGrp="1"/>
          </p:cNvSpPr>
          <p:nvPr>
            <p:ph type="body" idx="1"/>
          </p:nvPr>
        </p:nvSpPr>
        <p:spPr/>
        <p:txBody>
          <a:bodyPr/>
          <a:lstStyle/>
          <a:p>
            <a:r>
              <a:rPr lang="en-US" sz="2400" dirty="0">
                <a:latin typeface="+mn-lt"/>
              </a:rPr>
              <a:t>Testing</a:t>
            </a:r>
          </a:p>
          <a:p>
            <a:pPr lvl="1"/>
            <a:r>
              <a:rPr lang="en-US" sz="2400" dirty="0">
                <a:latin typeface="+mn-lt"/>
              </a:rPr>
              <a:t>Unit testing</a:t>
            </a:r>
          </a:p>
          <a:p>
            <a:pPr lvl="1"/>
            <a:r>
              <a:rPr lang="en-US" sz="2400" dirty="0">
                <a:latin typeface="+mn-lt"/>
              </a:rPr>
              <a:t>System testing</a:t>
            </a:r>
          </a:p>
          <a:p>
            <a:pPr lvl="1"/>
            <a:r>
              <a:rPr lang="en-US" sz="2400" dirty="0">
                <a:latin typeface="+mn-lt"/>
              </a:rPr>
              <a:t>Acceptance testing</a:t>
            </a:r>
          </a:p>
          <a:p>
            <a:pPr lvl="1"/>
            <a:r>
              <a:rPr lang="en-US" sz="2400" dirty="0">
                <a:latin typeface="+mn-lt"/>
              </a:rPr>
              <a:t>A/B testing (split testing)</a:t>
            </a:r>
          </a:p>
          <a:p>
            <a:pPr lvl="1"/>
            <a:r>
              <a:rPr lang="en-US" sz="2400" dirty="0">
                <a:latin typeface="+mn-lt"/>
              </a:rPr>
              <a:t>Multivariate testing</a:t>
            </a:r>
          </a:p>
        </p:txBody>
      </p:sp>
    </p:spTree>
    <p:extLst>
      <p:ext uri="{BB962C8B-B14F-4D97-AF65-F5344CB8AC3E}">
        <p14:creationId xmlns:p14="http://schemas.microsoft.com/office/powerpoint/2010/main" val="2180779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and Maintenance</a:t>
            </a:r>
          </a:p>
        </p:txBody>
      </p:sp>
      <p:sp>
        <p:nvSpPr>
          <p:cNvPr id="3" name="Text Placeholder 2"/>
          <p:cNvSpPr>
            <a:spLocks noGrp="1"/>
          </p:cNvSpPr>
          <p:nvPr>
            <p:ph type="body" idx="1"/>
          </p:nvPr>
        </p:nvSpPr>
        <p:spPr/>
        <p:txBody>
          <a:bodyPr/>
          <a:lstStyle/>
          <a:p>
            <a:r>
              <a:rPr lang="en-US" sz="2400" dirty="0">
                <a:latin typeface="+mn-lt"/>
              </a:rPr>
              <a:t>Systems break down unpredictably</a:t>
            </a:r>
          </a:p>
          <a:p>
            <a:r>
              <a:rPr lang="en-US" sz="2400" dirty="0">
                <a:latin typeface="+mn-lt"/>
              </a:rPr>
              <a:t>Maintenance is ongoing</a:t>
            </a:r>
          </a:p>
          <a:p>
            <a:r>
              <a:rPr lang="en-US" sz="2400" dirty="0">
                <a:latin typeface="+mn-lt"/>
              </a:rPr>
              <a:t>Maintenance costs: Similar to development </a:t>
            </a:r>
            <a:r>
              <a:rPr lang="en-US" sz="2400" dirty="0" smtClean="0">
                <a:latin typeface="+mn-lt"/>
              </a:rPr>
              <a:t>costs</a:t>
            </a:r>
            <a:endParaRPr lang="en-US" sz="2400" dirty="0">
              <a:latin typeface="+mn-lt"/>
            </a:endParaRPr>
          </a:p>
          <a:p>
            <a:pPr lvl="1"/>
            <a:r>
              <a:rPr lang="en-US" sz="2400" dirty="0">
                <a:latin typeface="+mn-lt"/>
              </a:rPr>
              <a:t>A $40K e-commerce site may require $40K annually to upkeep</a:t>
            </a:r>
          </a:p>
          <a:p>
            <a:r>
              <a:rPr lang="en-US" sz="2400" dirty="0">
                <a:latin typeface="+mn-lt"/>
              </a:rPr>
              <a:t>Benchmarking</a:t>
            </a:r>
          </a:p>
        </p:txBody>
      </p:sp>
    </p:spTree>
    <p:extLst>
      <p:ext uri="{BB962C8B-B14F-4D97-AF65-F5344CB8AC3E}">
        <p14:creationId xmlns:p14="http://schemas.microsoft.com/office/powerpoint/2010/main" val="2471812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00533" cy="1097279"/>
          </a:xfrm>
        </p:spPr>
        <p:txBody>
          <a:bodyPr/>
          <a:lstStyle/>
          <a:p>
            <a:r>
              <a:rPr lang="en-US" dirty="0"/>
              <a:t>Figure </a:t>
            </a:r>
            <a:r>
              <a:rPr lang="en-US" dirty="0" smtClean="0"/>
              <a:t>4.10 </a:t>
            </a:r>
            <a:r>
              <a:rPr lang="en-US" dirty="0"/>
              <a:t>Factors in Website Optimization</a:t>
            </a:r>
          </a:p>
        </p:txBody>
      </p:sp>
      <p:pic>
        <p:nvPicPr>
          <p:cNvPr id="4" name="Picture 3" descr="Image depicts factors responsible for website optimization, such as page delivery, page generation, and page content. Image lists the following items under each factor: For page delivery, content delivery networks, edge caching, and bandwidth. For page generation, server response time, device based accelerators, efficient resource allocation, resource utilization thresholds, and monitoring site performance. For page content, optimize H T M L, optimize images, site architecture, and efficient page sty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28" y="1902780"/>
            <a:ext cx="7766145" cy="3756866"/>
          </a:xfrm>
          <a:prstGeom prst="rect">
            <a:avLst/>
          </a:prstGeom>
        </p:spPr>
      </p:pic>
    </p:spTree>
    <p:extLst>
      <p:ext uri="{BB962C8B-B14F-4D97-AF65-F5344CB8AC3E}">
        <p14:creationId xmlns:p14="http://schemas.microsoft.com/office/powerpoint/2010/main" val="2378796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vs. Multi-Tiered Website Architecture</a:t>
            </a:r>
          </a:p>
        </p:txBody>
      </p:sp>
      <p:sp>
        <p:nvSpPr>
          <p:cNvPr id="3" name="Text Placeholder 2"/>
          <p:cNvSpPr>
            <a:spLocks noGrp="1"/>
          </p:cNvSpPr>
          <p:nvPr>
            <p:ph type="body" idx="1"/>
          </p:nvPr>
        </p:nvSpPr>
        <p:spPr/>
        <p:txBody>
          <a:bodyPr/>
          <a:lstStyle/>
          <a:p>
            <a:r>
              <a:rPr lang="en-US" sz="2400" dirty="0">
                <a:latin typeface="+mn-lt"/>
              </a:rPr>
              <a:t>System </a:t>
            </a:r>
            <a:r>
              <a:rPr lang="en-US" sz="2400" dirty="0" smtClean="0">
                <a:latin typeface="+mn-lt"/>
              </a:rPr>
              <a:t>architecture</a:t>
            </a:r>
            <a:endParaRPr lang="en-US" sz="2400" dirty="0">
              <a:latin typeface="+mn-lt"/>
            </a:endParaRPr>
          </a:p>
          <a:p>
            <a:pPr lvl="1"/>
            <a:r>
              <a:rPr lang="en-US" sz="2400" dirty="0">
                <a:latin typeface="+mn-lt"/>
              </a:rPr>
              <a:t>Arrangement of software, machinery, and tasks in an information system needed to achieve a specific functionality</a:t>
            </a:r>
          </a:p>
          <a:p>
            <a:r>
              <a:rPr lang="en-US" sz="2400" dirty="0">
                <a:latin typeface="+mn-lt"/>
              </a:rPr>
              <a:t>Two-tier</a:t>
            </a:r>
          </a:p>
          <a:p>
            <a:pPr lvl="1"/>
            <a:r>
              <a:rPr lang="en-US" sz="2400" dirty="0">
                <a:latin typeface="+mn-lt"/>
              </a:rPr>
              <a:t>Web server and database server</a:t>
            </a:r>
          </a:p>
          <a:p>
            <a:r>
              <a:rPr lang="en-US" sz="2400" dirty="0" smtClean="0">
                <a:latin typeface="+mn-lt"/>
              </a:rPr>
              <a:t>Multi-tier</a:t>
            </a:r>
            <a:endParaRPr lang="en-US" sz="2400" dirty="0">
              <a:latin typeface="+mn-lt"/>
            </a:endParaRPr>
          </a:p>
          <a:p>
            <a:pPr lvl="1"/>
            <a:r>
              <a:rPr lang="en-US" sz="2400" dirty="0">
                <a:latin typeface="+mn-lt"/>
              </a:rPr>
              <a:t>Web application servers</a:t>
            </a:r>
          </a:p>
          <a:p>
            <a:pPr lvl="1"/>
            <a:r>
              <a:rPr lang="en-US" sz="2400" dirty="0">
                <a:latin typeface="+mn-lt"/>
              </a:rPr>
              <a:t>Backend, legacy databases</a:t>
            </a:r>
          </a:p>
        </p:txBody>
      </p:sp>
    </p:spTree>
    <p:extLst>
      <p:ext uri="{BB962C8B-B14F-4D97-AF65-F5344CB8AC3E}">
        <p14:creationId xmlns:p14="http://schemas.microsoft.com/office/powerpoint/2010/main" val="1916263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4.11(A</a:t>
            </a:r>
            <a:r>
              <a:rPr lang="en-US" dirty="0" smtClean="0"/>
              <a:t>) </a:t>
            </a:r>
            <a:r>
              <a:rPr lang="en-US" dirty="0"/>
              <a:t>Two-Tier E-Commerce Architecture</a:t>
            </a:r>
          </a:p>
        </p:txBody>
      </p:sp>
      <p:pic>
        <p:nvPicPr>
          <p:cNvPr id="4" name="Picture 3" descr="In the two tier architecture, the user who requests for pages initiates a two way connection with the web server. The web server has a two way connection with a content management ser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67" y="2368409"/>
            <a:ext cx="8047666" cy="2283511"/>
          </a:xfrm>
          <a:prstGeom prst="rect">
            <a:avLst/>
          </a:prstGeom>
        </p:spPr>
      </p:pic>
    </p:spTree>
    <p:extLst>
      <p:ext uri="{BB962C8B-B14F-4D97-AF65-F5344CB8AC3E}">
        <p14:creationId xmlns:p14="http://schemas.microsoft.com/office/powerpoint/2010/main" val="717894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4.11(B</a:t>
            </a:r>
            <a:r>
              <a:rPr lang="en-US" dirty="0" smtClean="0"/>
              <a:t>) </a:t>
            </a:r>
            <a:r>
              <a:rPr lang="en-US" dirty="0"/>
              <a:t>Multi-Tier E-Commerce Architecture</a:t>
            </a:r>
          </a:p>
        </p:txBody>
      </p:sp>
      <p:pic>
        <p:nvPicPr>
          <p:cNvPr id="4" name="Picture 3" descr="In a multi tier architecture, there are three layers. The web server layer consists of web servers and it receives incoming internet requests. The middle tier layer consists of e commerce servers, application servers, database servers, ad servers, and mail servers. The backend layer consists of corporate applications, finance, production M R P, Enterprise systems, and H R system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886" y="1732717"/>
            <a:ext cx="7410228" cy="4352519"/>
          </a:xfrm>
          <a:prstGeom prst="rect">
            <a:avLst/>
          </a:prstGeom>
        </p:spPr>
      </p:pic>
    </p:spTree>
    <p:extLst>
      <p:ext uri="{BB962C8B-B14F-4D97-AF65-F5344CB8AC3E}">
        <p14:creationId xmlns:p14="http://schemas.microsoft.com/office/powerpoint/2010/main" val="3496937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 Software</a:t>
            </a:r>
          </a:p>
        </p:txBody>
      </p:sp>
      <p:sp>
        <p:nvSpPr>
          <p:cNvPr id="3" name="Text Placeholder 2"/>
          <p:cNvSpPr>
            <a:spLocks noGrp="1"/>
          </p:cNvSpPr>
          <p:nvPr>
            <p:ph type="body" idx="1"/>
          </p:nvPr>
        </p:nvSpPr>
        <p:spPr/>
        <p:txBody>
          <a:bodyPr/>
          <a:lstStyle/>
          <a:p>
            <a:r>
              <a:rPr lang="en-US" altLang="en-US" sz="2400" dirty="0">
                <a:latin typeface="+mn-lt"/>
              </a:rPr>
              <a:t>Apache</a:t>
            </a:r>
          </a:p>
          <a:p>
            <a:pPr lvl="1"/>
            <a:r>
              <a:rPr lang="en-US" altLang="en-US" sz="2400" dirty="0">
                <a:latin typeface="+mn-lt"/>
              </a:rPr>
              <a:t>Leading web server software </a:t>
            </a:r>
          </a:p>
          <a:p>
            <a:pPr lvl="1"/>
            <a:r>
              <a:rPr lang="en-US" altLang="en-US" sz="2400" dirty="0">
                <a:latin typeface="+mn-lt"/>
              </a:rPr>
              <a:t>Works with </a:t>
            </a:r>
            <a:r>
              <a:rPr lang="en-US" altLang="en-US" sz="2400" dirty="0" smtClean="0">
                <a:latin typeface="+mn-lt"/>
              </a:rPr>
              <a:t>UNIX</a:t>
            </a:r>
            <a:r>
              <a:rPr lang="en-US" altLang="en-US" sz="2400" dirty="0">
                <a:latin typeface="+mn-lt"/>
              </a:rPr>
              <a:t>, Linux operating systems</a:t>
            </a:r>
          </a:p>
          <a:p>
            <a:pPr lvl="1"/>
            <a:r>
              <a:rPr lang="en-US" altLang="en-US" sz="2400" dirty="0">
                <a:latin typeface="+mn-lt"/>
              </a:rPr>
              <a:t>Reliable, stable, part of open software community</a:t>
            </a:r>
          </a:p>
          <a:p>
            <a:r>
              <a:rPr lang="en-US" altLang="en-US" sz="2400" dirty="0" smtClean="0">
                <a:latin typeface="+mn-lt"/>
              </a:rPr>
              <a:t>Microsoft’</a:t>
            </a:r>
            <a:r>
              <a:rPr lang="en-US" altLang="ja-JP" sz="2400" dirty="0" smtClean="0">
                <a:latin typeface="+mn-lt"/>
              </a:rPr>
              <a:t>s </a:t>
            </a:r>
            <a:r>
              <a:rPr lang="en-US" altLang="ja-JP" sz="2400" dirty="0">
                <a:latin typeface="+mn-lt"/>
              </a:rPr>
              <a:t>Internet Information Server (</a:t>
            </a:r>
            <a:r>
              <a:rPr lang="en-US" altLang="ja-JP" sz="2400" dirty="0" smtClean="0">
                <a:latin typeface="+mn-lt"/>
              </a:rPr>
              <a:t>I</a:t>
            </a:r>
            <a:r>
              <a:rPr lang="en-US" altLang="ja-JP" sz="100" dirty="0" smtClean="0">
                <a:latin typeface="+mn-lt"/>
              </a:rPr>
              <a:t> </a:t>
            </a:r>
            <a:r>
              <a:rPr lang="en-US" altLang="ja-JP" sz="2400" dirty="0" smtClean="0">
                <a:latin typeface="+mn-lt"/>
              </a:rPr>
              <a:t>I</a:t>
            </a:r>
            <a:r>
              <a:rPr lang="en-US" altLang="ja-JP" sz="100" dirty="0" smtClean="0">
                <a:latin typeface="+mn-lt"/>
              </a:rPr>
              <a:t> </a:t>
            </a:r>
            <a:r>
              <a:rPr lang="en-US" altLang="ja-JP" sz="2400" dirty="0" smtClean="0">
                <a:latin typeface="+mn-lt"/>
              </a:rPr>
              <a:t>S</a:t>
            </a:r>
            <a:r>
              <a:rPr lang="en-US" altLang="ja-JP" sz="2400" dirty="0">
                <a:latin typeface="+mn-lt"/>
              </a:rPr>
              <a:t>)</a:t>
            </a:r>
          </a:p>
          <a:p>
            <a:pPr lvl="1"/>
            <a:r>
              <a:rPr lang="en-US" altLang="en-US" sz="2400" dirty="0">
                <a:latin typeface="+mn-lt"/>
              </a:rPr>
              <a:t>Second major Web server software</a:t>
            </a:r>
          </a:p>
          <a:p>
            <a:pPr lvl="1"/>
            <a:r>
              <a:rPr lang="en-US" altLang="en-US" sz="2400" dirty="0">
                <a:latin typeface="+mn-lt"/>
              </a:rPr>
              <a:t>Windows-based</a:t>
            </a:r>
          </a:p>
          <a:p>
            <a:pPr lvl="1"/>
            <a:r>
              <a:rPr lang="en-US" altLang="en-US" sz="2400" dirty="0">
                <a:latin typeface="+mn-lt"/>
              </a:rPr>
              <a:t>Integrated, easy-to-use</a:t>
            </a:r>
          </a:p>
        </p:txBody>
      </p:sp>
    </p:spTree>
    <p:extLst>
      <p:ext uri="{BB962C8B-B14F-4D97-AF65-F5344CB8AC3E}">
        <p14:creationId xmlns:p14="http://schemas.microsoft.com/office/powerpoint/2010/main" val="1731335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4.4 </a:t>
            </a:r>
            <a:r>
              <a:rPr lang="en-US" dirty="0"/>
              <a:t>Basic Functionality Provided by Web Servers</a:t>
            </a:r>
          </a:p>
        </p:txBody>
      </p:sp>
      <p:graphicFrame>
        <p:nvGraphicFramePr>
          <p:cNvPr id="5" name="Table 4"/>
          <p:cNvGraphicFramePr>
            <a:graphicFrameLocks noGrp="1"/>
          </p:cNvGraphicFramePr>
          <p:nvPr>
            <p:extLst>
              <p:ext uri="{D42A27DB-BD31-4B8C-83A1-F6EECF244321}">
                <p14:modId xmlns:p14="http://schemas.microsoft.com/office/powerpoint/2010/main" val="3151806226"/>
              </p:ext>
            </p:extLst>
          </p:nvPr>
        </p:nvGraphicFramePr>
        <p:xfrm>
          <a:off x="457200" y="1600198"/>
          <a:ext cx="8229600" cy="4495800"/>
        </p:xfrm>
        <a:graphic>
          <a:graphicData uri="http://schemas.openxmlformats.org/drawingml/2006/table">
            <a:tbl>
              <a:tblPr firstRow="1" bandRow="1">
                <a:tableStyleId>{3B4B98B0-60AC-42C2-AFA5-B58CD77FA1E5}</a:tableStyleId>
              </a:tblPr>
              <a:tblGrid>
                <a:gridCol w="3276600">
                  <a:extLst>
                    <a:ext uri="{9D8B030D-6E8A-4147-A177-3AD203B41FA5}">
                      <a16:colId xmlns:a16="http://schemas.microsoft.com/office/drawing/2014/main" val="413621292"/>
                    </a:ext>
                  </a:extLst>
                </a:gridCol>
                <a:gridCol w="4953000">
                  <a:extLst>
                    <a:ext uri="{9D8B030D-6E8A-4147-A177-3AD203B41FA5}">
                      <a16:colId xmlns:a16="http://schemas.microsoft.com/office/drawing/2014/main" val="1311365670"/>
                    </a:ext>
                  </a:extLst>
                </a:gridCol>
              </a:tblGrid>
              <a:tr h="370840">
                <a:tc>
                  <a:txBody>
                    <a:bodyPr/>
                    <a:lstStyle/>
                    <a:p>
                      <a:r>
                        <a:rPr lang="en-US" sz="1600" dirty="0" smtClean="0"/>
                        <a:t>Functionality</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Description</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328045"/>
                  </a:ext>
                </a:extLst>
              </a:tr>
              <a:tr h="370840">
                <a:tc>
                  <a:txBody>
                    <a:bodyPr/>
                    <a:lstStyle/>
                    <a:p>
                      <a:r>
                        <a:rPr lang="en-US" sz="1600" u="none" strike="noStrike" kern="1200" baseline="0" dirty="0" smtClean="0"/>
                        <a:t>Processing of H</a:t>
                      </a:r>
                      <a:r>
                        <a:rPr lang="en-US" sz="100" u="none" strike="noStrike" kern="1200" baseline="0" dirty="0" smtClean="0"/>
                        <a:t> </a:t>
                      </a:r>
                      <a:r>
                        <a:rPr lang="en-US" sz="1600" u="none" strike="noStrike" kern="1200" baseline="0" dirty="0" smtClean="0"/>
                        <a:t>T</a:t>
                      </a:r>
                      <a:r>
                        <a:rPr lang="en-US" sz="100" u="none" strike="noStrike" kern="1200" baseline="0" dirty="0" smtClean="0"/>
                        <a:t> </a:t>
                      </a:r>
                      <a:r>
                        <a:rPr lang="en-US" sz="1600" u="none" strike="noStrike" kern="1200" baseline="0" dirty="0" smtClean="0"/>
                        <a:t>T</a:t>
                      </a:r>
                      <a:r>
                        <a:rPr lang="en-US" sz="100" u="none" strike="noStrike" kern="1200" baseline="0" dirty="0" smtClean="0"/>
                        <a:t> </a:t>
                      </a:r>
                      <a:r>
                        <a:rPr lang="en-US" sz="1600" u="none" strike="noStrike" kern="1200" baseline="0" dirty="0" smtClean="0"/>
                        <a:t>P requests</a:t>
                      </a:r>
                      <a:endParaRPr 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600" u="none" strike="noStrike" kern="1200" baseline="0" dirty="0" smtClean="0"/>
                        <a:t>Receive and respond to client requests for H</a:t>
                      </a:r>
                      <a:r>
                        <a:rPr lang="en-US" sz="100" u="none" strike="noStrike" kern="1200" baseline="0" dirty="0" smtClean="0"/>
                        <a:t> </a:t>
                      </a:r>
                      <a:r>
                        <a:rPr lang="en-US" sz="1600" u="none" strike="noStrike" kern="1200" baseline="0" dirty="0" smtClean="0"/>
                        <a:t>T</a:t>
                      </a:r>
                      <a:r>
                        <a:rPr lang="en-US" sz="100" u="none" strike="noStrike" kern="1200" baseline="0" dirty="0" smtClean="0"/>
                        <a:t> </a:t>
                      </a:r>
                      <a:r>
                        <a:rPr lang="en-US" sz="1600" u="none" strike="noStrike" kern="1200" baseline="0" dirty="0" smtClean="0"/>
                        <a:t>M</a:t>
                      </a:r>
                      <a:r>
                        <a:rPr lang="en-US" sz="100" u="none" strike="noStrike" kern="1200" baseline="0" dirty="0" smtClean="0"/>
                        <a:t> </a:t>
                      </a:r>
                      <a:r>
                        <a:rPr lang="en-US" sz="1600" u="none" strike="noStrike" kern="1200" baseline="0" dirty="0" smtClean="0"/>
                        <a:t>L pages</a:t>
                      </a:r>
                      <a:endParaRPr lang="en-US" sz="16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44550110"/>
                  </a:ext>
                </a:extLst>
              </a:tr>
              <a:tr h="370840">
                <a:tc>
                  <a:txBody>
                    <a:bodyPr/>
                    <a:lstStyle/>
                    <a:p>
                      <a:r>
                        <a:rPr lang="en-US" sz="1600" u="none" strike="noStrike" kern="1200" baseline="0" dirty="0" smtClean="0"/>
                        <a:t>Security services (Secure</a:t>
                      </a:r>
                    </a:p>
                    <a:p>
                      <a:r>
                        <a:rPr lang="en-US" sz="1600" u="none" strike="noStrike" kern="1200" baseline="0" dirty="0" smtClean="0"/>
                        <a:t>Sockets Layer)/ Transport Layer Security</a:t>
                      </a:r>
                      <a:endParaRPr lang="en-US" sz="1600" dirty="0"/>
                    </a:p>
                  </a:txBody>
                  <a:tcPr>
                    <a:solidFill>
                      <a:schemeClr val="bg1"/>
                    </a:solidFill>
                  </a:tcPr>
                </a:tc>
                <a:tc>
                  <a:txBody>
                    <a:bodyPr/>
                    <a:lstStyle/>
                    <a:p>
                      <a:r>
                        <a:rPr lang="en-US" sz="1600" u="none" strike="noStrike" kern="1200" baseline="0" dirty="0" smtClean="0"/>
                        <a:t>Verify username and password; process certificates and private/public key information required for credit card processing and other secure information</a:t>
                      </a:r>
                      <a:endParaRPr lang="en-US" sz="1600" dirty="0"/>
                    </a:p>
                  </a:txBody>
                  <a:tcPr>
                    <a:solidFill>
                      <a:schemeClr val="bg1"/>
                    </a:solidFill>
                  </a:tcPr>
                </a:tc>
                <a:extLst>
                  <a:ext uri="{0D108BD9-81ED-4DB2-BD59-A6C34878D82A}">
                    <a16:rowId xmlns:a16="http://schemas.microsoft.com/office/drawing/2014/main" val="41613753"/>
                  </a:ext>
                </a:extLst>
              </a:tr>
              <a:tr h="370840">
                <a:tc>
                  <a:txBody>
                    <a:bodyPr/>
                    <a:lstStyle/>
                    <a:p>
                      <a:r>
                        <a:rPr lang="en-US" sz="1600" u="none" strike="noStrike" kern="1200" baseline="0" dirty="0" smtClean="0"/>
                        <a:t>File Transfer Protocol</a:t>
                      </a:r>
                      <a:endParaRPr lang="en-US" sz="1600" dirty="0"/>
                    </a:p>
                  </a:txBody>
                  <a:tcPr>
                    <a:solidFill>
                      <a:schemeClr val="bg1"/>
                    </a:solidFill>
                  </a:tcPr>
                </a:tc>
                <a:tc>
                  <a:txBody>
                    <a:bodyPr/>
                    <a:lstStyle/>
                    <a:p>
                      <a:r>
                        <a:rPr lang="en-US" sz="1600" u="none" strike="noStrike" kern="1200" baseline="0" dirty="0" smtClean="0"/>
                        <a:t>Permits transfer of very large files from server to server</a:t>
                      </a:r>
                      <a:endParaRPr lang="en-US" sz="1600" dirty="0"/>
                    </a:p>
                  </a:txBody>
                  <a:tcPr>
                    <a:solidFill>
                      <a:schemeClr val="bg1"/>
                    </a:solidFill>
                  </a:tcPr>
                </a:tc>
                <a:extLst>
                  <a:ext uri="{0D108BD9-81ED-4DB2-BD59-A6C34878D82A}">
                    <a16:rowId xmlns:a16="http://schemas.microsoft.com/office/drawing/2014/main" val="1219913772"/>
                  </a:ext>
                </a:extLst>
              </a:tr>
              <a:tr h="370840">
                <a:tc>
                  <a:txBody>
                    <a:bodyPr/>
                    <a:lstStyle/>
                    <a:p>
                      <a:r>
                        <a:rPr lang="en-US" sz="1600" u="none" strike="noStrike" kern="1200" baseline="0" dirty="0" smtClean="0"/>
                        <a:t>Search engine</a:t>
                      </a:r>
                      <a:endParaRPr lang="en-US" sz="1600" dirty="0"/>
                    </a:p>
                  </a:txBody>
                  <a:tcPr>
                    <a:solidFill>
                      <a:schemeClr val="bg1"/>
                    </a:solidFill>
                  </a:tcPr>
                </a:tc>
                <a:tc>
                  <a:txBody>
                    <a:bodyPr/>
                    <a:lstStyle/>
                    <a:p>
                      <a:r>
                        <a:rPr lang="en-US" sz="1600" u="none" strike="noStrike" kern="1200" baseline="0" dirty="0" smtClean="0"/>
                        <a:t>Indexing of site content; keyword search capability</a:t>
                      </a:r>
                      <a:endParaRPr lang="en-US" sz="1600" dirty="0"/>
                    </a:p>
                  </a:txBody>
                  <a:tcPr>
                    <a:solidFill>
                      <a:schemeClr val="bg1"/>
                    </a:solidFill>
                  </a:tcPr>
                </a:tc>
                <a:extLst>
                  <a:ext uri="{0D108BD9-81ED-4DB2-BD59-A6C34878D82A}">
                    <a16:rowId xmlns:a16="http://schemas.microsoft.com/office/drawing/2014/main" val="3602184874"/>
                  </a:ext>
                </a:extLst>
              </a:tr>
              <a:tr h="370840">
                <a:tc>
                  <a:txBody>
                    <a:bodyPr/>
                    <a:lstStyle/>
                    <a:p>
                      <a:r>
                        <a:rPr lang="en-US" sz="1600" u="none" strike="noStrike" kern="1200" baseline="0" dirty="0" smtClean="0"/>
                        <a:t>Data capture</a:t>
                      </a:r>
                      <a:endParaRPr lang="en-US" sz="1600" dirty="0"/>
                    </a:p>
                  </a:txBody>
                  <a:tcPr>
                    <a:solidFill>
                      <a:schemeClr val="bg1"/>
                    </a:solidFill>
                  </a:tcPr>
                </a:tc>
                <a:tc>
                  <a:txBody>
                    <a:bodyPr/>
                    <a:lstStyle/>
                    <a:p>
                      <a:r>
                        <a:rPr lang="en-US" sz="1600" u="none" strike="noStrike" kern="1200" baseline="0" dirty="0" smtClean="0"/>
                        <a:t>Log file of all visits, time, duration, and referral source</a:t>
                      </a:r>
                      <a:endParaRPr lang="en-US" sz="1600" dirty="0"/>
                    </a:p>
                  </a:txBody>
                  <a:tcPr>
                    <a:solidFill>
                      <a:schemeClr val="bg1"/>
                    </a:solidFill>
                  </a:tcPr>
                </a:tc>
                <a:extLst>
                  <a:ext uri="{0D108BD9-81ED-4DB2-BD59-A6C34878D82A}">
                    <a16:rowId xmlns:a16="http://schemas.microsoft.com/office/drawing/2014/main" val="2008466316"/>
                  </a:ext>
                </a:extLst>
              </a:tr>
              <a:tr h="370840">
                <a:tc>
                  <a:txBody>
                    <a:bodyPr/>
                    <a:lstStyle/>
                    <a:p>
                      <a:r>
                        <a:rPr lang="en-US" sz="1600" u="none" strike="noStrike" kern="1200" baseline="0" dirty="0" smtClean="0"/>
                        <a:t>E-mail</a:t>
                      </a:r>
                      <a:endParaRPr lang="en-US" sz="1600" dirty="0"/>
                    </a:p>
                  </a:txBody>
                  <a:tcPr>
                    <a:solidFill>
                      <a:schemeClr val="bg1"/>
                    </a:solidFill>
                  </a:tcPr>
                </a:tc>
                <a:tc>
                  <a:txBody>
                    <a:bodyPr/>
                    <a:lstStyle/>
                    <a:p>
                      <a:r>
                        <a:rPr lang="en-US" sz="1600" u="none" strike="noStrike" kern="1200" baseline="0" dirty="0" smtClean="0"/>
                        <a:t>Ability to send, receive, and store e-mail messages</a:t>
                      </a:r>
                      <a:endParaRPr lang="en-US" sz="1600" dirty="0"/>
                    </a:p>
                  </a:txBody>
                  <a:tcPr>
                    <a:solidFill>
                      <a:schemeClr val="bg1"/>
                    </a:solidFill>
                  </a:tcPr>
                </a:tc>
                <a:extLst>
                  <a:ext uri="{0D108BD9-81ED-4DB2-BD59-A6C34878D82A}">
                    <a16:rowId xmlns:a16="http://schemas.microsoft.com/office/drawing/2014/main" val="1795828062"/>
                  </a:ext>
                </a:extLst>
              </a:tr>
              <a:tr h="370840">
                <a:tc>
                  <a:txBody>
                    <a:bodyPr/>
                    <a:lstStyle/>
                    <a:p>
                      <a:r>
                        <a:rPr lang="en-US" sz="1600" u="none" strike="noStrike" kern="1200" baseline="0" dirty="0" smtClean="0"/>
                        <a:t>Site management tools</a:t>
                      </a:r>
                      <a:endParaRPr 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t>Calculate and display key site statistics, such as unique visitors, page requests, and origin of requests; check links on pages</a:t>
                      </a:r>
                      <a:endParaRPr lang="en-US" sz="16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5168946"/>
                  </a:ext>
                </a:extLst>
              </a:tr>
            </a:tbl>
          </a:graphicData>
        </a:graphic>
      </p:graphicFrame>
    </p:spTree>
    <p:extLst>
      <p:ext uri="{BB962C8B-B14F-4D97-AF65-F5344CB8AC3E}">
        <p14:creationId xmlns:p14="http://schemas.microsoft.com/office/powerpoint/2010/main" val="3781020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Management Tools</a:t>
            </a:r>
          </a:p>
        </p:txBody>
      </p:sp>
      <p:sp>
        <p:nvSpPr>
          <p:cNvPr id="3" name="Text Placeholder 2"/>
          <p:cNvSpPr>
            <a:spLocks noGrp="1"/>
          </p:cNvSpPr>
          <p:nvPr>
            <p:ph type="body" idx="1"/>
          </p:nvPr>
        </p:nvSpPr>
        <p:spPr/>
        <p:txBody>
          <a:bodyPr/>
          <a:lstStyle/>
          <a:p>
            <a:r>
              <a:rPr lang="en-US" sz="2400" dirty="0">
                <a:latin typeface="+mn-lt"/>
              </a:rPr>
              <a:t>Basic tools included in all web servers</a:t>
            </a:r>
          </a:p>
          <a:p>
            <a:pPr lvl="1"/>
            <a:r>
              <a:rPr lang="en-US" sz="2400" dirty="0">
                <a:latin typeface="+mn-lt"/>
              </a:rPr>
              <a:t>Verify that links on pages are still valid </a:t>
            </a:r>
          </a:p>
          <a:p>
            <a:pPr lvl="1"/>
            <a:r>
              <a:rPr lang="en-US" sz="2400" dirty="0">
                <a:latin typeface="+mn-lt"/>
              </a:rPr>
              <a:t>Identify orphan files</a:t>
            </a:r>
          </a:p>
          <a:p>
            <a:r>
              <a:rPr lang="en-US" sz="2400" dirty="0">
                <a:latin typeface="+mn-lt"/>
              </a:rPr>
              <a:t>Third-party software for advanced management</a:t>
            </a:r>
          </a:p>
          <a:p>
            <a:pPr lvl="1"/>
            <a:r>
              <a:rPr lang="en-US" sz="2400" dirty="0">
                <a:latin typeface="+mn-lt"/>
              </a:rPr>
              <a:t>Monitor customer purchases</a:t>
            </a:r>
          </a:p>
          <a:p>
            <a:pPr lvl="1"/>
            <a:r>
              <a:rPr lang="en-US" sz="2400" dirty="0">
                <a:latin typeface="+mn-lt"/>
              </a:rPr>
              <a:t>Marketing campaign effectiveness</a:t>
            </a:r>
          </a:p>
          <a:p>
            <a:pPr lvl="1"/>
            <a:r>
              <a:rPr lang="en-US" sz="2400" dirty="0">
                <a:latin typeface="+mn-lt"/>
              </a:rPr>
              <a:t>Keep track of hit counts and other statistics</a:t>
            </a:r>
          </a:p>
          <a:p>
            <a:pPr lvl="1"/>
            <a:r>
              <a:rPr lang="en-US" sz="2400" dirty="0">
                <a:latin typeface="+mn-lt"/>
              </a:rPr>
              <a:t>E.g., Webtrends Analytics 10</a:t>
            </a:r>
          </a:p>
        </p:txBody>
      </p:sp>
    </p:spTree>
    <p:extLst>
      <p:ext uri="{BB962C8B-B14F-4D97-AF65-F5344CB8AC3E}">
        <p14:creationId xmlns:p14="http://schemas.microsoft.com/office/powerpoint/2010/main" val="98323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Wall Street Journal: Redesigning for </a:t>
            </a:r>
            <a:r>
              <a:rPr lang="en-US" dirty="0" smtClean="0"/>
              <a:t>Today’s </a:t>
            </a:r>
            <a:r>
              <a:rPr lang="en-US" dirty="0"/>
              <a:t>Platforms</a:t>
            </a:r>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altLang="en-US" sz="2400" dirty="0">
                <a:latin typeface="+mn-lt"/>
              </a:rPr>
              <a:t>What were </a:t>
            </a:r>
            <a:r>
              <a:rPr lang="en-US" altLang="en-US" sz="2400" dirty="0" smtClean="0">
                <a:latin typeface="+mn-lt"/>
              </a:rPr>
              <a:t>W</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J’</a:t>
            </a:r>
            <a:r>
              <a:rPr lang="en-US" altLang="ja-JP" sz="2400" dirty="0" smtClean="0">
                <a:latin typeface="+mn-lt"/>
              </a:rPr>
              <a:t>s </a:t>
            </a:r>
            <a:r>
              <a:rPr lang="en-US" altLang="ja-JP" sz="2400" dirty="0">
                <a:latin typeface="+mn-lt"/>
              </a:rPr>
              <a:t>objectives in redesigning its </a:t>
            </a:r>
            <a:r>
              <a:rPr lang="en-US" altLang="ja-JP" sz="2400" dirty="0" smtClean="0">
                <a:latin typeface="+mn-lt"/>
              </a:rPr>
              <a:t>e-commerce </a:t>
            </a:r>
            <a:r>
              <a:rPr lang="en-US" altLang="ja-JP" sz="2400" dirty="0">
                <a:latin typeface="+mn-lt"/>
              </a:rPr>
              <a:t>presence?</a:t>
            </a:r>
          </a:p>
          <a:p>
            <a:pPr lvl="1"/>
            <a:r>
              <a:rPr lang="en-US" altLang="en-US" sz="2400" dirty="0">
                <a:latin typeface="+mn-lt"/>
              </a:rPr>
              <a:t>What considerations unique to the newspaper business were involved?</a:t>
            </a:r>
          </a:p>
          <a:p>
            <a:pPr lvl="1"/>
            <a:r>
              <a:rPr lang="en-US" altLang="en-US" sz="2400" dirty="0">
                <a:latin typeface="+mn-lt"/>
              </a:rPr>
              <a:t>What did </a:t>
            </a:r>
            <a:r>
              <a:rPr lang="en-US" altLang="en-US" sz="2400" dirty="0" smtClean="0">
                <a:latin typeface="+mn-lt"/>
              </a:rPr>
              <a:t>W</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J </a:t>
            </a:r>
            <a:r>
              <a:rPr lang="en-US" altLang="en-US" sz="2400" dirty="0">
                <a:latin typeface="+mn-lt"/>
              </a:rPr>
              <a:t>do to meet the needs of mobile device users?</a:t>
            </a:r>
          </a:p>
        </p:txBody>
      </p:sp>
    </p:spTree>
    <p:extLst>
      <p:ext uri="{BB962C8B-B14F-4D97-AF65-F5344CB8AC3E}">
        <p14:creationId xmlns:p14="http://schemas.microsoft.com/office/powerpoint/2010/main" val="3457081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Page Generation Tools</a:t>
            </a:r>
          </a:p>
        </p:txBody>
      </p:sp>
      <p:sp>
        <p:nvSpPr>
          <p:cNvPr id="3" name="Text Placeholder 2"/>
          <p:cNvSpPr>
            <a:spLocks noGrp="1"/>
          </p:cNvSpPr>
          <p:nvPr>
            <p:ph type="body" idx="1"/>
          </p:nvPr>
        </p:nvSpPr>
        <p:spPr>
          <a:xfrm>
            <a:off x="457200" y="1600200"/>
            <a:ext cx="8229600" cy="4642945"/>
          </a:xfrm>
        </p:spPr>
        <p:txBody>
          <a:bodyPr/>
          <a:lstStyle/>
          <a:p>
            <a:r>
              <a:rPr lang="en-US" sz="2400" dirty="0">
                <a:latin typeface="+mn-lt"/>
              </a:rPr>
              <a:t>Dynamic page generation</a:t>
            </a:r>
            <a:r>
              <a:rPr lang="en-US" sz="2400" dirty="0" smtClean="0">
                <a:latin typeface="+mn-lt"/>
              </a:rPr>
              <a:t>: </a:t>
            </a:r>
            <a:endParaRPr lang="en-US" sz="2400" dirty="0">
              <a:latin typeface="+mn-lt"/>
            </a:endParaRPr>
          </a:p>
          <a:p>
            <a:pPr lvl="1"/>
            <a:r>
              <a:rPr lang="en-US" sz="2400" dirty="0">
                <a:latin typeface="+mn-lt"/>
              </a:rPr>
              <a:t>Contents stored in database and fetched </a:t>
            </a:r>
            <a:r>
              <a:rPr lang="en-US" sz="2400" dirty="0" smtClean="0">
                <a:latin typeface="+mn-lt"/>
              </a:rPr>
              <a:t>when needed</a:t>
            </a:r>
            <a:endParaRPr lang="en-US" sz="2400" dirty="0">
              <a:latin typeface="+mn-lt"/>
            </a:endParaRPr>
          </a:p>
          <a:p>
            <a:r>
              <a:rPr lang="en-US" sz="2400" dirty="0">
                <a:latin typeface="+mn-lt"/>
              </a:rPr>
              <a:t>Common tools</a:t>
            </a:r>
            <a:r>
              <a:rPr lang="en-US" sz="2400" dirty="0" smtClean="0">
                <a:latin typeface="+mn-lt"/>
              </a:rPr>
              <a:t>: </a:t>
            </a:r>
            <a:endParaRPr lang="en-US" sz="2400" dirty="0">
              <a:latin typeface="+mn-lt"/>
            </a:endParaRPr>
          </a:p>
          <a:p>
            <a:pPr lvl="1"/>
            <a:r>
              <a:rPr lang="en-US" sz="2400" dirty="0" smtClean="0">
                <a:latin typeface="+mn-lt"/>
              </a:rPr>
              <a:t>C</a:t>
            </a:r>
            <a:r>
              <a:rPr lang="en-US" sz="100" dirty="0" smtClean="0">
                <a:latin typeface="+mn-lt"/>
              </a:rPr>
              <a:t> </a:t>
            </a:r>
            <a:r>
              <a:rPr lang="en-US" sz="2400" dirty="0" smtClean="0">
                <a:latin typeface="+mn-lt"/>
              </a:rPr>
              <a:t>G</a:t>
            </a:r>
            <a:r>
              <a:rPr lang="en-US" sz="100" dirty="0" smtClean="0">
                <a:latin typeface="+mn-lt"/>
              </a:rPr>
              <a:t> </a:t>
            </a:r>
            <a:r>
              <a:rPr lang="en-US" sz="2400" dirty="0" smtClean="0">
                <a:latin typeface="+mn-lt"/>
              </a:rPr>
              <a:t>I</a:t>
            </a:r>
            <a:r>
              <a:rPr lang="en-US" sz="2400" dirty="0">
                <a:latin typeface="+mn-lt"/>
              </a:rPr>
              <a:t>, </a:t>
            </a:r>
            <a:r>
              <a:rPr lang="en-US" sz="2400" dirty="0" smtClean="0">
                <a:latin typeface="+mn-lt"/>
              </a:rPr>
              <a:t>A</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P</a:t>
            </a:r>
            <a:r>
              <a:rPr lang="en-US" sz="2400" dirty="0">
                <a:latin typeface="+mn-lt"/>
              </a:rPr>
              <a:t>, </a:t>
            </a:r>
            <a:r>
              <a:rPr lang="en-US" sz="2400" dirty="0" smtClean="0">
                <a:latin typeface="+mn-lt"/>
              </a:rPr>
              <a:t>J</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P</a:t>
            </a:r>
            <a:r>
              <a:rPr lang="en-US" sz="2400" dirty="0">
                <a:latin typeface="+mn-lt"/>
              </a:rPr>
              <a:t>, </a:t>
            </a:r>
            <a:r>
              <a:rPr lang="en-US" sz="2400" dirty="0" smtClean="0">
                <a:latin typeface="+mn-lt"/>
              </a:rPr>
              <a:t>O</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C</a:t>
            </a:r>
            <a:r>
              <a:rPr lang="en-US" sz="2400" dirty="0">
                <a:latin typeface="+mn-lt"/>
              </a:rPr>
              <a:t>, </a:t>
            </a:r>
            <a:r>
              <a:rPr lang="en-US" sz="2400" dirty="0" smtClean="0">
                <a:latin typeface="+mn-lt"/>
              </a:rPr>
              <a:t>J</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C</a:t>
            </a:r>
            <a:endParaRPr lang="en-US" sz="2400" dirty="0">
              <a:latin typeface="+mn-lt"/>
            </a:endParaRPr>
          </a:p>
          <a:p>
            <a:r>
              <a:rPr lang="en-US" sz="2400" dirty="0">
                <a:latin typeface="+mn-lt"/>
              </a:rPr>
              <a:t>Advantages</a:t>
            </a:r>
          </a:p>
          <a:p>
            <a:pPr lvl="1"/>
            <a:r>
              <a:rPr lang="en-US" sz="2400" dirty="0">
                <a:latin typeface="+mn-lt"/>
              </a:rPr>
              <a:t>Lowers menu costs</a:t>
            </a:r>
          </a:p>
          <a:p>
            <a:pPr lvl="1"/>
            <a:r>
              <a:rPr lang="en-US" sz="2400" dirty="0">
                <a:latin typeface="+mn-lt"/>
              </a:rPr>
              <a:t>Permits easy online market segmentation</a:t>
            </a:r>
          </a:p>
          <a:p>
            <a:pPr lvl="1"/>
            <a:r>
              <a:rPr lang="en-US" sz="2400" dirty="0">
                <a:latin typeface="+mn-lt"/>
              </a:rPr>
              <a:t>Enables cost-free price discrimination</a:t>
            </a:r>
          </a:p>
          <a:p>
            <a:pPr lvl="1"/>
            <a:r>
              <a:rPr lang="en-US" sz="2400" dirty="0">
                <a:latin typeface="+mn-lt"/>
              </a:rPr>
              <a:t>Enables content management system (</a:t>
            </a:r>
            <a:r>
              <a:rPr lang="en-US" sz="2400" dirty="0" smtClean="0">
                <a:latin typeface="+mn-lt"/>
              </a:rPr>
              <a:t>C</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a:t>
            </a:r>
            <a:r>
              <a:rPr lang="en-US" sz="2400" dirty="0">
                <a:latin typeface="+mn-lt"/>
              </a:rPr>
              <a:t>)</a:t>
            </a:r>
          </a:p>
        </p:txBody>
      </p:sp>
    </p:spTree>
    <p:extLst>
      <p:ext uri="{BB962C8B-B14F-4D97-AF65-F5344CB8AC3E}">
        <p14:creationId xmlns:p14="http://schemas.microsoft.com/office/powerpoint/2010/main" val="1228281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Servers</a:t>
            </a:r>
          </a:p>
        </p:txBody>
      </p:sp>
      <p:sp>
        <p:nvSpPr>
          <p:cNvPr id="3" name="Text Placeholder 2"/>
          <p:cNvSpPr>
            <a:spLocks noGrp="1"/>
          </p:cNvSpPr>
          <p:nvPr>
            <p:ph type="body" idx="1"/>
          </p:nvPr>
        </p:nvSpPr>
        <p:spPr/>
        <p:txBody>
          <a:bodyPr/>
          <a:lstStyle/>
          <a:p>
            <a:r>
              <a:rPr lang="en-US" sz="2400" dirty="0">
                <a:latin typeface="+mn-lt"/>
              </a:rPr>
              <a:t>Web application servers: </a:t>
            </a:r>
          </a:p>
          <a:p>
            <a:pPr lvl="1"/>
            <a:r>
              <a:rPr lang="en-US" sz="2400" dirty="0">
                <a:latin typeface="+mn-lt"/>
              </a:rPr>
              <a:t>Provide specific business functionality required for a website</a:t>
            </a:r>
          </a:p>
          <a:p>
            <a:pPr lvl="1"/>
            <a:r>
              <a:rPr lang="en-US" sz="2400" dirty="0">
                <a:latin typeface="+mn-lt"/>
              </a:rPr>
              <a:t>Type of middleware</a:t>
            </a:r>
          </a:p>
          <a:p>
            <a:pPr lvl="2"/>
            <a:r>
              <a:rPr lang="en-US" sz="2400" dirty="0">
                <a:latin typeface="+mn-lt"/>
              </a:rPr>
              <a:t>Isolate business applications from web servers and databases</a:t>
            </a:r>
          </a:p>
          <a:p>
            <a:pPr lvl="1"/>
            <a:r>
              <a:rPr lang="en-US" sz="2400" dirty="0">
                <a:latin typeface="+mn-lt"/>
              </a:rPr>
              <a:t>Single-function applications being replaced by integrated software tools that combine all functionality needed for e-commerce site</a:t>
            </a:r>
          </a:p>
        </p:txBody>
      </p:sp>
    </p:spTree>
    <p:extLst>
      <p:ext uri="{BB962C8B-B14F-4D97-AF65-F5344CB8AC3E}">
        <p14:creationId xmlns:p14="http://schemas.microsoft.com/office/powerpoint/2010/main" val="2016880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Merchant Server Software</a:t>
            </a:r>
          </a:p>
        </p:txBody>
      </p:sp>
      <p:sp>
        <p:nvSpPr>
          <p:cNvPr id="3" name="Text Placeholder 2"/>
          <p:cNvSpPr>
            <a:spLocks noGrp="1"/>
          </p:cNvSpPr>
          <p:nvPr>
            <p:ph type="body" idx="1"/>
          </p:nvPr>
        </p:nvSpPr>
        <p:spPr/>
        <p:txBody>
          <a:bodyPr/>
          <a:lstStyle/>
          <a:p>
            <a:r>
              <a:rPr lang="en-US" altLang="en-US" sz="2400" dirty="0">
                <a:latin typeface="+mn-lt"/>
              </a:rPr>
              <a:t>Provides basic functionality for sales</a:t>
            </a:r>
          </a:p>
          <a:p>
            <a:pPr lvl="1"/>
            <a:r>
              <a:rPr lang="en-US" altLang="en-US" sz="2400" dirty="0">
                <a:latin typeface="+mn-lt"/>
              </a:rPr>
              <a:t>Online catalog</a:t>
            </a:r>
          </a:p>
          <a:p>
            <a:pPr lvl="2"/>
            <a:r>
              <a:rPr lang="en-US" altLang="en-US" sz="2400" dirty="0">
                <a:latin typeface="+mn-lt"/>
              </a:rPr>
              <a:t>List of products available on website</a:t>
            </a:r>
          </a:p>
          <a:p>
            <a:pPr lvl="1"/>
            <a:r>
              <a:rPr lang="en-US" altLang="en-US" sz="2400" dirty="0">
                <a:latin typeface="+mn-lt"/>
              </a:rPr>
              <a:t>Shopping cart</a:t>
            </a:r>
          </a:p>
          <a:p>
            <a:pPr lvl="2"/>
            <a:r>
              <a:rPr lang="en-US" altLang="en-US" sz="2400" dirty="0">
                <a:latin typeface="+mn-lt"/>
              </a:rPr>
              <a:t>Allows shoppers to set aside, review, edit selections, and then make purchase</a:t>
            </a:r>
          </a:p>
          <a:p>
            <a:pPr lvl="1"/>
            <a:r>
              <a:rPr lang="en-US" altLang="en-US" sz="2400" dirty="0">
                <a:latin typeface="+mn-lt"/>
              </a:rPr>
              <a:t>Credit card processing</a:t>
            </a:r>
          </a:p>
          <a:p>
            <a:pPr lvl="2"/>
            <a:r>
              <a:rPr lang="en-US" altLang="en-US" sz="2400" dirty="0">
                <a:latin typeface="+mn-lt"/>
              </a:rPr>
              <a:t>Typically works in conjunction with shopping cart</a:t>
            </a:r>
          </a:p>
          <a:p>
            <a:pPr lvl="2"/>
            <a:r>
              <a:rPr lang="en-US" altLang="en-US" sz="2400" dirty="0">
                <a:latin typeface="+mn-lt"/>
              </a:rPr>
              <a:t>Verifies card and puts through credit to company</a:t>
            </a:r>
            <a:r>
              <a:rPr lang="ja-JP" altLang="en-US" sz="2400" dirty="0">
                <a:latin typeface="+mn-lt"/>
              </a:rPr>
              <a:t>’</a:t>
            </a:r>
            <a:r>
              <a:rPr lang="en-US" altLang="ja-JP" sz="2400" dirty="0">
                <a:latin typeface="+mn-lt"/>
              </a:rPr>
              <a:t>s account at checkout</a:t>
            </a:r>
            <a:endParaRPr lang="en-US" altLang="en-US" sz="2400" dirty="0">
              <a:latin typeface="+mn-lt"/>
            </a:endParaRPr>
          </a:p>
        </p:txBody>
      </p:sp>
    </p:spTree>
    <p:extLst>
      <p:ext uri="{BB962C8B-B14F-4D97-AF65-F5344CB8AC3E}">
        <p14:creationId xmlns:p14="http://schemas.microsoft.com/office/powerpoint/2010/main" val="913547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Merchant Server Software Packages </a:t>
            </a:r>
            <a:r>
              <a:rPr lang="en-US" sz="2000" b="0" dirty="0"/>
              <a:t>(1 of 2)</a:t>
            </a:r>
          </a:p>
        </p:txBody>
      </p:sp>
      <p:sp>
        <p:nvSpPr>
          <p:cNvPr id="3" name="Text Placeholder 2"/>
          <p:cNvSpPr>
            <a:spLocks noGrp="1"/>
          </p:cNvSpPr>
          <p:nvPr>
            <p:ph type="body" idx="1"/>
          </p:nvPr>
        </p:nvSpPr>
        <p:spPr/>
        <p:txBody>
          <a:bodyPr/>
          <a:lstStyle/>
          <a:p>
            <a:r>
              <a:rPr lang="en-US" sz="2400" dirty="0">
                <a:latin typeface="+mn-lt"/>
              </a:rPr>
              <a:t>Integrated environment that includes most of functionality needed</a:t>
            </a:r>
          </a:p>
          <a:p>
            <a:pPr lvl="1"/>
            <a:r>
              <a:rPr lang="en-US" sz="2400" dirty="0">
                <a:latin typeface="+mn-lt"/>
              </a:rPr>
              <a:t>Shopping cart</a:t>
            </a:r>
          </a:p>
          <a:p>
            <a:pPr lvl="1"/>
            <a:r>
              <a:rPr lang="en-US" sz="2400" dirty="0">
                <a:latin typeface="+mn-lt"/>
              </a:rPr>
              <a:t>Merchandise display</a:t>
            </a:r>
          </a:p>
          <a:p>
            <a:pPr lvl="1"/>
            <a:r>
              <a:rPr lang="en-US" sz="2400" dirty="0">
                <a:latin typeface="+mn-lt"/>
              </a:rPr>
              <a:t>Order management</a:t>
            </a:r>
          </a:p>
          <a:p>
            <a:r>
              <a:rPr lang="en-US" sz="2400" dirty="0">
                <a:latin typeface="+mn-lt"/>
              </a:rPr>
              <a:t>Two main options</a:t>
            </a:r>
          </a:p>
          <a:p>
            <a:pPr lvl="1"/>
            <a:r>
              <a:rPr lang="en-US" sz="2400" dirty="0">
                <a:latin typeface="+mn-lt"/>
              </a:rPr>
              <a:t>E-commerce merchant service sites (e.g., Yahoo Aabaco Small Business)</a:t>
            </a:r>
          </a:p>
          <a:p>
            <a:pPr lvl="1"/>
            <a:r>
              <a:rPr lang="en-US" sz="2400" dirty="0">
                <a:latin typeface="+mn-lt"/>
              </a:rPr>
              <a:t>Open-source merchant server software</a:t>
            </a:r>
          </a:p>
        </p:txBody>
      </p:sp>
    </p:spTree>
    <p:extLst>
      <p:ext uri="{BB962C8B-B14F-4D97-AF65-F5344CB8AC3E}">
        <p14:creationId xmlns:p14="http://schemas.microsoft.com/office/powerpoint/2010/main" val="107174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Merchant Server Software Packages </a:t>
            </a:r>
            <a:r>
              <a:rPr lang="en-US" sz="2000" b="0" dirty="0"/>
              <a:t>(2 of 2)</a:t>
            </a:r>
          </a:p>
        </p:txBody>
      </p:sp>
      <p:sp>
        <p:nvSpPr>
          <p:cNvPr id="3" name="Text Placeholder 2"/>
          <p:cNvSpPr>
            <a:spLocks noGrp="1"/>
          </p:cNvSpPr>
          <p:nvPr>
            <p:ph type="body" idx="1"/>
          </p:nvPr>
        </p:nvSpPr>
        <p:spPr/>
        <p:txBody>
          <a:bodyPr/>
          <a:lstStyle/>
          <a:p>
            <a:r>
              <a:rPr lang="en-US" sz="2200" dirty="0">
                <a:latin typeface="+mn-lt"/>
              </a:rPr>
              <a:t>Key factors in selecting a package</a:t>
            </a:r>
          </a:p>
          <a:p>
            <a:pPr lvl="1"/>
            <a:r>
              <a:rPr lang="en-US" sz="2200" dirty="0">
                <a:latin typeface="+mn-lt"/>
              </a:rPr>
              <a:t>Functionality</a:t>
            </a:r>
          </a:p>
          <a:p>
            <a:pPr lvl="1"/>
            <a:r>
              <a:rPr lang="en-US" sz="2200" dirty="0">
                <a:latin typeface="+mn-lt"/>
              </a:rPr>
              <a:t>Support for different business models, including m-commerce</a:t>
            </a:r>
          </a:p>
          <a:p>
            <a:pPr lvl="1"/>
            <a:r>
              <a:rPr lang="en-US" sz="2200" dirty="0">
                <a:latin typeface="+mn-lt"/>
              </a:rPr>
              <a:t>Business process modeling tools</a:t>
            </a:r>
          </a:p>
          <a:p>
            <a:pPr lvl="1"/>
            <a:r>
              <a:rPr lang="en-US" sz="2200" dirty="0">
                <a:latin typeface="+mn-lt"/>
              </a:rPr>
              <a:t>Visual site management and reporting</a:t>
            </a:r>
          </a:p>
          <a:p>
            <a:pPr lvl="1"/>
            <a:r>
              <a:rPr lang="en-US" sz="2200" dirty="0">
                <a:latin typeface="+mn-lt"/>
              </a:rPr>
              <a:t>Performance and scalability</a:t>
            </a:r>
          </a:p>
          <a:p>
            <a:pPr lvl="1"/>
            <a:r>
              <a:rPr lang="en-US" sz="2200" dirty="0">
                <a:latin typeface="+mn-lt"/>
              </a:rPr>
              <a:t>Connectivity to existing business systems</a:t>
            </a:r>
          </a:p>
          <a:p>
            <a:pPr lvl="1"/>
            <a:r>
              <a:rPr lang="en-US" sz="2200" dirty="0">
                <a:latin typeface="+mn-lt"/>
              </a:rPr>
              <a:t>Compliance with standards</a:t>
            </a:r>
          </a:p>
          <a:p>
            <a:pPr lvl="1"/>
            <a:r>
              <a:rPr lang="en-US" sz="2200" dirty="0">
                <a:latin typeface="+mn-lt"/>
              </a:rPr>
              <a:t>Global and multicultural capability</a:t>
            </a:r>
          </a:p>
          <a:p>
            <a:pPr lvl="1"/>
            <a:r>
              <a:rPr lang="en-US" sz="2200" dirty="0">
                <a:latin typeface="+mn-lt"/>
              </a:rPr>
              <a:t>Local sales tax and shipping rules</a:t>
            </a:r>
          </a:p>
        </p:txBody>
      </p:sp>
    </p:spTree>
    <p:extLst>
      <p:ext uri="{BB962C8B-B14F-4D97-AF65-F5344CB8AC3E}">
        <p14:creationId xmlns:p14="http://schemas.microsoft.com/office/powerpoint/2010/main" val="1935684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Hardware</a:t>
            </a:r>
          </a:p>
        </p:txBody>
      </p:sp>
      <p:sp>
        <p:nvSpPr>
          <p:cNvPr id="3" name="Text Placeholder 2"/>
          <p:cNvSpPr>
            <a:spLocks noGrp="1"/>
          </p:cNvSpPr>
          <p:nvPr>
            <p:ph type="body" idx="1"/>
          </p:nvPr>
        </p:nvSpPr>
        <p:spPr>
          <a:xfrm>
            <a:off x="457200" y="1600200"/>
            <a:ext cx="8229600" cy="4525963"/>
          </a:xfrm>
        </p:spPr>
        <p:txBody>
          <a:bodyPr/>
          <a:lstStyle/>
          <a:p>
            <a:r>
              <a:rPr lang="en-US" sz="2400" dirty="0">
                <a:latin typeface="+mn-lt"/>
              </a:rPr>
              <a:t>Hardware platform: </a:t>
            </a:r>
          </a:p>
          <a:p>
            <a:pPr lvl="1"/>
            <a:r>
              <a:rPr lang="en-US" sz="2400" dirty="0">
                <a:latin typeface="+mn-lt"/>
              </a:rPr>
              <a:t>Underlying computing equipment needed for </a:t>
            </a:r>
            <a:r>
              <a:rPr lang="en-US" sz="2400" dirty="0" smtClean="0">
                <a:latin typeface="+mn-lt"/>
              </a:rPr>
              <a:t>e-commerce </a:t>
            </a:r>
            <a:r>
              <a:rPr lang="en-US" sz="2400" dirty="0">
                <a:latin typeface="+mn-lt"/>
              </a:rPr>
              <a:t>functionality</a:t>
            </a:r>
          </a:p>
          <a:p>
            <a:r>
              <a:rPr lang="en-US" sz="2400" dirty="0">
                <a:latin typeface="+mn-lt"/>
              </a:rPr>
              <a:t>Objective:</a:t>
            </a:r>
          </a:p>
          <a:p>
            <a:pPr lvl="1"/>
            <a:r>
              <a:rPr lang="en-US" sz="2400" dirty="0">
                <a:latin typeface="+mn-lt"/>
              </a:rPr>
              <a:t>Enough platform capacity to meet peak demand without wasting money</a:t>
            </a:r>
          </a:p>
          <a:p>
            <a:r>
              <a:rPr lang="en-US" sz="2400" dirty="0">
                <a:latin typeface="+mn-lt"/>
              </a:rPr>
              <a:t>Important to understand the factors that affect speed, capacity, and scalability of a site</a:t>
            </a:r>
          </a:p>
        </p:txBody>
      </p:sp>
    </p:spTree>
    <p:extLst>
      <p:ext uri="{BB962C8B-B14F-4D97-AF65-F5344CB8AC3E}">
        <p14:creationId xmlns:p14="http://schemas.microsoft.com/office/powerpoint/2010/main" val="2408523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Right-Sizing Your Hardware Platform</a:t>
            </a:r>
            <a:r>
              <a:rPr lang="en-US" dirty="0" smtClean="0"/>
              <a:t>:</a:t>
            </a:r>
            <a:r>
              <a:rPr lang="en-US" baseline="0" dirty="0" smtClean="0"/>
              <a:t> </a:t>
            </a:r>
            <a:r>
              <a:rPr lang="en-US" dirty="0" smtClean="0"/>
              <a:t>The </a:t>
            </a:r>
            <a:r>
              <a:rPr lang="en-US" dirty="0"/>
              <a:t>Demand Side</a:t>
            </a:r>
          </a:p>
        </p:txBody>
      </p:sp>
      <p:sp>
        <p:nvSpPr>
          <p:cNvPr id="3" name="Text Placeholder 2"/>
          <p:cNvSpPr>
            <a:spLocks noGrp="1"/>
          </p:cNvSpPr>
          <p:nvPr>
            <p:ph type="body" idx="1"/>
          </p:nvPr>
        </p:nvSpPr>
        <p:spPr/>
        <p:txBody>
          <a:bodyPr/>
          <a:lstStyle/>
          <a:p>
            <a:r>
              <a:rPr lang="en-US" sz="2400" dirty="0">
                <a:latin typeface="+mn-lt"/>
              </a:rPr>
              <a:t>Customer demand: </a:t>
            </a:r>
          </a:p>
          <a:p>
            <a:pPr lvl="1"/>
            <a:r>
              <a:rPr lang="en-US" sz="2400" dirty="0">
                <a:latin typeface="+mn-lt"/>
              </a:rPr>
              <a:t>Most important factor affecting speed of site</a:t>
            </a:r>
          </a:p>
          <a:p>
            <a:r>
              <a:rPr lang="en-US" sz="2400" dirty="0">
                <a:latin typeface="+mn-lt"/>
              </a:rPr>
              <a:t>Factors in overall demand:</a:t>
            </a:r>
          </a:p>
          <a:p>
            <a:pPr lvl="1"/>
            <a:r>
              <a:rPr lang="en-US" sz="2400" dirty="0">
                <a:latin typeface="+mn-lt"/>
              </a:rPr>
              <a:t>Number of simultaneous users in peak periods</a:t>
            </a:r>
          </a:p>
          <a:p>
            <a:pPr lvl="1"/>
            <a:r>
              <a:rPr lang="en-US" sz="2400" dirty="0">
                <a:latin typeface="+mn-lt"/>
              </a:rPr>
              <a:t>Nature of customer requests (user profile)</a:t>
            </a:r>
          </a:p>
          <a:p>
            <a:pPr lvl="1"/>
            <a:r>
              <a:rPr lang="en-US" sz="2400" dirty="0">
                <a:latin typeface="+mn-lt"/>
              </a:rPr>
              <a:t>Type of content (dynamic vs. static web pages)</a:t>
            </a:r>
          </a:p>
          <a:p>
            <a:pPr lvl="1"/>
            <a:r>
              <a:rPr lang="en-US" sz="2400" dirty="0">
                <a:latin typeface="+mn-lt"/>
              </a:rPr>
              <a:t>Required security</a:t>
            </a:r>
          </a:p>
          <a:p>
            <a:pPr lvl="1"/>
            <a:r>
              <a:rPr lang="en-US" sz="2400" dirty="0">
                <a:latin typeface="+mn-lt"/>
              </a:rPr>
              <a:t>Number of items in inventory</a:t>
            </a:r>
          </a:p>
          <a:p>
            <a:pPr lvl="1"/>
            <a:r>
              <a:rPr lang="en-US" sz="2400" dirty="0">
                <a:latin typeface="+mn-lt"/>
              </a:rPr>
              <a:t>Number of page requests</a:t>
            </a:r>
          </a:p>
          <a:p>
            <a:pPr lvl="1"/>
            <a:r>
              <a:rPr lang="en-US" sz="2400" dirty="0">
                <a:latin typeface="+mn-lt"/>
              </a:rPr>
              <a:t>Speed of legacy applications</a:t>
            </a:r>
          </a:p>
        </p:txBody>
      </p:sp>
    </p:spTree>
    <p:extLst>
      <p:ext uri="{BB962C8B-B14F-4D97-AF65-F5344CB8AC3E}">
        <p14:creationId xmlns:p14="http://schemas.microsoft.com/office/powerpoint/2010/main" val="2524064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Right-Sizing Your Hardware Platform</a:t>
            </a:r>
            <a:r>
              <a:rPr lang="en-US" dirty="0" smtClean="0"/>
              <a:t>: The </a:t>
            </a:r>
            <a:r>
              <a:rPr lang="en-US" dirty="0"/>
              <a:t>Supply Side</a:t>
            </a:r>
          </a:p>
        </p:txBody>
      </p:sp>
      <p:sp>
        <p:nvSpPr>
          <p:cNvPr id="3" name="Text Placeholder 2"/>
          <p:cNvSpPr>
            <a:spLocks noGrp="1"/>
          </p:cNvSpPr>
          <p:nvPr>
            <p:ph type="body" idx="1"/>
          </p:nvPr>
        </p:nvSpPr>
        <p:spPr/>
        <p:txBody>
          <a:bodyPr/>
          <a:lstStyle/>
          <a:p>
            <a:r>
              <a:rPr lang="en-US" sz="2400" dirty="0">
                <a:latin typeface="+mn-lt"/>
              </a:rPr>
              <a:t>Scalability: </a:t>
            </a:r>
          </a:p>
          <a:p>
            <a:pPr lvl="1"/>
            <a:r>
              <a:rPr lang="en-US" sz="2400" dirty="0">
                <a:latin typeface="+mn-lt"/>
              </a:rPr>
              <a:t>Ability of site to increase in size as demand warrants</a:t>
            </a:r>
          </a:p>
          <a:p>
            <a:r>
              <a:rPr lang="en-US" sz="2400" dirty="0">
                <a:latin typeface="+mn-lt"/>
              </a:rPr>
              <a:t>Ways to scale hardware:</a:t>
            </a:r>
          </a:p>
          <a:p>
            <a:pPr lvl="1"/>
            <a:r>
              <a:rPr lang="en-US" sz="2400" dirty="0">
                <a:latin typeface="+mn-lt"/>
              </a:rPr>
              <a:t>Vertically</a:t>
            </a:r>
          </a:p>
          <a:p>
            <a:pPr lvl="2"/>
            <a:r>
              <a:rPr lang="en-US" sz="2400" dirty="0">
                <a:latin typeface="+mn-lt"/>
              </a:rPr>
              <a:t>Increase processing power of individual components</a:t>
            </a:r>
          </a:p>
          <a:p>
            <a:pPr lvl="1"/>
            <a:r>
              <a:rPr lang="en-US" sz="2400" dirty="0">
                <a:latin typeface="+mn-lt"/>
              </a:rPr>
              <a:t>Horizontally</a:t>
            </a:r>
          </a:p>
          <a:p>
            <a:pPr lvl="2"/>
            <a:r>
              <a:rPr lang="en-US" sz="2400" dirty="0">
                <a:latin typeface="+mn-lt"/>
              </a:rPr>
              <a:t>Employ multiple computers to share workload</a:t>
            </a:r>
          </a:p>
          <a:p>
            <a:pPr lvl="1"/>
            <a:r>
              <a:rPr lang="en-US" sz="2400" dirty="0">
                <a:latin typeface="+mn-lt"/>
              </a:rPr>
              <a:t>Improve processing architecture</a:t>
            </a:r>
          </a:p>
          <a:p>
            <a:pPr lvl="1"/>
            <a:r>
              <a:rPr lang="en-US" sz="2400" dirty="0">
                <a:latin typeface="+mn-lt"/>
              </a:rPr>
              <a:t>Outsource to cloud service, </a:t>
            </a:r>
            <a:r>
              <a:rPr lang="en-US" sz="2400" dirty="0" smtClean="0">
                <a:latin typeface="+mn-lt"/>
              </a:rPr>
              <a:t>C</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N</a:t>
            </a:r>
            <a:endParaRPr lang="en-US" sz="2400" dirty="0">
              <a:latin typeface="+mn-lt"/>
            </a:endParaRPr>
          </a:p>
        </p:txBody>
      </p:sp>
    </p:spTree>
    <p:extLst>
      <p:ext uri="{BB962C8B-B14F-4D97-AF65-F5344CB8AC3E}">
        <p14:creationId xmlns:p14="http://schemas.microsoft.com/office/powerpoint/2010/main" val="456823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4.8 </a:t>
            </a:r>
            <a:r>
              <a:rPr lang="en-US" dirty="0"/>
              <a:t>Vertical and Horizontal Scaling Techniques</a:t>
            </a:r>
          </a:p>
        </p:txBody>
      </p:sp>
      <p:graphicFrame>
        <p:nvGraphicFramePr>
          <p:cNvPr id="4" name="Table 3"/>
          <p:cNvGraphicFramePr>
            <a:graphicFrameLocks noGrp="1"/>
          </p:cNvGraphicFramePr>
          <p:nvPr>
            <p:extLst>
              <p:ext uri="{D42A27DB-BD31-4B8C-83A1-F6EECF244321}">
                <p14:modId xmlns:p14="http://schemas.microsoft.com/office/powerpoint/2010/main" val="992442927"/>
              </p:ext>
            </p:extLst>
          </p:nvPr>
        </p:nvGraphicFramePr>
        <p:xfrm>
          <a:off x="575734" y="1544009"/>
          <a:ext cx="7992533" cy="4742585"/>
        </p:xfrm>
        <a:graphic>
          <a:graphicData uri="http://schemas.openxmlformats.org/drawingml/2006/table">
            <a:tbl>
              <a:tblPr firstRow="1" bandRow="1">
                <a:tableStyleId>{3B4B98B0-60AC-42C2-AFA5-B58CD77FA1E5}</a:tableStyleId>
              </a:tblPr>
              <a:tblGrid>
                <a:gridCol w="2795742">
                  <a:extLst>
                    <a:ext uri="{9D8B030D-6E8A-4147-A177-3AD203B41FA5}">
                      <a16:colId xmlns:a16="http://schemas.microsoft.com/office/drawing/2014/main" val="3409738696"/>
                    </a:ext>
                  </a:extLst>
                </a:gridCol>
                <a:gridCol w="5196791">
                  <a:extLst>
                    <a:ext uri="{9D8B030D-6E8A-4147-A177-3AD203B41FA5}">
                      <a16:colId xmlns:a16="http://schemas.microsoft.com/office/drawing/2014/main" val="3783082165"/>
                    </a:ext>
                  </a:extLst>
                </a:gridCol>
              </a:tblGrid>
              <a:tr h="319572">
                <a:tc>
                  <a:txBody>
                    <a:bodyPr/>
                    <a:lstStyle/>
                    <a:p>
                      <a:r>
                        <a:rPr lang="en-US" sz="1600" dirty="0" smtClean="0"/>
                        <a:t>Technique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Application</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462375"/>
                  </a:ext>
                </a:extLst>
              </a:tr>
              <a:tr h="551987">
                <a:tc>
                  <a:txBody>
                    <a:bodyPr/>
                    <a:lstStyle/>
                    <a:p>
                      <a:r>
                        <a:rPr lang="en-US" sz="1600" u="none" strike="noStrike" kern="1200" baseline="0" dirty="0" smtClean="0"/>
                        <a:t>Use a faster computer</a:t>
                      </a:r>
                      <a:endParaRPr 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fr-FR" sz="1600" u="none" strike="noStrike" kern="1200" baseline="0" dirty="0" smtClean="0"/>
                        <a:t>Deploy edge servers, presentation servers, data servers, etc.</a:t>
                      </a:r>
                      <a:endParaRPr lang="en-US" sz="16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620291870"/>
                  </a:ext>
                </a:extLst>
              </a:tr>
              <a:tr h="353465">
                <a:tc>
                  <a:txBody>
                    <a:bodyPr/>
                    <a:lstStyle/>
                    <a:p>
                      <a:r>
                        <a:rPr lang="en-US" sz="1600" u="none" strike="noStrike" kern="1200" baseline="0" dirty="0" smtClean="0"/>
                        <a:t>Create a cluster of computers</a:t>
                      </a:r>
                      <a:endParaRPr lang="en-US" sz="1600" dirty="0"/>
                    </a:p>
                  </a:txBody>
                  <a:tcPr>
                    <a:solidFill>
                      <a:schemeClr val="bg1"/>
                    </a:solidFill>
                  </a:tcPr>
                </a:tc>
                <a:tc>
                  <a:txBody>
                    <a:bodyPr/>
                    <a:lstStyle/>
                    <a:p>
                      <a:r>
                        <a:rPr lang="en-US" sz="1600" u="none" strike="noStrike" kern="1200" baseline="0" dirty="0" smtClean="0"/>
                        <a:t>Use computers in parallel to balance loads.</a:t>
                      </a:r>
                      <a:endParaRPr lang="en-US" sz="1600" dirty="0"/>
                    </a:p>
                  </a:txBody>
                  <a:tcPr>
                    <a:solidFill>
                      <a:schemeClr val="bg1"/>
                    </a:solidFill>
                  </a:tcPr>
                </a:tc>
                <a:extLst>
                  <a:ext uri="{0D108BD9-81ED-4DB2-BD59-A6C34878D82A}">
                    <a16:rowId xmlns:a16="http://schemas.microsoft.com/office/drawing/2014/main" val="4226599430"/>
                  </a:ext>
                </a:extLst>
              </a:tr>
              <a:tr h="353465">
                <a:tc>
                  <a:txBody>
                    <a:bodyPr/>
                    <a:lstStyle/>
                    <a:p>
                      <a:r>
                        <a:rPr lang="en-US" sz="1600" u="none" strike="noStrike" kern="1200" baseline="0" dirty="0" smtClean="0"/>
                        <a:t>Use appliance servers</a:t>
                      </a:r>
                      <a:endParaRPr lang="en-US" sz="1600" dirty="0"/>
                    </a:p>
                  </a:txBody>
                  <a:tcPr>
                    <a:solidFill>
                      <a:schemeClr val="bg1"/>
                    </a:solidFill>
                  </a:tcPr>
                </a:tc>
                <a:tc>
                  <a:txBody>
                    <a:bodyPr/>
                    <a:lstStyle/>
                    <a:p>
                      <a:r>
                        <a:rPr lang="en-US" sz="1600" u="none" strike="noStrike" kern="1200" baseline="0" dirty="0" smtClean="0"/>
                        <a:t>Use special-purpose computers optimized for their task.</a:t>
                      </a:r>
                      <a:endParaRPr lang="en-US" sz="1600" dirty="0"/>
                    </a:p>
                  </a:txBody>
                  <a:tcPr>
                    <a:solidFill>
                      <a:schemeClr val="bg1"/>
                    </a:solidFill>
                  </a:tcPr>
                </a:tc>
                <a:extLst>
                  <a:ext uri="{0D108BD9-81ED-4DB2-BD59-A6C34878D82A}">
                    <a16:rowId xmlns:a16="http://schemas.microsoft.com/office/drawing/2014/main" val="2596274084"/>
                  </a:ext>
                </a:extLst>
              </a:tr>
              <a:tr h="353465">
                <a:tc>
                  <a:txBody>
                    <a:bodyPr/>
                    <a:lstStyle/>
                    <a:p>
                      <a:r>
                        <a:rPr lang="en-US" sz="1600" u="none" strike="noStrike" kern="1200" baseline="0" dirty="0" smtClean="0"/>
                        <a:t>Segment workload</a:t>
                      </a:r>
                      <a:endParaRPr lang="en-US" sz="1600" dirty="0"/>
                    </a:p>
                  </a:txBody>
                  <a:tcPr>
                    <a:solidFill>
                      <a:schemeClr val="bg1"/>
                    </a:solidFill>
                  </a:tcPr>
                </a:tc>
                <a:tc>
                  <a:txBody>
                    <a:bodyPr/>
                    <a:lstStyle/>
                    <a:p>
                      <a:r>
                        <a:rPr lang="en-US" sz="1600" u="none" strike="noStrike" kern="1200" baseline="0" dirty="0" smtClean="0"/>
                        <a:t>Segment incoming work to specialized computers.</a:t>
                      </a:r>
                      <a:endParaRPr lang="en-US" sz="1600" dirty="0"/>
                    </a:p>
                  </a:txBody>
                  <a:tcPr>
                    <a:solidFill>
                      <a:schemeClr val="bg1"/>
                    </a:solidFill>
                  </a:tcPr>
                </a:tc>
                <a:extLst>
                  <a:ext uri="{0D108BD9-81ED-4DB2-BD59-A6C34878D82A}">
                    <a16:rowId xmlns:a16="http://schemas.microsoft.com/office/drawing/2014/main" val="1285304828"/>
                  </a:ext>
                </a:extLst>
              </a:tr>
              <a:tr h="551987">
                <a:tc>
                  <a:txBody>
                    <a:bodyPr/>
                    <a:lstStyle/>
                    <a:p>
                      <a:r>
                        <a:rPr lang="en-US" sz="1600" u="none" strike="noStrike" kern="1200" baseline="0" dirty="0" smtClean="0"/>
                        <a:t>Batch requests</a:t>
                      </a:r>
                      <a:endParaRPr lang="en-US" sz="1600" dirty="0"/>
                    </a:p>
                  </a:txBody>
                  <a:tcPr>
                    <a:solidFill>
                      <a:schemeClr val="bg1"/>
                    </a:solidFill>
                  </a:tcPr>
                </a:tc>
                <a:tc>
                  <a:txBody>
                    <a:bodyPr/>
                    <a:lstStyle/>
                    <a:p>
                      <a:r>
                        <a:rPr lang="en-US" sz="1600" u="none" strike="noStrike" kern="1200" baseline="0" dirty="0" smtClean="0"/>
                        <a:t>Combine related requests for data into groups, process as group.</a:t>
                      </a:r>
                      <a:endParaRPr lang="en-US" sz="1600" dirty="0"/>
                    </a:p>
                  </a:txBody>
                  <a:tcPr>
                    <a:solidFill>
                      <a:schemeClr val="bg1"/>
                    </a:solidFill>
                  </a:tcPr>
                </a:tc>
                <a:extLst>
                  <a:ext uri="{0D108BD9-81ED-4DB2-BD59-A6C34878D82A}">
                    <a16:rowId xmlns:a16="http://schemas.microsoft.com/office/drawing/2014/main" val="3328117832"/>
                  </a:ext>
                </a:extLst>
              </a:tr>
              <a:tr h="551987">
                <a:tc>
                  <a:txBody>
                    <a:bodyPr/>
                    <a:lstStyle/>
                    <a:p>
                      <a:r>
                        <a:rPr lang="en-US" sz="1600" u="none" strike="noStrike" kern="1200" baseline="0" dirty="0" smtClean="0"/>
                        <a:t>Manage connections</a:t>
                      </a:r>
                      <a:endParaRPr lang="en-US" sz="1600" dirty="0"/>
                    </a:p>
                  </a:txBody>
                  <a:tcPr>
                    <a:solidFill>
                      <a:schemeClr val="bg1"/>
                    </a:solidFill>
                  </a:tcPr>
                </a:tc>
                <a:tc>
                  <a:txBody>
                    <a:bodyPr/>
                    <a:lstStyle/>
                    <a:p>
                      <a:r>
                        <a:rPr lang="en-US" sz="1600" u="none" strike="noStrike" kern="1200" baseline="0" dirty="0" smtClean="0"/>
                        <a:t>Reduce connections between processes and computers to a minimum.</a:t>
                      </a:r>
                      <a:endParaRPr lang="en-US" sz="1600" dirty="0"/>
                    </a:p>
                  </a:txBody>
                  <a:tcPr>
                    <a:solidFill>
                      <a:schemeClr val="bg1"/>
                    </a:solidFill>
                  </a:tcPr>
                </a:tc>
                <a:extLst>
                  <a:ext uri="{0D108BD9-81ED-4DB2-BD59-A6C34878D82A}">
                    <a16:rowId xmlns:a16="http://schemas.microsoft.com/office/drawing/2014/main" val="2804302697"/>
                  </a:ext>
                </a:extLst>
              </a:tr>
              <a:tr h="551987">
                <a:tc>
                  <a:txBody>
                    <a:bodyPr/>
                    <a:lstStyle/>
                    <a:p>
                      <a:r>
                        <a:rPr lang="en-US" sz="1600" u="none" strike="noStrike" kern="1200" baseline="0" dirty="0" smtClean="0"/>
                        <a:t>Aggregate user data</a:t>
                      </a:r>
                      <a:endParaRPr lang="en-US" sz="1600" dirty="0"/>
                    </a:p>
                  </a:txBody>
                  <a:tcPr>
                    <a:solidFill>
                      <a:schemeClr val="bg1"/>
                    </a:solidFill>
                  </a:tcPr>
                </a:tc>
                <a:tc>
                  <a:txBody>
                    <a:bodyPr/>
                    <a:lstStyle/>
                    <a:p>
                      <a:r>
                        <a:rPr lang="en-US" sz="1600" u="none" strike="noStrike" kern="1200" baseline="0" dirty="0" smtClean="0"/>
                        <a:t>Aggregate user data from legacy applications in single data pools.</a:t>
                      </a:r>
                      <a:endParaRPr lang="en-US" sz="1600" dirty="0"/>
                    </a:p>
                  </a:txBody>
                  <a:tcPr>
                    <a:solidFill>
                      <a:schemeClr val="bg1"/>
                    </a:solidFill>
                  </a:tcPr>
                </a:tc>
                <a:extLst>
                  <a:ext uri="{0D108BD9-81ED-4DB2-BD59-A6C34878D82A}">
                    <a16:rowId xmlns:a16="http://schemas.microsoft.com/office/drawing/2014/main" val="557308822"/>
                  </a:ext>
                </a:extLst>
              </a:tr>
              <a:tr h="551987">
                <a:tc>
                  <a:txBody>
                    <a:bodyPr/>
                    <a:lstStyle/>
                    <a:p>
                      <a:r>
                        <a:rPr lang="en-US" sz="1600" u="none" strike="noStrike" kern="1200" baseline="0" dirty="0" smtClean="0"/>
                        <a:t>Cache</a:t>
                      </a:r>
                      <a:endParaRPr 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t>Store frequently used data in cache rather than on the disk.</a:t>
                      </a:r>
                      <a:endParaRPr lang="en-US" sz="16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2672480"/>
                  </a:ext>
                </a:extLst>
              </a:tr>
            </a:tbl>
          </a:graphicData>
        </a:graphic>
      </p:graphicFrame>
    </p:spTree>
    <p:extLst>
      <p:ext uri="{BB962C8B-B14F-4D97-AF65-F5344CB8AC3E}">
        <p14:creationId xmlns:p14="http://schemas.microsoft.com/office/powerpoint/2010/main" val="1713278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4.9 </a:t>
            </a:r>
            <a:r>
              <a:rPr lang="en-US" dirty="0"/>
              <a:t>Improving the Processing Architecture of Your Site</a:t>
            </a:r>
          </a:p>
        </p:txBody>
      </p:sp>
      <p:graphicFrame>
        <p:nvGraphicFramePr>
          <p:cNvPr id="4" name="Table 3"/>
          <p:cNvGraphicFramePr>
            <a:graphicFrameLocks noGrp="1"/>
          </p:cNvGraphicFramePr>
          <p:nvPr>
            <p:extLst>
              <p:ext uri="{D42A27DB-BD31-4B8C-83A1-F6EECF244321}">
                <p14:modId xmlns:p14="http://schemas.microsoft.com/office/powerpoint/2010/main" val="128189138"/>
              </p:ext>
            </p:extLst>
          </p:nvPr>
        </p:nvGraphicFramePr>
        <p:xfrm>
          <a:off x="524934" y="1634066"/>
          <a:ext cx="8094133" cy="4480560"/>
        </p:xfrm>
        <a:graphic>
          <a:graphicData uri="http://schemas.openxmlformats.org/drawingml/2006/table">
            <a:tbl>
              <a:tblPr firstRow="1" bandRow="1">
                <a:tableStyleId>{3B4B98B0-60AC-42C2-AFA5-B58CD77FA1E5}</a:tableStyleId>
              </a:tblPr>
              <a:tblGrid>
                <a:gridCol w="3147718">
                  <a:extLst>
                    <a:ext uri="{9D8B030D-6E8A-4147-A177-3AD203B41FA5}">
                      <a16:colId xmlns:a16="http://schemas.microsoft.com/office/drawing/2014/main" val="2957990851"/>
                    </a:ext>
                  </a:extLst>
                </a:gridCol>
                <a:gridCol w="4946415">
                  <a:extLst>
                    <a:ext uri="{9D8B030D-6E8A-4147-A177-3AD203B41FA5}">
                      <a16:colId xmlns:a16="http://schemas.microsoft.com/office/drawing/2014/main" val="1691495086"/>
                    </a:ext>
                  </a:extLst>
                </a:gridCol>
              </a:tblGrid>
              <a:tr h="355946">
                <a:tc>
                  <a:txBody>
                    <a:bodyPr/>
                    <a:lstStyle/>
                    <a:p>
                      <a:r>
                        <a:rPr lang="en-US" sz="1800" dirty="0" smtClean="0"/>
                        <a:t>Architecture</a:t>
                      </a:r>
                      <a:r>
                        <a:rPr lang="en-US" sz="1800" baseline="0" dirty="0" smtClean="0"/>
                        <a:t> Improvement</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Description</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3099218"/>
                  </a:ext>
                </a:extLst>
              </a:tr>
              <a:tr h="622905">
                <a:tc>
                  <a:txBody>
                    <a:bodyPr/>
                    <a:lstStyle/>
                    <a:p>
                      <a:r>
                        <a:rPr lang="en-US" sz="1800" u="none" strike="noStrike" kern="1200" baseline="0" dirty="0" smtClean="0"/>
                        <a:t>Separate static content from dynamic content</a:t>
                      </a:r>
                      <a:endParaRPr lang="en-US" sz="1400"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800" u="none" strike="noStrike" kern="1200" baseline="0" dirty="0" smtClean="0"/>
                        <a:t>Use specialized servers for each type of workload.</a:t>
                      </a:r>
                      <a:endParaRPr lang="en-US" sz="14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76320350"/>
                  </a:ext>
                </a:extLst>
              </a:tr>
              <a:tr h="622905">
                <a:tc>
                  <a:txBody>
                    <a:bodyPr/>
                    <a:lstStyle/>
                    <a:p>
                      <a:r>
                        <a:rPr lang="en-US" sz="1800" u="none" strike="noStrike" kern="1200" baseline="0" dirty="0" smtClean="0"/>
                        <a:t>Cache static content</a:t>
                      </a:r>
                      <a:endParaRPr lang="en-US" sz="1400" dirty="0"/>
                    </a:p>
                  </a:txBody>
                  <a:tcPr>
                    <a:solidFill>
                      <a:schemeClr val="bg1"/>
                    </a:solidFill>
                  </a:tcPr>
                </a:tc>
                <a:tc>
                  <a:txBody>
                    <a:bodyPr/>
                    <a:lstStyle/>
                    <a:p>
                      <a:r>
                        <a:rPr lang="en-US" sz="1800" u="none" strike="noStrike" kern="1200" baseline="0" dirty="0" smtClean="0"/>
                        <a:t>Increase R</a:t>
                      </a:r>
                      <a:r>
                        <a:rPr lang="en-US" sz="100" u="none" strike="noStrike" kern="1200" baseline="0" dirty="0" smtClean="0"/>
                        <a:t> </a:t>
                      </a:r>
                      <a:r>
                        <a:rPr lang="en-US" sz="1800" u="none" strike="noStrike" kern="1200" baseline="0" dirty="0" smtClean="0"/>
                        <a:t>A</a:t>
                      </a:r>
                      <a:r>
                        <a:rPr lang="en-US" sz="100" u="none" strike="noStrike" kern="1200" baseline="0" dirty="0" smtClean="0"/>
                        <a:t> </a:t>
                      </a:r>
                      <a:r>
                        <a:rPr lang="en-US" sz="1800" u="none" strike="noStrike" kern="1200" baseline="0" dirty="0" smtClean="0"/>
                        <a:t>M to the gigabyte range and store</a:t>
                      </a:r>
                    </a:p>
                    <a:p>
                      <a:r>
                        <a:rPr lang="en-US" sz="1800" u="none" strike="noStrike" kern="1200" baseline="0" dirty="0" smtClean="0"/>
                        <a:t>static content in R</a:t>
                      </a:r>
                      <a:r>
                        <a:rPr lang="en-US" sz="100" u="none" strike="noStrike" kern="1200" baseline="0" dirty="0" smtClean="0"/>
                        <a:t> </a:t>
                      </a:r>
                      <a:r>
                        <a:rPr lang="en-US" sz="1800" u="none" strike="noStrike" kern="1200" baseline="0" dirty="0" smtClean="0"/>
                        <a:t>A</a:t>
                      </a:r>
                      <a:r>
                        <a:rPr lang="en-US" sz="100" u="none" strike="noStrike" kern="1200" baseline="0" dirty="0" smtClean="0"/>
                        <a:t> </a:t>
                      </a:r>
                      <a:r>
                        <a:rPr lang="en-US" sz="1800" u="none" strike="noStrike" kern="1200" baseline="0" dirty="0" smtClean="0"/>
                        <a:t>M.</a:t>
                      </a:r>
                      <a:endParaRPr lang="en-US" sz="1400" dirty="0"/>
                    </a:p>
                  </a:txBody>
                  <a:tcPr>
                    <a:solidFill>
                      <a:schemeClr val="bg1"/>
                    </a:solidFill>
                  </a:tcPr>
                </a:tc>
                <a:extLst>
                  <a:ext uri="{0D108BD9-81ED-4DB2-BD59-A6C34878D82A}">
                    <a16:rowId xmlns:a16="http://schemas.microsoft.com/office/drawing/2014/main" val="2485195579"/>
                  </a:ext>
                </a:extLst>
              </a:tr>
              <a:tr h="622905">
                <a:tc>
                  <a:txBody>
                    <a:bodyPr/>
                    <a:lstStyle/>
                    <a:p>
                      <a:r>
                        <a:rPr lang="en-US" sz="1800" u="none" strike="noStrike" kern="1200" baseline="0" dirty="0" smtClean="0"/>
                        <a:t>Cache database lookup tables</a:t>
                      </a:r>
                      <a:endParaRPr lang="en-US" sz="1400" dirty="0"/>
                    </a:p>
                  </a:txBody>
                  <a:tcPr>
                    <a:solidFill>
                      <a:schemeClr val="bg1"/>
                    </a:solidFill>
                  </a:tcPr>
                </a:tc>
                <a:tc>
                  <a:txBody>
                    <a:bodyPr/>
                    <a:lstStyle/>
                    <a:p>
                      <a:r>
                        <a:rPr lang="en-US" sz="1800" u="none" strike="noStrike" kern="1200" baseline="0" dirty="0" smtClean="0"/>
                        <a:t>Use cache tables used to look up database</a:t>
                      </a:r>
                    </a:p>
                    <a:p>
                      <a:r>
                        <a:rPr lang="en-US" sz="1800" u="none" strike="noStrike" kern="1200" baseline="0" dirty="0" smtClean="0"/>
                        <a:t>records.</a:t>
                      </a:r>
                      <a:endParaRPr lang="en-US" sz="1400" dirty="0"/>
                    </a:p>
                  </a:txBody>
                  <a:tcPr>
                    <a:solidFill>
                      <a:schemeClr val="bg1"/>
                    </a:solidFill>
                  </a:tcPr>
                </a:tc>
                <a:extLst>
                  <a:ext uri="{0D108BD9-81ED-4DB2-BD59-A6C34878D82A}">
                    <a16:rowId xmlns:a16="http://schemas.microsoft.com/office/drawing/2014/main" val="2709656473"/>
                  </a:ext>
                </a:extLst>
              </a:tr>
              <a:tr h="889864">
                <a:tc>
                  <a:txBody>
                    <a:bodyPr/>
                    <a:lstStyle/>
                    <a:p>
                      <a:r>
                        <a:rPr lang="en-US" sz="1800" u="none" strike="noStrike" kern="1200" baseline="0" dirty="0" smtClean="0"/>
                        <a:t>Consolidate business logic on dedicated servers</a:t>
                      </a:r>
                      <a:endParaRPr lang="en-US" sz="1400" dirty="0"/>
                    </a:p>
                  </a:txBody>
                  <a:tcPr>
                    <a:solidFill>
                      <a:schemeClr val="bg1"/>
                    </a:solidFill>
                  </a:tcPr>
                </a:tc>
                <a:tc>
                  <a:txBody>
                    <a:bodyPr/>
                    <a:lstStyle/>
                    <a:p>
                      <a:r>
                        <a:rPr lang="en-US" sz="1800" u="none" strike="noStrike" kern="1200" baseline="0" dirty="0" smtClean="0"/>
                        <a:t>Put shopping cart, credit card processing, and</a:t>
                      </a:r>
                    </a:p>
                    <a:p>
                      <a:r>
                        <a:rPr lang="en-US" sz="1800" u="none" strike="noStrike" kern="1200" baseline="0" dirty="0" smtClean="0"/>
                        <a:t>other C</a:t>
                      </a:r>
                      <a:r>
                        <a:rPr lang="en-US" sz="100" u="none" strike="noStrike" kern="1200" baseline="0" dirty="0" smtClean="0"/>
                        <a:t> </a:t>
                      </a:r>
                      <a:r>
                        <a:rPr lang="en-US" sz="1800" u="none" strike="noStrike" kern="1200" baseline="0" dirty="0" smtClean="0"/>
                        <a:t>P</a:t>
                      </a:r>
                      <a:r>
                        <a:rPr lang="en-US" sz="100" u="none" strike="noStrike" kern="1200" baseline="0" dirty="0" smtClean="0"/>
                        <a:t> </a:t>
                      </a:r>
                      <a:r>
                        <a:rPr lang="en-US" sz="1800" u="none" strike="noStrike" kern="1200" baseline="0" dirty="0" smtClean="0"/>
                        <a:t>U-intensive activity on dedicated servers.</a:t>
                      </a:r>
                      <a:endParaRPr lang="en-US" sz="1400" dirty="0"/>
                    </a:p>
                  </a:txBody>
                  <a:tcPr>
                    <a:solidFill>
                      <a:schemeClr val="bg1"/>
                    </a:solidFill>
                  </a:tcPr>
                </a:tc>
                <a:extLst>
                  <a:ext uri="{0D108BD9-81ED-4DB2-BD59-A6C34878D82A}">
                    <a16:rowId xmlns:a16="http://schemas.microsoft.com/office/drawing/2014/main" val="297688439"/>
                  </a:ext>
                </a:extLst>
              </a:tr>
              <a:tr h="622905">
                <a:tc>
                  <a:txBody>
                    <a:bodyPr/>
                    <a:lstStyle/>
                    <a:p>
                      <a:r>
                        <a:rPr lang="en-US" sz="1800" u="none" strike="noStrike" kern="1200" baseline="0" dirty="0" smtClean="0"/>
                        <a:t>Optimize A</a:t>
                      </a:r>
                      <a:r>
                        <a:rPr lang="en-US" sz="100" u="none" strike="noStrike" kern="1200" baseline="0" dirty="0" smtClean="0"/>
                        <a:t> </a:t>
                      </a:r>
                      <a:r>
                        <a:rPr lang="en-US" sz="1800" u="none" strike="noStrike" kern="1200" baseline="0" dirty="0" smtClean="0"/>
                        <a:t>S</a:t>
                      </a:r>
                      <a:r>
                        <a:rPr lang="en-US" sz="100" u="none" strike="noStrike" kern="1200" baseline="0" dirty="0" smtClean="0"/>
                        <a:t> </a:t>
                      </a:r>
                      <a:r>
                        <a:rPr lang="en-US" sz="1800" u="none" strike="noStrike" kern="1200" baseline="0" dirty="0" smtClean="0"/>
                        <a:t>P code</a:t>
                      </a:r>
                      <a:endParaRPr lang="en-US" sz="1400" dirty="0"/>
                    </a:p>
                  </a:txBody>
                  <a:tcPr>
                    <a:solidFill>
                      <a:schemeClr val="bg1"/>
                    </a:solidFill>
                  </a:tcPr>
                </a:tc>
                <a:tc>
                  <a:txBody>
                    <a:bodyPr/>
                    <a:lstStyle/>
                    <a:p>
                      <a:r>
                        <a:rPr lang="en-US" sz="1800" u="none" strike="noStrike" kern="1200" baseline="0" dirty="0" smtClean="0"/>
                        <a:t>Examine your code to ensure it is operating</a:t>
                      </a:r>
                    </a:p>
                    <a:p>
                      <a:r>
                        <a:rPr lang="en-US" sz="1800" u="none" strike="noStrike" kern="1200" baseline="0" dirty="0" smtClean="0"/>
                        <a:t>efficiently.</a:t>
                      </a:r>
                      <a:endParaRPr lang="en-US" sz="1400" dirty="0"/>
                    </a:p>
                  </a:txBody>
                  <a:tcPr>
                    <a:solidFill>
                      <a:schemeClr val="bg1"/>
                    </a:solidFill>
                  </a:tcPr>
                </a:tc>
                <a:extLst>
                  <a:ext uri="{0D108BD9-81ED-4DB2-BD59-A6C34878D82A}">
                    <a16:rowId xmlns:a16="http://schemas.microsoft.com/office/drawing/2014/main" val="2424875630"/>
                  </a:ext>
                </a:extLst>
              </a:tr>
              <a:tr h="622905">
                <a:tc>
                  <a:txBody>
                    <a:bodyPr/>
                    <a:lstStyle/>
                    <a:p>
                      <a:r>
                        <a:rPr lang="en-US" sz="1800" u="none" strike="noStrike" kern="1200" baseline="0" dirty="0" smtClean="0"/>
                        <a:t>Optimize the database schema</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800" u="none" strike="noStrike" kern="1200" baseline="0" dirty="0" smtClean="0"/>
                        <a:t>Examine your database search times and take</a:t>
                      </a:r>
                    </a:p>
                    <a:p>
                      <a:r>
                        <a:rPr lang="en-US" sz="1800" u="none" strike="noStrike" kern="1200" baseline="0" dirty="0" smtClean="0"/>
                        <a:t>steps to reduce access times.</a:t>
                      </a:r>
                      <a:endParaRPr lang="en-US" sz="14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3901779"/>
                  </a:ext>
                </a:extLst>
              </a:tr>
            </a:tbl>
          </a:graphicData>
        </a:graphic>
      </p:graphicFrame>
    </p:spTree>
    <p:extLst>
      <p:ext uri="{BB962C8B-B14F-4D97-AF65-F5344CB8AC3E}">
        <p14:creationId xmlns:p14="http://schemas.microsoft.com/office/powerpoint/2010/main" val="350980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Imagine Your E-Commerce </a:t>
            </a:r>
            <a:r>
              <a:rPr lang="en-US" dirty="0" smtClean="0"/>
              <a:t>Presence </a:t>
            </a:r>
            <a:r>
              <a:rPr lang="en-US" sz="2000" b="0" dirty="0" smtClean="0"/>
              <a:t>(</a:t>
            </a:r>
            <a:r>
              <a:rPr lang="en-US" sz="2000" b="0" dirty="0"/>
              <a:t>1 of 3)</a:t>
            </a:r>
          </a:p>
        </p:txBody>
      </p:sp>
      <p:sp>
        <p:nvSpPr>
          <p:cNvPr id="3" name="Text Placeholder 2"/>
          <p:cNvSpPr>
            <a:spLocks noGrp="1"/>
          </p:cNvSpPr>
          <p:nvPr>
            <p:ph type="body" idx="1"/>
          </p:nvPr>
        </p:nvSpPr>
        <p:spPr/>
        <p:txBody>
          <a:bodyPr/>
          <a:lstStyle/>
          <a:p>
            <a:r>
              <a:rPr lang="en-US" altLang="en-US" sz="2400" dirty="0">
                <a:latin typeface="+mn-lt"/>
              </a:rPr>
              <a:t>What</a:t>
            </a:r>
            <a:r>
              <a:rPr lang="ja-JP" altLang="en-US" sz="2400" dirty="0">
                <a:latin typeface="+mn-lt"/>
              </a:rPr>
              <a:t>’</a:t>
            </a:r>
            <a:r>
              <a:rPr lang="en-US" altLang="ja-JP" sz="2400" dirty="0">
                <a:latin typeface="+mn-lt"/>
              </a:rPr>
              <a:t>s the idea? The vision includes:</a:t>
            </a:r>
          </a:p>
          <a:p>
            <a:pPr lvl="1"/>
            <a:r>
              <a:rPr lang="en-US" altLang="en-US" sz="2400" dirty="0">
                <a:latin typeface="+mn-lt"/>
              </a:rPr>
              <a:t>Mission statement</a:t>
            </a:r>
          </a:p>
          <a:p>
            <a:pPr lvl="1"/>
            <a:r>
              <a:rPr lang="en-US" altLang="en-US" sz="2400" dirty="0">
                <a:latin typeface="+mn-lt"/>
              </a:rPr>
              <a:t>Target audience</a:t>
            </a:r>
          </a:p>
          <a:p>
            <a:pPr lvl="1"/>
            <a:r>
              <a:rPr lang="en-US" altLang="en-US" sz="2400" dirty="0">
                <a:latin typeface="+mn-lt"/>
              </a:rPr>
              <a:t>Intended market space</a:t>
            </a:r>
          </a:p>
          <a:p>
            <a:pPr lvl="1"/>
            <a:r>
              <a:rPr lang="en-US" altLang="en-US" sz="2400" dirty="0">
                <a:latin typeface="+mn-lt"/>
              </a:rPr>
              <a:t>Strategic analysis</a:t>
            </a:r>
          </a:p>
          <a:p>
            <a:pPr lvl="1"/>
            <a:r>
              <a:rPr lang="en-US" altLang="en-US" sz="2400" dirty="0">
                <a:latin typeface="+mn-lt"/>
              </a:rPr>
              <a:t>Marketing matrix</a:t>
            </a:r>
          </a:p>
          <a:p>
            <a:pPr lvl="1"/>
            <a:r>
              <a:rPr lang="en-US" altLang="en-US" sz="2400" dirty="0">
                <a:latin typeface="+mn-lt"/>
              </a:rPr>
              <a:t>Development </a:t>
            </a:r>
            <a:r>
              <a:rPr lang="en-US" altLang="en-US" sz="2400" dirty="0" smtClean="0">
                <a:latin typeface="+mn-lt"/>
              </a:rPr>
              <a:t>timeline</a:t>
            </a:r>
            <a:endParaRPr lang="en-US" altLang="en-US" sz="2400" dirty="0">
              <a:latin typeface="+mn-lt"/>
            </a:endParaRPr>
          </a:p>
          <a:p>
            <a:pPr lvl="1"/>
            <a:r>
              <a:rPr lang="en-US" altLang="en-US" sz="2400" dirty="0">
                <a:latin typeface="+mn-lt"/>
              </a:rPr>
              <a:t>Preliminary budget</a:t>
            </a:r>
          </a:p>
        </p:txBody>
      </p:sp>
    </p:spTree>
    <p:extLst>
      <p:ext uri="{BB962C8B-B14F-4D97-AF65-F5344CB8AC3E}">
        <p14:creationId xmlns:p14="http://schemas.microsoft.com/office/powerpoint/2010/main" val="2441809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E-Commerce Site Tools</a:t>
            </a:r>
          </a:p>
        </p:txBody>
      </p:sp>
      <p:sp>
        <p:nvSpPr>
          <p:cNvPr id="3" name="Text Placeholder 2"/>
          <p:cNvSpPr>
            <a:spLocks noGrp="1"/>
          </p:cNvSpPr>
          <p:nvPr>
            <p:ph type="body" idx="1"/>
          </p:nvPr>
        </p:nvSpPr>
        <p:spPr/>
        <p:txBody>
          <a:bodyPr/>
          <a:lstStyle/>
          <a:p>
            <a:r>
              <a:rPr lang="en-US" sz="2400" dirty="0">
                <a:latin typeface="+mn-lt"/>
              </a:rPr>
              <a:t>Website design: Basic business considerations</a:t>
            </a:r>
          </a:p>
          <a:p>
            <a:pPr lvl="1"/>
            <a:r>
              <a:rPr lang="en-US" sz="2400" dirty="0">
                <a:latin typeface="+mn-lt"/>
              </a:rPr>
              <a:t>Enabling customers to find and buy what they need</a:t>
            </a:r>
          </a:p>
          <a:p>
            <a:r>
              <a:rPr lang="en-US" sz="2400" dirty="0">
                <a:latin typeface="+mn-lt"/>
              </a:rPr>
              <a:t>Tools for search engine optimization</a:t>
            </a:r>
          </a:p>
          <a:p>
            <a:pPr lvl="1"/>
            <a:r>
              <a:rPr lang="en-US" sz="2400" dirty="0">
                <a:latin typeface="+mn-lt"/>
              </a:rPr>
              <a:t>Search engine placement</a:t>
            </a:r>
          </a:p>
          <a:p>
            <a:pPr lvl="2"/>
            <a:r>
              <a:rPr lang="en-US" sz="2400" dirty="0">
                <a:latin typeface="+mn-lt"/>
              </a:rPr>
              <a:t>Metatags, titles, content</a:t>
            </a:r>
          </a:p>
          <a:p>
            <a:pPr lvl="2"/>
            <a:r>
              <a:rPr lang="en-US" sz="2400" dirty="0">
                <a:latin typeface="+mn-lt"/>
              </a:rPr>
              <a:t>Identify market niches</a:t>
            </a:r>
          </a:p>
          <a:p>
            <a:pPr lvl="2"/>
            <a:r>
              <a:rPr lang="en-US" sz="2400" dirty="0">
                <a:latin typeface="+mn-lt"/>
              </a:rPr>
              <a:t>Offer expertise</a:t>
            </a:r>
          </a:p>
          <a:p>
            <a:pPr lvl="2"/>
            <a:r>
              <a:rPr lang="en-US" sz="2400" dirty="0">
                <a:latin typeface="+mn-lt"/>
              </a:rPr>
              <a:t>Links</a:t>
            </a:r>
          </a:p>
          <a:p>
            <a:pPr lvl="2"/>
            <a:r>
              <a:rPr lang="en-US" sz="2400" dirty="0">
                <a:latin typeface="+mn-lt"/>
              </a:rPr>
              <a:t>Buy ads</a:t>
            </a:r>
          </a:p>
          <a:p>
            <a:pPr lvl="2"/>
            <a:r>
              <a:rPr lang="en-US" sz="2400" dirty="0">
                <a:latin typeface="+mn-lt"/>
              </a:rPr>
              <a:t>Local e-commerce</a:t>
            </a:r>
          </a:p>
        </p:txBody>
      </p:sp>
    </p:spTree>
    <p:extLst>
      <p:ext uri="{BB962C8B-B14F-4D97-AF65-F5344CB8AC3E}">
        <p14:creationId xmlns:p14="http://schemas.microsoft.com/office/powerpoint/2010/main" val="1410700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4.10 </a:t>
            </a:r>
            <a:r>
              <a:rPr lang="en-US" dirty="0"/>
              <a:t>E-Commerce Website Features That Annoy Customers </a:t>
            </a:r>
            <a:r>
              <a:rPr lang="en-US" sz="2000" b="0" dirty="0"/>
              <a:t>(1 of 2)</a:t>
            </a:r>
          </a:p>
        </p:txBody>
      </p:sp>
      <p:graphicFrame>
        <p:nvGraphicFramePr>
          <p:cNvPr id="4" name="Table 3"/>
          <p:cNvGraphicFramePr>
            <a:graphicFrameLocks noGrp="1"/>
          </p:cNvGraphicFramePr>
          <p:nvPr>
            <p:extLst>
              <p:ext uri="{D42A27DB-BD31-4B8C-83A1-F6EECF244321}">
                <p14:modId xmlns:p14="http://schemas.microsoft.com/office/powerpoint/2010/main" val="3849262933"/>
              </p:ext>
            </p:extLst>
          </p:nvPr>
        </p:nvGraphicFramePr>
        <p:xfrm>
          <a:off x="457200" y="1947046"/>
          <a:ext cx="8229600" cy="356616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1127655469"/>
                    </a:ext>
                  </a:extLst>
                </a:gridCol>
              </a:tblGrid>
              <a:tr h="370840">
                <a:tc>
                  <a:txBody>
                    <a:bodyPr/>
                    <a:lstStyle/>
                    <a:p>
                      <a:r>
                        <a:rPr lang="en-US" sz="2000" dirty="0" smtClean="0"/>
                        <a:t>Feature</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2991064"/>
                  </a:ext>
                </a:extLst>
              </a:tr>
              <a:tr h="370840">
                <a:tc>
                  <a:txBody>
                    <a:bodyPr/>
                    <a:lstStyle/>
                    <a:p>
                      <a:r>
                        <a:rPr lang="en-US" sz="2000" b="0" i="0" u="none" strike="noStrike" kern="1200" baseline="0" dirty="0" smtClean="0">
                          <a:solidFill>
                            <a:schemeClr val="tx1"/>
                          </a:solidFill>
                          <a:latin typeface="+mn-lt"/>
                          <a:ea typeface="+mn-ea"/>
                          <a:cs typeface="+mn-cs"/>
                        </a:rPr>
                        <a:t>Requiring user to view ad or intro page before going to website content</a:t>
                      </a:r>
                      <a:endParaRPr lang="en-US" sz="20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189464186"/>
                  </a:ext>
                </a:extLst>
              </a:tr>
              <a:tr h="370840">
                <a:tc>
                  <a:txBody>
                    <a:bodyPr/>
                    <a:lstStyle/>
                    <a:p>
                      <a:r>
                        <a:rPr lang="en-US" sz="2000" b="0" i="0" u="none" strike="noStrike" kern="1200" baseline="0" dirty="0" smtClean="0">
                          <a:solidFill>
                            <a:schemeClr val="tx1"/>
                          </a:solidFill>
                          <a:latin typeface="+mn-lt"/>
                          <a:ea typeface="+mn-ea"/>
                          <a:cs typeface="+mn-cs"/>
                        </a:rPr>
                        <a:t>Pop-up and pop-under ads and windows</a:t>
                      </a:r>
                      <a:endParaRPr lang="en-US" sz="2000" dirty="0"/>
                    </a:p>
                  </a:txBody>
                  <a:tcPr>
                    <a:solidFill>
                      <a:schemeClr val="bg1"/>
                    </a:solidFill>
                  </a:tcPr>
                </a:tc>
                <a:extLst>
                  <a:ext uri="{0D108BD9-81ED-4DB2-BD59-A6C34878D82A}">
                    <a16:rowId xmlns:a16="http://schemas.microsoft.com/office/drawing/2014/main" val="849404885"/>
                  </a:ext>
                </a:extLst>
              </a:tr>
              <a:tr h="370840">
                <a:tc>
                  <a:txBody>
                    <a:bodyPr/>
                    <a:lstStyle/>
                    <a:p>
                      <a:r>
                        <a:rPr lang="en-US" sz="2000" b="0" i="0" u="none" strike="noStrike" kern="1200" baseline="0" dirty="0" smtClean="0">
                          <a:solidFill>
                            <a:schemeClr val="tx1"/>
                          </a:solidFill>
                          <a:latin typeface="+mn-lt"/>
                          <a:ea typeface="+mn-ea"/>
                          <a:cs typeface="+mn-cs"/>
                        </a:rPr>
                        <a:t>Too many clicks to get to the content</a:t>
                      </a:r>
                      <a:endParaRPr lang="en-US" sz="2000" dirty="0"/>
                    </a:p>
                  </a:txBody>
                  <a:tcPr>
                    <a:solidFill>
                      <a:schemeClr val="bg1"/>
                    </a:solidFill>
                  </a:tcPr>
                </a:tc>
                <a:extLst>
                  <a:ext uri="{0D108BD9-81ED-4DB2-BD59-A6C34878D82A}">
                    <a16:rowId xmlns:a16="http://schemas.microsoft.com/office/drawing/2014/main" val="2386746601"/>
                  </a:ext>
                </a:extLst>
              </a:tr>
              <a:tr h="370840">
                <a:tc>
                  <a:txBody>
                    <a:bodyPr/>
                    <a:lstStyle/>
                    <a:p>
                      <a:r>
                        <a:rPr lang="en-US" sz="2000" b="0" i="0" u="none" strike="noStrike" kern="1200" baseline="0" dirty="0" smtClean="0">
                          <a:solidFill>
                            <a:schemeClr val="tx1"/>
                          </a:solidFill>
                          <a:latin typeface="+mn-lt"/>
                          <a:ea typeface="+mn-ea"/>
                          <a:cs typeface="+mn-cs"/>
                        </a:rPr>
                        <a:t>Links that don’t work</a:t>
                      </a:r>
                      <a:endParaRPr lang="en-US" sz="2000" dirty="0"/>
                    </a:p>
                  </a:txBody>
                  <a:tcPr>
                    <a:solidFill>
                      <a:schemeClr val="bg1"/>
                    </a:solidFill>
                  </a:tcPr>
                </a:tc>
                <a:extLst>
                  <a:ext uri="{0D108BD9-81ED-4DB2-BD59-A6C34878D82A}">
                    <a16:rowId xmlns:a16="http://schemas.microsoft.com/office/drawing/2014/main" val="1469641377"/>
                  </a:ext>
                </a:extLst>
              </a:tr>
              <a:tr h="370840">
                <a:tc>
                  <a:txBody>
                    <a:bodyPr/>
                    <a:lstStyle/>
                    <a:p>
                      <a:r>
                        <a:rPr lang="en-US" sz="2000" b="0" i="0" u="none" strike="noStrike" kern="1200" baseline="0" dirty="0" smtClean="0">
                          <a:solidFill>
                            <a:schemeClr val="tx1"/>
                          </a:solidFill>
                          <a:latin typeface="+mn-lt"/>
                          <a:ea typeface="+mn-ea"/>
                          <a:cs typeface="+mn-cs"/>
                        </a:rPr>
                        <a:t>Confusing navigation; no search function</a:t>
                      </a:r>
                      <a:endParaRPr lang="en-US" sz="2000" dirty="0"/>
                    </a:p>
                  </a:txBody>
                  <a:tcPr>
                    <a:solidFill>
                      <a:schemeClr val="bg1"/>
                    </a:solidFill>
                  </a:tcPr>
                </a:tc>
                <a:extLst>
                  <a:ext uri="{0D108BD9-81ED-4DB2-BD59-A6C34878D82A}">
                    <a16:rowId xmlns:a16="http://schemas.microsoft.com/office/drawing/2014/main" val="3223195343"/>
                  </a:ext>
                </a:extLst>
              </a:tr>
              <a:tr h="370840">
                <a:tc>
                  <a:txBody>
                    <a:bodyPr/>
                    <a:lstStyle/>
                    <a:p>
                      <a:r>
                        <a:rPr lang="en-US" sz="2000" b="0" i="0" u="none" strike="noStrike" kern="1200" baseline="0" dirty="0" smtClean="0">
                          <a:solidFill>
                            <a:schemeClr val="tx1"/>
                          </a:solidFill>
                          <a:latin typeface="+mn-lt"/>
                          <a:ea typeface="+mn-ea"/>
                          <a:cs typeface="+mn-cs"/>
                        </a:rPr>
                        <a:t>Requirement to register and log in before viewing content or ordering</a:t>
                      </a:r>
                      <a:endParaRPr lang="en-US" sz="2000" dirty="0"/>
                    </a:p>
                  </a:txBody>
                  <a:tcPr>
                    <a:solidFill>
                      <a:schemeClr val="bg1"/>
                    </a:solidFill>
                  </a:tcPr>
                </a:tc>
                <a:extLst>
                  <a:ext uri="{0D108BD9-81ED-4DB2-BD59-A6C34878D82A}">
                    <a16:rowId xmlns:a16="http://schemas.microsoft.com/office/drawing/2014/main" val="1277289390"/>
                  </a:ext>
                </a:extLst>
              </a:tr>
              <a:tr h="370840">
                <a:tc>
                  <a:txBody>
                    <a:bodyPr/>
                    <a:lstStyle/>
                    <a:p>
                      <a:r>
                        <a:rPr lang="en-US" sz="2000" b="0" i="0" u="none" strike="noStrike" kern="1200" baseline="0" dirty="0" smtClean="0">
                          <a:solidFill>
                            <a:schemeClr val="tx1"/>
                          </a:solidFill>
                          <a:latin typeface="+mn-lt"/>
                          <a:ea typeface="+mn-ea"/>
                          <a:cs typeface="+mn-cs"/>
                        </a:rPr>
                        <a:t>Slow loading pages</a:t>
                      </a:r>
                      <a:endParaRPr lang="en-US" sz="2000" dirty="0"/>
                    </a:p>
                  </a:txBody>
                  <a:tcPr>
                    <a:solidFill>
                      <a:schemeClr val="bg1"/>
                    </a:solidFill>
                  </a:tcPr>
                </a:tc>
                <a:extLst>
                  <a:ext uri="{0D108BD9-81ED-4DB2-BD59-A6C34878D82A}">
                    <a16:rowId xmlns:a16="http://schemas.microsoft.com/office/drawing/2014/main" val="1622647471"/>
                  </a:ext>
                </a:extLst>
              </a:tr>
              <a:tr h="370840">
                <a:tc>
                  <a:txBody>
                    <a:bodyPr/>
                    <a:lstStyle/>
                    <a:p>
                      <a:r>
                        <a:rPr lang="en-US" sz="2000" b="0" i="0" u="none" strike="noStrike" kern="1200" baseline="0" dirty="0" smtClean="0">
                          <a:solidFill>
                            <a:schemeClr val="tx1"/>
                          </a:solidFill>
                          <a:latin typeface="+mn-lt"/>
                          <a:ea typeface="+mn-ea"/>
                          <a:cs typeface="+mn-cs"/>
                        </a:rPr>
                        <a:t>Content that is out of date</a:t>
                      </a:r>
                      <a:endParaRPr lang="en-US" sz="20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7060763"/>
                  </a:ext>
                </a:extLst>
              </a:tr>
            </a:tbl>
          </a:graphicData>
        </a:graphic>
      </p:graphicFrame>
    </p:spTree>
    <p:extLst>
      <p:ext uri="{BB962C8B-B14F-4D97-AF65-F5344CB8AC3E}">
        <p14:creationId xmlns:p14="http://schemas.microsoft.com/office/powerpoint/2010/main" val="2144978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4.10 </a:t>
            </a:r>
            <a:r>
              <a:rPr lang="en-US" dirty="0"/>
              <a:t>E-Commerce Website Features That Annoy Customers </a:t>
            </a:r>
            <a:r>
              <a:rPr lang="en-US" sz="2000" b="0" dirty="0"/>
              <a:t>(2 of 2)</a:t>
            </a:r>
          </a:p>
        </p:txBody>
      </p:sp>
      <p:graphicFrame>
        <p:nvGraphicFramePr>
          <p:cNvPr id="4" name="Table 3"/>
          <p:cNvGraphicFramePr>
            <a:graphicFrameLocks noGrp="1"/>
          </p:cNvGraphicFramePr>
          <p:nvPr>
            <p:extLst>
              <p:ext uri="{D42A27DB-BD31-4B8C-83A1-F6EECF244321}">
                <p14:modId xmlns:p14="http://schemas.microsoft.com/office/powerpoint/2010/main" val="1928574259"/>
              </p:ext>
            </p:extLst>
          </p:nvPr>
        </p:nvGraphicFramePr>
        <p:xfrm>
          <a:off x="457200" y="1947049"/>
          <a:ext cx="8229600" cy="356616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3615151835"/>
                    </a:ext>
                  </a:extLst>
                </a:gridCol>
              </a:tblGrid>
              <a:tr h="370840">
                <a:tc>
                  <a:txBody>
                    <a:bodyPr/>
                    <a:lstStyle/>
                    <a:p>
                      <a:r>
                        <a:rPr lang="en-US" sz="2000" dirty="0" smtClean="0"/>
                        <a:t>Feature</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4526133"/>
                  </a:ext>
                </a:extLst>
              </a:tr>
              <a:tr h="370840">
                <a:tc>
                  <a:txBody>
                    <a:bodyPr/>
                    <a:lstStyle/>
                    <a:p>
                      <a:r>
                        <a:rPr lang="en-US" sz="2000" b="0" i="0" u="none" strike="noStrike" kern="1200" baseline="0" dirty="0" smtClean="0">
                          <a:solidFill>
                            <a:schemeClr val="tx1"/>
                          </a:solidFill>
                          <a:latin typeface="+mn-lt"/>
                          <a:ea typeface="+mn-ea"/>
                          <a:cs typeface="+mn-cs"/>
                        </a:rPr>
                        <a:t>Inability to use browser’s Back button</a:t>
                      </a:r>
                      <a:endParaRPr lang="en-US" sz="20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50142058"/>
                  </a:ext>
                </a:extLst>
              </a:tr>
              <a:tr h="370840">
                <a:tc>
                  <a:txBody>
                    <a:bodyPr/>
                    <a:lstStyle/>
                    <a:p>
                      <a:r>
                        <a:rPr lang="en-US" sz="2000" b="0" i="0" u="none" strike="noStrike" kern="1200" baseline="0" dirty="0" smtClean="0">
                          <a:solidFill>
                            <a:schemeClr val="tx1"/>
                          </a:solidFill>
                          <a:latin typeface="+mn-lt"/>
                          <a:ea typeface="+mn-ea"/>
                          <a:cs typeface="+mn-cs"/>
                        </a:rPr>
                        <a:t>No contact information available (web form only)</a:t>
                      </a:r>
                      <a:endParaRPr lang="en-US" sz="2000" dirty="0"/>
                    </a:p>
                  </a:txBody>
                  <a:tcPr>
                    <a:solidFill>
                      <a:schemeClr val="bg1"/>
                    </a:solidFill>
                  </a:tcPr>
                </a:tc>
                <a:extLst>
                  <a:ext uri="{0D108BD9-81ED-4DB2-BD59-A6C34878D82A}">
                    <a16:rowId xmlns:a16="http://schemas.microsoft.com/office/drawing/2014/main" val="303564117"/>
                  </a:ext>
                </a:extLst>
              </a:tr>
              <a:tr h="370840">
                <a:tc>
                  <a:txBody>
                    <a:bodyPr/>
                    <a:lstStyle/>
                    <a:p>
                      <a:r>
                        <a:rPr lang="en-US" sz="2000" b="0" i="0" u="none" strike="noStrike" kern="1200" baseline="0" dirty="0" smtClean="0">
                          <a:solidFill>
                            <a:schemeClr val="tx1"/>
                          </a:solidFill>
                          <a:latin typeface="+mn-lt"/>
                          <a:ea typeface="+mn-ea"/>
                          <a:cs typeface="+mn-cs"/>
                        </a:rPr>
                        <a:t>Unnecessary splash/flash screens, animation, etc.</a:t>
                      </a:r>
                      <a:endParaRPr lang="en-US" sz="2000" dirty="0"/>
                    </a:p>
                  </a:txBody>
                  <a:tcPr>
                    <a:solidFill>
                      <a:schemeClr val="bg1"/>
                    </a:solidFill>
                  </a:tcPr>
                </a:tc>
                <a:extLst>
                  <a:ext uri="{0D108BD9-81ED-4DB2-BD59-A6C34878D82A}">
                    <a16:rowId xmlns:a16="http://schemas.microsoft.com/office/drawing/2014/main" val="3108922337"/>
                  </a:ext>
                </a:extLst>
              </a:tr>
              <a:tr h="370840">
                <a:tc>
                  <a:txBody>
                    <a:bodyPr/>
                    <a:lstStyle/>
                    <a:p>
                      <a:r>
                        <a:rPr lang="en-US" sz="2000" b="0" i="0" u="none" strike="noStrike" kern="1200" baseline="0" dirty="0" smtClean="0">
                          <a:solidFill>
                            <a:schemeClr val="tx1"/>
                          </a:solidFill>
                          <a:latin typeface="+mn-lt"/>
                          <a:ea typeface="+mn-ea"/>
                          <a:cs typeface="+mn-cs"/>
                        </a:rPr>
                        <a:t>Music or other audio that plays automatically</a:t>
                      </a:r>
                      <a:endParaRPr lang="en-US" sz="2000" dirty="0"/>
                    </a:p>
                  </a:txBody>
                  <a:tcPr>
                    <a:solidFill>
                      <a:schemeClr val="bg1"/>
                    </a:solidFill>
                  </a:tcPr>
                </a:tc>
                <a:extLst>
                  <a:ext uri="{0D108BD9-81ED-4DB2-BD59-A6C34878D82A}">
                    <a16:rowId xmlns:a16="http://schemas.microsoft.com/office/drawing/2014/main" val="983429013"/>
                  </a:ext>
                </a:extLst>
              </a:tr>
              <a:tr h="370840">
                <a:tc>
                  <a:txBody>
                    <a:bodyPr/>
                    <a:lstStyle/>
                    <a:p>
                      <a:r>
                        <a:rPr lang="en-US" sz="2000" b="0" i="0" u="none" strike="noStrike" kern="1200" baseline="0" dirty="0" smtClean="0">
                          <a:solidFill>
                            <a:schemeClr val="tx1"/>
                          </a:solidFill>
                          <a:latin typeface="+mn-lt"/>
                          <a:ea typeface="+mn-ea"/>
                          <a:cs typeface="+mn-cs"/>
                        </a:rPr>
                        <a:t>Unprofessional design elements</a:t>
                      </a:r>
                      <a:endParaRPr lang="en-US" sz="2000" dirty="0"/>
                    </a:p>
                  </a:txBody>
                  <a:tcPr>
                    <a:solidFill>
                      <a:schemeClr val="bg1"/>
                    </a:solidFill>
                  </a:tcPr>
                </a:tc>
                <a:extLst>
                  <a:ext uri="{0D108BD9-81ED-4DB2-BD59-A6C34878D82A}">
                    <a16:rowId xmlns:a16="http://schemas.microsoft.com/office/drawing/2014/main" val="1343098324"/>
                  </a:ext>
                </a:extLst>
              </a:tr>
              <a:tr h="370840">
                <a:tc>
                  <a:txBody>
                    <a:bodyPr/>
                    <a:lstStyle/>
                    <a:p>
                      <a:r>
                        <a:rPr lang="en-US" sz="2000" b="0" i="0" u="none" strike="noStrike" kern="1200" baseline="0" dirty="0" smtClean="0">
                          <a:solidFill>
                            <a:schemeClr val="tx1"/>
                          </a:solidFill>
                          <a:latin typeface="+mn-lt"/>
                          <a:ea typeface="+mn-ea"/>
                          <a:cs typeface="+mn-cs"/>
                        </a:rPr>
                        <a:t>Text not easily legible due to size, color, format</a:t>
                      </a:r>
                      <a:endParaRPr lang="en-US" sz="2000" dirty="0"/>
                    </a:p>
                  </a:txBody>
                  <a:tcPr>
                    <a:solidFill>
                      <a:schemeClr val="bg1"/>
                    </a:solidFill>
                  </a:tcPr>
                </a:tc>
                <a:extLst>
                  <a:ext uri="{0D108BD9-81ED-4DB2-BD59-A6C34878D82A}">
                    <a16:rowId xmlns:a16="http://schemas.microsoft.com/office/drawing/2014/main" val="140078530"/>
                  </a:ext>
                </a:extLst>
              </a:tr>
              <a:tr h="370840">
                <a:tc>
                  <a:txBody>
                    <a:bodyPr/>
                    <a:lstStyle/>
                    <a:p>
                      <a:r>
                        <a:rPr lang="en-US" sz="2000" b="0" i="0" u="none" strike="noStrike" kern="1200" baseline="0" dirty="0" smtClean="0">
                          <a:solidFill>
                            <a:schemeClr val="tx1"/>
                          </a:solidFill>
                          <a:latin typeface="+mn-lt"/>
                          <a:ea typeface="+mn-ea"/>
                          <a:cs typeface="+mn-cs"/>
                        </a:rPr>
                        <a:t>Typographical errors</a:t>
                      </a:r>
                      <a:endParaRPr lang="en-US" sz="2000" dirty="0"/>
                    </a:p>
                  </a:txBody>
                  <a:tcPr>
                    <a:solidFill>
                      <a:schemeClr val="bg1"/>
                    </a:solidFill>
                  </a:tcPr>
                </a:tc>
                <a:extLst>
                  <a:ext uri="{0D108BD9-81ED-4DB2-BD59-A6C34878D82A}">
                    <a16:rowId xmlns:a16="http://schemas.microsoft.com/office/drawing/2014/main" val="3948311913"/>
                  </a:ext>
                </a:extLst>
              </a:tr>
              <a:tr h="370840">
                <a:tc>
                  <a:txBody>
                    <a:bodyPr/>
                    <a:lstStyle/>
                    <a:p>
                      <a:r>
                        <a:rPr lang="en-US" sz="2000" b="0" i="0" u="none" strike="noStrike" kern="1200" baseline="0" dirty="0" smtClean="0">
                          <a:solidFill>
                            <a:schemeClr val="tx1"/>
                          </a:solidFill>
                          <a:latin typeface="+mn-lt"/>
                          <a:ea typeface="+mn-ea"/>
                          <a:cs typeface="+mn-cs"/>
                        </a:rPr>
                        <a:t>No or unclear returns policy</a:t>
                      </a:r>
                      <a:endParaRPr lang="en-US" sz="20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9133085"/>
                  </a:ext>
                </a:extLst>
              </a:tr>
            </a:tbl>
          </a:graphicData>
        </a:graphic>
      </p:graphicFrame>
    </p:spTree>
    <p:extLst>
      <p:ext uri="{BB962C8B-B14F-4D97-AF65-F5344CB8AC3E}">
        <p14:creationId xmlns:p14="http://schemas.microsoft.com/office/powerpoint/2010/main" val="3614871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55724" cy="1097279"/>
          </a:xfrm>
        </p:spPr>
        <p:txBody>
          <a:bodyPr/>
          <a:lstStyle/>
          <a:p>
            <a:r>
              <a:rPr lang="en-US" sz="3200" dirty="0"/>
              <a:t>Table </a:t>
            </a:r>
            <a:r>
              <a:rPr lang="en-US" sz="3200" dirty="0" smtClean="0"/>
              <a:t>4.11 </a:t>
            </a:r>
            <a:r>
              <a:rPr lang="en-US" sz="3200" dirty="0"/>
              <a:t>The Eight Most Important Factors in Successful E-Commerce Site Design</a:t>
            </a:r>
          </a:p>
        </p:txBody>
      </p:sp>
      <p:graphicFrame>
        <p:nvGraphicFramePr>
          <p:cNvPr id="4" name="Table 3"/>
          <p:cNvGraphicFramePr>
            <a:graphicFrameLocks noGrp="1"/>
          </p:cNvGraphicFramePr>
          <p:nvPr>
            <p:extLst>
              <p:ext uri="{D42A27DB-BD31-4B8C-83A1-F6EECF244321}">
                <p14:modId xmlns:p14="http://schemas.microsoft.com/office/powerpoint/2010/main" val="2311446041"/>
              </p:ext>
            </p:extLst>
          </p:nvPr>
        </p:nvGraphicFramePr>
        <p:xfrm>
          <a:off x="457200" y="1679030"/>
          <a:ext cx="8229600" cy="4409440"/>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41693650"/>
                    </a:ext>
                  </a:extLst>
                </a:gridCol>
                <a:gridCol w="5791200">
                  <a:extLst>
                    <a:ext uri="{9D8B030D-6E8A-4147-A177-3AD203B41FA5}">
                      <a16:colId xmlns:a16="http://schemas.microsoft.com/office/drawing/2014/main" val="2016002838"/>
                    </a:ext>
                  </a:extLst>
                </a:gridCol>
              </a:tblGrid>
              <a:tr h="304800">
                <a:tc>
                  <a:txBody>
                    <a:bodyPr/>
                    <a:lstStyle/>
                    <a:p>
                      <a:r>
                        <a:rPr lang="en-US" sz="1800" dirty="0" smtClean="0"/>
                        <a:t>Factor</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Description</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7105138"/>
                  </a:ext>
                </a:extLst>
              </a:tr>
              <a:tr h="370840">
                <a:tc>
                  <a:txBody>
                    <a:bodyPr/>
                    <a:lstStyle/>
                    <a:p>
                      <a:r>
                        <a:rPr lang="en-US" sz="1800" u="none" strike="noStrike" kern="1200" baseline="0" dirty="0" smtClean="0"/>
                        <a:t>Functionality</a:t>
                      </a:r>
                      <a:endParaRPr lang="en-US" sz="1800"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800" b="0" i="0" u="none" strike="noStrike" kern="1200" baseline="0" dirty="0" smtClean="0">
                          <a:solidFill>
                            <a:schemeClr val="tx1"/>
                          </a:solidFill>
                          <a:latin typeface="+mn-lt"/>
                          <a:ea typeface="+mn-ea"/>
                          <a:cs typeface="+mn-cs"/>
                        </a:rPr>
                        <a:t>Pages that work, load quickly, and point the customer toward your product offerings</a:t>
                      </a:r>
                      <a:endParaRPr lang="en-US" sz="18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04258421"/>
                  </a:ext>
                </a:extLst>
              </a:tr>
              <a:tr h="370840">
                <a:tc>
                  <a:txBody>
                    <a:bodyPr/>
                    <a:lstStyle/>
                    <a:p>
                      <a:r>
                        <a:rPr lang="en-US" sz="1800" b="0" i="0" u="none" strike="noStrike" kern="1200" baseline="0" dirty="0" smtClean="0">
                          <a:solidFill>
                            <a:schemeClr val="tx1"/>
                          </a:solidFill>
                          <a:latin typeface="+mn-lt"/>
                          <a:ea typeface="+mn-ea"/>
                          <a:cs typeface="+mn-cs"/>
                        </a:rPr>
                        <a:t>Informational</a:t>
                      </a:r>
                      <a:endParaRPr lang="en-US" sz="1800" dirty="0"/>
                    </a:p>
                  </a:txBody>
                  <a:tcPr>
                    <a:solidFill>
                      <a:schemeClr val="bg1"/>
                    </a:solidFill>
                  </a:tcPr>
                </a:tc>
                <a:tc>
                  <a:txBody>
                    <a:bodyPr/>
                    <a:lstStyle/>
                    <a:p>
                      <a:r>
                        <a:rPr lang="en-US" sz="1800" b="0" i="0" u="none" strike="noStrike" kern="1200" baseline="0" dirty="0" smtClean="0">
                          <a:solidFill>
                            <a:schemeClr val="tx1"/>
                          </a:solidFill>
                          <a:latin typeface="+mn-lt"/>
                          <a:ea typeface="+mn-ea"/>
                          <a:cs typeface="+mn-cs"/>
                        </a:rPr>
                        <a:t>Links that customers can easily find to discover more about you and your products</a:t>
                      </a:r>
                      <a:endParaRPr lang="en-US" sz="1800" dirty="0"/>
                    </a:p>
                  </a:txBody>
                  <a:tcPr>
                    <a:solidFill>
                      <a:schemeClr val="bg1"/>
                    </a:solidFill>
                  </a:tcPr>
                </a:tc>
                <a:extLst>
                  <a:ext uri="{0D108BD9-81ED-4DB2-BD59-A6C34878D82A}">
                    <a16:rowId xmlns:a16="http://schemas.microsoft.com/office/drawing/2014/main" val="781220082"/>
                  </a:ext>
                </a:extLst>
              </a:tr>
              <a:tr h="370840">
                <a:tc>
                  <a:txBody>
                    <a:bodyPr/>
                    <a:lstStyle/>
                    <a:p>
                      <a:r>
                        <a:rPr lang="en-US" sz="1800" b="0" i="0" u="none" strike="noStrike" kern="1200" baseline="0" dirty="0" smtClean="0">
                          <a:solidFill>
                            <a:schemeClr val="tx1"/>
                          </a:solidFill>
                          <a:latin typeface="+mn-lt"/>
                          <a:ea typeface="+mn-ea"/>
                          <a:cs typeface="+mn-cs"/>
                        </a:rPr>
                        <a:t>Ease of use</a:t>
                      </a:r>
                      <a:endParaRPr lang="en-US" sz="1800" dirty="0"/>
                    </a:p>
                  </a:txBody>
                  <a:tcPr>
                    <a:solidFill>
                      <a:schemeClr val="bg1"/>
                    </a:solidFill>
                  </a:tcPr>
                </a:tc>
                <a:tc>
                  <a:txBody>
                    <a:bodyPr/>
                    <a:lstStyle/>
                    <a:p>
                      <a:r>
                        <a:rPr lang="en-US" sz="1800" b="0" i="0" u="none" strike="noStrike" kern="1200" baseline="0" dirty="0" smtClean="0">
                          <a:solidFill>
                            <a:schemeClr val="tx1"/>
                          </a:solidFill>
                          <a:latin typeface="+mn-lt"/>
                          <a:ea typeface="+mn-ea"/>
                          <a:cs typeface="+mn-cs"/>
                        </a:rPr>
                        <a:t>Simple foolproof navigation</a:t>
                      </a:r>
                      <a:endParaRPr lang="en-US" sz="1800" dirty="0"/>
                    </a:p>
                  </a:txBody>
                  <a:tcPr>
                    <a:solidFill>
                      <a:schemeClr val="bg1"/>
                    </a:solidFill>
                  </a:tcPr>
                </a:tc>
                <a:extLst>
                  <a:ext uri="{0D108BD9-81ED-4DB2-BD59-A6C34878D82A}">
                    <a16:rowId xmlns:a16="http://schemas.microsoft.com/office/drawing/2014/main" val="945736045"/>
                  </a:ext>
                </a:extLst>
              </a:tr>
              <a:tr h="370840">
                <a:tc>
                  <a:txBody>
                    <a:bodyPr/>
                    <a:lstStyle/>
                    <a:p>
                      <a:r>
                        <a:rPr lang="en-US" sz="1800" b="0" i="0" u="none" strike="noStrike" kern="1200" baseline="0" dirty="0" smtClean="0">
                          <a:solidFill>
                            <a:schemeClr val="tx1"/>
                          </a:solidFill>
                          <a:latin typeface="+mn-lt"/>
                          <a:ea typeface="+mn-ea"/>
                          <a:cs typeface="+mn-cs"/>
                        </a:rPr>
                        <a:t>Redundant navigation</a:t>
                      </a:r>
                      <a:endParaRPr lang="en-US" sz="1800" dirty="0"/>
                    </a:p>
                  </a:txBody>
                  <a:tcPr>
                    <a:solidFill>
                      <a:schemeClr val="bg1"/>
                    </a:solidFill>
                  </a:tcPr>
                </a:tc>
                <a:tc>
                  <a:txBody>
                    <a:bodyPr/>
                    <a:lstStyle/>
                    <a:p>
                      <a:r>
                        <a:rPr lang="en-US" sz="1800" b="0" i="0" u="none" strike="noStrike" kern="1200" baseline="0" dirty="0" smtClean="0">
                          <a:solidFill>
                            <a:schemeClr val="tx1"/>
                          </a:solidFill>
                          <a:latin typeface="+mn-lt"/>
                          <a:ea typeface="+mn-ea"/>
                          <a:cs typeface="+mn-cs"/>
                        </a:rPr>
                        <a:t>Alternative navigation to the same content</a:t>
                      </a:r>
                      <a:endParaRPr lang="en-US" sz="1800" dirty="0"/>
                    </a:p>
                  </a:txBody>
                  <a:tcPr>
                    <a:solidFill>
                      <a:schemeClr val="bg1"/>
                    </a:solidFill>
                  </a:tcPr>
                </a:tc>
                <a:extLst>
                  <a:ext uri="{0D108BD9-81ED-4DB2-BD59-A6C34878D82A}">
                    <a16:rowId xmlns:a16="http://schemas.microsoft.com/office/drawing/2014/main" val="2180179933"/>
                  </a:ext>
                </a:extLst>
              </a:tr>
              <a:tr h="370840">
                <a:tc>
                  <a:txBody>
                    <a:bodyPr/>
                    <a:lstStyle/>
                    <a:p>
                      <a:r>
                        <a:rPr lang="en-US" sz="1800" b="0" i="0" u="none" strike="noStrike" kern="1200" baseline="0" dirty="0" smtClean="0">
                          <a:solidFill>
                            <a:schemeClr val="tx1"/>
                          </a:solidFill>
                          <a:latin typeface="+mn-lt"/>
                          <a:ea typeface="+mn-ea"/>
                          <a:cs typeface="+mn-cs"/>
                        </a:rPr>
                        <a:t>Ease of purchase</a:t>
                      </a:r>
                      <a:endParaRPr lang="en-US" sz="1800" dirty="0"/>
                    </a:p>
                  </a:txBody>
                  <a:tcPr>
                    <a:solidFill>
                      <a:schemeClr val="bg1"/>
                    </a:solidFill>
                  </a:tcPr>
                </a:tc>
                <a:tc>
                  <a:txBody>
                    <a:bodyPr/>
                    <a:lstStyle/>
                    <a:p>
                      <a:r>
                        <a:rPr lang="en-US" sz="1800" b="0" i="0" u="none" strike="noStrike" kern="1200" baseline="0" dirty="0" smtClean="0">
                          <a:solidFill>
                            <a:schemeClr val="tx1"/>
                          </a:solidFill>
                          <a:latin typeface="+mn-lt"/>
                          <a:ea typeface="+mn-ea"/>
                          <a:cs typeface="+mn-cs"/>
                        </a:rPr>
                        <a:t>One or two clicks to purchase</a:t>
                      </a:r>
                      <a:endParaRPr lang="en-US" sz="1800" dirty="0"/>
                    </a:p>
                  </a:txBody>
                  <a:tcPr>
                    <a:solidFill>
                      <a:schemeClr val="bg1"/>
                    </a:solidFill>
                  </a:tcPr>
                </a:tc>
                <a:extLst>
                  <a:ext uri="{0D108BD9-81ED-4DB2-BD59-A6C34878D82A}">
                    <a16:rowId xmlns:a16="http://schemas.microsoft.com/office/drawing/2014/main" val="1124891046"/>
                  </a:ext>
                </a:extLst>
              </a:tr>
              <a:tr h="370840">
                <a:tc>
                  <a:txBody>
                    <a:bodyPr/>
                    <a:lstStyle/>
                    <a:p>
                      <a:r>
                        <a:rPr lang="en-US" sz="1800" b="0" i="0" u="none" strike="noStrike" kern="1200" baseline="0" dirty="0" smtClean="0">
                          <a:solidFill>
                            <a:schemeClr val="tx1"/>
                          </a:solidFill>
                          <a:latin typeface="+mn-lt"/>
                          <a:ea typeface="+mn-ea"/>
                          <a:cs typeface="+mn-cs"/>
                        </a:rPr>
                        <a:t>Multi-browser functionality</a:t>
                      </a:r>
                      <a:endParaRPr lang="en-US" sz="1800" dirty="0"/>
                    </a:p>
                  </a:txBody>
                  <a:tcPr>
                    <a:solidFill>
                      <a:schemeClr val="bg1"/>
                    </a:solidFill>
                  </a:tcPr>
                </a:tc>
                <a:tc>
                  <a:txBody>
                    <a:bodyPr/>
                    <a:lstStyle/>
                    <a:p>
                      <a:r>
                        <a:rPr lang="en-US" sz="1800" b="0" i="0" u="none" strike="noStrike" kern="1200" baseline="0" dirty="0" smtClean="0">
                          <a:solidFill>
                            <a:schemeClr val="tx1"/>
                          </a:solidFill>
                          <a:latin typeface="+mn-lt"/>
                          <a:ea typeface="+mn-ea"/>
                          <a:cs typeface="+mn-cs"/>
                        </a:rPr>
                        <a:t>Site works with the most popular browsers</a:t>
                      </a:r>
                      <a:endParaRPr lang="en-US" sz="1800" dirty="0"/>
                    </a:p>
                  </a:txBody>
                  <a:tcPr>
                    <a:solidFill>
                      <a:schemeClr val="bg1"/>
                    </a:solidFill>
                  </a:tcPr>
                </a:tc>
                <a:extLst>
                  <a:ext uri="{0D108BD9-81ED-4DB2-BD59-A6C34878D82A}">
                    <a16:rowId xmlns:a16="http://schemas.microsoft.com/office/drawing/2014/main" val="481202552"/>
                  </a:ext>
                </a:extLst>
              </a:tr>
              <a:tr h="370840">
                <a:tc>
                  <a:txBody>
                    <a:bodyPr/>
                    <a:lstStyle/>
                    <a:p>
                      <a:r>
                        <a:rPr lang="en-US" sz="1800" b="0" i="0" u="none" strike="noStrike" kern="1200" baseline="0" dirty="0" smtClean="0">
                          <a:solidFill>
                            <a:schemeClr val="tx1"/>
                          </a:solidFill>
                          <a:latin typeface="+mn-lt"/>
                          <a:ea typeface="+mn-ea"/>
                          <a:cs typeface="+mn-cs"/>
                        </a:rPr>
                        <a:t>Simple graphics</a:t>
                      </a:r>
                      <a:endParaRPr lang="en-US" sz="1800" dirty="0"/>
                    </a:p>
                  </a:txBody>
                  <a:tcPr>
                    <a:solidFill>
                      <a:schemeClr val="bg1"/>
                    </a:solidFill>
                  </a:tcPr>
                </a:tc>
                <a:tc>
                  <a:txBody>
                    <a:bodyPr/>
                    <a:lstStyle/>
                    <a:p>
                      <a:r>
                        <a:rPr lang="en-US" sz="1800" b="0" i="0" u="none" strike="noStrike" kern="1200" baseline="0" dirty="0" smtClean="0">
                          <a:solidFill>
                            <a:schemeClr val="tx1"/>
                          </a:solidFill>
                          <a:latin typeface="+mn-lt"/>
                          <a:ea typeface="+mn-ea"/>
                          <a:cs typeface="+mn-cs"/>
                        </a:rPr>
                        <a:t>Avoids distracting, obnoxious graphics and sounds that the user cannot control</a:t>
                      </a:r>
                      <a:endParaRPr lang="en-US" sz="1800" dirty="0"/>
                    </a:p>
                  </a:txBody>
                  <a:tcPr>
                    <a:solidFill>
                      <a:schemeClr val="bg1"/>
                    </a:solidFill>
                  </a:tcPr>
                </a:tc>
                <a:extLst>
                  <a:ext uri="{0D108BD9-81ED-4DB2-BD59-A6C34878D82A}">
                    <a16:rowId xmlns:a16="http://schemas.microsoft.com/office/drawing/2014/main" val="2170284186"/>
                  </a:ext>
                </a:extLst>
              </a:tr>
              <a:tr h="370840">
                <a:tc>
                  <a:txBody>
                    <a:bodyPr/>
                    <a:lstStyle/>
                    <a:p>
                      <a:r>
                        <a:rPr lang="en-US" sz="1800" b="0" i="0" u="none" strike="noStrike" kern="1200" baseline="0" dirty="0" smtClean="0">
                          <a:solidFill>
                            <a:schemeClr val="tx1"/>
                          </a:solidFill>
                          <a:latin typeface="+mn-lt"/>
                          <a:ea typeface="+mn-ea"/>
                          <a:cs typeface="+mn-cs"/>
                        </a:rPr>
                        <a:t>Legible text</a:t>
                      </a:r>
                      <a:endParaRPr lang="en-US" sz="18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kern="1200" baseline="0" dirty="0" smtClean="0">
                          <a:solidFill>
                            <a:schemeClr val="tx1"/>
                          </a:solidFill>
                          <a:latin typeface="+mn-lt"/>
                          <a:ea typeface="+mn-ea"/>
                          <a:cs typeface="+mn-cs"/>
                        </a:rPr>
                        <a:t>Avoids backgrounds that distort text or make it illegible</a:t>
                      </a:r>
                      <a:endParaRPr lang="en-US" sz="18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3877698"/>
                  </a:ext>
                </a:extLst>
              </a:tr>
            </a:tbl>
          </a:graphicData>
        </a:graphic>
      </p:graphicFrame>
    </p:spTree>
    <p:extLst>
      <p:ext uri="{BB962C8B-B14F-4D97-AF65-F5344CB8AC3E}">
        <p14:creationId xmlns:p14="http://schemas.microsoft.com/office/powerpoint/2010/main" val="2331008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Interactivity and Active Content</a:t>
            </a:r>
          </a:p>
        </p:txBody>
      </p:sp>
      <p:sp>
        <p:nvSpPr>
          <p:cNvPr id="3" name="Text Placeholder 2"/>
          <p:cNvSpPr>
            <a:spLocks noGrp="1"/>
          </p:cNvSpPr>
          <p:nvPr>
            <p:ph type="body" idx="1"/>
          </p:nvPr>
        </p:nvSpPr>
        <p:spPr/>
        <p:txBody>
          <a:bodyPr/>
          <a:lstStyle/>
          <a:p>
            <a:r>
              <a:rPr lang="en-US" sz="2400" dirty="0" smtClean="0">
                <a:latin typeface="+mn-lt"/>
              </a:rPr>
              <a:t>C</a:t>
            </a:r>
            <a:r>
              <a:rPr lang="en-US" sz="100" dirty="0" smtClean="0">
                <a:latin typeface="+mn-lt"/>
              </a:rPr>
              <a:t> </a:t>
            </a:r>
            <a:r>
              <a:rPr lang="en-US" sz="2400" dirty="0" smtClean="0">
                <a:latin typeface="+mn-lt"/>
              </a:rPr>
              <a:t>G</a:t>
            </a:r>
            <a:r>
              <a:rPr lang="en-US" sz="100" dirty="0" smtClean="0">
                <a:latin typeface="+mn-lt"/>
              </a:rPr>
              <a:t> </a:t>
            </a:r>
            <a:r>
              <a:rPr lang="en-US" sz="2400" dirty="0" smtClean="0">
                <a:latin typeface="+mn-lt"/>
              </a:rPr>
              <a:t>I </a:t>
            </a:r>
            <a:r>
              <a:rPr lang="en-US" sz="2400" dirty="0">
                <a:latin typeface="+mn-lt"/>
              </a:rPr>
              <a:t>(Common Gateway Interface)</a:t>
            </a:r>
          </a:p>
          <a:p>
            <a:r>
              <a:rPr lang="en-US" sz="2400" dirty="0" smtClean="0">
                <a:latin typeface="+mn-lt"/>
              </a:rPr>
              <a:t>A</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P </a:t>
            </a:r>
            <a:r>
              <a:rPr lang="en-US" sz="2400" dirty="0">
                <a:latin typeface="+mn-lt"/>
              </a:rPr>
              <a:t>(Active Server Pages)/</a:t>
            </a:r>
            <a:r>
              <a:rPr lang="en-US" sz="2400" dirty="0" smtClean="0">
                <a:latin typeface="+mn-lt"/>
              </a:rPr>
              <a:t>A</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E</a:t>
            </a:r>
            <a:r>
              <a:rPr lang="en-US" sz="100" dirty="0" smtClean="0">
                <a:latin typeface="+mn-lt"/>
              </a:rPr>
              <a:t> </a:t>
            </a:r>
            <a:r>
              <a:rPr lang="en-US" sz="2400" dirty="0" smtClean="0">
                <a:latin typeface="+mn-lt"/>
              </a:rPr>
              <a:t>T</a:t>
            </a:r>
            <a:endParaRPr lang="en-US" sz="2400" dirty="0">
              <a:latin typeface="+mn-lt"/>
            </a:endParaRPr>
          </a:p>
          <a:p>
            <a:r>
              <a:rPr lang="en-US" sz="2400" dirty="0">
                <a:latin typeface="+mn-lt"/>
              </a:rPr>
              <a:t>Java, </a:t>
            </a:r>
            <a:r>
              <a:rPr lang="en-US" sz="2400" dirty="0" smtClean="0">
                <a:latin typeface="+mn-lt"/>
              </a:rPr>
              <a:t>J</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P</a:t>
            </a:r>
            <a:r>
              <a:rPr lang="en-US" sz="2400" dirty="0">
                <a:latin typeface="+mn-lt"/>
              </a:rPr>
              <a:t>, and JavaScript</a:t>
            </a:r>
          </a:p>
          <a:p>
            <a:r>
              <a:rPr lang="en-US" sz="2400" dirty="0">
                <a:latin typeface="+mn-lt"/>
              </a:rPr>
              <a:t>ActiveX and VBScript</a:t>
            </a:r>
          </a:p>
          <a:p>
            <a:r>
              <a:rPr lang="en-US" sz="2400" dirty="0">
                <a:latin typeface="+mn-lt"/>
              </a:rPr>
              <a:t>ColdFusion</a:t>
            </a:r>
          </a:p>
          <a:p>
            <a:r>
              <a:rPr lang="en-US" sz="2400" dirty="0" smtClean="0">
                <a:latin typeface="+mn-lt"/>
              </a:rPr>
              <a:t>P</a:t>
            </a:r>
            <a:r>
              <a:rPr lang="en-US" sz="100" dirty="0" smtClean="0">
                <a:latin typeface="+mn-lt"/>
              </a:rPr>
              <a:t> </a:t>
            </a:r>
            <a:r>
              <a:rPr lang="en-US" sz="2400" dirty="0" smtClean="0">
                <a:latin typeface="+mn-lt"/>
              </a:rPr>
              <a:t>H</a:t>
            </a:r>
            <a:r>
              <a:rPr lang="en-US" sz="100" dirty="0" smtClean="0">
                <a:latin typeface="+mn-lt"/>
              </a:rPr>
              <a:t> </a:t>
            </a:r>
            <a:r>
              <a:rPr lang="en-US" sz="2400" dirty="0" smtClean="0">
                <a:latin typeface="+mn-lt"/>
              </a:rPr>
              <a:t>P</a:t>
            </a:r>
            <a:r>
              <a:rPr lang="en-US" sz="2400" dirty="0">
                <a:latin typeface="+mn-lt"/>
              </a:rPr>
              <a:t>, Ruby on Rails, Django</a:t>
            </a:r>
          </a:p>
          <a:p>
            <a:r>
              <a:rPr lang="en-US" sz="2400" dirty="0">
                <a:latin typeface="+mn-lt"/>
              </a:rPr>
              <a:t>Other design elements: </a:t>
            </a:r>
          </a:p>
          <a:p>
            <a:pPr lvl="1"/>
            <a:r>
              <a:rPr lang="en-US" sz="2400" dirty="0">
                <a:latin typeface="+mn-lt"/>
              </a:rPr>
              <a:t>Widgets, mashups</a:t>
            </a:r>
          </a:p>
        </p:txBody>
      </p:sp>
    </p:spTree>
    <p:extLst>
      <p:ext uri="{BB962C8B-B14F-4D97-AF65-F5344CB8AC3E}">
        <p14:creationId xmlns:p14="http://schemas.microsoft.com/office/powerpoint/2010/main" val="4279024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Personalization Tools</a:t>
            </a:r>
          </a:p>
        </p:txBody>
      </p:sp>
      <p:sp>
        <p:nvSpPr>
          <p:cNvPr id="3" name="Text Placeholder 2"/>
          <p:cNvSpPr>
            <a:spLocks noGrp="1"/>
          </p:cNvSpPr>
          <p:nvPr>
            <p:ph type="body" idx="1"/>
          </p:nvPr>
        </p:nvSpPr>
        <p:spPr/>
        <p:txBody>
          <a:bodyPr/>
          <a:lstStyle/>
          <a:p>
            <a:r>
              <a:rPr lang="en-US" sz="2400" dirty="0">
                <a:latin typeface="+mn-lt"/>
              </a:rPr>
              <a:t>Personalization</a:t>
            </a:r>
          </a:p>
          <a:p>
            <a:pPr lvl="1"/>
            <a:r>
              <a:rPr lang="en-US" sz="2400" dirty="0">
                <a:latin typeface="+mn-lt"/>
              </a:rPr>
              <a:t>Ability to treat people based on personal qualities and prior history with site</a:t>
            </a:r>
          </a:p>
          <a:p>
            <a:r>
              <a:rPr lang="en-US" sz="2400" dirty="0">
                <a:latin typeface="+mn-lt"/>
              </a:rPr>
              <a:t>Customization</a:t>
            </a:r>
          </a:p>
          <a:p>
            <a:pPr lvl="1"/>
            <a:r>
              <a:rPr lang="en-US" sz="2400" dirty="0">
                <a:latin typeface="+mn-lt"/>
              </a:rPr>
              <a:t>Ability to change the product to better fit the needs of the customer</a:t>
            </a:r>
          </a:p>
          <a:p>
            <a:r>
              <a:rPr lang="en-US" sz="2400" dirty="0" smtClean="0">
                <a:latin typeface="+mn-lt"/>
              </a:rPr>
              <a:t>Cookies</a:t>
            </a:r>
            <a:endParaRPr lang="en-US" sz="2400" dirty="0">
              <a:latin typeface="+mn-lt"/>
            </a:endParaRPr>
          </a:p>
          <a:p>
            <a:pPr lvl="1"/>
            <a:r>
              <a:rPr lang="en-US" sz="2400" dirty="0">
                <a:latin typeface="+mn-lt"/>
              </a:rPr>
              <a:t>Primary method to achieve personalization</a:t>
            </a:r>
          </a:p>
        </p:txBody>
      </p:sp>
    </p:spTree>
    <p:extLst>
      <p:ext uri="{BB962C8B-B14F-4D97-AF65-F5344CB8AC3E}">
        <p14:creationId xmlns:p14="http://schemas.microsoft.com/office/powerpoint/2010/main" val="4267687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Information Policy Set</a:t>
            </a:r>
          </a:p>
        </p:txBody>
      </p:sp>
      <p:sp>
        <p:nvSpPr>
          <p:cNvPr id="3" name="Text Placeholder 2"/>
          <p:cNvSpPr>
            <a:spLocks noGrp="1"/>
          </p:cNvSpPr>
          <p:nvPr>
            <p:ph type="body" idx="1"/>
          </p:nvPr>
        </p:nvSpPr>
        <p:spPr/>
        <p:txBody>
          <a:bodyPr/>
          <a:lstStyle/>
          <a:p>
            <a:r>
              <a:rPr lang="en-US" altLang="en-US" sz="2400" dirty="0">
                <a:latin typeface="+mn-lt"/>
              </a:rPr>
              <a:t>Privacy policy</a:t>
            </a:r>
          </a:p>
          <a:p>
            <a:pPr lvl="1"/>
            <a:r>
              <a:rPr lang="en-US" altLang="en-US" sz="2400" dirty="0">
                <a:latin typeface="+mn-lt"/>
              </a:rPr>
              <a:t>Set of public statements declaring how site will treat </a:t>
            </a:r>
            <a:r>
              <a:rPr lang="en-US" altLang="en-US" sz="2400" dirty="0" smtClean="0">
                <a:latin typeface="+mn-lt"/>
              </a:rPr>
              <a:t>customers</a:t>
            </a:r>
            <a:r>
              <a:rPr lang="en-US" altLang="ja-JP" sz="2400" dirty="0" smtClean="0">
                <a:latin typeface="+mn-lt"/>
              </a:rPr>
              <a:t>’ </a:t>
            </a:r>
            <a:r>
              <a:rPr lang="en-US" altLang="ja-JP" sz="2400" dirty="0">
                <a:latin typeface="+mn-lt"/>
              </a:rPr>
              <a:t>personal information that is gathered by site</a:t>
            </a:r>
          </a:p>
          <a:p>
            <a:r>
              <a:rPr lang="en-US" altLang="en-US" sz="2400" dirty="0">
                <a:latin typeface="+mn-lt"/>
              </a:rPr>
              <a:t>Accessibility rules</a:t>
            </a:r>
          </a:p>
          <a:p>
            <a:pPr lvl="1"/>
            <a:r>
              <a:rPr lang="en-US" altLang="en-US" sz="2400" dirty="0">
                <a:latin typeface="+mn-lt"/>
              </a:rPr>
              <a:t>Set of design objectives that ensure disabled users can effectively access site</a:t>
            </a:r>
          </a:p>
        </p:txBody>
      </p:sp>
    </p:spTree>
    <p:extLst>
      <p:ext uri="{BB962C8B-B14F-4D97-AF65-F5344CB8AC3E}">
        <p14:creationId xmlns:p14="http://schemas.microsoft.com/office/powerpoint/2010/main" val="2624923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17467" cy="1097279"/>
          </a:xfrm>
        </p:spPr>
        <p:txBody>
          <a:bodyPr/>
          <a:lstStyle/>
          <a:p>
            <a:r>
              <a:rPr lang="en-US" dirty="0"/>
              <a:t>Insight on Society: </a:t>
            </a:r>
            <a:r>
              <a:rPr lang="en-US" altLang="en-US" dirty="0"/>
              <a:t>Designing for Accessibility</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altLang="en-US" sz="2400" dirty="0">
                <a:latin typeface="+mn-lt"/>
              </a:rPr>
              <a:t>Why might some merchants be reluctant to make their websites accessible to disabled users?</a:t>
            </a:r>
          </a:p>
          <a:p>
            <a:pPr lvl="1"/>
            <a:r>
              <a:rPr lang="en-US" altLang="en-US" sz="2400" dirty="0">
                <a:latin typeface="+mn-lt"/>
              </a:rPr>
              <a:t>How can websites be made more accessible?</a:t>
            </a:r>
          </a:p>
          <a:p>
            <a:pPr lvl="1"/>
            <a:r>
              <a:rPr lang="en-US" altLang="en-US" sz="2400" dirty="0">
                <a:latin typeface="+mn-lt"/>
              </a:rPr>
              <a:t>Should all websites be required by law to provide </a:t>
            </a:r>
            <a:r>
              <a:rPr lang="en-US" altLang="en-US" sz="2400" dirty="0" smtClean="0">
                <a:latin typeface="+mn-lt"/>
              </a:rPr>
              <a:t>“</a:t>
            </a:r>
            <a:r>
              <a:rPr lang="en-US" altLang="ja-JP" sz="2400" dirty="0" smtClean="0">
                <a:latin typeface="+mn-lt"/>
              </a:rPr>
              <a:t>equivalent alternatives” </a:t>
            </a:r>
            <a:r>
              <a:rPr lang="en-US" altLang="ja-JP" sz="2400" dirty="0">
                <a:latin typeface="+mn-lt"/>
              </a:rPr>
              <a:t>for visual and sound content?</a:t>
            </a:r>
          </a:p>
          <a:p>
            <a:pPr lvl="1"/>
            <a:r>
              <a:rPr lang="en-US" altLang="en-US" sz="2400" dirty="0">
                <a:latin typeface="+mn-lt"/>
              </a:rPr>
              <a:t>What additional accessibility problems do mobile devices pose?</a:t>
            </a:r>
            <a:endParaRPr lang="en-US" sz="2400" dirty="0">
              <a:latin typeface="+mn-lt"/>
            </a:endParaRPr>
          </a:p>
        </p:txBody>
      </p:sp>
    </p:spTree>
    <p:extLst>
      <p:ext uri="{BB962C8B-B14F-4D97-AF65-F5344CB8AC3E}">
        <p14:creationId xmlns:p14="http://schemas.microsoft.com/office/powerpoint/2010/main" val="383128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Mobile Website and Building Mobile Applications</a:t>
            </a:r>
          </a:p>
        </p:txBody>
      </p:sp>
      <p:sp>
        <p:nvSpPr>
          <p:cNvPr id="3" name="Text Placeholder 2"/>
          <p:cNvSpPr>
            <a:spLocks noGrp="1"/>
          </p:cNvSpPr>
          <p:nvPr>
            <p:ph type="body" idx="1"/>
          </p:nvPr>
        </p:nvSpPr>
        <p:spPr/>
        <p:txBody>
          <a:bodyPr/>
          <a:lstStyle/>
          <a:p>
            <a:r>
              <a:rPr lang="en-US" sz="2400" dirty="0">
                <a:latin typeface="+mn-lt"/>
              </a:rPr>
              <a:t>Types of m-commerce software</a:t>
            </a:r>
          </a:p>
          <a:p>
            <a:pPr lvl="1"/>
            <a:r>
              <a:rPr lang="en-US" sz="2400" dirty="0">
                <a:latin typeface="+mn-lt"/>
              </a:rPr>
              <a:t>Mobile website</a:t>
            </a:r>
          </a:p>
          <a:p>
            <a:pPr lvl="2"/>
            <a:r>
              <a:rPr lang="en-US" sz="2400" dirty="0">
                <a:latin typeface="+mn-lt"/>
              </a:rPr>
              <a:t>Responsive web design</a:t>
            </a:r>
          </a:p>
          <a:p>
            <a:pPr lvl="1"/>
            <a:r>
              <a:rPr lang="en-US" sz="2400" dirty="0">
                <a:latin typeface="+mn-lt"/>
              </a:rPr>
              <a:t>Mobile web app</a:t>
            </a:r>
          </a:p>
          <a:p>
            <a:pPr lvl="1"/>
            <a:r>
              <a:rPr lang="en-US" sz="2400" dirty="0">
                <a:latin typeface="+mn-lt"/>
              </a:rPr>
              <a:t>Native app</a:t>
            </a:r>
          </a:p>
          <a:p>
            <a:pPr lvl="1"/>
            <a:r>
              <a:rPr lang="en-US" sz="2400" dirty="0">
                <a:latin typeface="+mn-lt"/>
              </a:rPr>
              <a:t>Hybrid app</a:t>
            </a:r>
          </a:p>
          <a:p>
            <a:pPr lvl="2"/>
            <a:r>
              <a:rPr lang="en-US" sz="2400" dirty="0">
                <a:latin typeface="+mn-lt"/>
              </a:rPr>
              <a:t>Runs inside native container</a:t>
            </a:r>
          </a:p>
          <a:p>
            <a:pPr lvl="2"/>
            <a:r>
              <a:rPr lang="en-US" sz="2400" dirty="0">
                <a:latin typeface="+mn-lt"/>
              </a:rPr>
              <a:t>App distribution</a:t>
            </a:r>
          </a:p>
          <a:p>
            <a:pPr lvl="2"/>
            <a:r>
              <a:rPr lang="en-US" sz="2400" dirty="0">
                <a:latin typeface="+mn-lt"/>
              </a:rPr>
              <a:t>Based on </a:t>
            </a:r>
            <a:r>
              <a:rPr lang="en-US" sz="2400" dirty="0" smtClean="0">
                <a:latin typeface="+mn-lt"/>
              </a:rPr>
              <a:t>H</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L5</a:t>
            </a:r>
            <a:r>
              <a:rPr lang="en-US" sz="2400" dirty="0">
                <a:latin typeface="+mn-lt"/>
              </a:rPr>
              <a:t>, </a:t>
            </a:r>
            <a:r>
              <a:rPr lang="en-US" sz="2400" dirty="0" smtClean="0">
                <a:latin typeface="+mn-lt"/>
              </a:rPr>
              <a:t>C</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S</a:t>
            </a:r>
            <a:r>
              <a:rPr lang="en-US" sz="2400" dirty="0">
                <a:latin typeface="+mn-lt"/>
              </a:rPr>
              <a:t>, JavaScript</a:t>
            </a:r>
          </a:p>
        </p:txBody>
      </p:sp>
    </p:spTree>
    <p:extLst>
      <p:ext uri="{BB962C8B-B14F-4D97-AF65-F5344CB8AC3E}">
        <p14:creationId xmlns:p14="http://schemas.microsoft.com/office/powerpoint/2010/main" val="1550160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Building a Mobile Presence</a:t>
            </a:r>
          </a:p>
        </p:txBody>
      </p:sp>
      <p:sp>
        <p:nvSpPr>
          <p:cNvPr id="3" name="Text Placeholder 2"/>
          <p:cNvSpPr>
            <a:spLocks noGrp="1"/>
          </p:cNvSpPr>
          <p:nvPr>
            <p:ph type="body" idx="1"/>
          </p:nvPr>
        </p:nvSpPr>
        <p:spPr/>
        <p:txBody>
          <a:bodyPr/>
          <a:lstStyle/>
          <a:p>
            <a:r>
              <a:rPr lang="en-US" sz="2400" dirty="0">
                <a:latin typeface="+mn-lt"/>
              </a:rPr>
              <a:t>Identify business objectives, system functionality, </a:t>
            </a:r>
            <a:r>
              <a:rPr lang="en-US" sz="2400" dirty="0" smtClean="0">
                <a:latin typeface="+mn-lt"/>
              </a:rPr>
              <a:t>and </a:t>
            </a:r>
            <a:r>
              <a:rPr lang="en-US" sz="2400" dirty="0">
                <a:latin typeface="+mn-lt"/>
              </a:rPr>
              <a:t>information requirements</a:t>
            </a:r>
          </a:p>
          <a:p>
            <a:r>
              <a:rPr lang="en-US" sz="2400" dirty="0">
                <a:latin typeface="+mn-lt"/>
              </a:rPr>
              <a:t>Choice:</a:t>
            </a:r>
          </a:p>
          <a:p>
            <a:pPr lvl="1"/>
            <a:r>
              <a:rPr lang="en-US" sz="2400" dirty="0">
                <a:latin typeface="+mn-lt"/>
              </a:rPr>
              <a:t>Mobile website or mobile web app</a:t>
            </a:r>
          </a:p>
          <a:p>
            <a:pPr lvl="2"/>
            <a:r>
              <a:rPr lang="en-US" sz="2400" dirty="0">
                <a:latin typeface="+mn-lt"/>
              </a:rPr>
              <a:t>Less expensive</a:t>
            </a:r>
          </a:p>
          <a:p>
            <a:pPr lvl="1"/>
            <a:r>
              <a:rPr lang="en-US" sz="2400" dirty="0">
                <a:latin typeface="+mn-lt"/>
              </a:rPr>
              <a:t>Native </a:t>
            </a:r>
            <a:r>
              <a:rPr lang="en-US" sz="2400" dirty="0" smtClean="0">
                <a:latin typeface="+mn-lt"/>
              </a:rPr>
              <a:t>app</a:t>
            </a:r>
            <a:endParaRPr lang="en-US" sz="2400" dirty="0">
              <a:latin typeface="+mn-lt"/>
            </a:endParaRPr>
          </a:p>
          <a:p>
            <a:pPr lvl="2"/>
            <a:r>
              <a:rPr lang="en-US" sz="2400" dirty="0">
                <a:latin typeface="+mn-lt"/>
              </a:rPr>
              <a:t>Can use device hardware, available offline</a:t>
            </a:r>
          </a:p>
        </p:txBody>
      </p:sp>
    </p:spTree>
    <p:extLst>
      <p:ext uri="{BB962C8B-B14F-4D97-AF65-F5344CB8AC3E}">
        <p14:creationId xmlns:p14="http://schemas.microsoft.com/office/powerpoint/2010/main" val="312381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Imagine Your E-Commerce </a:t>
            </a:r>
            <a:r>
              <a:rPr lang="en-US" dirty="0" smtClean="0"/>
              <a:t>Presence </a:t>
            </a:r>
            <a:r>
              <a:rPr lang="en-US" sz="2000" b="0" dirty="0" smtClean="0"/>
              <a:t>(2 </a:t>
            </a:r>
            <a:r>
              <a:rPr lang="en-US" sz="2000" b="0" dirty="0"/>
              <a:t>of 3)</a:t>
            </a:r>
          </a:p>
        </p:txBody>
      </p:sp>
      <p:sp>
        <p:nvSpPr>
          <p:cNvPr id="3" name="Text Placeholder 2"/>
          <p:cNvSpPr>
            <a:spLocks noGrp="1"/>
          </p:cNvSpPr>
          <p:nvPr>
            <p:ph type="body" idx="1"/>
          </p:nvPr>
        </p:nvSpPr>
        <p:spPr/>
        <p:txBody>
          <a:bodyPr/>
          <a:lstStyle/>
          <a:p>
            <a:r>
              <a:rPr lang="en-US" altLang="en-US" sz="2400" dirty="0" smtClean="0">
                <a:latin typeface="+mn-lt"/>
              </a:rPr>
              <a:t>Where’</a:t>
            </a:r>
            <a:r>
              <a:rPr lang="en-US" altLang="ja-JP" sz="2400" dirty="0" smtClean="0">
                <a:latin typeface="+mn-lt"/>
              </a:rPr>
              <a:t>s </a:t>
            </a:r>
            <a:r>
              <a:rPr lang="en-US" altLang="ja-JP" sz="2400" dirty="0">
                <a:latin typeface="+mn-lt"/>
              </a:rPr>
              <a:t>the money?</a:t>
            </a:r>
          </a:p>
          <a:p>
            <a:pPr lvl="1"/>
            <a:r>
              <a:rPr lang="en-US" altLang="en-US" sz="2400" dirty="0">
                <a:latin typeface="+mn-lt"/>
              </a:rPr>
              <a:t>Business model(s)</a:t>
            </a:r>
          </a:p>
          <a:p>
            <a:pPr lvl="1"/>
            <a:r>
              <a:rPr lang="en-US" altLang="en-US" sz="2400" dirty="0">
                <a:latin typeface="+mn-lt"/>
              </a:rPr>
              <a:t>Revenue model(s)</a:t>
            </a:r>
          </a:p>
          <a:p>
            <a:r>
              <a:rPr lang="en-US" altLang="en-US" sz="2400" dirty="0">
                <a:latin typeface="+mn-lt"/>
              </a:rPr>
              <a:t>Who and where is the target audience?</a:t>
            </a:r>
          </a:p>
          <a:p>
            <a:pPr lvl="1"/>
            <a:r>
              <a:rPr lang="en-US" altLang="en-US" sz="2400" dirty="0">
                <a:latin typeface="+mn-lt"/>
              </a:rPr>
              <a:t>Demographics, lifestyle, consumption patterns, etc.</a:t>
            </a:r>
          </a:p>
          <a:p>
            <a:r>
              <a:rPr lang="en-US" altLang="en-US" sz="2400" dirty="0">
                <a:latin typeface="+mn-lt"/>
              </a:rPr>
              <a:t>What is the ballpark? Characterize the marketplace</a:t>
            </a:r>
          </a:p>
          <a:p>
            <a:pPr lvl="1"/>
            <a:r>
              <a:rPr lang="en-US" altLang="en-US" sz="2400" dirty="0">
                <a:latin typeface="+mn-lt"/>
              </a:rPr>
              <a:t>Size, growth, demographics, structure</a:t>
            </a:r>
          </a:p>
        </p:txBody>
      </p:sp>
    </p:spTree>
    <p:extLst>
      <p:ext uri="{BB962C8B-B14F-4D97-AF65-F5344CB8AC3E}">
        <p14:creationId xmlns:p14="http://schemas.microsoft.com/office/powerpoint/2010/main" val="2343248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Table </a:t>
            </a:r>
            <a:r>
              <a:rPr lang="en-US" sz="3000" dirty="0" smtClean="0"/>
              <a:t>4.13 </a:t>
            </a:r>
            <a:r>
              <a:rPr lang="en-US" sz="3000" dirty="0"/>
              <a:t>Unique Features That Must Be Taken into Account When Designing a Mobile Presence</a:t>
            </a:r>
          </a:p>
        </p:txBody>
      </p:sp>
      <p:graphicFrame>
        <p:nvGraphicFramePr>
          <p:cNvPr id="4" name="Table 3"/>
          <p:cNvGraphicFramePr>
            <a:graphicFrameLocks noGrp="1"/>
          </p:cNvGraphicFramePr>
          <p:nvPr>
            <p:extLst>
              <p:ext uri="{D42A27DB-BD31-4B8C-83A1-F6EECF244321}">
                <p14:modId xmlns:p14="http://schemas.microsoft.com/office/powerpoint/2010/main" val="439118694"/>
              </p:ext>
            </p:extLst>
          </p:nvPr>
        </p:nvGraphicFramePr>
        <p:xfrm>
          <a:off x="524350" y="1898526"/>
          <a:ext cx="8095301" cy="3749040"/>
        </p:xfrm>
        <a:graphic>
          <a:graphicData uri="http://schemas.openxmlformats.org/drawingml/2006/table">
            <a:tbl>
              <a:tblPr firstRow="1" bandRow="1">
                <a:tableStyleId>{3B4B98B0-60AC-42C2-AFA5-B58CD77FA1E5}</a:tableStyleId>
              </a:tblPr>
              <a:tblGrid>
                <a:gridCol w="2023825">
                  <a:extLst>
                    <a:ext uri="{9D8B030D-6E8A-4147-A177-3AD203B41FA5}">
                      <a16:colId xmlns:a16="http://schemas.microsoft.com/office/drawing/2014/main" val="3546560811"/>
                    </a:ext>
                  </a:extLst>
                </a:gridCol>
                <a:gridCol w="6071476">
                  <a:extLst>
                    <a:ext uri="{9D8B030D-6E8A-4147-A177-3AD203B41FA5}">
                      <a16:colId xmlns:a16="http://schemas.microsoft.com/office/drawing/2014/main" val="4009725814"/>
                    </a:ext>
                  </a:extLst>
                </a:gridCol>
              </a:tblGrid>
              <a:tr h="347412">
                <a:tc>
                  <a:txBody>
                    <a:bodyPr/>
                    <a:lstStyle/>
                    <a:p>
                      <a:r>
                        <a:rPr lang="en-US" sz="1800" dirty="0" smtClean="0"/>
                        <a:t>Feature</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t>Implications</a:t>
                      </a:r>
                      <a:r>
                        <a:rPr lang="en-US" sz="1800" baseline="0" dirty="0" smtClean="0"/>
                        <a:t> For Mobile Platform</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932405"/>
                  </a:ext>
                </a:extLst>
              </a:tr>
              <a:tr h="599643">
                <a:tc>
                  <a:txBody>
                    <a:bodyPr/>
                    <a:lstStyle/>
                    <a:p>
                      <a:r>
                        <a:rPr lang="en-US" sz="1800" dirty="0" smtClean="0"/>
                        <a:t>Hardware</a:t>
                      </a:r>
                      <a:endParaRPr lang="en-US" sz="1800"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800" b="0" i="0" u="none" strike="noStrike" kern="1200" baseline="0" dirty="0" smtClean="0">
                          <a:solidFill>
                            <a:schemeClr val="tx1"/>
                          </a:solidFill>
                          <a:latin typeface="+mn-lt"/>
                          <a:ea typeface="+mn-ea"/>
                          <a:cs typeface="+mn-cs"/>
                        </a:rPr>
                        <a:t>Mobile hardware is smaller, and there are more resource</a:t>
                      </a:r>
                    </a:p>
                    <a:p>
                      <a:r>
                        <a:rPr lang="en-US" sz="1800" b="0" i="0" u="none" strike="noStrike" kern="1200" baseline="0" dirty="0" smtClean="0">
                          <a:solidFill>
                            <a:schemeClr val="tx1"/>
                          </a:solidFill>
                          <a:latin typeface="+mn-lt"/>
                          <a:ea typeface="+mn-ea"/>
                          <a:cs typeface="+mn-cs"/>
                        </a:rPr>
                        <a:t>constraints in data storage and processing power.</a:t>
                      </a:r>
                      <a:endParaRPr lang="en-US" sz="18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589562553"/>
                  </a:ext>
                </a:extLst>
              </a:tr>
              <a:tr h="599643">
                <a:tc>
                  <a:txBody>
                    <a:bodyPr/>
                    <a:lstStyle/>
                    <a:p>
                      <a:r>
                        <a:rPr lang="en-US" sz="1800" b="0" i="0" u="none" strike="noStrike" kern="1200" baseline="0" dirty="0" smtClean="0">
                          <a:solidFill>
                            <a:schemeClr val="tx1"/>
                          </a:solidFill>
                          <a:latin typeface="+mn-lt"/>
                          <a:ea typeface="+mn-ea"/>
                          <a:cs typeface="+mn-cs"/>
                        </a:rPr>
                        <a:t>Connectivity</a:t>
                      </a:r>
                      <a:endParaRPr lang="en-US" sz="1800" dirty="0"/>
                    </a:p>
                  </a:txBody>
                  <a:tcPr>
                    <a:solidFill>
                      <a:schemeClr val="bg1"/>
                    </a:solidFill>
                  </a:tcPr>
                </a:tc>
                <a:tc>
                  <a:txBody>
                    <a:bodyPr/>
                    <a:lstStyle/>
                    <a:p>
                      <a:r>
                        <a:rPr lang="en-US" sz="1800" b="0" i="0" u="none" strike="noStrike" kern="1200" baseline="0" dirty="0" smtClean="0">
                          <a:solidFill>
                            <a:schemeClr val="tx1"/>
                          </a:solidFill>
                          <a:latin typeface="+mn-lt"/>
                          <a:ea typeface="+mn-ea"/>
                          <a:cs typeface="+mn-cs"/>
                        </a:rPr>
                        <a:t>The mobile platform is constrained by slower connection</a:t>
                      </a:r>
                    </a:p>
                    <a:p>
                      <a:r>
                        <a:rPr lang="en-US" sz="1800" b="0" i="0" u="none" strike="noStrike" kern="1200" baseline="0" dirty="0" smtClean="0">
                          <a:solidFill>
                            <a:schemeClr val="tx1"/>
                          </a:solidFill>
                          <a:latin typeface="+mn-lt"/>
                          <a:ea typeface="+mn-ea"/>
                          <a:cs typeface="+mn-cs"/>
                        </a:rPr>
                        <a:t>speeds than desktop websites.</a:t>
                      </a:r>
                      <a:endParaRPr lang="en-US" sz="1800" dirty="0"/>
                    </a:p>
                  </a:txBody>
                  <a:tcPr>
                    <a:solidFill>
                      <a:schemeClr val="bg1"/>
                    </a:solidFill>
                  </a:tcPr>
                </a:tc>
                <a:extLst>
                  <a:ext uri="{0D108BD9-81ED-4DB2-BD59-A6C34878D82A}">
                    <a16:rowId xmlns:a16="http://schemas.microsoft.com/office/drawing/2014/main" val="555813378"/>
                  </a:ext>
                </a:extLst>
              </a:tr>
              <a:tr h="599643">
                <a:tc>
                  <a:txBody>
                    <a:bodyPr/>
                    <a:lstStyle/>
                    <a:p>
                      <a:r>
                        <a:rPr lang="en-US" sz="1800" b="0" i="0" u="none" strike="noStrike" kern="1200" baseline="0" dirty="0" smtClean="0">
                          <a:solidFill>
                            <a:schemeClr val="tx1"/>
                          </a:solidFill>
                          <a:latin typeface="+mn-lt"/>
                          <a:ea typeface="+mn-ea"/>
                          <a:cs typeface="+mn-cs"/>
                        </a:rPr>
                        <a:t>Displays</a:t>
                      </a:r>
                      <a:endParaRPr lang="en-US" sz="1800" dirty="0"/>
                    </a:p>
                  </a:txBody>
                  <a:tcPr>
                    <a:solidFill>
                      <a:schemeClr val="bg1"/>
                    </a:solidFill>
                  </a:tcPr>
                </a:tc>
                <a:tc>
                  <a:txBody>
                    <a:bodyPr/>
                    <a:lstStyle/>
                    <a:p>
                      <a:r>
                        <a:rPr lang="en-US" sz="1800" b="0" i="0" u="none" strike="noStrike" kern="1200" baseline="0" dirty="0" smtClean="0">
                          <a:solidFill>
                            <a:schemeClr val="tx1"/>
                          </a:solidFill>
                          <a:latin typeface="+mn-lt"/>
                          <a:ea typeface="+mn-ea"/>
                          <a:cs typeface="+mn-cs"/>
                        </a:rPr>
                        <a:t>Mobile displays are much smaller and require simplification. Some screens are not good in sunlight.</a:t>
                      </a:r>
                      <a:endParaRPr lang="en-US" sz="1800" dirty="0"/>
                    </a:p>
                  </a:txBody>
                  <a:tcPr>
                    <a:solidFill>
                      <a:schemeClr val="bg1"/>
                    </a:solidFill>
                  </a:tcPr>
                </a:tc>
                <a:extLst>
                  <a:ext uri="{0D108BD9-81ED-4DB2-BD59-A6C34878D82A}">
                    <a16:rowId xmlns:a16="http://schemas.microsoft.com/office/drawing/2014/main" val="1169066651"/>
                  </a:ext>
                </a:extLst>
              </a:tr>
              <a:tr h="1113623">
                <a:tc>
                  <a:txBody>
                    <a:bodyPr/>
                    <a:lstStyle/>
                    <a:p>
                      <a:r>
                        <a:rPr lang="en-US" sz="1800" b="0" i="0" u="none" strike="noStrike" kern="1200" baseline="0" dirty="0" smtClean="0">
                          <a:solidFill>
                            <a:schemeClr val="tx1"/>
                          </a:solidFill>
                          <a:latin typeface="+mn-lt"/>
                          <a:ea typeface="+mn-ea"/>
                          <a:cs typeface="+mn-cs"/>
                        </a:rPr>
                        <a:t>Interface</a:t>
                      </a:r>
                      <a:endParaRPr lang="en-US" sz="18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kern="1200" baseline="0" dirty="0" smtClean="0">
                          <a:solidFill>
                            <a:schemeClr val="tx1"/>
                          </a:solidFill>
                          <a:latin typeface="+mn-lt"/>
                          <a:ea typeface="+mn-ea"/>
                          <a:cs typeface="+mn-cs"/>
                        </a:rPr>
                        <a:t>Touch-screen technology introduces new interaction</a:t>
                      </a:r>
                    </a:p>
                    <a:p>
                      <a:r>
                        <a:rPr lang="en-US" sz="1800" b="0" i="0" u="none" strike="noStrike" kern="1200" baseline="0" dirty="0" smtClean="0">
                          <a:solidFill>
                            <a:schemeClr val="tx1"/>
                          </a:solidFill>
                          <a:latin typeface="+mn-lt"/>
                          <a:ea typeface="+mn-ea"/>
                          <a:cs typeface="+mn-cs"/>
                        </a:rPr>
                        <a:t>routines different from the traditional mouse and keyboard.</a:t>
                      </a:r>
                    </a:p>
                    <a:p>
                      <a:r>
                        <a:rPr lang="en-US" sz="1800" b="0" i="0" u="none" strike="noStrike" kern="1200" baseline="0" dirty="0" smtClean="0">
                          <a:solidFill>
                            <a:schemeClr val="tx1"/>
                          </a:solidFill>
                          <a:latin typeface="+mn-lt"/>
                          <a:ea typeface="+mn-ea"/>
                          <a:cs typeface="+mn-cs"/>
                        </a:rPr>
                        <a:t>The mobile platform is not a good data entry tool but can</a:t>
                      </a:r>
                    </a:p>
                    <a:p>
                      <a:r>
                        <a:rPr lang="en-US" sz="1800" b="0" i="0" u="none" strike="noStrike" kern="1200" baseline="0" dirty="0" smtClean="0">
                          <a:solidFill>
                            <a:schemeClr val="tx1"/>
                          </a:solidFill>
                          <a:latin typeface="+mn-lt"/>
                          <a:ea typeface="+mn-ea"/>
                          <a:cs typeface="+mn-cs"/>
                        </a:rPr>
                        <a:t>be a good navigational tool.</a:t>
                      </a:r>
                      <a:endParaRPr lang="en-US" sz="18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973416"/>
                  </a:ext>
                </a:extLst>
              </a:tr>
            </a:tbl>
          </a:graphicData>
        </a:graphic>
      </p:graphicFrame>
    </p:spTree>
    <p:extLst>
      <p:ext uri="{BB962C8B-B14F-4D97-AF65-F5344CB8AC3E}">
        <p14:creationId xmlns:p14="http://schemas.microsoft.com/office/powerpoint/2010/main" val="2140062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Presence Design Considerations</a:t>
            </a:r>
          </a:p>
        </p:txBody>
      </p:sp>
      <p:sp>
        <p:nvSpPr>
          <p:cNvPr id="3" name="Text Placeholder 2"/>
          <p:cNvSpPr>
            <a:spLocks noGrp="1"/>
          </p:cNvSpPr>
          <p:nvPr>
            <p:ph type="body" idx="1"/>
          </p:nvPr>
        </p:nvSpPr>
        <p:spPr>
          <a:xfrm>
            <a:off x="457200" y="1600200"/>
            <a:ext cx="8229600" cy="4674476"/>
          </a:xfrm>
        </p:spPr>
        <p:txBody>
          <a:bodyPr/>
          <a:lstStyle/>
          <a:p>
            <a:r>
              <a:rPr lang="en-US" sz="2400" dirty="0">
                <a:latin typeface="+mn-lt"/>
              </a:rPr>
              <a:t>Platform constraints</a:t>
            </a:r>
          </a:p>
          <a:p>
            <a:pPr lvl="1"/>
            <a:r>
              <a:rPr lang="en-US" sz="2400" dirty="0">
                <a:latin typeface="+mn-lt"/>
              </a:rPr>
              <a:t>Graphics, file sizes</a:t>
            </a:r>
          </a:p>
          <a:p>
            <a:r>
              <a:rPr lang="en-US" sz="2400" dirty="0">
                <a:latin typeface="+mn-lt"/>
              </a:rPr>
              <a:t>Mobile first design</a:t>
            </a:r>
          </a:p>
          <a:p>
            <a:pPr lvl="1"/>
            <a:r>
              <a:rPr lang="en-US" sz="2400" dirty="0">
                <a:latin typeface="+mn-lt"/>
              </a:rPr>
              <a:t>Desktop website design after mobile design</a:t>
            </a:r>
          </a:p>
          <a:p>
            <a:r>
              <a:rPr lang="en-US" sz="2400" dirty="0">
                <a:latin typeface="+mn-lt"/>
              </a:rPr>
              <a:t>Responsive web design (</a:t>
            </a:r>
            <a:r>
              <a:rPr lang="en-US" sz="2400" dirty="0" smtClean="0">
                <a:latin typeface="+mn-lt"/>
              </a:rPr>
              <a:t>R</a:t>
            </a:r>
            <a:r>
              <a:rPr lang="en-US" sz="100" dirty="0" smtClean="0">
                <a:latin typeface="+mn-lt"/>
              </a:rPr>
              <a:t> </a:t>
            </a:r>
            <a:r>
              <a:rPr lang="en-US" sz="2400" dirty="0" smtClean="0">
                <a:latin typeface="+mn-lt"/>
              </a:rPr>
              <a:t>W</a:t>
            </a:r>
            <a:r>
              <a:rPr lang="en-US" sz="100" dirty="0" smtClean="0">
                <a:latin typeface="+mn-lt"/>
              </a:rPr>
              <a:t> </a:t>
            </a:r>
            <a:r>
              <a:rPr lang="en-US" sz="2400" dirty="0" smtClean="0">
                <a:latin typeface="+mn-lt"/>
              </a:rPr>
              <a:t>D</a:t>
            </a:r>
            <a:r>
              <a:rPr lang="en-US" sz="2400" dirty="0">
                <a:latin typeface="+mn-lt"/>
              </a:rPr>
              <a:t>)</a:t>
            </a:r>
          </a:p>
          <a:p>
            <a:pPr lvl="1"/>
            <a:r>
              <a:rPr lang="en-US" sz="2400" dirty="0" smtClean="0">
                <a:latin typeface="+mn-lt"/>
              </a:rPr>
              <a:t>C</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S </a:t>
            </a:r>
            <a:r>
              <a:rPr lang="en-US" sz="2400" dirty="0">
                <a:latin typeface="+mn-lt"/>
              </a:rPr>
              <a:t>site adjusts layout of site according to device screen resolutions</a:t>
            </a:r>
          </a:p>
          <a:p>
            <a:r>
              <a:rPr lang="en-US" sz="2400" dirty="0">
                <a:latin typeface="+mn-lt"/>
              </a:rPr>
              <a:t>Adaptive web design (</a:t>
            </a:r>
            <a:r>
              <a:rPr lang="en-US" sz="2400" dirty="0" smtClean="0">
                <a:latin typeface="+mn-lt"/>
              </a:rPr>
              <a:t>A</a:t>
            </a:r>
            <a:r>
              <a:rPr lang="en-US" sz="100" dirty="0" smtClean="0">
                <a:latin typeface="+mn-lt"/>
              </a:rPr>
              <a:t> </a:t>
            </a:r>
            <a:r>
              <a:rPr lang="en-US" sz="2400" dirty="0" smtClean="0">
                <a:latin typeface="+mn-lt"/>
              </a:rPr>
              <a:t>W</a:t>
            </a:r>
            <a:r>
              <a:rPr lang="en-US" sz="100" dirty="0" smtClean="0">
                <a:latin typeface="+mn-lt"/>
              </a:rPr>
              <a:t> </a:t>
            </a:r>
            <a:r>
              <a:rPr lang="en-US" sz="2400" dirty="0" smtClean="0">
                <a:latin typeface="+mn-lt"/>
              </a:rPr>
              <a:t>D</a:t>
            </a:r>
            <a:r>
              <a:rPr lang="en-US" sz="2400" dirty="0">
                <a:latin typeface="+mn-lt"/>
              </a:rPr>
              <a:t>)</a:t>
            </a:r>
          </a:p>
          <a:p>
            <a:pPr lvl="1"/>
            <a:r>
              <a:rPr lang="en-US" sz="2400" dirty="0">
                <a:latin typeface="+mn-lt"/>
              </a:rPr>
              <a:t>Server delivers different templates or versions of site optimized for device</a:t>
            </a:r>
          </a:p>
        </p:txBody>
      </p:sp>
    </p:spTree>
    <p:extLst>
      <p:ext uri="{BB962C8B-B14F-4D97-AF65-F5344CB8AC3E}">
        <p14:creationId xmlns:p14="http://schemas.microsoft.com/office/powerpoint/2010/main" val="2119339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Mobile App Development Tools</a:t>
            </a:r>
          </a:p>
        </p:txBody>
      </p:sp>
      <p:sp>
        <p:nvSpPr>
          <p:cNvPr id="3" name="Text Placeholder 2"/>
          <p:cNvSpPr>
            <a:spLocks noGrp="1"/>
          </p:cNvSpPr>
          <p:nvPr>
            <p:ph type="body" idx="1"/>
          </p:nvPr>
        </p:nvSpPr>
        <p:spPr/>
        <p:txBody>
          <a:bodyPr/>
          <a:lstStyle/>
          <a:p>
            <a:r>
              <a:rPr lang="en-US" sz="2400" dirty="0">
                <a:latin typeface="+mn-lt"/>
              </a:rPr>
              <a:t>Objective C, Java</a:t>
            </a:r>
          </a:p>
          <a:p>
            <a:r>
              <a:rPr lang="en-US" sz="2400" dirty="0">
                <a:latin typeface="+mn-lt"/>
              </a:rPr>
              <a:t>Low cost, open-source alternatives</a:t>
            </a:r>
          </a:p>
          <a:p>
            <a:pPr lvl="1"/>
            <a:r>
              <a:rPr lang="en-US" sz="2400" dirty="0">
                <a:latin typeface="+mn-lt"/>
              </a:rPr>
              <a:t>Appery.io</a:t>
            </a:r>
          </a:p>
          <a:p>
            <a:pPr lvl="1"/>
            <a:r>
              <a:rPr lang="en-US" sz="2400" dirty="0">
                <a:latin typeface="+mn-lt"/>
              </a:rPr>
              <a:t>Codiqa</a:t>
            </a:r>
          </a:p>
          <a:p>
            <a:pPr lvl="1"/>
            <a:r>
              <a:rPr lang="en-US" sz="2400" dirty="0">
                <a:latin typeface="+mn-lt"/>
              </a:rPr>
              <a:t>PhoneGap</a:t>
            </a:r>
          </a:p>
          <a:p>
            <a:pPr lvl="1"/>
            <a:r>
              <a:rPr lang="en-US" sz="2400" dirty="0">
                <a:latin typeface="+mn-lt"/>
              </a:rPr>
              <a:t>MoSync</a:t>
            </a:r>
          </a:p>
          <a:p>
            <a:pPr lvl="1"/>
            <a:r>
              <a:rPr lang="en-US" sz="2400" dirty="0">
                <a:latin typeface="+mn-lt"/>
              </a:rPr>
              <a:t>Appcelerator</a:t>
            </a:r>
          </a:p>
        </p:txBody>
      </p:sp>
    </p:spTree>
    <p:extLst>
      <p:ext uri="{BB962C8B-B14F-4D97-AF65-F5344CB8AC3E}">
        <p14:creationId xmlns:p14="http://schemas.microsoft.com/office/powerpoint/2010/main" val="1489258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Presence: Performance and Cost Considerations</a:t>
            </a:r>
          </a:p>
        </p:txBody>
      </p:sp>
      <p:sp>
        <p:nvSpPr>
          <p:cNvPr id="3" name="Text Placeholder 2"/>
          <p:cNvSpPr>
            <a:spLocks noGrp="1"/>
          </p:cNvSpPr>
          <p:nvPr>
            <p:ph type="body" idx="1"/>
          </p:nvPr>
        </p:nvSpPr>
        <p:spPr/>
        <p:txBody>
          <a:bodyPr/>
          <a:lstStyle/>
          <a:p>
            <a:r>
              <a:rPr lang="en-US" sz="2400" dirty="0">
                <a:latin typeface="+mn-lt"/>
              </a:rPr>
              <a:t>Mobile first design: Most efficient</a:t>
            </a:r>
          </a:p>
          <a:p>
            <a:r>
              <a:rPr lang="en-US" sz="2400" dirty="0">
                <a:latin typeface="+mn-lt"/>
              </a:rPr>
              <a:t>Mobile website</a:t>
            </a:r>
            <a:r>
              <a:rPr lang="en-US" sz="2400" dirty="0" smtClean="0">
                <a:latin typeface="+mn-lt"/>
              </a:rPr>
              <a:t>:</a:t>
            </a:r>
            <a:endParaRPr lang="en-US" sz="2400" dirty="0">
              <a:latin typeface="+mn-lt"/>
            </a:endParaRPr>
          </a:p>
          <a:p>
            <a:pPr lvl="1"/>
            <a:r>
              <a:rPr lang="en-US" sz="2400" dirty="0">
                <a:latin typeface="+mn-lt"/>
              </a:rPr>
              <a:t>Resizing existing website for mobile access is least expensive</a:t>
            </a:r>
          </a:p>
          <a:p>
            <a:r>
              <a:rPr lang="en-US" sz="2400" dirty="0">
                <a:latin typeface="+mn-lt"/>
              </a:rPr>
              <a:t>Mobile web app</a:t>
            </a:r>
            <a:r>
              <a:rPr lang="en-US" sz="2400" dirty="0" smtClean="0">
                <a:latin typeface="+mn-lt"/>
              </a:rPr>
              <a:t>:</a:t>
            </a:r>
            <a:endParaRPr lang="en-US" sz="2400" dirty="0">
              <a:latin typeface="+mn-lt"/>
            </a:endParaRPr>
          </a:p>
          <a:p>
            <a:pPr lvl="1"/>
            <a:r>
              <a:rPr lang="en-US" sz="2400" dirty="0">
                <a:latin typeface="+mn-lt"/>
              </a:rPr>
              <a:t>Can utilize browser </a:t>
            </a:r>
            <a:r>
              <a:rPr lang="en-US" sz="2400" dirty="0" smtClean="0">
                <a:latin typeface="+mn-lt"/>
              </a:rPr>
              <a:t>A</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I</a:t>
            </a:r>
            <a:endParaRPr lang="en-US" sz="2400" dirty="0">
              <a:latin typeface="+mn-lt"/>
            </a:endParaRPr>
          </a:p>
          <a:p>
            <a:r>
              <a:rPr lang="en-US" sz="2400" dirty="0">
                <a:latin typeface="+mn-lt"/>
              </a:rPr>
              <a:t>Native app</a:t>
            </a:r>
            <a:r>
              <a:rPr lang="en-US" sz="2400" dirty="0" smtClean="0">
                <a:latin typeface="+mn-lt"/>
              </a:rPr>
              <a:t>:</a:t>
            </a:r>
            <a:endParaRPr lang="en-US" sz="2400" dirty="0">
              <a:latin typeface="+mn-lt"/>
            </a:endParaRPr>
          </a:p>
          <a:p>
            <a:pPr lvl="1"/>
            <a:r>
              <a:rPr lang="en-US" sz="2400" dirty="0">
                <a:latin typeface="+mn-lt"/>
              </a:rPr>
              <a:t>Most expensive; requires more programming</a:t>
            </a:r>
          </a:p>
        </p:txBody>
      </p:sp>
    </p:spTree>
    <p:extLst>
      <p:ext uri="{BB962C8B-B14F-4D97-AF65-F5344CB8AC3E}">
        <p14:creationId xmlns:p14="http://schemas.microsoft.com/office/powerpoint/2010/main" val="2017739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Technology: Carnival Cruise Ships Go Mobile</a:t>
            </a:r>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sz="2400" dirty="0">
                <a:latin typeface="+mn-lt"/>
              </a:rPr>
              <a:t>What influenced Carnival in deciding to create a mobile app?</a:t>
            </a:r>
          </a:p>
          <a:p>
            <a:pPr lvl="1"/>
            <a:r>
              <a:rPr lang="en-US" sz="2400" dirty="0">
                <a:latin typeface="+mn-lt"/>
              </a:rPr>
              <a:t>What are the key differences between user experience through print and video displays and on a mobile device?</a:t>
            </a:r>
          </a:p>
          <a:p>
            <a:pPr lvl="1"/>
            <a:r>
              <a:rPr lang="en-US" sz="2400" dirty="0">
                <a:latin typeface="+mn-lt"/>
              </a:rPr>
              <a:t>Are there any disadvantages in making a mobile app a central part of the Carnival Cruise experience?</a:t>
            </a:r>
          </a:p>
        </p:txBody>
      </p:sp>
    </p:spTree>
    <p:extLst>
      <p:ext uri="{BB962C8B-B14F-4D97-AF65-F5344CB8AC3E}">
        <p14:creationId xmlns:p14="http://schemas.microsoft.com/office/powerpoint/2010/main" val="15116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Imagine Your E-Commerce </a:t>
            </a:r>
            <a:r>
              <a:rPr lang="en-US" dirty="0" smtClean="0"/>
              <a:t>Presence </a:t>
            </a:r>
            <a:r>
              <a:rPr lang="en-US" sz="2000" b="0" dirty="0" smtClean="0"/>
              <a:t>(3 </a:t>
            </a:r>
            <a:r>
              <a:rPr lang="en-US" sz="2000" b="0" dirty="0"/>
              <a:t>of 3)</a:t>
            </a:r>
          </a:p>
        </p:txBody>
      </p:sp>
      <p:sp>
        <p:nvSpPr>
          <p:cNvPr id="3" name="Text Placeholder 2"/>
          <p:cNvSpPr>
            <a:spLocks noGrp="1"/>
          </p:cNvSpPr>
          <p:nvPr>
            <p:ph type="body" idx="1"/>
          </p:nvPr>
        </p:nvSpPr>
        <p:spPr/>
        <p:txBody>
          <a:bodyPr/>
          <a:lstStyle/>
          <a:p>
            <a:r>
              <a:rPr lang="en-US" sz="2400" dirty="0">
                <a:latin typeface="+mn-lt"/>
              </a:rPr>
              <a:t>Where’s the content coming from?</a:t>
            </a:r>
          </a:p>
          <a:p>
            <a:r>
              <a:rPr lang="en-US" altLang="en-US" sz="2400" dirty="0">
                <a:latin typeface="+mn-lt"/>
              </a:rPr>
              <a:t>Know </a:t>
            </a:r>
            <a:r>
              <a:rPr lang="en-US" altLang="en-US" sz="2400" dirty="0" smtClean="0">
                <a:latin typeface="+mn-lt"/>
              </a:rPr>
              <a:t>yourself—S</a:t>
            </a:r>
            <a:r>
              <a:rPr lang="en-US" altLang="en-US" sz="100" dirty="0" smtClean="0">
                <a:latin typeface="+mn-lt"/>
              </a:rPr>
              <a:t> </a:t>
            </a:r>
            <a:r>
              <a:rPr lang="en-US" altLang="en-US" sz="2400" dirty="0" smtClean="0">
                <a:latin typeface="+mn-lt"/>
              </a:rPr>
              <a:t>W</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T </a:t>
            </a:r>
            <a:r>
              <a:rPr lang="en-US" altLang="en-US" sz="2400" dirty="0">
                <a:latin typeface="+mn-lt"/>
              </a:rPr>
              <a:t>analysis</a:t>
            </a:r>
          </a:p>
          <a:p>
            <a:r>
              <a:rPr lang="en-US" altLang="en-US" sz="2400" dirty="0">
                <a:latin typeface="+mn-lt"/>
              </a:rPr>
              <a:t>Develop an e-commerce presence map</a:t>
            </a:r>
          </a:p>
          <a:p>
            <a:r>
              <a:rPr lang="en-US" altLang="en-US" sz="2400" dirty="0">
                <a:latin typeface="+mn-lt"/>
              </a:rPr>
              <a:t>Develop a timeline: Milestones</a:t>
            </a:r>
          </a:p>
          <a:p>
            <a:r>
              <a:rPr lang="en-US" altLang="en-US" sz="2400" dirty="0">
                <a:latin typeface="+mn-lt"/>
              </a:rPr>
              <a:t>How much will this cost?</a:t>
            </a:r>
          </a:p>
          <a:p>
            <a:pPr lvl="1"/>
            <a:r>
              <a:rPr lang="en-US" altLang="en-US" sz="2400" dirty="0">
                <a:latin typeface="+mn-lt"/>
              </a:rPr>
              <a:t>Simple websites: up to $5000</a:t>
            </a:r>
          </a:p>
          <a:p>
            <a:pPr lvl="1"/>
            <a:r>
              <a:rPr lang="en-US" altLang="en-US" sz="2400" dirty="0">
                <a:latin typeface="+mn-lt"/>
              </a:rPr>
              <a:t>Small web startup: $25,000 to $50,000</a:t>
            </a:r>
          </a:p>
          <a:p>
            <a:pPr lvl="1"/>
            <a:r>
              <a:rPr lang="en-US" altLang="en-US" sz="2400" dirty="0">
                <a:latin typeface="+mn-lt"/>
              </a:rPr>
              <a:t>Large corporate site: $</a:t>
            </a:r>
            <a:r>
              <a:rPr lang="en-US" altLang="en-US" sz="2400" dirty="0" smtClean="0">
                <a:latin typeface="+mn-lt"/>
              </a:rPr>
              <a:t>100,000+ </a:t>
            </a:r>
            <a:r>
              <a:rPr lang="en-US" altLang="en-US" sz="2400" dirty="0">
                <a:latin typeface="+mn-lt"/>
              </a:rPr>
              <a:t>to millions</a:t>
            </a:r>
            <a:endParaRPr lang="en-US" sz="2400" dirty="0">
              <a:latin typeface="+mn-lt"/>
            </a:endParaRPr>
          </a:p>
        </p:txBody>
      </p:sp>
    </p:spTree>
    <p:extLst>
      <p:ext uri="{BB962C8B-B14F-4D97-AF65-F5344CB8AC3E}">
        <p14:creationId xmlns:p14="http://schemas.microsoft.com/office/powerpoint/2010/main" val="241799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4.1 S</a:t>
            </a:r>
            <a:r>
              <a:rPr lang="en-US" sz="100" dirty="0" smtClean="0"/>
              <a:t> </a:t>
            </a:r>
            <a:r>
              <a:rPr lang="en-US" dirty="0" smtClean="0"/>
              <a:t>W</a:t>
            </a:r>
            <a:r>
              <a:rPr lang="en-US" sz="100" dirty="0" smtClean="0"/>
              <a:t> </a:t>
            </a:r>
            <a:r>
              <a:rPr lang="en-US" dirty="0" smtClean="0"/>
              <a:t>O</a:t>
            </a:r>
            <a:r>
              <a:rPr lang="en-US" sz="100" dirty="0" smtClean="0"/>
              <a:t> </a:t>
            </a:r>
            <a:r>
              <a:rPr lang="en-US" dirty="0" smtClean="0"/>
              <a:t>T </a:t>
            </a:r>
            <a:r>
              <a:rPr lang="en-US" dirty="0"/>
              <a:t>Analysis</a:t>
            </a:r>
          </a:p>
        </p:txBody>
      </p:sp>
      <p:pic>
        <p:nvPicPr>
          <p:cNvPr id="5" name="Picture 4" descr="A S W O T analysis shows strengths, weaknesses, opportunities and threats, as follows: Strengths listed include current sites do address market needs, unique approach, easy navigation, better personalization, customer base growing, high value market segment, and superior social strategy. Weaknesses listed include limited financial resources, no prior online experience, no existing user base, no media attention, no Web design expertise, and no computer background. Opportunities listed include ability to address large market with unmet needs, potential to capture significant share of this market, and potential to develop related sites. The listed threats are approach could be copied by competitors, advertisers may not want to try a new site, rapid pace of technological development, and low market entry co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751" y="1598850"/>
            <a:ext cx="6396498" cy="4493418"/>
          </a:xfrm>
          <a:prstGeom prst="rect">
            <a:avLst/>
          </a:prstGeom>
        </p:spPr>
      </p:pic>
    </p:spTree>
    <p:extLst>
      <p:ext uri="{BB962C8B-B14F-4D97-AF65-F5344CB8AC3E}">
        <p14:creationId xmlns:p14="http://schemas.microsoft.com/office/powerpoint/2010/main" val="328431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4.2 </a:t>
            </a:r>
            <a:r>
              <a:rPr lang="en-US" dirty="0"/>
              <a:t>E-Commerce Presence Map</a:t>
            </a:r>
          </a:p>
        </p:txBody>
      </p:sp>
      <p:pic>
        <p:nvPicPr>
          <p:cNvPr id="5" name="Picture 4" descr="Activities and platforms associated with each type of presence, are as follows: A Web site or app has platforms such as traditional, mobile, and tablet, with the activities of search, display, affiliates, and sponsorships. Social media platforms include Facebook, Twitter, blogs, Pinterest, and Instagram, for activities such as conversation, engagement, sharing, and advice. E mail has the platforms of Internal lists and purchased lists, with the activities such as newsletter, updates, and sales. Offline media with platforms of Print, T V, and radio, has the activities of education, exposure, and brand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869" y="1483624"/>
            <a:ext cx="4658262" cy="4815310"/>
          </a:xfrm>
          <a:prstGeom prst="rect">
            <a:avLst/>
          </a:prstGeom>
        </p:spPr>
      </p:pic>
    </p:spTree>
    <p:extLst>
      <p:ext uri="{BB962C8B-B14F-4D97-AF65-F5344CB8AC3E}">
        <p14:creationId xmlns:p14="http://schemas.microsoft.com/office/powerpoint/2010/main" val="97825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83600" cy="1097279"/>
          </a:xfrm>
        </p:spPr>
        <p:txBody>
          <a:bodyPr/>
          <a:lstStyle/>
          <a:p>
            <a:r>
              <a:rPr lang="en-US" dirty="0"/>
              <a:t>Building an E-Commerce Site: A Systematic Approach</a:t>
            </a:r>
          </a:p>
        </p:txBody>
      </p:sp>
      <p:sp>
        <p:nvSpPr>
          <p:cNvPr id="3" name="Text Placeholder 2"/>
          <p:cNvSpPr>
            <a:spLocks noGrp="1"/>
          </p:cNvSpPr>
          <p:nvPr>
            <p:ph type="body" idx="1"/>
          </p:nvPr>
        </p:nvSpPr>
        <p:spPr>
          <a:xfrm>
            <a:off x="457200" y="1600201"/>
            <a:ext cx="8229600" cy="411388"/>
          </a:xfrm>
        </p:spPr>
        <p:txBody>
          <a:bodyPr/>
          <a:lstStyle/>
          <a:p>
            <a:r>
              <a:rPr lang="en-US" sz="2200" dirty="0">
                <a:latin typeface="+mn-lt"/>
              </a:rPr>
              <a:t>Most important management challenges</a:t>
            </a:r>
            <a:r>
              <a:rPr lang="en-US" sz="2200" dirty="0" smtClean="0">
                <a:latin typeface="+mn-lt"/>
              </a:rPr>
              <a:t>:</a:t>
            </a:r>
            <a:endParaRPr lang="en-US" sz="2200" dirty="0">
              <a:latin typeface="+mn-lt"/>
            </a:endParaRPr>
          </a:p>
        </p:txBody>
      </p:sp>
      <p:sp>
        <p:nvSpPr>
          <p:cNvPr id="4" name="Text Placeholder 3"/>
          <p:cNvSpPr>
            <a:spLocks noGrp="1"/>
          </p:cNvSpPr>
          <p:nvPr>
            <p:ph type="body" idx="2"/>
          </p:nvPr>
        </p:nvSpPr>
        <p:spPr>
          <a:xfrm>
            <a:off x="457200" y="2011589"/>
            <a:ext cx="8229600" cy="1268502"/>
          </a:xfrm>
        </p:spPr>
        <p:txBody>
          <a:bodyPr/>
          <a:lstStyle/>
          <a:p>
            <a:pPr marL="741600" lvl="1" indent="-428400">
              <a:buFont typeface="+mj-lt"/>
              <a:buAutoNum type="arabicPeriod"/>
            </a:pPr>
            <a:r>
              <a:rPr lang="en-US" sz="2200" dirty="0"/>
              <a:t>Developing a clear understanding of business objectives</a:t>
            </a:r>
          </a:p>
          <a:p>
            <a:pPr marL="741600" lvl="1" indent="-428400">
              <a:buFont typeface="+mj-lt"/>
              <a:buAutoNum type="arabicPeriod"/>
            </a:pPr>
            <a:r>
              <a:rPr lang="en-US" sz="2200" dirty="0"/>
              <a:t>Knowing how to choose the right technology to achieve those objectives</a:t>
            </a:r>
          </a:p>
        </p:txBody>
      </p:sp>
      <p:sp>
        <p:nvSpPr>
          <p:cNvPr id="5" name="Content Placeholder 4"/>
          <p:cNvSpPr>
            <a:spLocks noGrp="1"/>
          </p:cNvSpPr>
          <p:nvPr>
            <p:ph sz="quarter" idx="13"/>
          </p:nvPr>
        </p:nvSpPr>
        <p:spPr>
          <a:xfrm>
            <a:off x="457200" y="3276079"/>
            <a:ext cx="8229600" cy="2955388"/>
          </a:xfrm>
        </p:spPr>
        <p:txBody>
          <a:bodyPr/>
          <a:lstStyle/>
          <a:p>
            <a:pPr indent="-256032"/>
            <a:r>
              <a:rPr lang="en-US" sz="2200" dirty="0"/>
              <a:t>Main factors to consider</a:t>
            </a:r>
          </a:p>
          <a:p>
            <a:pPr lvl="1" indent="-283464"/>
            <a:r>
              <a:rPr lang="en-US" sz="2200" dirty="0"/>
              <a:t>Management</a:t>
            </a:r>
          </a:p>
          <a:p>
            <a:pPr lvl="1" indent="-283464"/>
            <a:r>
              <a:rPr lang="en-US" sz="2200" dirty="0"/>
              <a:t>Hardware architecture</a:t>
            </a:r>
          </a:p>
          <a:p>
            <a:pPr lvl="1" indent="-283464"/>
            <a:r>
              <a:rPr lang="en-US" sz="2200" dirty="0"/>
              <a:t>Software</a:t>
            </a:r>
          </a:p>
          <a:p>
            <a:pPr lvl="1" indent="-283464"/>
            <a:r>
              <a:rPr lang="en-US" sz="2200" dirty="0"/>
              <a:t>Design</a:t>
            </a:r>
          </a:p>
          <a:p>
            <a:pPr lvl="1" indent="-283464"/>
            <a:r>
              <a:rPr lang="en-US" sz="2200" dirty="0"/>
              <a:t>Telecommunications</a:t>
            </a:r>
          </a:p>
          <a:p>
            <a:pPr lvl="1" indent="-283464"/>
            <a:r>
              <a:rPr lang="en-US" sz="2200" dirty="0"/>
              <a:t>Human resources</a:t>
            </a:r>
          </a:p>
        </p:txBody>
      </p:sp>
    </p:spTree>
    <p:extLst>
      <p:ext uri="{BB962C8B-B14F-4D97-AF65-F5344CB8AC3E}">
        <p14:creationId xmlns:p14="http://schemas.microsoft.com/office/powerpoint/2010/main" val="291132684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8493</TotalTime>
  <Words>3019</Words>
  <Application>Microsoft Office PowerPoint</Application>
  <PresentationFormat>On-screen Show (4:3)</PresentationFormat>
  <Paragraphs>477</Paragraphs>
  <Slides>54</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54</vt:i4>
      </vt:variant>
    </vt:vector>
  </HeadingPairs>
  <TitlesOfParts>
    <vt:vector size="60" baseType="lpstr">
      <vt:lpstr>Arial</vt:lpstr>
      <vt:lpstr>Noto Sans Symbols</vt:lpstr>
      <vt:lpstr>Times New Roman</vt:lpstr>
      <vt:lpstr>Verdana</vt:lpstr>
      <vt:lpstr>508 Lecture</vt:lpstr>
      <vt:lpstr>1_508 Lecture</vt:lpstr>
      <vt:lpstr>E-Commerce 2017: Business. Technology. Society.</vt:lpstr>
      <vt:lpstr>Learning Objectives</vt:lpstr>
      <vt:lpstr>The Wall Street Journal: Redesigning for Today’s Platforms</vt:lpstr>
      <vt:lpstr>Imagine Your E-Commerce Presence (1 of 3)</vt:lpstr>
      <vt:lpstr>Imagine Your E-Commerce Presence (2 of 3)</vt:lpstr>
      <vt:lpstr>Imagine Your E-Commerce Presence (3 of 3)</vt:lpstr>
      <vt:lpstr>Figure 4.1 S W O T Analysis</vt:lpstr>
      <vt:lpstr>Figure 4.2 E-Commerce Presence Map</vt:lpstr>
      <vt:lpstr>Building an E-Commerce Site: A Systematic Approach</vt:lpstr>
      <vt:lpstr>Planning: The Systems Development Life Cycle</vt:lpstr>
      <vt:lpstr>Figure 4.5 Website Systems Development Life Cycle</vt:lpstr>
      <vt:lpstr>System Analysis/Planning</vt:lpstr>
      <vt:lpstr>Table 4.2 System Analysis, Business Objectives, System Functionalities, and Information Requirements for a Typical E-commerce Site (1 of 2)</vt:lpstr>
      <vt:lpstr>Table 4.2 System Analysis, Business Objectives, System Functionalities, and Information Requirements for a Typical E-commerce Site (2 of 2)</vt:lpstr>
      <vt:lpstr>Systems Design: Hardware and Software Platforms</vt:lpstr>
      <vt:lpstr>Figure 4.6(A) Logical Design for a Simple Website</vt:lpstr>
      <vt:lpstr>Figure 4.6(B) Physical Design for a Simple Website</vt:lpstr>
      <vt:lpstr>Building the System: In-House Versus Outsourcing</vt:lpstr>
      <vt:lpstr>Figure 4.7 Choices in Building and Hosting</vt:lpstr>
      <vt:lpstr>Insight on Business: Weebly Makes Creating Websites Easy</vt:lpstr>
      <vt:lpstr>Testing the System</vt:lpstr>
      <vt:lpstr>Implementation and Maintenance</vt:lpstr>
      <vt:lpstr>Figure 4.10 Factors in Website Optimization</vt:lpstr>
      <vt:lpstr>Simple vs. Multi-Tiered Website Architecture</vt:lpstr>
      <vt:lpstr>Figure 4.11(A) Two-Tier E-Commerce Architecture</vt:lpstr>
      <vt:lpstr>Figure 4.11(B) Multi-Tier E-Commerce Architecture</vt:lpstr>
      <vt:lpstr>Web Server Software</vt:lpstr>
      <vt:lpstr>Table 4.4 Basic Functionality Provided by Web Servers</vt:lpstr>
      <vt:lpstr>Site Management Tools</vt:lpstr>
      <vt:lpstr>Dynamic Page Generation Tools</vt:lpstr>
      <vt:lpstr>Application Servers</vt:lpstr>
      <vt:lpstr>E-Commerce Merchant Server Software</vt:lpstr>
      <vt:lpstr>Merchant Server Software Packages (1 of 2)</vt:lpstr>
      <vt:lpstr>Merchant Server Software Packages (2 of 2)</vt:lpstr>
      <vt:lpstr>Choosing Hardware</vt:lpstr>
      <vt:lpstr>Right-Sizing Your Hardware Platform: The Demand Side</vt:lpstr>
      <vt:lpstr>Right-Sizing Your Hardware Platform: The Supply Side</vt:lpstr>
      <vt:lpstr>Table 4.8 Vertical and Horizontal Scaling Techniques</vt:lpstr>
      <vt:lpstr>Table 4.9 Improving the Processing Architecture of Your Site</vt:lpstr>
      <vt:lpstr>Other E-Commerce Site Tools</vt:lpstr>
      <vt:lpstr>Table 4.10 E-Commerce Website Features That Annoy Customers (1 of 2)</vt:lpstr>
      <vt:lpstr>Table 4.10 E-Commerce Website Features That Annoy Customers (2 of 2)</vt:lpstr>
      <vt:lpstr>Table 4.11 The Eight Most Important Factors in Successful E-Commerce Site Design</vt:lpstr>
      <vt:lpstr>Tools for Interactivity and Active Content</vt:lpstr>
      <vt:lpstr>Personalization Tools</vt:lpstr>
      <vt:lpstr>The Information Policy Set</vt:lpstr>
      <vt:lpstr>Insight on Society: Designing for Accessibility</vt:lpstr>
      <vt:lpstr>Developing a Mobile Website and Building Mobile Applications</vt:lpstr>
      <vt:lpstr>Planning and Building a Mobile Presence</vt:lpstr>
      <vt:lpstr>Table 4.13 Unique Features That Must Be Taken into Account When Designing a Mobile Presence</vt:lpstr>
      <vt:lpstr>Mobile Presence Design Considerations</vt:lpstr>
      <vt:lpstr>Cross-Platform Mobile App Development Tools</vt:lpstr>
      <vt:lpstr>Mobile Presence: Performance and Cost Considerations</vt:lpstr>
      <vt:lpstr>Insight on Technology: Carnival Cruise Ships Go Mobile</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2017: Business. Technology. Society., 13e</dc:title>
  <dc:subject>MIS</dc:subject>
  <dc:creator>Laudon/Traver</dc:creator>
  <cp:keywords>E-Commerce 2017</cp:keywords>
  <cp:lastModifiedBy>Nick</cp:lastModifiedBy>
  <cp:revision>945</cp:revision>
  <dcterms:modified xsi:type="dcterms:W3CDTF">2018-05-20T17:33:50Z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