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5"/>
  </p:notesMasterIdLst>
  <p:handoutMasterIdLst>
    <p:handoutMasterId r:id="rId56"/>
  </p:handoutMasterIdLst>
  <p:sldIdLst>
    <p:sldId id="301" r:id="rId3"/>
    <p:sldId id="308" r:id="rId4"/>
    <p:sldId id="309" r:id="rId5"/>
    <p:sldId id="310" r:id="rId6"/>
    <p:sldId id="311" r:id="rId7"/>
    <p:sldId id="312" r:id="rId8"/>
    <p:sldId id="313" r:id="rId9"/>
    <p:sldId id="306"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5" autoAdjust="0"/>
    <p:restoredTop sz="82727" autoAdjust="0"/>
  </p:normalViewPr>
  <p:slideViewPr>
    <p:cSldViewPr snapToGrid="0" snapToObjects="1">
      <p:cViewPr varScale="1">
        <p:scale>
          <a:sx n="61" d="100"/>
          <a:sy n="61" d="100"/>
        </p:scale>
        <p:origin x="1254" y="60"/>
      </p:cViewPr>
      <p:guideLst>
        <p:guide orient="horz" pos="4088"/>
        <p:guide pos="1791"/>
      </p:guideLst>
    </p:cSldViewPr>
  </p:slideViewPr>
  <p:outlineViewPr>
    <p:cViewPr>
      <p:scale>
        <a:sx n="33" d="100"/>
        <a:sy n="33" d="100"/>
      </p:scale>
      <p:origin x="0" y="-175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70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dirty="0" smtClean="0"/>
              <a:t>Slide 2 is a list of textbook LO numbers and statements.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904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3.3, Page 117. </a:t>
            </a:r>
          </a:p>
          <a:p>
            <a:r>
              <a:rPr lang="en-US" sz="1200" b="0" i="0" u="none" strike="noStrike" kern="1200" cap="none" baseline="0" dirty="0" smtClean="0">
                <a:solidFill>
                  <a:schemeClr val="tx1"/>
                </a:solidFill>
                <a:latin typeface="Arial"/>
                <a:ea typeface="Arial"/>
                <a:cs typeface="Arial"/>
                <a:sym typeface="Arial"/>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663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3.4, Page 119. </a:t>
            </a:r>
          </a:p>
          <a:p>
            <a:r>
              <a:rPr lang="en-US" sz="1200" b="0" i="0" u="none" strike="noStrike" kern="1200" cap="none" baseline="0" dirty="0" smtClean="0">
                <a:solidFill>
                  <a:schemeClr val="tx1"/>
                </a:solidFill>
                <a:latin typeface="Arial"/>
                <a:ea typeface="Arial"/>
                <a:cs typeface="Arial"/>
                <a:sym typeface="Arial"/>
              </a:rPr>
              <a:t>TCP/IP is an industry-standard suite of protocols for large internetworks. The purpose of TCP/IP is to provide high-speed communication network links.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473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3.5, Page 120. </a:t>
            </a:r>
          </a:p>
          <a:p>
            <a:r>
              <a:rPr lang="en-US" sz="1200" b="0" i="0" u="none" strike="noStrike" kern="1200" cap="none" baseline="0" dirty="0" smtClean="0">
                <a:solidFill>
                  <a:schemeClr val="tx1"/>
                </a:solidFill>
                <a:latin typeface="Arial"/>
                <a:ea typeface="Arial"/>
                <a:cs typeface="Arial"/>
                <a:sym typeface="Arial"/>
              </a:rPr>
              <a:t>The Internet uses packet-switched networks and the TCP/IP communications protocol to send, route, and assemble messages. Messages are broken into packets, and packets from the same message can travel along different routes.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2588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3.11 Page 132. </a:t>
            </a:r>
          </a:p>
          <a:p>
            <a:r>
              <a:rPr lang="en-US" sz="1200" b="0" i="0" u="none" strike="noStrike" kern="1200" cap="none" baseline="0" dirty="0" smtClean="0">
                <a:solidFill>
                  <a:schemeClr val="tx1"/>
                </a:solidFill>
                <a:latin typeface="Arial"/>
                <a:ea typeface="Arial"/>
                <a:cs typeface="Arial"/>
                <a:sym typeface="Arial"/>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5902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3.12, Page 133. </a:t>
            </a:r>
          </a:p>
          <a:p>
            <a:r>
              <a:rPr lang="en-US" sz="1200" b="0" i="0" u="none" strike="noStrike" kern="1200" cap="none" baseline="0" dirty="0" smtClean="0">
                <a:solidFill>
                  <a:schemeClr val="tx1"/>
                </a:solidFill>
                <a:latin typeface="Arial"/>
                <a:ea typeface="Arial"/>
                <a:cs typeface="Arial"/>
                <a:sym typeface="Arial"/>
              </a:rPr>
              <a:t>Today’s Internet has a multi-tiered open network architecture featuring multiple backbones, regional hubs, campus/corporate area networks, and local client computers.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4832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3.14, page 149. </a:t>
            </a:r>
          </a:p>
          <a:p>
            <a:r>
              <a:rPr lang="en-US" sz="1200" b="0" i="0" u="none" strike="noStrike" kern="1200" cap="none" baseline="0" dirty="0" smtClean="0">
                <a:solidFill>
                  <a:schemeClr val="tx1"/>
                </a:solidFill>
                <a:latin typeface="Arial"/>
                <a:ea typeface="Arial"/>
                <a:cs typeface="Arial"/>
                <a:sym typeface="Arial"/>
              </a:rPr>
              <a:t>In a Wi-Fi network, wireless access points connect to the Internet using a land-based broadband connection. Clients, which could be desktops, laptops, tablet computers, or smartphones, connect to the access point using radio signals.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932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Figure 3.18, page 169.</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79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3"/>
            <a:ext cx="7162799" cy="280279"/>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2017, 2016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azimuth-interactive.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ww8.megacorp.com/"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2491"/>
            <a:ext cx="8363663" cy="1039791"/>
          </a:xfrm>
        </p:spPr>
        <p:txBody>
          <a:bodyPr anchor="ctr"/>
          <a:lstStyle/>
          <a:p>
            <a:pPr>
              <a:buSzPct val="100000"/>
            </a:pPr>
            <a:r>
              <a:rPr lang="en-US" dirty="0"/>
              <a:t>E-Commerce 2017: Business. Technology. Society.</a:t>
            </a:r>
            <a:endParaRPr lang="en-US"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338962"/>
            <a:ext cx="8229600" cy="352678"/>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defRPr/>
            </a:pPr>
            <a:r>
              <a:rPr lang="en-US" altLang="en-US" dirty="0" smtClean="0">
                <a:latin typeface="+mn-lt"/>
              </a:rPr>
              <a:t>E-Commerce </a:t>
            </a:r>
            <a:r>
              <a:rPr lang="en-US" altLang="en-US" dirty="0">
                <a:latin typeface="+mn-lt"/>
              </a:rPr>
              <a:t>Infrastructure: The Internet, Web, and Mobile Platform</a:t>
            </a:r>
          </a:p>
        </p:txBody>
      </p:sp>
      <p:pic>
        <p:nvPicPr>
          <p:cNvPr id="8" name="Picture 7" descr="Front Cover: E-Commerce 2017: Business. Technology. Society. Thirteenth Edition by Laudon and Tra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98" y="1905924"/>
            <a:ext cx="3485731" cy="4338865"/>
          </a:xfrm>
          <a:prstGeom prst="rect">
            <a:avLst/>
          </a:prstGeom>
          <a:ln w="9525">
            <a:solidFill>
              <a:schemeClr val="tx1"/>
            </a:solidFill>
          </a:ln>
          <a:effectLst/>
        </p:spPr>
      </p:pic>
      <p:sp>
        <p:nvSpPr>
          <p:cNvPr id="6" name="Text Placeholder 5"/>
          <p:cNvSpPr>
            <a:spLocks noGrp="1"/>
          </p:cNvSpPr>
          <p:nvPr>
            <p:ph type="body" idx="13"/>
          </p:nvPr>
        </p:nvSpPr>
        <p:spPr>
          <a:xfrm>
            <a:off x="2667000" y="6443835"/>
            <a:ext cx="6092902" cy="24652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2018, 2017, 2016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9" name="TextBox 8"/>
          <p:cNvSpPr txBox="1"/>
          <p:nvPr/>
        </p:nvSpPr>
        <p:spPr>
          <a:xfrm>
            <a:off x="4923691" y="4614203"/>
            <a:ext cx="3392412" cy="738664"/>
          </a:xfrm>
          <a:prstGeom prst="rect">
            <a:avLst/>
          </a:prstGeom>
          <a:noFill/>
        </p:spPr>
        <p:txBody>
          <a:bodyPr wrap="square" rtlCol="0">
            <a:spAutoFit/>
          </a:bodyPr>
          <a:lstStyle/>
          <a:p>
            <a:r>
              <a:rPr lang="en-US"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3.4 </a:t>
            </a:r>
            <a:r>
              <a:rPr lang="en-US" dirty="0"/>
              <a:t>The </a:t>
            </a:r>
            <a:r>
              <a:rPr lang="en-US" dirty="0" smtClean="0"/>
              <a:t>T</a:t>
            </a:r>
            <a:r>
              <a:rPr lang="en-US" sz="100" dirty="0" smtClean="0"/>
              <a:t> </a:t>
            </a:r>
            <a:r>
              <a:rPr lang="en-US" dirty="0" smtClean="0"/>
              <a:t>C</a:t>
            </a:r>
            <a:r>
              <a:rPr lang="en-US" sz="100" dirty="0" smtClean="0"/>
              <a:t> </a:t>
            </a:r>
            <a:r>
              <a:rPr lang="en-US" dirty="0" smtClean="0"/>
              <a:t>P/I</a:t>
            </a:r>
            <a:r>
              <a:rPr lang="en-US" sz="100" dirty="0" smtClean="0"/>
              <a:t> </a:t>
            </a:r>
            <a:r>
              <a:rPr lang="en-US" dirty="0" smtClean="0"/>
              <a:t>P </a:t>
            </a:r>
            <a:r>
              <a:rPr lang="en-US" dirty="0"/>
              <a:t>Architecture and Protocol Suite</a:t>
            </a:r>
          </a:p>
        </p:txBody>
      </p:sp>
      <p:pic>
        <p:nvPicPr>
          <p:cNvPr id="5" name="Picture 4" descr="The T C P / I P architecture and protocol suite has two parts. One lists the T C P / I P protocol architecture layers and the other one, labeled T C P / I P protocol suite, lists protocols against each layer. The layers and the corresponding protocols are as follows: Application layer, which has H T T P, Telnet, F T P, S M T P, and B G P. Host-to-host transport layer, which has T C P. Internet layer, which has I P. Network interface layer, which has Ethernet, token ring, frame relay, and A T 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451" y="1545255"/>
            <a:ext cx="5251098" cy="4597221"/>
          </a:xfrm>
          <a:prstGeom prst="rect">
            <a:avLst/>
          </a:prstGeom>
        </p:spPr>
      </p:pic>
    </p:spTree>
    <p:extLst>
      <p:ext uri="{BB962C8B-B14F-4D97-AF65-F5344CB8AC3E}">
        <p14:creationId xmlns:p14="http://schemas.microsoft.com/office/powerpoint/2010/main" val="268853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t>
            </a:r>
            <a:r>
              <a:rPr lang="en-US" dirty="0" smtClean="0"/>
              <a:t>I</a:t>
            </a:r>
            <a:r>
              <a:rPr lang="en-US" sz="100" dirty="0" smtClean="0"/>
              <a:t> </a:t>
            </a:r>
            <a:r>
              <a:rPr lang="en-US" dirty="0" smtClean="0"/>
              <a:t>P</a:t>
            </a:r>
            <a:r>
              <a:rPr lang="en-US" dirty="0"/>
              <a:t>) Addresses</a:t>
            </a:r>
          </a:p>
        </p:txBody>
      </p:sp>
      <p:sp>
        <p:nvSpPr>
          <p:cNvPr id="3" name="Text Placeholder 2"/>
          <p:cNvSpPr>
            <a:spLocks noGrp="1"/>
          </p:cNvSpPr>
          <p:nvPr>
            <p:ph type="body" idx="1"/>
          </p:nvPr>
        </p:nvSpPr>
        <p:spPr/>
        <p:txBody>
          <a:bodyPr/>
          <a:lstStyle/>
          <a:p>
            <a:r>
              <a:rPr lang="en-US" sz="2400" dirty="0" smtClean="0">
                <a:latin typeface="+mn-lt"/>
              </a:rPr>
              <a:t>I</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v4</a:t>
            </a:r>
            <a:endParaRPr lang="en-US" sz="2400" dirty="0">
              <a:latin typeface="+mn-lt"/>
            </a:endParaRPr>
          </a:p>
          <a:p>
            <a:pPr lvl="1"/>
            <a:r>
              <a:rPr lang="en-US" sz="2400" dirty="0">
                <a:latin typeface="+mn-lt"/>
              </a:rPr>
              <a:t>32-bit </a:t>
            </a:r>
            <a:r>
              <a:rPr lang="en-US" sz="2400" dirty="0" smtClean="0">
                <a:latin typeface="+mn-lt"/>
              </a:rPr>
              <a:t>number</a:t>
            </a:r>
            <a:endParaRPr lang="en-US" sz="2400" dirty="0">
              <a:latin typeface="+mn-lt"/>
            </a:endParaRPr>
          </a:p>
          <a:p>
            <a:pPr lvl="1"/>
            <a:r>
              <a:rPr lang="en-US" sz="2400" dirty="0">
                <a:latin typeface="+mn-lt"/>
              </a:rPr>
              <a:t>Four sets of numbers marked off by periods: </a:t>
            </a:r>
            <a:r>
              <a:rPr lang="en-US" sz="2400" dirty="0" smtClean="0">
                <a:latin typeface="+mn-lt"/>
              </a:rPr>
              <a:t>201.61.186.227</a:t>
            </a:r>
            <a:endParaRPr lang="en-US" sz="2400" dirty="0">
              <a:latin typeface="+mn-lt"/>
            </a:endParaRPr>
          </a:p>
          <a:p>
            <a:pPr lvl="2"/>
            <a:r>
              <a:rPr lang="en-US" sz="2400" dirty="0">
                <a:latin typeface="+mn-lt"/>
              </a:rPr>
              <a:t>Class C address: Network identified by first three sets, computer identified by last </a:t>
            </a:r>
            <a:r>
              <a:rPr lang="en-US" sz="2400" dirty="0" smtClean="0">
                <a:latin typeface="+mn-lt"/>
              </a:rPr>
              <a:t>set</a:t>
            </a:r>
            <a:endParaRPr lang="en-US" sz="2400" dirty="0">
              <a:latin typeface="+mn-lt"/>
            </a:endParaRPr>
          </a:p>
          <a:p>
            <a:r>
              <a:rPr lang="en-US" sz="2400" dirty="0" smtClean="0">
                <a:latin typeface="+mn-lt"/>
              </a:rPr>
              <a:t>I</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v6</a:t>
            </a:r>
            <a:endParaRPr lang="en-US" sz="2400" dirty="0">
              <a:latin typeface="+mn-lt"/>
            </a:endParaRPr>
          </a:p>
          <a:p>
            <a:pPr lvl="1"/>
            <a:r>
              <a:rPr lang="en-US" sz="2400" dirty="0">
                <a:latin typeface="+mn-lt"/>
              </a:rPr>
              <a:t>128-bit addresses, able to handle up to 1 quadrillion addresses (</a:t>
            </a:r>
            <a:r>
              <a:rPr lang="en-US" sz="2400" dirty="0" smtClean="0">
                <a:latin typeface="+mn-lt"/>
              </a:rPr>
              <a:t>I</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v4 </a:t>
            </a:r>
            <a:r>
              <a:rPr lang="en-US" sz="2400" dirty="0">
                <a:latin typeface="+mn-lt"/>
              </a:rPr>
              <a:t>can handle only 4 billion)</a:t>
            </a:r>
          </a:p>
        </p:txBody>
      </p:sp>
    </p:spTree>
    <p:extLst>
      <p:ext uri="{BB962C8B-B14F-4D97-AF65-F5344CB8AC3E}">
        <p14:creationId xmlns:p14="http://schemas.microsoft.com/office/powerpoint/2010/main" val="271651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01467" cy="1097279"/>
          </a:xfrm>
        </p:spPr>
        <p:txBody>
          <a:bodyPr/>
          <a:lstStyle/>
          <a:p>
            <a:r>
              <a:rPr lang="en-US" dirty="0"/>
              <a:t>Figure </a:t>
            </a:r>
            <a:r>
              <a:rPr lang="en-US" dirty="0" smtClean="0"/>
              <a:t>3.5 </a:t>
            </a:r>
            <a:r>
              <a:rPr lang="en-US" dirty="0"/>
              <a:t>Routing Internet Messages: </a:t>
            </a:r>
            <a:r>
              <a:rPr lang="en-US" dirty="0" smtClean="0"/>
              <a:t>T</a:t>
            </a:r>
            <a:r>
              <a:rPr lang="en-US" sz="100" dirty="0" smtClean="0"/>
              <a:t> </a:t>
            </a:r>
            <a:r>
              <a:rPr lang="en-US" dirty="0" smtClean="0"/>
              <a:t>C</a:t>
            </a:r>
            <a:r>
              <a:rPr lang="en-US" sz="100" dirty="0" smtClean="0"/>
              <a:t> </a:t>
            </a:r>
            <a:r>
              <a:rPr lang="en-US" dirty="0" smtClean="0"/>
              <a:t>P/I</a:t>
            </a:r>
            <a:r>
              <a:rPr lang="en-US" sz="100" dirty="0" smtClean="0"/>
              <a:t> </a:t>
            </a:r>
            <a:r>
              <a:rPr lang="en-US" dirty="0" smtClean="0"/>
              <a:t>P </a:t>
            </a:r>
            <a:r>
              <a:rPr lang="en-US" dirty="0"/>
              <a:t>and Packet Switching</a:t>
            </a:r>
          </a:p>
        </p:txBody>
      </p:sp>
      <p:pic>
        <p:nvPicPr>
          <p:cNvPr id="5" name="Picture 4" descr="Internet messages are routed, using T C P, I P and packet switching. Different routers are used to send and receive messages. The three stages are illustrated as follows: 1. T C P, I P breaks data into packets when they leave the sender machine. 2. The packets travel from router to router over the Internet. 3. T C P, I P reassembles the packets into the original whole when it reaches the recipient mach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48" y="2254488"/>
            <a:ext cx="7810985" cy="3036516"/>
          </a:xfrm>
          <a:prstGeom prst="rect">
            <a:avLst/>
          </a:prstGeom>
        </p:spPr>
      </p:pic>
    </p:spTree>
    <p:extLst>
      <p:ext uri="{BB962C8B-B14F-4D97-AF65-F5344CB8AC3E}">
        <p14:creationId xmlns:p14="http://schemas.microsoft.com/office/powerpoint/2010/main" val="3233200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Names, </a:t>
            </a:r>
            <a:r>
              <a:rPr lang="en-US" dirty="0" smtClean="0"/>
              <a:t>D</a:t>
            </a:r>
            <a:r>
              <a:rPr lang="en-US" sz="100" dirty="0" smtClean="0"/>
              <a:t> </a:t>
            </a:r>
            <a:r>
              <a:rPr lang="en-US" dirty="0" smtClean="0"/>
              <a:t>N</a:t>
            </a:r>
            <a:r>
              <a:rPr lang="en-US" sz="100" dirty="0" smtClean="0"/>
              <a:t> </a:t>
            </a:r>
            <a:r>
              <a:rPr lang="en-US" dirty="0" smtClean="0"/>
              <a:t>S</a:t>
            </a:r>
            <a:r>
              <a:rPr lang="en-US" dirty="0"/>
              <a:t>, and </a:t>
            </a:r>
            <a:r>
              <a:rPr lang="en-US" dirty="0" smtClean="0"/>
              <a:t>U</a:t>
            </a:r>
            <a:r>
              <a:rPr lang="en-US" sz="100" dirty="0" smtClean="0"/>
              <a:t> </a:t>
            </a:r>
            <a:r>
              <a:rPr lang="en-US" dirty="0" smtClean="0"/>
              <a:t>R</a:t>
            </a:r>
            <a:r>
              <a:rPr lang="en-US" sz="100" dirty="0" smtClean="0"/>
              <a:t> </a:t>
            </a:r>
            <a:r>
              <a:rPr lang="en-US" dirty="0" smtClean="0"/>
              <a:t>Ls</a:t>
            </a:r>
            <a:endParaRPr lang="en-US" dirty="0"/>
          </a:p>
        </p:txBody>
      </p:sp>
      <p:sp>
        <p:nvSpPr>
          <p:cNvPr id="3" name="Text Placeholder 2"/>
          <p:cNvSpPr>
            <a:spLocks noGrp="1"/>
          </p:cNvSpPr>
          <p:nvPr>
            <p:ph type="body" idx="1"/>
          </p:nvPr>
        </p:nvSpPr>
        <p:spPr/>
        <p:txBody>
          <a:bodyPr/>
          <a:lstStyle/>
          <a:p>
            <a:r>
              <a:rPr lang="en-US" sz="2400" dirty="0">
                <a:latin typeface="+mn-lt"/>
              </a:rPr>
              <a:t>Domain name</a:t>
            </a:r>
          </a:p>
          <a:p>
            <a:pPr lvl="1"/>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 expressed in natural language</a:t>
            </a:r>
          </a:p>
          <a:p>
            <a:r>
              <a:rPr lang="en-US" sz="2400" dirty="0">
                <a:latin typeface="+mn-lt"/>
              </a:rPr>
              <a:t>Domain name system (</a:t>
            </a:r>
            <a:r>
              <a:rPr lang="en-US" sz="2400" dirty="0" smtClean="0">
                <a:latin typeface="+mn-lt"/>
              </a:rPr>
              <a:t>D</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S</a:t>
            </a:r>
            <a:r>
              <a:rPr lang="en-US" sz="2400" dirty="0">
                <a:latin typeface="+mn-lt"/>
              </a:rPr>
              <a:t>)</a:t>
            </a:r>
          </a:p>
          <a:p>
            <a:pPr lvl="1"/>
            <a:r>
              <a:rPr lang="en-US" sz="2400" dirty="0">
                <a:latin typeface="+mn-lt"/>
              </a:rPr>
              <a:t>Allows numeric </a:t>
            </a:r>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addresses to be expressed in natural </a:t>
            </a:r>
            <a:r>
              <a:rPr lang="en-US" sz="2400" dirty="0" smtClean="0">
                <a:latin typeface="+mn-lt"/>
              </a:rPr>
              <a:t>language</a:t>
            </a:r>
            <a:endParaRPr lang="en-US" sz="2400" dirty="0">
              <a:latin typeface="+mn-lt"/>
            </a:endParaRPr>
          </a:p>
          <a:p>
            <a:r>
              <a:rPr lang="en-US" sz="2400" dirty="0">
                <a:latin typeface="+mn-lt"/>
              </a:rPr>
              <a:t>Uniform resource locator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L</a:t>
            </a:r>
            <a:r>
              <a:rPr lang="en-US" sz="2400" dirty="0">
                <a:latin typeface="+mn-lt"/>
              </a:rPr>
              <a:t>)</a:t>
            </a:r>
          </a:p>
          <a:p>
            <a:pPr lvl="1"/>
            <a:r>
              <a:rPr lang="en-US" sz="2400" dirty="0">
                <a:latin typeface="+mn-lt"/>
              </a:rPr>
              <a:t>Address used by web browser to identify location of content on the Web</a:t>
            </a:r>
          </a:p>
          <a:p>
            <a:pPr lvl="1"/>
            <a:r>
              <a:rPr lang="en-US" sz="2400" dirty="0">
                <a:latin typeface="+mn-lt"/>
              </a:rPr>
              <a:t>For example: </a:t>
            </a:r>
            <a:r>
              <a:rPr lang="en-US" sz="2400" dirty="0">
                <a:latin typeface="+mn-lt"/>
                <a:hlinkClick r:id="rId2" tooltip="http://www.azimuth-interactive.com/"/>
              </a:rPr>
              <a:t>http://www.azimuth-interactive.com/</a:t>
            </a:r>
            <a:endParaRPr lang="en-US" sz="2400" dirty="0">
              <a:latin typeface="+mn-lt"/>
            </a:endParaRPr>
          </a:p>
        </p:txBody>
      </p:sp>
    </p:spTree>
    <p:extLst>
      <p:ext uri="{BB962C8B-B14F-4D97-AF65-F5344CB8AC3E}">
        <p14:creationId xmlns:p14="http://schemas.microsoft.com/office/powerpoint/2010/main" val="3866037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Computing</a:t>
            </a:r>
          </a:p>
        </p:txBody>
      </p:sp>
      <p:sp>
        <p:nvSpPr>
          <p:cNvPr id="3" name="Text Placeholder 2"/>
          <p:cNvSpPr>
            <a:spLocks noGrp="1"/>
          </p:cNvSpPr>
          <p:nvPr>
            <p:ph type="body" idx="1"/>
          </p:nvPr>
        </p:nvSpPr>
        <p:spPr/>
        <p:txBody>
          <a:bodyPr/>
          <a:lstStyle/>
          <a:p>
            <a:r>
              <a:rPr lang="en-US" sz="2400" dirty="0">
                <a:latin typeface="+mn-lt"/>
              </a:rPr>
              <a:t>Powerful personal computers (clients) connected in network with one or more </a:t>
            </a:r>
            <a:r>
              <a:rPr lang="en-US" sz="2400" dirty="0" smtClean="0">
                <a:latin typeface="+mn-lt"/>
              </a:rPr>
              <a:t>servers</a:t>
            </a:r>
            <a:endParaRPr lang="en-US" sz="2400" dirty="0">
              <a:latin typeface="+mn-lt"/>
            </a:endParaRPr>
          </a:p>
          <a:p>
            <a:r>
              <a:rPr lang="en-US" sz="2400" dirty="0">
                <a:latin typeface="+mn-lt"/>
              </a:rPr>
              <a:t>Servers perform common functions for the </a:t>
            </a:r>
            <a:r>
              <a:rPr lang="en-US" sz="2400" dirty="0" smtClean="0">
                <a:latin typeface="+mn-lt"/>
              </a:rPr>
              <a:t>clients</a:t>
            </a:r>
            <a:endParaRPr lang="en-US" sz="2400" dirty="0">
              <a:latin typeface="+mn-lt"/>
            </a:endParaRPr>
          </a:p>
          <a:p>
            <a:pPr lvl="1"/>
            <a:r>
              <a:rPr lang="en-US" sz="2400" dirty="0">
                <a:latin typeface="+mn-lt"/>
              </a:rPr>
              <a:t>Storing files</a:t>
            </a:r>
          </a:p>
          <a:p>
            <a:pPr lvl="1"/>
            <a:r>
              <a:rPr lang="en-US" sz="2400" dirty="0">
                <a:latin typeface="+mn-lt"/>
              </a:rPr>
              <a:t>Software applications</a:t>
            </a:r>
          </a:p>
          <a:p>
            <a:pPr lvl="1"/>
            <a:r>
              <a:rPr lang="en-US" sz="2400" dirty="0">
                <a:latin typeface="+mn-lt"/>
              </a:rPr>
              <a:t>Access to printers, and so on</a:t>
            </a:r>
          </a:p>
        </p:txBody>
      </p:sp>
    </p:spTree>
    <p:extLst>
      <p:ext uri="{BB962C8B-B14F-4D97-AF65-F5344CB8AC3E}">
        <p14:creationId xmlns:p14="http://schemas.microsoft.com/office/powerpoint/2010/main" val="401964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Client: The Mobile Platform</a:t>
            </a:r>
          </a:p>
        </p:txBody>
      </p:sp>
      <p:sp>
        <p:nvSpPr>
          <p:cNvPr id="3" name="Text Placeholder 2"/>
          <p:cNvSpPr>
            <a:spLocks noGrp="1"/>
          </p:cNvSpPr>
          <p:nvPr>
            <p:ph type="body" idx="1"/>
          </p:nvPr>
        </p:nvSpPr>
        <p:spPr/>
        <p:txBody>
          <a:bodyPr/>
          <a:lstStyle/>
          <a:p>
            <a:r>
              <a:rPr lang="en-US" sz="2400" dirty="0">
                <a:latin typeface="+mn-lt"/>
              </a:rPr>
              <a:t>Primary Internet access is now through tablets and smartphones</a:t>
            </a:r>
          </a:p>
          <a:p>
            <a:r>
              <a:rPr lang="en-US" sz="2400" dirty="0">
                <a:latin typeface="+mn-lt"/>
              </a:rPr>
              <a:t>Tablets supplement </a:t>
            </a:r>
            <a:r>
              <a:rPr lang="en-US" sz="2400" dirty="0" smtClean="0">
                <a:latin typeface="+mn-lt"/>
              </a:rPr>
              <a:t>P</a:t>
            </a:r>
            <a:r>
              <a:rPr lang="en-US" sz="100" dirty="0" smtClean="0">
                <a:latin typeface="+mn-lt"/>
              </a:rPr>
              <a:t> </a:t>
            </a:r>
            <a:r>
              <a:rPr lang="en-US" sz="2400" dirty="0" smtClean="0">
                <a:latin typeface="+mn-lt"/>
              </a:rPr>
              <a:t>Cs </a:t>
            </a:r>
            <a:r>
              <a:rPr lang="en-US" sz="2400" dirty="0">
                <a:latin typeface="+mn-lt"/>
              </a:rPr>
              <a:t>for mobile situations</a:t>
            </a:r>
          </a:p>
          <a:p>
            <a:pPr lvl="1"/>
            <a:r>
              <a:rPr lang="en-US" sz="2400" dirty="0">
                <a:latin typeface="+mn-lt"/>
              </a:rPr>
              <a:t>155 million people in U.S. use Internet with </a:t>
            </a:r>
            <a:r>
              <a:rPr lang="en-US" sz="2400" dirty="0" smtClean="0">
                <a:latin typeface="+mn-lt"/>
              </a:rPr>
              <a:t>tablets</a:t>
            </a:r>
            <a:endParaRPr lang="en-US" sz="2400" dirty="0">
              <a:latin typeface="+mn-lt"/>
            </a:endParaRPr>
          </a:p>
          <a:p>
            <a:r>
              <a:rPr lang="en-US" sz="2400" dirty="0">
                <a:latin typeface="+mn-lt"/>
              </a:rPr>
              <a:t>Smartphones are a disruptive </a:t>
            </a:r>
            <a:r>
              <a:rPr lang="en-US" sz="2400" dirty="0" smtClean="0">
                <a:latin typeface="+mn-lt"/>
              </a:rPr>
              <a:t>technology</a:t>
            </a:r>
            <a:endParaRPr lang="en-US" sz="2400" dirty="0">
              <a:latin typeface="+mn-lt"/>
            </a:endParaRPr>
          </a:p>
          <a:p>
            <a:pPr lvl="1"/>
            <a:r>
              <a:rPr lang="en-US" sz="2400" dirty="0">
                <a:latin typeface="+mn-lt"/>
              </a:rPr>
              <a:t>New processors and operating systems</a:t>
            </a:r>
          </a:p>
          <a:p>
            <a:pPr lvl="1"/>
            <a:r>
              <a:rPr lang="en-US" sz="2400" dirty="0">
                <a:latin typeface="+mn-lt"/>
              </a:rPr>
              <a:t>210 million in U.S. access Internet with smartphones</a:t>
            </a:r>
          </a:p>
        </p:txBody>
      </p:sp>
    </p:spTree>
    <p:extLst>
      <p:ext uri="{BB962C8B-B14F-4D97-AF65-F5344CB8AC3E}">
        <p14:creationId xmlns:p14="http://schemas.microsoft.com/office/powerpoint/2010/main" val="158182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8267" cy="1097279"/>
          </a:xfrm>
        </p:spPr>
        <p:txBody>
          <a:bodyPr/>
          <a:lstStyle/>
          <a:p>
            <a:r>
              <a:rPr lang="en-US" dirty="0"/>
              <a:t>The Internet “Cloud Computing” </a:t>
            </a:r>
            <a:r>
              <a:rPr lang="en-US" dirty="0" smtClean="0"/>
              <a:t>Model </a:t>
            </a:r>
            <a:r>
              <a:rPr lang="en-US" sz="2000" b="0" dirty="0" smtClean="0"/>
              <a:t>(1 </a:t>
            </a:r>
            <a:r>
              <a:rPr lang="en-US" sz="2000" b="0" dirty="0"/>
              <a:t>of 2)</a:t>
            </a:r>
          </a:p>
        </p:txBody>
      </p:sp>
      <p:sp>
        <p:nvSpPr>
          <p:cNvPr id="3" name="Text Placeholder 2"/>
          <p:cNvSpPr>
            <a:spLocks noGrp="1"/>
          </p:cNvSpPr>
          <p:nvPr>
            <p:ph type="body" idx="1"/>
          </p:nvPr>
        </p:nvSpPr>
        <p:spPr/>
        <p:txBody>
          <a:bodyPr/>
          <a:lstStyle/>
          <a:p>
            <a:r>
              <a:rPr lang="en-US" sz="2400" dirty="0">
                <a:latin typeface="+mn-lt"/>
              </a:rPr>
              <a:t>Firms and individuals obtain computing power and software over Internet</a:t>
            </a:r>
          </a:p>
          <a:p>
            <a:r>
              <a:rPr lang="en-US" sz="2400" dirty="0">
                <a:latin typeface="+mn-lt"/>
              </a:rPr>
              <a:t>Three types of services</a:t>
            </a:r>
          </a:p>
          <a:p>
            <a:pPr lvl="1"/>
            <a:r>
              <a:rPr lang="en-US" sz="2400" dirty="0">
                <a:latin typeface="+mn-lt"/>
              </a:rPr>
              <a:t>Infrastructure as a service (</a:t>
            </a:r>
            <a:r>
              <a:rPr lang="en-US" sz="2400" dirty="0" smtClean="0">
                <a:latin typeface="+mn-lt"/>
              </a:rPr>
              <a:t>I</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pPr lvl="1"/>
            <a:r>
              <a:rPr lang="en-US" sz="2400" dirty="0">
                <a:latin typeface="+mn-lt"/>
              </a:rPr>
              <a:t>Software as a service (</a:t>
            </a:r>
            <a:r>
              <a:rPr lang="en-US" sz="2400" dirty="0" smtClean="0">
                <a:latin typeface="+mn-lt"/>
              </a:rPr>
              <a:t>S</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pPr lvl="1"/>
            <a:r>
              <a:rPr lang="en-US" sz="2400" dirty="0">
                <a:latin typeface="+mn-lt"/>
              </a:rPr>
              <a:t>Platform as a service (</a:t>
            </a:r>
            <a:r>
              <a:rPr lang="en-US" sz="2400" dirty="0" smtClean="0">
                <a:latin typeface="+mn-lt"/>
              </a:rPr>
              <a:t>P</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r>
              <a:rPr lang="en-US" sz="2400" dirty="0">
                <a:latin typeface="+mn-lt"/>
              </a:rPr>
              <a:t>Public, private, and hybrid clouds</a:t>
            </a:r>
          </a:p>
        </p:txBody>
      </p:sp>
    </p:spTree>
    <p:extLst>
      <p:ext uri="{BB962C8B-B14F-4D97-AF65-F5344CB8AC3E}">
        <p14:creationId xmlns:p14="http://schemas.microsoft.com/office/powerpoint/2010/main" val="283414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51333" cy="1097279"/>
          </a:xfrm>
        </p:spPr>
        <p:txBody>
          <a:bodyPr/>
          <a:lstStyle/>
          <a:p>
            <a:r>
              <a:rPr lang="en-US" dirty="0"/>
              <a:t>The Internet “Cloud Computing” Model </a:t>
            </a:r>
            <a:r>
              <a:rPr lang="en-US" sz="2000" b="0" dirty="0" smtClean="0"/>
              <a:t>(</a:t>
            </a:r>
            <a:r>
              <a:rPr lang="en-US" sz="2000" b="0" dirty="0"/>
              <a:t>2 of 2)</a:t>
            </a:r>
          </a:p>
        </p:txBody>
      </p:sp>
      <p:sp>
        <p:nvSpPr>
          <p:cNvPr id="3" name="Text Placeholder 2"/>
          <p:cNvSpPr>
            <a:spLocks noGrp="1"/>
          </p:cNvSpPr>
          <p:nvPr>
            <p:ph type="body" idx="1"/>
          </p:nvPr>
        </p:nvSpPr>
        <p:spPr/>
        <p:txBody>
          <a:bodyPr/>
          <a:lstStyle/>
          <a:p>
            <a:r>
              <a:rPr lang="en-US" sz="2400" dirty="0">
                <a:latin typeface="+mn-lt"/>
              </a:rPr>
              <a:t>Drawbacks</a:t>
            </a:r>
          </a:p>
          <a:p>
            <a:pPr lvl="1"/>
            <a:r>
              <a:rPr lang="en-US" sz="2400" dirty="0">
                <a:latin typeface="+mn-lt"/>
              </a:rPr>
              <a:t>Security risks</a:t>
            </a:r>
          </a:p>
          <a:p>
            <a:pPr lvl="1"/>
            <a:r>
              <a:rPr lang="en-US" sz="2400" dirty="0">
                <a:latin typeface="+mn-lt"/>
              </a:rPr>
              <a:t>Shifts responsibility for storage and control to providers</a:t>
            </a:r>
          </a:p>
          <a:p>
            <a:r>
              <a:rPr lang="en-US" sz="2400" dirty="0">
                <a:latin typeface="+mn-lt"/>
              </a:rPr>
              <a:t>Radically reduces costs of:</a:t>
            </a:r>
          </a:p>
          <a:p>
            <a:pPr lvl="1"/>
            <a:r>
              <a:rPr lang="en-US" sz="2400" dirty="0">
                <a:latin typeface="+mn-lt"/>
              </a:rPr>
              <a:t>Building and operating websites</a:t>
            </a:r>
          </a:p>
          <a:p>
            <a:pPr lvl="1"/>
            <a:r>
              <a:rPr lang="en-US" sz="2400" dirty="0">
                <a:latin typeface="+mn-lt"/>
              </a:rPr>
              <a:t>Infrastructure, </a:t>
            </a:r>
            <a:r>
              <a:rPr lang="en-US" sz="2400" dirty="0" smtClean="0">
                <a:latin typeface="+mn-lt"/>
              </a:rPr>
              <a:t>I</a:t>
            </a:r>
            <a:r>
              <a:rPr lang="en-US" sz="100" dirty="0" smtClean="0">
                <a:latin typeface="+mn-lt"/>
              </a:rPr>
              <a:t> </a:t>
            </a:r>
            <a:r>
              <a:rPr lang="en-US" sz="2400" dirty="0" smtClean="0">
                <a:latin typeface="+mn-lt"/>
              </a:rPr>
              <a:t>T </a:t>
            </a:r>
            <a:r>
              <a:rPr lang="en-US" sz="2400" dirty="0">
                <a:latin typeface="+mn-lt"/>
              </a:rPr>
              <a:t>support</a:t>
            </a:r>
          </a:p>
          <a:p>
            <a:pPr lvl="1"/>
            <a:r>
              <a:rPr lang="en-US" sz="2400" dirty="0">
                <a:latin typeface="+mn-lt"/>
              </a:rPr>
              <a:t>Hardware, software</a:t>
            </a:r>
          </a:p>
        </p:txBody>
      </p:sp>
    </p:spTree>
    <p:extLst>
      <p:ext uri="{BB962C8B-B14F-4D97-AF65-F5344CB8AC3E}">
        <p14:creationId xmlns:p14="http://schemas.microsoft.com/office/powerpoint/2010/main" val="197838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Internet Protocols and Utility Programs</a:t>
            </a:r>
          </a:p>
        </p:txBody>
      </p:sp>
      <p:sp>
        <p:nvSpPr>
          <p:cNvPr id="3" name="Text Placeholder 2"/>
          <p:cNvSpPr>
            <a:spLocks noGrp="1"/>
          </p:cNvSpPr>
          <p:nvPr>
            <p:ph type="body" idx="1"/>
          </p:nvPr>
        </p:nvSpPr>
        <p:spPr/>
        <p:txBody>
          <a:bodyPr/>
          <a:lstStyle/>
          <a:p>
            <a:r>
              <a:rPr lang="en-US" sz="2400" dirty="0">
                <a:latin typeface="+mn-lt"/>
              </a:rPr>
              <a:t>Internet protocols</a:t>
            </a:r>
          </a:p>
          <a:p>
            <a:pPr lvl="1"/>
            <a:r>
              <a:rPr lang="en-US" sz="2400" dirty="0" smtClean="0">
                <a:latin typeface="+mn-lt"/>
              </a:rPr>
              <a:t>H</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P</a:t>
            </a:r>
            <a:endParaRPr lang="en-US" sz="2400" dirty="0">
              <a:latin typeface="+mn-lt"/>
            </a:endParaRPr>
          </a:p>
          <a:p>
            <a:pPr lvl="1"/>
            <a:r>
              <a:rPr lang="en-US" sz="2400" dirty="0">
                <a:latin typeface="+mn-lt"/>
              </a:rPr>
              <a:t>E-mail: </a:t>
            </a:r>
            <a:r>
              <a:rPr lang="en-US" sz="2400" dirty="0" smtClean="0">
                <a:latin typeface="+mn-lt"/>
              </a:rPr>
              <a:t>S</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P</a:t>
            </a:r>
            <a:r>
              <a:rPr lang="en-US" sz="2400" dirty="0">
                <a:latin typeface="+mn-lt"/>
              </a:rPr>
              <a:t>, </a:t>
            </a:r>
            <a:r>
              <a:rPr lang="en-US" sz="2400" dirty="0" smtClean="0">
                <a:latin typeface="+mn-lt"/>
              </a:rPr>
              <a:t>P</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3</a:t>
            </a:r>
            <a:r>
              <a:rPr lang="en-US" sz="2400" dirty="0">
                <a:latin typeface="+mn-lt"/>
              </a:rPr>
              <a:t>, </a:t>
            </a:r>
            <a:r>
              <a:rPr lang="en-US" sz="2400" dirty="0" smtClean="0">
                <a:latin typeface="+mn-lt"/>
              </a:rPr>
              <a:t>I</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P</a:t>
            </a:r>
            <a:endParaRPr lang="en-US" sz="2400" dirty="0">
              <a:latin typeface="+mn-lt"/>
            </a:endParaRPr>
          </a:p>
          <a:p>
            <a:pPr lvl="1"/>
            <a:r>
              <a:rPr lang="en-US" sz="2400" dirty="0" smtClean="0">
                <a:latin typeface="+mn-lt"/>
              </a:rPr>
              <a:t>F</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P</a:t>
            </a:r>
            <a:r>
              <a:rPr lang="en-US" sz="2400" dirty="0">
                <a:latin typeface="+mn-lt"/>
              </a:rPr>
              <a:t>, Telnet, </a:t>
            </a:r>
            <a:r>
              <a:rPr lang="en-US" sz="2400" dirty="0" smtClean="0">
                <a:latin typeface="+mn-lt"/>
              </a:rPr>
              <a:t>S</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L/T</a:t>
            </a:r>
            <a:r>
              <a:rPr lang="en-US" sz="100" dirty="0" smtClean="0">
                <a:latin typeface="+mn-lt"/>
              </a:rPr>
              <a:t> </a:t>
            </a:r>
            <a:r>
              <a:rPr lang="en-US" sz="2400" dirty="0" smtClean="0">
                <a:latin typeface="+mn-lt"/>
              </a:rPr>
              <a:t>L</a:t>
            </a:r>
            <a:r>
              <a:rPr lang="en-US" sz="100" dirty="0" smtClean="0">
                <a:latin typeface="+mn-lt"/>
              </a:rPr>
              <a:t> </a:t>
            </a:r>
            <a:r>
              <a:rPr lang="en-US" sz="2400" dirty="0" smtClean="0">
                <a:latin typeface="+mn-lt"/>
              </a:rPr>
              <a:t>S</a:t>
            </a:r>
            <a:endParaRPr lang="en-US" sz="2400" dirty="0">
              <a:latin typeface="+mn-lt"/>
            </a:endParaRPr>
          </a:p>
          <a:p>
            <a:r>
              <a:rPr lang="en-US" sz="2400" dirty="0">
                <a:latin typeface="+mn-lt"/>
              </a:rPr>
              <a:t>Utility programs</a:t>
            </a:r>
          </a:p>
          <a:p>
            <a:pPr lvl="1"/>
            <a:r>
              <a:rPr lang="en-US" sz="2400" dirty="0">
                <a:latin typeface="+mn-lt"/>
              </a:rPr>
              <a:t>Ping</a:t>
            </a:r>
          </a:p>
          <a:p>
            <a:pPr lvl="1"/>
            <a:r>
              <a:rPr lang="en-US" sz="2400" dirty="0">
                <a:latin typeface="+mn-lt"/>
              </a:rPr>
              <a:t>Tracert</a:t>
            </a:r>
          </a:p>
        </p:txBody>
      </p:sp>
    </p:spTree>
    <p:extLst>
      <p:ext uri="{BB962C8B-B14F-4D97-AF65-F5344CB8AC3E}">
        <p14:creationId xmlns:p14="http://schemas.microsoft.com/office/powerpoint/2010/main" val="297789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Today</a:t>
            </a:r>
          </a:p>
        </p:txBody>
      </p:sp>
      <p:sp>
        <p:nvSpPr>
          <p:cNvPr id="3" name="Text Placeholder 2"/>
          <p:cNvSpPr>
            <a:spLocks noGrp="1"/>
          </p:cNvSpPr>
          <p:nvPr>
            <p:ph type="body" idx="1"/>
          </p:nvPr>
        </p:nvSpPr>
        <p:spPr/>
        <p:txBody>
          <a:bodyPr/>
          <a:lstStyle/>
          <a:p>
            <a:r>
              <a:rPr lang="en-US" sz="2400" dirty="0">
                <a:latin typeface="+mn-lt"/>
              </a:rPr>
              <a:t>Internet growth has boomed without disruption because of:</a:t>
            </a:r>
          </a:p>
          <a:p>
            <a:pPr lvl="1"/>
            <a:r>
              <a:rPr lang="en-US" sz="2400" dirty="0">
                <a:latin typeface="+mn-lt"/>
              </a:rPr>
              <a:t>Client/server computing model</a:t>
            </a:r>
          </a:p>
          <a:p>
            <a:pPr lvl="1"/>
            <a:r>
              <a:rPr lang="en-US" sz="2400" dirty="0">
                <a:latin typeface="+mn-lt"/>
              </a:rPr>
              <a:t> Hourglass, layered architecture</a:t>
            </a:r>
          </a:p>
          <a:p>
            <a:pPr lvl="2"/>
            <a:r>
              <a:rPr lang="en-US" sz="2400" dirty="0">
                <a:latin typeface="+mn-lt"/>
              </a:rPr>
              <a:t>Network Technology Substrate</a:t>
            </a:r>
          </a:p>
          <a:p>
            <a:pPr lvl="2"/>
            <a:r>
              <a:rPr lang="en-US" sz="2400" dirty="0">
                <a:latin typeface="+mn-lt"/>
              </a:rPr>
              <a:t>Transport Services and Representation Standards</a:t>
            </a:r>
          </a:p>
          <a:p>
            <a:pPr lvl="2"/>
            <a:r>
              <a:rPr lang="en-US" sz="2400" dirty="0">
                <a:latin typeface="+mn-lt"/>
              </a:rPr>
              <a:t>Middleware Services</a:t>
            </a:r>
          </a:p>
          <a:p>
            <a:pPr lvl="2"/>
            <a:r>
              <a:rPr lang="en-US" sz="2400" dirty="0">
                <a:latin typeface="+mn-lt"/>
              </a:rPr>
              <a:t>Applications</a:t>
            </a:r>
          </a:p>
        </p:txBody>
      </p:sp>
    </p:spTree>
    <p:extLst>
      <p:ext uri="{BB962C8B-B14F-4D97-AF65-F5344CB8AC3E}">
        <p14:creationId xmlns:p14="http://schemas.microsoft.com/office/powerpoint/2010/main" val="140261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p:txBody>
          <a:bodyPr/>
          <a:lstStyle/>
          <a:p>
            <a:pPr marL="0" indent="0">
              <a:buClr>
                <a:schemeClr val="bg1"/>
              </a:buClr>
              <a:buNone/>
            </a:pPr>
            <a:r>
              <a:rPr lang="en-US" sz="2400" b="1" dirty="0">
                <a:solidFill>
                  <a:schemeClr val="tx2"/>
                </a:solidFill>
                <a:latin typeface="+mn-lt"/>
              </a:rPr>
              <a:t>3.1</a:t>
            </a:r>
            <a:r>
              <a:rPr lang="en-US" sz="2400" dirty="0">
                <a:latin typeface="+mn-lt"/>
              </a:rPr>
              <a:t> Discuss the origins of, and the key technology concepts behind, the Internet.</a:t>
            </a:r>
          </a:p>
          <a:p>
            <a:pPr marL="0" indent="0">
              <a:buClr>
                <a:schemeClr val="bg1"/>
              </a:buClr>
              <a:buNone/>
            </a:pPr>
            <a:r>
              <a:rPr lang="en-US" sz="2400" b="1" dirty="0">
                <a:solidFill>
                  <a:srgbClr val="007FA3"/>
                </a:solidFill>
                <a:latin typeface="+mn-lt"/>
              </a:rPr>
              <a:t>3.2</a:t>
            </a:r>
            <a:r>
              <a:rPr lang="en-US" sz="2400" b="1" dirty="0">
                <a:solidFill>
                  <a:schemeClr val="accent1"/>
                </a:solidFill>
                <a:latin typeface="+mn-lt"/>
              </a:rPr>
              <a:t> </a:t>
            </a:r>
            <a:r>
              <a:rPr lang="en-US" sz="2400" dirty="0">
                <a:latin typeface="+mn-lt"/>
              </a:rPr>
              <a:t>Explain the current structure of the Internet.</a:t>
            </a:r>
          </a:p>
          <a:p>
            <a:pPr marL="0" indent="0">
              <a:buNone/>
            </a:pPr>
            <a:r>
              <a:rPr lang="en-US" sz="2400" b="1" dirty="0">
                <a:solidFill>
                  <a:srgbClr val="007FA3"/>
                </a:solidFill>
                <a:latin typeface="+mn-lt"/>
              </a:rPr>
              <a:t>3.3</a:t>
            </a:r>
            <a:r>
              <a:rPr lang="en-US" sz="2400" dirty="0">
                <a:latin typeface="+mn-lt"/>
              </a:rPr>
              <a:t> Understand the limitations of today’s Internet and the potential capabilities of </a:t>
            </a:r>
            <a:r>
              <a:rPr lang="en-US" sz="2400" dirty="0" smtClean="0">
                <a:latin typeface="+mn-lt"/>
              </a:rPr>
              <a:t>the Internet </a:t>
            </a:r>
            <a:r>
              <a:rPr lang="en-US" sz="2400" dirty="0">
                <a:latin typeface="+mn-lt"/>
              </a:rPr>
              <a:t>of the future.</a:t>
            </a:r>
          </a:p>
          <a:p>
            <a:pPr marL="0" indent="0">
              <a:buNone/>
            </a:pPr>
            <a:r>
              <a:rPr lang="en-US" sz="2400" b="1" dirty="0">
                <a:solidFill>
                  <a:srgbClr val="007FA3"/>
                </a:solidFill>
                <a:latin typeface="+mn-lt"/>
              </a:rPr>
              <a:t>3.4</a:t>
            </a:r>
            <a:r>
              <a:rPr lang="en-US" sz="2400" b="1" dirty="0">
                <a:solidFill>
                  <a:schemeClr val="accent1"/>
                </a:solidFill>
                <a:latin typeface="+mn-lt"/>
              </a:rPr>
              <a:t> </a:t>
            </a:r>
            <a:r>
              <a:rPr lang="en-US" sz="2400" dirty="0">
                <a:latin typeface="+mn-lt"/>
              </a:rPr>
              <a:t>Understand how the Web works.</a:t>
            </a:r>
          </a:p>
          <a:p>
            <a:pPr marL="0" indent="0">
              <a:buNone/>
            </a:pPr>
            <a:r>
              <a:rPr lang="en-US" sz="2400" b="1" dirty="0">
                <a:solidFill>
                  <a:srgbClr val="007FA3"/>
                </a:solidFill>
                <a:latin typeface="+mn-lt"/>
              </a:rPr>
              <a:t>3.5 </a:t>
            </a:r>
            <a:r>
              <a:rPr lang="en-US" sz="2400" dirty="0">
                <a:latin typeface="+mn-lt"/>
              </a:rPr>
              <a:t>Describe how Internet and web features and services support e-commerce.</a:t>
            </a:r>
          </a:p>
          <a:p>
            <a:pPr marL="0" indent="0">
              <a:buNone/>
            </a:pPr>
            <a:r>
              <a:rPr lang="en-US" sz="2400" b="1" dirty="0">
                <a:solidFill>
                  <a:srgbClr val="007FA3"/>
                </a:solidFill>
                <a:latin typeface="+mn-lt"/>
              </a:rPr>
              <a:t>3.6 </a:t>
            </a:r>
            <a:r>
              <a:rPr lang="en-US" sz="2400" dirty="0">
                <a:latin typeface="+mn-lt"/>
              </a:rPr>
              <a:t>Understand the impact of mobile applications.</a:t>
            </a:r>
          </a:p>
        </p:txBody>
      </p:sp>
    </p:spTree>
    <p:extLst>
      <p:ext uri="{BB962C8B-B14F-4D97-AF65-F5344CB8AC3E}">
        <p14:creationId xmlns:p14="http://schemas.microsoft.com/office/powerpoint/2010/main" val="80264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3.11 </a:t>
            </a:r>
            <a:r>
              <a:rPr lang="en-US" dirty="0"/>
              <a:t>The Hourglass Model of the Internet</a:t>
            </a:r>
          </a:p>
        </p:txBody>
      </p:sp>
      <p:pic>
        <p:nvPicPr>
          <p:cNvPr id="5" name="Picture 4" descr="The hourglass model of the internet consists of four layers, as follows: applications, middleware services, transport services and representation standards, and network technology substrates. Three layers are above the waist line and one layer is below it. The part below the waist is labeled as Layer 1 and is named network technology substrates. It has the following components: coaxial cable, fiber optic, wireless, satellite, Lans, and D S L. The layer immediately above the waistline is Layer 2 Transport services and representation standards. It has I P V 6 and I P V 4 and T C P. Layer 3 above it is middleware services, and it contains storage repositories, security, authentication and identity management, and file systems. The topmost layer is Layer 4 Applications. It contains web browsers, e mail clients, media players, image servers, and remote log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42" y="1622355"/>
            <a:ext cx="4420116" cy="4527684"/>
          </a:xfrm>
          <a:prstGeom prst="rect">
            <a:avLst/>
          </a:prstGeom>
        </p:spPr>
      </p:pic>
    </p:spTree>
    <p:extLst>
      <p:ext uri="{BB962C8B-B14F-4D97-AF65-F5344CB8AC3E}">
        <p14:creationId xmlns:p14="http://schemas.microsoft.com/office/powerpoint/2010/main" val="3594479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3.12 </a:t>
            </a:r>
            <a:r>
              <a:rPr lang="en-US" dirty="0"/>
              <a:t>Internet Network Architecture</a:t>
            </a:r>
          </a:p>
        </p:txBody>
      </p:sp>
      <p:pic>
        <p:nvPicPr>
          <p:cNvPr id="5" name="Picture 4" descr="An Internet network architecture schematic diagram shows domains, regional hubs, and a backbone. Two regional hosts and I X Ps are connected to each other. These regional hubs are connected to a backbone on top. One regional host is connected to domain N Y U dot E D U by a T 1 line. The domain is connected to a campus network and offices through a T 1 line. It is also connected to POP 3 mail and S M T P mail, which have a client I P address. Another regional host is connected to a domain local I S P. This domain is connected to home systems through a regular phone line. The home systems have a client I P addre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010" y="1749984"/>
            <a:ext cx="6473981" cy="4462085"/>
          </a:xfrm>
          <a:prstGeom prst="rect">
            <a:avLst/>
          </a:prstGeom>
        </p:spPr>
      </p:pic>
    </p:spTree>
    <p:extLst>
      <p:ext uri="{BB962C8B-B14F-4D97-AF65-F5344CB8AC3E}">
        <p14:creationId xmlns:p14="http://schemas.microsoft.com/office/powerpoint/2010/main" val="103310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Backbone</a:t>
            </a:r>
          </a:p>
        </p:txBody>
      </p:sp>
      <p:sp>
        <p:nvSpPr>
          <p:cNvPr id="3" name="Text Placeholder 2"/>
          <p:cNvSpPr>
            <a:spLocks noGrp="1"/>
          </p:cNvSpPr>
          <p:nvPr>
            <p:ph type="body" idx="1"/>
          </p:nvPr>
        </p:nvSpPr>
        <p:spPr>
          <a:xfrm>
            <a:off x="457200" y="1600200"/>
            <a:ext cx="7985760" cy="4525963"/>
          </a:xfrm>
        </p:spPr>
        <p:txBody>
          <a:bodyPr/>
          <a:lstStyle/>
          <a:p>
            <a:r>
              <a:rPr lang="en-US" altLang="en-US" sz="2400" dirty="0">
                <a:latin typeface="+mn-lt"/>
              </a:rPr>
              <a:t>Tier 1 Internet Service Providers (Tier 1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a:t>
            </a:r>
            <a:r>
              <a:rPr lang="en-US" altLang="en-US" sz="2400" dirty="0">
                <a:latin typeface="+mn-lt"/>
              </a:rPr>
              <a:t>) or transit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a:t>
            </a:r>
            <a:endParaRPr lang="en-US" altLang="en-US" sz="2400" dirty="0">
              <a:latin typeface="+mn-lt"/>
            </a:endParaRPr>
          </a:p>
          <a:p>
            <a:r>
              <a:rPr lang="en-US" altLang="en-US" sz="2400" dirty="0">
                <a:latin typeface="+mn-lt"/>
              </a:rPr>
              <a:t>Numerous private networks physically connected to each other</a:t>
            </a:r>
          </a:p>
          <a:p>
            <a:r>
              <a:rPr lang="en-US" altLang="en-US" sz="2400" dirty="0">
                <a:latin typeface="+mn-lt"/>
              </a:rPr>
              <a:t>Undersea fiber optics, satellite links</a:t>
            </a:r>
          </a:p>
        </p:txBody>
      </p:sp>
    </p:spTree>
    <p:extLst>
      <p:ext uri="{BB962C8B-B14F-4D97-AF65-F5344CB8AC3E}">
        <p14:creationId xmlns:p14="http://schemas.microsoft.com/office/powerpoint/2010/main" val="314101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Exchange Points (</a:t>
            </a:r>
            <a:r>
              <a:rPr lang="en-US" dirty="0" smtClean="0"/>
              <a:t>I</a:t>
            </a:r>
            <a:r>
              <a:rPr lang="en-US" sz="100" dirty="0" smtClean="0"/>
              <a:t> </a:t>
            </a:r>
            <a:r>
              <a:rPr lang="en-US" dirty="0" smtClean="0"/>
              <a:t>X</a:t>
            </a:r>
            <a:r>
              <a:rPr lang="en-US" sz="100" dirty="0" smtClean="0"/>
              <a:t> </a:t>
            </a:r>
            <a:r>
              <a:rPr lang="en-US" dirty="0" smtClean="0"/>
              <a:t>Ps</a:t>
            </a:r>
            <a:r>
              <a:rPr lang="en-US" dirty="0"/>
              <a:t>)</a:t>
            </a:r>
          </a:p>
        </p:txBody>
      </p:sp>
      <p:sp>
        <p:nvSpPr>
          <p:cNvPr id="3" name="Text Placeholder 2"/>
          <p:cNvSpPr>
            <a:spLocks noGrp="1"/>
          </p:cNvSpPr>
          <p:nvPr>
            <p:ph type="body" idx="1"/>
          </p:nvPr>
        </p:nvSpPr>
        <p:spPr/>
        <p:txBody>
          <a:bodyPr/>
          <a:lstStyle/>
          <a:p>
            <a:r>
              <a:rPr lang="en-US" altLang="en-US" sz="2400" dirty="0">
                <a:latin typeface="+mn-lt"/>
              </a:rPr>
              <a:t>Regional hubs where Tier 1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 </a:t>
            </a:r>
            <a:r>
              <a:rPr lang="en-US" altLang="en-US" sz="2400" dirty="0">
                <a:latin typeface="+mn-lt"/>
              </a:rPr>
              <a:t>physically connect with one another and with regional Tier 2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a:t>
            </a:r>
            <a:r>
              <a:rPr lang="en-US" altLang="en-US" sz="2400" dirty="0">
                <a:latin typeface="+mn-lt"/>
              </a:rPr>
              <a:t>.</a:t>
            </a:r>
          </a:p>
          <a:p>
            <a:r>
              <a:rPr lang="en-US" altLang="en-US" sz="2400" dirty="0">
                <a:latin typeface="+mn-lt"/>
              </a:rPr>
              <a:t>Tier 2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 </a:t>
            </a:r>
            <a:r>
              <a:rPr lang="en-US" altLang="en-US" sz="2400" dirty="0">
                <a:latin typeface="+mn-lt"/>
              </a:rPr>
              <a:t>provide Tier 3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 </a:t>
            </a:r>
            <a:r>
              <a:rPr lang="en-US" altLang="en-US" sz="2400" dirty="0">
                <a:latin typeface="+mn-lt"/>
              </a:rPr>
              <a:t>with Internet access.</a:t>
            </a:r>
          </a:p>
          <a:p>
            <a:r>
              <a:rPr lang="en-US" altLang="en-US" sz="2400" dirty="0">
                <a:latin typeface="+mn-lt"/>
              </a:rPr>
              <a:t>Originally called Network Access Points (</a:t>
            </a:r>
            <a:r>
              <a:rPr lang="en-US" altLang="en-US" sz="2400" dirty="0" smtClean="0">
                <a:latin typeface="+mn-lt"/>
              </a:rPr>
              <a:t>N</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Ps</a:t>
            </a:r>
            <a:r>
              <a:rPr lang="en-US" altLang="en-US" sz="2400" dirty="0">
                <a:latin typeface="+mn-lt"/>
              </a:rPr>
              <a:t>) or Metropolitan Area Exchanges (</a:t>
            </a:r>
            <a:r>
              <a:rPr lang="en-US" altLang="en-US" sz="2400" dirty="0" smtClean="0">
                <a:latin typeface="+mn-lt"/>
              </a:rPr>
              <a:t>M</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Es</a:t>
            </a:r>
            <a:r>
              <a:rPr lang="en-US" altLang="en-US" sz="2400" dirty="0">
                <a:latin typeface="+mn-lt"/>
              </a:rPr>
              <a:t>).</a:t>
            </a:r>
          </a:p>
        </p:txBody>
      </p:sp>
    </p:spTree>
    <p:extLst>
      <p:ext uri="{BB962C8B-B14F-4D97-AF65-F5344CB8AC3E}">
        <p14:creationId xmlns:p14="http://schemas.microsoft.com/office/powerpoint/2010/main" val="81337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3 Internet Service Providers</a:t>
            </a:r>
          </a:p>
        </p:txBody>
      </p:sp>
      <p:sp>
        <p:nvSpPr>
          <p:cNvPr id="3" name="Text Placeholder 2"/>
          <p:cNvSpPr>
            <a:spLocks noGrp="1"/>
          </p:cNvSpPr>
          <p:nvPr>
            <p:ph type="body" idx="1"/>
          </p:nvPr>
        </p:nvSpPr>
        <p:spPr/>
        <p:txBody>
          <a:bodyPr/>
          <a:lstStyle/>
          <a:p>
            <a:r>
              <a:rPr lang="en-US" altLang="en-US" sz="2200" dirty="0">
                <a:latin typeface="+mn-lt"/>
              </a:rPr>
              <a:t>Retail providers</a:t>
            </a:r>
          </a:p>
          <a:p>
            <a:pPr lvl="1"/>
            <a:r>
              <a:rPr lang="en-US" altLang="en-US" sz="2200" dirty="0">
                <a:latin typeface="+mn-lt"/>
              </a:rPr>
              <a:t>Lease Internet access to home owners, small businesses</a:t>
            </a:r>
          </a:p>
          <a:p>
            <a:pPr lvl="1"/>
            <a:r>
              <a:rPr lang="en-US" altLang="en-US" sz="2200" dirty="0">
                <a:latin typeface="+mn-lt"/>
              </a:rPr>
              <a:t>Large providers: Comcast, Verizon, Time Warner </a:t>
            </a:r>
            <a:r>
              <a:rPr lang="en-US" altLang="en-US" sz="2200" dirty="0" smtClean="0">
                <a:latin typeface="+mn-lt"/>
              </a:rPr>
              <a:t>Cable</a:t>
            </a:r>
            <a:endParaRPr lang="en-US" altLang="en-US" sz="2200" dirty="0">
              <a:latin typeface="+mn-lt"/>
            </a:endParaRPr>
          </a:p>
          <a:p>
            <a:pPr lvl="1"/>
            <a:r>
              <a:rPr lang="en-US" altLang="en-US" sz="2200" dirty="0">
                <a:latin typeface="+mn-lt"/>
              </a:rPr>
              <a:t>Smaller local providers</a:t>
            </a:r>
          </a:p>
          <a:p>
            <a:r>
              <a:rPr lang="en-US" altLang="en-US" sz="2200" dirty="0">
                <a:latin typeface="+mn-lt"/>
              </a:rPr>
              <a:t>Services</a:t>
            </a:r>
          </a:p>
          <a:p>
            <a:pPr lvl="1"/>
            <a:r>
              <a:rPr lang="en-US" altLang="en-US" sz="2200" dirty="0">
                <a:latin typeface="+mn-lt"/>
              </a:rPr>
              <a:t>Narrowband</a:t>
            </a:r>
          </a:p>
          <a:p>
            <a:pPr lvl="1"/>
            <a:r>
              <a:rPr lang="en-US" altLang="en-US" sz="2200" dirty="0">
                <a:latin typeface="+mn-lt"/>
              </a:rPr>
              <a:t>Broadband</a:t>
            </a:r>
          </a:p>
          <a:p>
            <a:pPr lvl="1"/>
            <a:r>
              <a:rPr lang="en-US" altLang="en-US" sz="2200" dirty="0">
                <a:latin typeface="+mn-lt"/>
              </a:rPr>
              <a:t>Digital subscriber line (</a:t>
            </a:r>
            <a:r>
              <a:rPr lang="en-US" altLang="en-US" sz="2200" dirty="0" smtClean="0">
                <a:latin typeface="+mn-lt"/>
              </a:rPr>
              <a:t>D</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L</a:t>
            </a:r>
            <a:r>
              <a:rPr lang="en-US" altLang="en-US" sz="2200" dirty="0">
                <a:latin typeface="+mn-lt"/>
              </a:rPr>
              <a:t>)</a:t>
            </a:r>
          </a:p>
          <a:p>
            <a:pPr lvl="1"/>
            <a:r>
              <a:rPr lang="en-US" altLang="en-US" sz="2200" dirty="0">
                <a:latin typeface="+mn-lt"/>
              </a:rPr>
              <a:t>Cable Internet</a:t>
            </a:r>
          </a:p>
          <a:p>
            <a:pPr lvl="1"/>
            <a:r>
              <a:rPr lang="en-US" altLang="en-US" sz="2200" dirty="0">
                <a:latin typeface="+mn-lt"/>
              </a:rPr>
              <a:t>Satellite Internet</a:t>
            </a:r>
          </a:p>
        </p:txBody>
      </p:sp>
    </p:spTree>
    <p:extLst>
      <p:ext uri="{BB962C8B-B14F-4D97-AF65-F5344CB8AC3E}">
        <p14:creationId xmlns:p14="http://schemas.microsoft.com/office/powerpoint/2010/main" val="425278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Campus/Corporate Area Networks</a:t>
            </a:r>
          </a:p>
        </p:txBody>
      </p:sp>
      <p:sp>
        <p:nvSpPr>
          <p:cNvPr id="3" name="Text Placeholder 2"/>
          <p:cNvSpPr>
            <a:spLocks noGrp="1"/>
          </p:cNvSpPr>
          <p:nvPr>
            <p:ph type="body" idx="1"/>
          </p:nvPr>
        </p:nvSpPr>
        <p:spPr/>
        <p:txBody>
          <a:bodyPr/>
          <a:lstStyle/>
          <a:p>
            <a:r>
              <a:rPr lang="en-US" altLang="en-US" sz="2400" dirty="0">
                <a:latin typeface="+mn-lt"/>
              </a:rPr>
              <a:t>Local area networks operating within single organization</a:t>
            </a:r>
          </a:p>
          <a:p>
            <a:r>
              <a:rPr lang="en-US" altLang="en-US" sz="2400" dirty="0">
                <a:latin typeface="+mn-lt"/>
              </a:rPr>
              <a:t>E.g., </a:t>
            </a:r>
            <a:r>
              <a:rPr lang="en-US" altLang="en-US" sz="2400" dirty="0" smtClean="0">
                <a:latin typeface="+mn-lt"/>
              </a:rPr>
              <a:t>N</a:t>
            </a:r>
            <a:r>
              <a:rPr lang="en-US" altLang="en-US" sz="100" dirty="0" smtClean="0">
                <a:latin typeface="+mn-lt"/>
              </a:rPr>
              <a:t> </a:t>
            </a:r>
            <a:r>
              <a:rPr lang="en-US" altLang="en-US" sz="2400" dirty="0" smtClean="0">
                <a:latin typeface="+mn-lt"/>
              </a:rPr>
              <a:t>Y</a:t>
            </a:r>
            <a:r>
              <a:rPr lang="en-US" altLang="en-US" sz="100" dirty="0" smtClean="0">
                <a:latin typeface="+mn-lt"/>
              </a:rPr>
              <a:t> </a:t>
            </a:r>
            <a:r>
              <a:rPr lang="en-US" altLang="en-US" sz="2400" dirty="0" smtClean="0">
                <a:latin typeface="+mn-lt"/>
              </a:rPr>
              <a:t>U</a:t>
            </a:r>
            <a:r>
              <a:rPr lang="en-US" altLang="en-US" sz="2400" dirty="0">
                <a:latin typeface="+mn-lt"/>
              </a:rPr>
              <a:t>, Microsoft Corporation</a:t>
            </a:r>
          </a:p>
          <a:p>
            <a:r>
              <a:rPr lang="en-US" altLang="en-US" sz="2400" dirty="0">
                <a:latin typeface="+mn-lt"/>
              </a:rPr>
              <a:t>Lease Internet access directly from regional and national carriers</a:t>
            </a:r>
          </a:p>
        </p:txBody>
      </p:sp>
    </p:spTree>
    <p:extLst>
      <p:ext uri="{BB962C8B-B14F-4D97-AF65-F5344CB8AC3E}">
        <p14:creationId xmlns:p14="http://schemas.microsoft.com/office/powerpoint/2010/main" val="144733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Intranets</a:t>
            </a:r>
          </a:p>
        </p:txBody>
      </p:sp>
      <p:sp>
        <p:nvSpPr>
          <p:cNvPr id="3" name="Text Placeholder 2"/>
          <p:cNvSpPr>
            <a:spLocks noGrp="1"/>
          </p:cNvSpPr>
          <p:nvPr>
            <p:ph type="body" idx="1"/>
          </p:nvPr>
        </p:nvSpPr>
        <p:spPr/>
        <p:txBody>
          <a:bodyPr/>
          <a:lstStyle/>
          <a:p>
            <a:r>
              <a:rPr lang="en-US" sz="2400" dirty="0">
                <a:latin typeface="+mn-lt"/>
              </a:rPr>
              <a:t>Intranet</a:t>
            </a:r>
          </a:p>
          <a:p>
            <a:pPr lvl="1"/>
            <a:r>
              <a:rPr lang="en-US" sz="2400" dirty="0" smtClean="0">
                <a:latin typeface="+mn-lt"/>
              </a:rPr>
              <a:t>T</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P/I</a:t>
            </a:r>
            <a:r>
              <a:rPr lang="en-US" sz="100" dirty="0" smtClean="0">
                <a:latin typeface="+mn-lt"/>
              </a:rPr>
              <a:t> </a:t>
            </a:r>
            <a:r>
              <a:rPr lang="en-US" sz="2400" dirty="0" smtClean="0">
                <a:latin typeface="+mn-lt"/>
              </a:rPr>
              <a:t>P </a:t>
            </a:r>
            <a:r>
              <a:rPr lang="en-US" sz="2400" dirty="0">
                <a:latin typeface="+mn-lt"/>
              </a:rPr>
              <a:t>network located within a single organization for communications and processing</a:t>
            </a:r>
          </a:p>
          <a:p>
            <a:pPr lvl="1"/>
            <a:r>
              <a:rPr lang="en-US" sz="2400" dirty="0">
                <a:latin typeface="+mn-lt"/>
              </a:rPr>
              <a:t>Used by </a:t>
            </a:r>
            <a:r>
              <a:rPr lang="en-US" sz="2400" dirty="0" smtClean="0">
                <a:latin typeface="+mn-lt"/>
              </a:rPr>
              <a:t>private </a:t>
            </a:r>
            <a:r>
              <a:rPr lang="en-US" sz="2400" dirty="0">
                <a:latin typeface="+mn-lt"/>
              </a:rPr>
              <a:t>and government organizations for internal networks</a:t>
            </a:r>
          </a:p>
          <a:p>
            <a:pPr lvl="1"/>
            <a:r>
              <a:rPr lang="en-US" sz="2400" dirty="0">
                <a:latin typeface="+mn-lt"/>
              </a:rPr>
              <a:t>All Internet applications can be used in private intranets</a:t>
            </a:r>
          </a:p>
        </p:txBody>
      </p:sp>
    </p:spTree>
    <p:extLst>
      <p:ext uri="{BB962C8B-B14F-4D97-AF65-F5344CB8AC3E}">
        <p14:creationId xmlns:p14="http://schemas.microsoft.com/office/powerpoint/2010/main" val="213182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Governs the Internet?</a:t>
            </a:r>
          </a:p>
        </p:txBody>
      </p:sp>
      <p:sp>
        <p:nvSpPr>
          <p:cNvPr id="3" name="Text Placeholder 2"/>
          <p:cNvSpPr>
            <a:spLocks noGrp="1"/>
          </p:cNvSpPr>
          <p:nvPr>
            <p:ph type="body" idx="1"/>
          </p:nvPr>
        </p:nvSpPr>
        <p:spPr/>
        <p:txBody>
          <a:bodyPr/>
          <a:lstStyle/>
          <a:p>
            <a:r>
              <a:rPr lang="en-US" sz="2000" dirty="0">
                <a:latin typeface="+mn-lt"/>
              </a:rPr>
              <a:t>Organizations that influence the Internet and monitor its operations include:</a:t>
            </a:r>
          </a:p>
          <a:p>
            <a:pPr lvl="1"/>
            <a:r>
              <a:rPr lang="en-US" sz="2000" dirty="0">
                <a:latin typeface="+mn-lt"/>
              </a:rPr>
              <a:t>Internet Corporation for Assigned Names and Numbers (</a:t>
            </a:r>
            <a:r>
              <a:rPr lang="en-US" sz="2000" dirty="0" smtClean="0">
                <a:latin typeface="+mn-lt"/>
              </a:rPr>
              <a:t>I</a:t>
            </a:r>
            <a:r>
              <a:rPr lang="en-US" sz="100" dirty="0" smtClean="0">
                <a:latin typeface="+mn-lt"/>
              </a:rPr>
              <a:t> </a:t>
            </a:r>
            <a:r>
              <a:rPr lang="en-US" sz="2000" dirty="0" smtClean="0">
                <a:latin typeface="+mn-lt"/>
              </a:rPr>
              <a:t>C</a:t>
            </a:r>
            <a:r>
              <a:rPr lang="en-US" sz="100" dirty="0" smtClean="0">
                <a:latin typeface="+mn-lt"/>
              </a:rPr>
              <a:t> </a:t>
            </a:r>
            <a:r>
              <a:rPr lang="en-US" sz="2000" dirty="0" smtClean="0">
                <a:latin typeface="+mn-lt"/>
              </a:rPr>
              <a:t>A</a:t>
            </a:r>
            <a:r>
              <a:rPr lang="en-US" sz="100" dirty="0" smtClean="0">
                <a:latin typeface="+mn-lt"/>
              </a:rPr>
              <a:t> </a:t>
            </a:r>
            <a:r>
              <a:rPr lang="en-US" sz="2000" dirty="0" smtClean="0">
                <a:latin typeface="+mn-lt"/>
              </a:rPr>
              <a:t>N</a:t>
            </a:r>
            <a:r>
              <a:rPr lang="en-US" sz="100" dirty="0" smtClean="0">
                <a:latin typeface="+mn-lt"/>
              </a:rPr>
              <a:t> </a:t>
            </a:r>
            <a:r>
              <a:rPr lang="en-US" sz="2000" dirty="0" smtClean="0">
                <a:latin typeface="+mn-lt"/>
              </a:rPr>
              <a:t>N</a:t>
            </a:r>
            <a:r>
              <a:rPr lang="en-US" sz="2000" dirty="0">
                <a:latin typeface="+mn-lt"/>
              </a:rPr>
              <a:t>)</a:t>
            </a:r>
          </a:p>
          <a:p>
            <a:pPr lvl="1"/>
            <a:r>
              <a:rPr lang="en-US" sz="2000" dirty="0">
                <a:latin typeface="+mn-lt"/>
              </a:rPr>
              <a:t>Internet Engineering Task Force (</a:t>
            </a:r>
            <a:r>
              <a:rPr lang="en-US" sz="2000" dirty="0" smtClean="0">
                <a:latin typeface="+mn-lt"/>
              </a:rPr>
              <a:t>I</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F</a:t>
            </a:r>
            <a:r>
              <a:rPr lang="en-US" sz="2000" dirty="0">
                <a:latin typeface="+mn-lt"/>
              </a:rPr>
              <a:t>)</a:t>
            </a:r>
          </a:p>
          <a:p>
            <a:pPr lvl="1"/>
            <a:r>
              <a:rPr lang="en-US" sz="2000" dirty="0">
                <a:latin typeface="+mn-lt"/>
              </a:rPr>
              <a:t>Internet Research Task Force (</a:t>
            </a:r>
            <a:r>
              <a:rPr lang="en-US" sz="2000" dirty="0" smtClean="0">
                <a:latin typeface="+mn-lt"/>
              </a:rPr>
              <a:t>I</a:t>
            </a:r>
            <a:r>
              <a:rPr lang="en-US" sz="100" dirty="0" smtClean="0">
                <a:latin typeface="+mn-lt"/>
              </a:rPr>
              <a:t> </a:t>
            </a:r>
            <a:r>
              <a:rPr lang="en-US" sz="2000" dirty="0" smtClean="0">
                <a:latin typeface="+mn-lt"/>
              </a:rPr>
              <a:t>R</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F</a:t>
            </a:r>
            <a:r>
              <a:rPr lang="en-US" sz="2000" dirty="0">
                <a:latin typeface="+mn-lt"/>
              </a:rPr>
              <a:t>)</a:t>
            </a:r>
          </a:p>
          <a:p>
            <a:pPr lvl="1"/>
            <a:r>
              <a:rPr lang="en-US" sz="2000" dirty="0">
                <a:latin typeface="+mn-lt"/>
              </a:rPr>
              <a:t>Internet Engineering Steering Group (</a:t>
            </a:r>
            <a:r>
              <a:rPr lang="en-US" sz="2000" dirty="0" smtClean="0">
                <a:latin typeface="+mn-lt"/>
              </a:rPr>
              <a:t>I</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S</a:t>
            </a:r>
            <a:r>
              <a:rPr lang="en-US" sz="100" dirty="0" smtClean="0">
                <a:latin typeface="+mn-lt"/>
              </a:rPr>
              <a:t> </a:t>
            </a:r>
            <a:r>
              <a:rPr lang="en-US" sz="2000" dirty="0" smtClean="0">
                <a:latin typeface="+mn-lt"/>
              </a:rPr>
              <a:t>G</a:t>
            </a:r>
            <a:r>
              <a:rPr lang="en-US" sz="2000" dirty="0">
                <a:latin typeface="+mn-lt"/>
              </a:rPr>
              <a:t>)</a:t>
            </a:r>
          </a:p>
          <a:p>
            <a:pPr lvl="1"/>
            <a:r>
              <a:rPr lang="en-US" sz="2000" dirty="0">
                <a:latin typeface="+mn-lt"/>
              </a:rPr>
              <a:t>Internet Architecture Board (</a:t>
            </a:r>
            <a:r>
              <a:rPr lang="en-US" sz="2000" dirty="0" smtClean="0">
                <a:latin typeface="+mn-lt"/>
              </a:rPr>
              <a:t>I</a:t>
            </a:r>
            <a:r>
              <a:rPr lang="en-US" sz="100" dirty="0" smtClean="0">
                <a:latin typeface="+mn-lt"/>
              </a:rPr>
              <a:t> </a:t>
            </a:r>
            <a:r>
              <a:rPr lang="en-US" sz="2000" dirty="0" smtClean="0">
                <a:latin typeface="+mn-lt"/>
              </a:rPr>
              <a:t>A</a:t>
            </a:r>
            <a:r>
              <a:rPr lang="en-US" sz="100" dirty="0" smtClean="0">
                <a:latin typeface="+mn-lt"/>
              </a:rPr>
              <a:t> </a:t>
            </a:r>
            <a:r>
              <a:rPr lang="en-US" sz="2000" dirty="0" smtClean="0">
                <a:latin typeface="+mn-lt"/>
              </a:rPr>
              <a:t>B</a:t>
            </a:r>
            <a:r>
              <a:rPr lang="en-US" sz="2000" dirty="0">
                <a:latin typeface="+mn-lt"/>
              </a:rPr>
              <a:t>)</a:t>
            </a:r>
          </a:p>
          <a:p>
            <a:pPr lvl="1"/>
            <a:r>
              <a:rPr lang="en-US" sz="2000" dirty="0">
                <a:latin typeface="+mn-lt"/>
              </a:rPr>
              <a:t>Internet Society (</a:t>
            </a:r>
            <a:r>
              <a:rPr lang="en-US" sz="2000" dirty="0" smtClean="0">
                <a:latin typeface="+mn-lt"/>
              </a:rPr>
              <a:t>I</a:t>
            </a:r>
            <a:r>
              <a:rPr lang="en-US" sz="100" dirty="0" smtClean="0">
                <a:latin typeface="+mn-lt"/>
              </a:rPr>
              <a:t> </a:t>
            </a:r>
            <a:r>
              <a:rPr lang="en-US" sz="2000" dirty="0" smtClean="0">
                <a:latin typeface="+mn-lt"/>
              </a:rPr>
              <a:t>S</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C</a:t>
            </a:r>
            <a:r>
              <a:rPr lang="en-US" sz="2000" dirty="0">
                <a:latin typeface="+mn-lt"/>
              </a:rPr>
              <a:t>)</a:t>
            </a:r>
          </a:p>
          <a:p>
            <a:pPr lvl="1"/>
            <a:r>
              <a:rPr lang="en-US" sz="2000" dirty="0">
                <a:latin typeface="+mn-lt"/>
              </a:rPr>
              <a:t>Internet Governance Forum (</a:t>
            </a:r>
            <a:r>
              <a:rPr lang="en-US" sz="2000" dirty="0" smtClean="0">
                <a:latin typeface="+mn-lt"/>
              </a:rPr>
              <a:t>I</a:t>
            </a:r>
            <a:r>
              <a:rPr lang="en-US" sz="100" dirty="0" smtClean="0">
                <a:latin typeface="+mn-lt"/>
              </a:rPr>
              <a:t> </a:t>
            </a:r>
            <a:r>
              <a:rPr lang="en-US" sz="2000" dirty="0" smtClean="0">
                <a:latin typeface="+mn-lt"/>
              </a:rPr>
              <a:t>G</a:t>
            </a:r>
            <a:r>
              <a:rPr lang="en-US" sz="100" dirty="0" smtClean="0">
                <a:latin typeface="+mn-lt"/>
              </a:rPr>
              <a:t> </a:t>
            </a:r>
            <a:r>
              <a:rPr lang="en-US" sz="2000" dirty="0" smtClean="0">
                <a:latin typeface="+mn-lt"/>
              </a:rPr>
              <a:t>F</a:t>
            </a:r>
            <a:r>
              <a:rPr lang="en-US" sz="2000" dirty="0">
                <a:latin typeface="+mn-lt"/>
              </a:rPr>
              <a:t>)</a:t>
            </a:r>
          </a:p>
          <a:p>
            <a:pPr lvl="1"/>
            <a:r>
              <a:rPr lang="en-US" sz="2000" dirty="0">
                <a:latin typeface="+mn-lt"/>
              </a:rPr>
              <a:t>World Wide Web Consortium (</a:t>
            </a:r>
            <a:r>
              <a:rPr lang="en-US" sz="2000" dirty="0" smtClean="0">
                <a:latin typeface="+mn-lt"/>
              </a:rPr>
              <a:t>W</a:t>
            </a:r>
            <a:r>
              <a:rPr lang="en-US" sz="100" dirty="0" smtClean="0">
                <a:latin typeface="+mn-lt"/>
              </a:rPr>
              <a:t> </a:t>
            </a:r>
            <a:r>
              <a:rPr lang="en-US" sz="2000" dirty="0" smtClean="0">
                <a:latin typeface="+mn-lt"/>
              </a:rPr>
              <a:t>3</a:t>
            </a:r>
            <a:r>
              <a:rPr lang="en-US" sz="100" dirty="0" smtClean="0">
                <a:latin typeface="+mn-lt"/>
              </a:rPr>
              <a:t> </a:t>
            </a:r>
            <a:r>
              <a:rPr lang="en-US" sz="2000" dirty="0" smtClean="0">
                <a:latin typeface="+mn-lt"/>
              </a:rPr>
              <a:t>C</a:t>
            </a:r>
            <a:r>
              <a:rPr lang="en-US" sz="2000" dirty="0">
                <a:latin typeface="+mn-lt"/>
              </a:rPr>
              <a:t>)</a:t>
            </a:r>
          </a:p>
          <a:p>
            <a:pPr lvl="1"/>
            <a:r>
              <a:rPr lang="en-US" sz="2000" dirty="0">
                <a:latin typeface="+mn-lt"/>
              </a:rPr>
              <a:t>Internet Network Operators Groups (</a:t>
            </a:r>
            <a:r>
              <a:rPr lang="en-US" sz="2000" dirty="0" smtClean="0">
                <a:latin typeface="+mn-lt"/>
              </a:rPr>
              <a:t>N</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Gs</a:t>
            </a:r>
            <a:r>
              <a:rPr lang="en-US" sz="2000" dirty="0">
                <a:latin typeface="+mn-lt"/>
              </a:rPr>
              <a:t>)</a:t>
            </a:r>
          </a:p>
        </p:txBody>
      </p:sp>
    </p:spTree>
    <p:extLst>
      <p:ext uri="{BB962C8B-B14F-4D97-AF65-F5344CB8AC3E}">
        <p14:creationId xmlns:p14="http://schemas.microsoft.com/office/powerpoint/2010/main" val="2510710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Society: Government Regulation and Surveillance of the Internet</a:t>
            </a:r>
          </a:p>
        </p:txBody>
      </p:sp>
      <p:sp>
        <p:nvSpPr>
          <p:cNvPr id="3" name="Text Placeholder 2"/>
          <p:cNvSpPr>
            <a:spLocks noGrp="1"/>
          </p:cNvSpPr>
          <p:nvPr>
            <p:ph type="body" idx="1"/>
          </p:nvPr>
        </p:nvSpPr>
        <p:spPr/>
        <p:txBody>
          <a:bodyPr/>
          <a:lstStyle/>
          <a:p>
            <a:r>
              <a:rPr lang="en-US" sz="2400" dirty="0">
                <a:latin typeface="+mn-lt"/>
              </a:rPr>
              <a:t>Class discussion:</a:t>
            </a:r>
          </a:p>
          <a:p>
            <a:pPr lvl="1">
              <a:defRPr/>
            </a:pPr>
            <a:r>
              <a:rPr lang="en-US" altLang="en-US" sz="2400" dirty="0">
                <a:latin typeface="+mn-lt"/>
              </a:rPr>
              <a:t>How is it possible for any government to </a:t>
            </a:r>
            <a:r>
              <a:rPr lang="en-US" altLang="en-US" sz="2400" dirty="0" smtClean="0">
                <a:latin typeface="+mn-lt"/>
              </a:rPr>
              <a:t>“</a:t>
            </a:r>
            <a:r>
              <a:rPr lang="en-US" altLang="ja-JP" sz="2400" dirty="0" smtClean="0">
                <a:latin typeface="+mn-lt"/>
              </a:rPr>
              <a:t>control” </a:t>
            </a:r>
            <a:r>
              <a:rPr lang="en-US" altLang="ja-JP" sz="2400" dirty="0">
                <a:latin typeface="+mn-lt"/>
              </a:rPr>
              <a:t>or censor the Web?</a:t>
            </a:r>
          </a:p>
          <a:p>
            <a:pPr lvl="1">
              <a:defRPr/>
            </a:pPr>
            <a:r>
              <a:rPr lang="en-US" altLang="en-US" sz="2400" dirty="0">
                <a:latin typeface="+mn-lt"/>
              </a:rPr>
              <a:t>Does the Chinese government, or the U.S. government, have the right to censor content on the Web?</a:t>
            </a:r>
          </a:p>
          <a:p>
            <a:pPr lvl="1">
              <a:defRPr/>
            </a:pPr>
            <a:r>
              <a:rPr lang="en-US" altLang="en-US" sz="2400" dirty="0">
                <a:latin typeface="+mn-lt"/>
              </a:rPr>
              <a:t>How should U.S. companies deal with governments that want to censor content?</a:t>
            </a:r>
          </a:p>
          <a:p>
            <a:pPr lvl="1">
              <a:defRPr/>
            </a:pPr>
            <a:r>
              <a:rPr lang="en-US" altLang="en-US" sz="2400" dirty="0">
                <a:latin typeface="+mn-lt"/>
              </a:rPr>
              <a:t>What would happen to e-commerce if the existing Web split into a different Web for each country</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107359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the Current Internet</a:t>
            </a:r>
          </a:p>
        </p:txBody>
      </p:sp>
      <p:sp>
        <p:nvSpPr>
          <p:cNvPr id="3" name="Text Placeholder 2"/>
          <p:cNvSpPr>
            <a:spLocks noGrp="1"/>
          </p:cNvSpPr>
          <p:nvPr>
            <p:ph type="body" idx="1"/>
          </p:nvPr>
        </p:nvSpPr>
        <p:spPr/>
        <p:txBody>
          <a:bodyPr/>
          <a:lstStyle/>
          <a:p>
            <a:r>
              <a:rPr lang="en-US" sz="2400" dirty="0">
                <a:latin typeface="+mn-lt"/>
              </a:rPr>
              <a:t>Bandwidth limitations</a:t>
            </a:r>
          </a:p>
          <a:p>
            <a:pPr lvl="1"/>
            <a:r>
              <a:rPr lang="en-US" sz="2400" dirty="0">
                <a:latin typeface="+mn-lt"/>
              </a:rPr>
              <a:t>Slow peak-hour service</a:t>
            </a:r>
          </a:p>
          <a:p>
            <a:r>
              <a:rPr lang="en-US" sz="2400" dirty="0">
                <a:latin typeface="+mn-lt"/>
              </a:rPr>
              <a:t>Quality of service limitations</a:t>
            </a:r>
          </a:p>
          <a:p>
            <a:pPr lvl="1"/>
            <a:r>
              <a:rPr lang="en-US" sz="2400" dirty="0">
                <a:latin typeface="+mn-lt"/>
              </a:rPr>
              <a:t>Latency</a:t>
            </a:r>
          </a:p>
          <a:p>
            <a:r>
              <a:rPr lang="en-US" sz="2400" dirty="0">
                <a:latin typeface="+mn-lt"/>
              </a:rPr>
              <a:t>Network architecture limitations</a:t>
            </a:r>
          </a:p>
          <a:p>
            <a:pPr lvl="1"/>
            <a:r>
              <a:rPr lang="en-US" sz="2400" dirty="0">
                <a:latin typeface="+mn-lt"/>
              </a:rPr>
              <a:t>Identical requests are processed individually</a:t>
            </a:r>
          </a:p>
          <a:p>
            <a:r>
              <a:rPr lang="en-US" sz="2400" dirty="0">
                <a:latin typeface="+mn-lt"/>
              </a:rPr>
              <a:t>Wired Internet</a:t>
            </a:r>
          </a:p>
          <a:p>
            <a:pPr lvl="1"/>
            <a:r>
              <a:rPr lang="en-US" sz="2400" dirty="0">
                <a:latin typeface="+mn-lt"/>
              </a:rPr>
              <a:t>Copper and expensive fiber-optic cables</a:t>
            </a:r>
          </a:p>
        </p:txBody>
      </p:sp>
    </p:spTree>
    <p:extLst>
      <p:ext uri="{BB962C8B-B14F-4D97-AF65-F5344CB8AC3E}">
        <p14:creationId xmlns:p14="http://schemas.microsoft.com/office/powerpoint/2010/main" val="234359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Apple Watch: Bringing the Internet of Things to Your Wrist</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sz="2400" dirty="0">
                <a:latin typeface="+mn-lt"/>
              </a:rPr>
              <a:t>Are you or anyone you know using the Apple Watch? If not, why not? If so, what apps do you use most?</a:t>
            </a:r>
          </a:p>
          <a:p>
            <a:pPr lvl="1"/>
            <a:r>
              <a:rPr lang="en-US" sz="2400" dirty="0">
                <a:latin typeface="+mn-lt"/>
              </a:rPr>
              <a:t>What are the potential benefits of wearable technology? Are there any disadvantages?</a:t>
            </a:r>
          </a:p>
          <a:p>
            <a:pPr lvl="1"/>
            <a:r>
              <a:rPr lang="en-US" sz="2400" dirty="0">
                <a:latin typeface="+mn-lt"/>
              </a:rPr>
              <a:t>What effects will features like the Apple Pay button and Taptic Engine have?</a:t>
            </a:r>
          </a:p>
          <a:p>
            <a:pPr lvl="1"/>
            <a:r>
              <a:rPr lang="en-US" sz="2400" dirty="0">
                <a:latin typeface="+mn-lt"/>
              </a:rPr>
              <a:t>Are there any privacy issues raised by wearable technology?</a:t>
            </a:r>
          </a:p>
        </p:txBody>
      </p:sp>
    </p:spTree>
    <p:extLst>
      <p:ext uri="{BB962C8B-B14F-4D97-AF65-F5344CB8AC3E}">
        <p14:creationId xmlns:p14="http://schemas.microsoft.com/office/powerpoint/2010/main" val="3255868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Internet2 Project</a:t>
            </a:r>
          </a:p>
        </p:txBody>
      </p:sp>
      <p:sp>
        <p:nvSpPr>
          <p:cNvPr id="3" name="Text Placeholder 2"/>
          <p:cNvSpPr>
            <a:spLocks noGrp="1"/>
          </p:cNvSpPr>
          <p:nvPr>
            <p:ph type="body" idx="1"/>
          </p:nvPr>
        </p:nvSpPr>
        <p:spPr/>
        <p:txBody>
          <a:bodyPr/>
          <a:lstStyle/>
          <a:p>
            <a:r>
              <a:rPr lang="en-US" sz="2400" dirty="0">
                <a:latin typeface="+mn-lt"/>
              </a:rPr>
              <a:t>Consortium of 450+ institutions collaborating to facilitate revolutionary Internet technologies</a:t>
            </a:r>
          </a:p>
          <a:p>
            <a:r>
              <a:rPr lang="en-US" sz="2400" dirty="0" smtClean="0">
                <a:latin typeface="+mn-lt"/>
              </a:rPr>
              <a:t>Primary goals:</a:t>
            </a:r>
          </a:p>
          <a:p>
            <a:pPr lvl="1"/>
            <a:r>
              <a:rPr lang="en-US" sz="2400" dirty="0" smtClean="0">
                <a:latin typeface="+mn-lt"/>
              </a:rPr>
              <a:t>Provides leading-edge very-high-speed network for national research community</a:t>
            </a:r>
          </a:p>
          <a:p>
            <a:pPr lvl="1"/>
            <a:r>
              <a:rPr lang="en-US" sz="2400" dirty="0" smtClean="0">
                <a:latin typeface="+mn-lt"/>
              </a:rPr>
              <a:t>Environment for developing and testing new technologies</a:t>
            </a:r>
          </a:p>
          <a:p>
            <a:pPr lvl="1"/>
            <a:r>
              <a:rPr lang="en-US" sz="2400" dirty="0" smtClean="0">
                <a:latin typeface="+mn-lt"/>
              </a:rPr>
              <a:t>Distributed and collaborative computing environments for sciences, health, arts, and humanities initiatives</a:t>
            </a:r>
            <a:endParaRPr lang="en-US" sz="2400" dirty="0">
              <a:latin typeface="+mn-lt"/>
            </a:endParaRPr>
          </a:p>
        </p:txBody>
      </p:sp>
    </p:spTree>
    <p:extLst>
      <p:ext uri="{BB962C8B-B14F-4D97-AF65-F5344CB8AC3E}">
        <p14:creationId xmlns:p14="http://schemas.microsoft.com/office/powerpoint/2010/main" val="54382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Mile and the Last Mile</a:t>
            </a:r>
          </a:p>
        </p:txBody>
      </p:sp>
      <p:sp>
        <p:nvSpPr>
          <p:cNvPr id="3" name="Text Placeholder 2"/>
          <p:cNvSpPr>
            <a:spLocks noGrp="1"/>
          </p:cNvSpPr>
          <p:nvPr>
            <p:ph type="body" idx="1"/>
          </p:nvPr>
        </p:nvSpPr>
        <p:spPr/>
        <p:txBody>
          <a:bodyPr/>
          <a:lstStyle/>
          <a:p>
            <a:r>
              <a:rPr lang="en-US" sz="2400" dirty="0" smtClean="0">
                <a:latin typeface="+mn-lt"/>
              </a:rPr>
              <a:t>G</a:t>
            </a:r>
            <a:r>
              <a:rPr lang="en-US" sz="100" dirty="0" smtClean="0">
                <a:latin typeface="+mn-lt"/>
              </a:rPr>
              <a:t> </a:t>
            </a:r>
            <a:r>
              <a:rPr lang="en-US" sz="2400" dirty="0" smtClean="0">
                <a:latin typeface="+mn-lt"/>
              </a:rPr>
              <a:t>E</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I </a:t>
            </a:r>
            <a:r>
              <a:rPr lang="en-US" sz="2400" dirty="0">
                <a:latin typeface="+mn-lt"/>
              </a:rPr>
              <a:t>Initiative</a:t>
            </a:r>
          </a:p>
          <a:p>
            <a:pPr lvl="1"/>
            <a:r>
              <a:rPr lang="en-US" sz="2400" dirty="0">
                <a:latin typeface="+mn-lt"/>
              </a:rPr>
              <a:t>Initiated by </a:t>
            </a:r>
            <a:r>
              <a:rPr lang="en-US" sz="2400" dirty="0" smtClean="0">
                <a:latin typeface="+mn-lt"/>
              </a:rPr>
              <a:t>N</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F</a:t>
            </a:r>
            <a:r>
              <a:rPr lang="en-US" sz="2400" dirty="0">
                <a:latin typeface="+mn-lt"/>
              </a:rPr>
              <a:t>, transitioning to community governance</a:t>
            </a:r>
          </a:p>
          <a:p>
            <a:pPr lvl="1"/>
            <a:r>
              <a:rPr lang="en-US" sz="2400" dirty="0">
                <a:latin typeface="+mn-lt"/>
              </a:rPr>
              <a:t>Virtual lab for developing new core functionality for Internet</a:t>
            </a:r>
          </a:p>
          <a:p>
            <a:r>
              <a:rPr lang="en-US" sz="2400" dirty="0">
                <a:latin typeface="+mn-lt"/>
              </a:rPr>
              <a:t>Most significant private initiatives</a:t>
            </a:r>
          </a:p>
          <a:p>
            <a:pPr lvl="1"/>
            <a:r>
              <a:rPr lang="en-US" sz="2400" dirty="0">
                <a:latin typeface="+mn-lt"/>
              </a:rPr>
              <a:t>Fiber optic trunk-line bandwidth (first mile)</a:t>
            </a:r>
          </a:p>
          <a:p>
            <a:pPr lvl="1"/>
            <a:r>
              <a:rPr lang="en-US" sz="2400" dirty="0">
                <a:latin typeface="+mn-lt"/>
              </a:rPr>
              <a:t>Wireless internet services (last mile)</a:t>
            </a:r>
          </a:p>
        </p:txBody>
      </p:sp>
    </p:spTree>
    <p:extLst>
      <p:ext uri="{BB962C8B-B14F-4D97-AF65-F5344CB8AC3E}">
        <p14:creationId xmlns:p14="http://schemas.microsoft.com/office/powerpoint/2010/main" val="3723331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Optics and the Bandwidth Explosion in the First Mile</a:t>
            </a:r>
          </a:p>
        </p:txBody>
      </p:sp>
      <p:sp>
        <p:nvSpPr>
          <p:cNvPr id="3" name="Text Placeholder 2"/>
          <p:cNvSpPr>
            <a:spLocks noGrp="1"/>
          </p:cNvSpPr>
          <p:nvPr>
            <p:ph type="body" idx="1"/>
          </p:nvPr>
        </p:nvSpPr>
        <p:spPr/>
        <p:txBody>
          <a:bodyPr/>
          <a:lstStyle/>
          <a:p>
            <a:r>
              <a:rPr lang="en-US" altLang="ja-JP" sz="2400" dirty="0" smtClean="0">
                <a:latin typeface="+mn-lt"/>
              </a:rPr>
              <a:t>“First mile”: </a:t>
            </a:r>
            <a:r>
              <a:rPr lang="en-US" altLang="ja-JP" sz="2400" dirty="0">
                <a:latin typeface="+mn-lt"/>
              </a:rPr>
              <a:t>Backbone Internet services that carry bulk traffic over long distances</a:t>
            </a:r>
          </a:p>
          <a:p>
            <a:r>
              <a:rPr lang="en-US" altLang="en-US" sz="2400" dirty="0">
                <a:latin typeface="+mn-lt"/>
              </a:rPr>
              <a:t>Fiber-optic cable: hundreds of glass strands that use light to transmit data</a:t>
            </a:r>
          </a:p>
          <a:p>
            <a:pPr lvl="1"/>
            <a:r>
              <a:rPr lang="en-US" altLang="en-US" sz="2400" dirty="0">
                <a:latin typeface="+mn-lt"/>
              </a:rPr>
              <a:t>Faster speeds and greater bandwidth</a:t>
            </a:r>
          </a:p>
          <a:p>
            <a:pPr lvl="1"/>
            <a:r>
              <a:rPr lang="en-US" altLang="en-US" sz="2400" dirty="0" smtClean="0">
                <a:latin typeface="+mn-lt"/>
              </a:rPr>
              <a:t>Thinner, lighter </a:t>
            </a:r>
            <a:r>
              <a:rPr lang="en-US" altLang="en-US" sz="2400" dirty="0">
                <a:latin typeface="+mn-lt"/>
              </a:rPr>
              <a:t>cables</a:t>
            </a:r>
          </a:p>
          <a:p>
            <a:pPr lvl="1"/>
            <a:r>
              <a:rPr lang="en-US" altLang="en-US" sz="2400" dirty="0">
                <a:latin typeface="+mn-lt"/>
              </a:rPr>
              <a:t>Less interference</a:t>
            </a:r>
          </a:p>
          <a:p>
            <a:pPr lvl="1"/>
            <a:r>
              <a:rPr lang="en-US" altLang="en-US" sz="2400" dirty="0">
                <a:latin typeface="+mn-lt"/>
              </a:rPr>
              <a:t>Better data security</a:t>
            </a:r>
          </a:p>
          <a:p>
            <a:r>
              <a:rPr lang="en-US" altLang="en-US" sz="2400" dirty="0">
                <a:latin typeface="+mn-lt"/>
              </a:rPr>
              <a:t>Substantial investments in fiber optic by telecommunications firms in last decade</a:t>
            </a:r>
          </a:p>
        </p:txBody>
      </p:sp>
    </p:spTree>
    <p:extLst>
      <p:ext uri="{BB962C8B-B14F-4D97-AF65-F5344CB8AC3E}">
        <p14:creationId xmlns:p14="http://schemas.microsoft.com/office/powerpoint/2010/main" val="1678409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Last Mile: Mobile Internet Access</a:t>
            </a:r>
          </a:p>
        </p:txBody>
      </p:sp>
      <p:sp>
        <p:nvSpPr>
          <p:cNvPr id="3" name="Text Placeholder 2"/>
          <p:cNvSpPr>
            <a:spLocks noGrp="1"/>
          </p:cNvSpPr>
          <p:nvPr>
            <p:ph type="body" idx="1"/>
          </p:nvPr>
        </p:nvSpPr>
        <p:spPr/>
        <p:txBody>
          <a:bodyPr/>
          <a:lstStyle/>
          <a:p>
            <a:r>
              <a:rPr lang="en-US" altLang="ja-JP" sz="2400" dirty="0" smtClean="0">
                <a:latin typeface="+mn-lt"/>
              </a:rPr>
              <a:t>“Last mile”: </a:t>
            </a:r>
            <a:r>
              <a:rPr lang="en-US" altLang="ja-JP" sz="2400" dirty="0">
                <a:latin typeface="+mn-lt"/>
              </a:rPr>
              <a:t>From Internet backbone to user’s computer, smartphone, and so </a:t>
            </a:r>
            <a:r>
              <a:rPr lang="en-US" altLang="ja-JP" sz="2400" dirty="0" smtClean="0">
                <a:latin typeface="+mn-lt"/>
              </a:rPr>
              <a:t>on</a:t>
            </a:r>
            <a:endParaRPr lang="en-US" altLang="ja-JP" sz="2400" dirty="0">
              <a:latin typeface="+mn-lt"/>
            </a:endParaRPr>
          </a:p>
          <a:p>
            <a:r>
              <a:rPr lang="en-US" altLang="en-US" sz="2400" dirty="0">
                <a:latin typeface="+mn-lt"/>
              </a:rPr>
              <a:t>Two basic types of wireless Internet access:</a:t>
            </a:r>
          </a:p>
          <a:p>
            <a:pPr lvl="1"/>
            <a:r>
              <a:rPr lang="en-US" altLang="en-US" sz="2400" dirty="0">
                <a:latin typeface="+mn-lt"/>
              </a:rPr>
              <a:t>Telephone-based (mobile phones, smartphones)</a:t>
            </a:r>
          </a:p>
          <a:p>
            <a:pPr lvl="1"/>
            <a:r>
              <a:rPr lang="en-US" altLang="en-US" sz="2400" dirty="0">
                <a:latin typeface="+mn-lt"/>
              </a:rPr>
              <a:t>Computer network–based (wireless local area network–based)</a:t>
            </a:r>
          </a:p>
        </p:txBody>
      </p:sp>
    </p:spTree>
    <p:extLst>
      <p:ext uri="{BB962C8B-B14F-4D97-AF65-F5344CB8AC3E}">
        <p14:creationId xmlns:p14="http://schemas.microsoft.com/office/powerpoint/2010/main" val="2215425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Local Area Network (W</a:t>
            </a:r>
            <a:r>
              <a:rPr lang="en-US" sz="100" dirty="0"/>
              <a:t> </a:t>
            </a:r>
            <a:r>
              <a:rPr lang="en-US" dirty="0"/>
              <a:t>L</a:t>
            </a:r>
            <a:r>
              <a:rPr lang="en-US" sz="100" dirty="0"/>
              <a:t> </a:t>
            </a:r>
            <a:r>
              <a:rPr lang="en-US" dirty="0" smtClean="0"/>
              <a:t>A</a:t>
            </a:r>
            <a:r>
              <a:rPr lang="en-US" sz="100" dirty="0" smtClean="0"/>
              <a:t> </a:t>
            </a:r>
            <a:r>
              <a:rPr lang="en-US" dirty="0"/>
              <a:t>N) –Based Internet Access</a:t>
            </a:r>
          </a:p>
        </p:txBody>
      </p:sp>
      <p:sp>
        <p:nvSpPr>
          <p:cNvPr id="3" name="Text Placeholder 2"/>
          <p:cNvSpPr>
            <a:spLocks noGrp="1"/>
          </p:cNvSpPr>
          <p:nvPr>
            <p:ph type="body" idx="1"/>
          </p:nvPr>
        </p:nvSpPr>
        <p:spPr/>
        <p:txBody>
          <a:bodyPr/>
          <a:lstStyle/>
          <a:p>
            <a:r>
              <a:rPr lang="en-US" altLang="en-US" sz="2400" dirty="0">
                <a:latin typeface="+mn-lt"/>
              </a:rPr>
              <a:t>Wi-Fi</a:t>
            </a:r>
          </a:p>
          <a:p>
            <a:pPr lvl="1"/>
            <a:r>
              <a:rPr lang="en-US" altLang="en-US" sz="2400" dirty="0">
                <a:latin typeface="+mn-lt"/>
              </a:rPr>
              <a:t>High-speed, fixed broadband wireless </a:t>
            </a:r>
            <a:r>
              <a:rPr lang="en-US" altLang="en-US" sz="2400" dirty="0" smtClean="0">
                <a:latin typeface="+mn-lt"/>
              </a:rPr>
              <a:t>L</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N </a:t>
            </a:r>
            <a:r>
              <a:rPr lang="en-US" altLang="en-US" sz="2400" dirty="0">
                <a:latin typeface="+mn-lt"/>
              </a:rPr>
              <a:t>(</a:t>
            </a:r>
            <a:r>
              <a:rPr lang="en-US" altLang="en-US" sz="2400" dirty="0" smtClean="0">
                <a:latin typeface="+mn-lt"/>
              </a:rPr>
              <a:t>W</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N</a:t>
            </a:r>
            <a:r>
              <a:rPr lang="en-US" altLang="en-US" sz="2400" dirty="0">
                <a:latin typeface="+mn-lt"/>
              </a:rPr>
              <a:t>)</a:t>
            </a:r>
          </a:p>
          <a:p>
            <a:pPr lvl="1"/>
            <a:r>
              <a:rPr lang="en-US" altLang="en-US" sz="2400" dirty="0">
                <a:latin typeface="+mn-lt"/>
              </a:rPr>
              <a:t>Wireless access point </a:t>
            </a:r>
            <a:r>
              <a:rPr lang="en-US" altLang="en-US" sz="2400" dirty="0" smtClean="0">
                <a:latin typeface="+mn-lt"/>
              </a:rPr>
              <a:t>(“</a:t>
            </a:r>
            <a:r>
              <a:rPr lang="en-US" altLang="ja-JP" sz="2400" dirty="0" smtClean="0">
                <a:latin typeface="+mn-lt"/>
              </a:rPr>
              <a:t>hot spots”)</a:t>
            </a:r>
            <a:endParaRPr lang="en-US" altLang="ja-JP" sz="2400" dirty="0">
              <a:latin typeface="+mn-lt"/>
            </a:endParaRPr>
          </a:p>
          <a:p>
            <a:pPr lvl="1"/>
            <a:r>
              <a:rPr lang="en-US" altLang="en-US" sz="2400" dirty="0">
                <a:latin typeface="+mn-lt"/>
              </a:rPr>
              <a:t>Limited range but inexpensive</a:t>
            </a:r>
          </a:p>
          <a:p>
            <a:r>
              <a:rPr lang="en-US" altLang="en-US" sz="2400" dirty="0">
                <a:latin typeface="+mn-lt"/>
              </a:rPr>
              <a:t>WiMax</a:t>
            </a:r>
          </a:p>
          <a:p>
            <a:r>
              <a:rPr lang="en-US" altLang="en-US" sz="2400" dirty="0">
                <a:latin typeface="+mn-lt"/>
              </a:rPr>
              <a:t>Bluetooth</a:t>
            </a:r>
          </a:p>
          <a:p>
            <a:r>
              <a:rPr lang="en-US" altLang="en-US" sz="2400" dirty="0">
                <a:latin typeface="+mn-lt"/>
              </a:rPr>
              <a:t>Internet access drones</a:t>
            </a:r>
          </a:p>
          <a:p>
            <a:pPr lvl="1"/>
            <a:r>
              <a:rPr lang="en-US" altLang="en-US" sz="2400" dirty="0">
                <a:latin typeface="+mn-lt"/>
              </a:rPr>
              <a:t>Google, Facebook initiatives</a:t>
            </a:r>
          </a:p>
        </p:txBody>
      </p:sp>
    </p:spTree>
    <p:extLst>
      <p:ext uri="{BB962C8B-B14F-4D97-AF65-F5344CB8AC3E}">
        <p14:creationId xmlns:p14="http://schemas.microsoft.com/office/powerpoint/2010/main" val="129843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3.14 </a:t>
            </a:r>
            <a:r>
              <a:rPr lang="en-US" dirty="0"/>
              <a:t>Wi-Fi Networks</a:t>
            </a:r>
          </a:p>
        </p:txBody>
      </p:sp>
      <p:pic>
        <p:nvPicPr>
          <p:cNvPr id="5" name="Picture 4" descr="Wi-fi networks have various connections. The wireless access point in the center of the diagram, is connected to the internet, a laptop computer, a smartphone, a tablet computer, and a desktop computer. The connection between the internet and the wireless access point is branched out into a broadband connection to inter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75" y="1581986"/>
            <a:ext cx="7253650" cy="4574556"/>
          </a:xfrm>
          <a:prstGeom prst="rect">
            <a:avLst/>
          </a:prstGeom>
        </p:spPr>
      </p:pic>
    </p:spTree>
    <p:extLst>
      <p:ext uri="{BB962C8B-B14F-4D97-AF65-F5344CB8AC3E}">
        <p14:creationId xmlns:p14="http://schemas.microsoft.com/office/powerpoint/2010/main" val="1200659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 Internet</a:t>
            </a:r>
          </a:p>
        </p:txBody>
      </p:sp>
      <p:sp>
        <p:nvSpPr>
          <p:cNvPr id="3" name="Text Placeholder 2"/>
          <p:cNvSpPr>
            <a:spLocks noGrp="1"/>
          </p:cNvSpPr>
          <p:nvPr>
            <p:ph type="body" idx="1"/>
          </p:nvPr>
        </p:nvSpPr>
        <p:spPr/>
        <p:txBody>
          <a:bodyPr/>
          <a:lstStyle/>
          <a:p>
            <a:r>
              <a:rPr lang="en-US" altLang="en-US" sz="2400" dirty="0">
                <a:latin typeface="+mn-lt"/>
              </a:rPr>
              <a:t>Latency </a:t>
            </a:r>
            <a:r>
              <a:rPr lang="en-US" altLang="en-US" sz="2400" dirty="0" smtClean="0">
                <a:latin typeface="+mn-lt"/>
              </a:rPr>
              <a:t>solutions</a:t>
            </a:r>
            <a:endParaRPr lang="en-US" altLang="en-US" sz="2400" dirty="0">
              <a:latin typeface="+mn-lt"/>
            </a:endParaRPr>
          </a:p>
          <a:p>
            <a:pPr lvl="1"/>
            <a:r>
              <a:rPr lang="en-US" altLang="en-US" sz="2400" dirty="0">
                <a:latin typeface="+mn-lt"/>
              </a:rPr>
              <a:t>diffserv (differentiated quality of service)</a:t>
            </a:r>
          </a:p>
          <a:p>
            <a:r>
              <a:rPr lang="en-US" altLang="en-US" sz="2400" dirty="0">
                <a:latin typeface="+mn-lt"/>
              </a:rPr>
              <a:t>Guaranteed service levels and lower error </a:t>
            </a:r>
            <a:r>
              <a:rPr lang="en-US" altLang="en-US" sz="2400" dirty="0" smtClean="0">
                <a:latin typeface="+mn-lt"/>
              </a:rPr>
              <a:t>rates</a:t>
            </a:r>
            <a:endParaRPr lang="en-US" altLang="en-US" sz="2400" dirty="0">
              <a:latin typeface="+mn-lt"/>
            </a:endParaRPr>
          </a:p>
          <a:p>
            <a:r>
              <a:rPr lang="en-US" altLang="en-US" sz="2400" dirty="0">
                <a:latin typeface="+mn-lt"/>
              </a:rPr>
              <a:t>Declining costs</a:t>
            </a:r>
          </a:p>
          <a:p>
            <a:r>
              <a:rPr lang="en-US" altLang="en-US" sz="2400" dirty="0">
                <a:latin typeface="+mn-lt"/>
              </a:rPr>
              <a:t>The Internet of Things (</a:t>
            </a:r>
            <a:r>
              <a:rPr lang="en-US" altLang="en-US" sz="2400" dirty="0" smtClean="0">
                <a:latin typeface="+mn-lt"/>
              </a:rPr>
              <a:t>I</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T</a:t>
            </a:r>
            <a:r>
              <a:rPr lang="en-US" altLang="en-US" sz="2400" dirty="0">
                <a:latin typeface="+mn-lt"/>
              </a:rPr>
              <a:t>)</a:t>
            </a:r>
          </a:p>
          <a:p>
            <a:pPr lvl="1"/>
            <a:r>
              <a:rPr lang="en-US" altLang="en-US" sz="2400" dirty="0">
                <a:latin typeface="+mn-lt"/>
              </a:rPr>
              <a:t>Objects connected via </a:t>
            </a:r>
            <a:r>
              <a:rPr lang="en-US" altLang="en-US" sz="2400" dirty="0" smtClean="0">
                <a:latin typeface="+mn-lt"/>
              </a:rPr>
              <a:t>sensors/R</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D </a:t>
            </a:r>
            <a:r>
              <a:rPr lang="en-US" altLang="en-US" sz="2400" dirty="0">
                <a:latin typeface="+mn-lt"/>
              </a:rPr>
              <a:t>to the Internet</a:t>
            </a:r>
          </a:p>
          <a:p>
            <a:pPr lvl="1"/>
            <a:r>
              <a:rPr lang="en-US" altLang="ja-JP" sz="2400" dirty="0" smtClean="0">
                <a:latin typeface="+mn-lt"/>
              </a:rPr>
              <a:t>“Smart things”</a:t>
            </a:r>
            <a:endParaRPr lang="en-US" altLang="ja-JP" sz="2400" dirty="0">
              <a:latin typeface="+mn-lt"/>
            </a:endParaRPr>
          </a:p>
          <a:p>
            <a:pPr lvl="1"/>
            <a:r>
              <a:rPr lang="en-US" altLang="en-US" sz="2400" dirty="0">
                <a:latin typeface="+mn-lt"/>
              </a:rPr>
              <a:t>Interoperability issues and standards</a:t>
            </a:r>
          </a:p>
          <a:p>
            <a:pPr lvl="1"/>
            <a:r>
              <a:rPr lang="en-US" altLang="en-US" sz="2400" dirty="0">
                <a:latin typeface="+mn-lt"/>
              </a:rPr>
              <a:t>Security and privacy concerns</a:t>
            </a:r>
          </a:p>
        </p:txBody>
      </p:sp>
    </p:spTree>
    <p:extLst>
      <p:ext uri="{BB962C8B-B14F-4D97-AF65-F5344CB8AC3E}">
        <p14:creationId xmlns:p14="http://schemas.microsoft.com/office/powerpoint/2010/main" val="3621054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a:t>
            </a:r>
          </a:p>
        </p:txBody>
      </p:sp>
      <p:sp>
        <p:nvSpPr>
          <p:cNvPr id="3" name="Text Placeholder 2"/>
          <p:cNvSpPr>
            <a:spLocks noGrp="1"/>
          </p:cNvSpPr>
          <p:nvPr>
            <p:ph type="body" idx="1"/>
          </p:nvPr>
        </p:nvSpPr>
        <p:spPr/>
        <p:txBody>
          <a:bodyPr/>
          <a:lstStyle/>
          <a:p>
            <a:r>
              <a:rPr lang="en-US" altLang="en-US" sz="2400" dirty="0">
                <a:latin typeface="+mn-lt"/>
              </a:rPr>
              <a:t>1989–1991: Web </a:t>
            </a:r>
            <a:r>
              <a:rPr lang="en-US" altLang="en-US" sz="2400" dirty="0" smtClean="0">
                <a:latin typeface="+mn-lt"/>
              </a:rPr>
              <a:t>invented</a:t>
            </a:r>
            <a:endParaRPr lang="en-US" altLang="en-US" sz="2400" dirty="0">
              <a:latin typeface="+mn-lt"/>
            </a:endParaRPr>
          </a:p>
          <a:p>
            <a:pPr lvl="1"/>
            <a:r>
              <a:rPr lang="en-US" altLang="en-US" sz="2400" dirty="0">
                <a:latin typeface="+mn-lt"/>
              </a:rPr>
              <a:t>Tim Berners-Lee at </a:t>
            </a:r>
            <a:r>
              <a:rPr lang="en-US" altLang="en-US" sz="2400" dirty="0" smtClean="0">
                <a:latin typeface="+mn-lt"/>
              </a:rPr>
              <a:t>C</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N</a:t>
            </a:r>
            <a:endParaRPr lang="en-US" altLang="en-US" sz="2400" dirty="0">
              <a:latin typeface="+mn-lt"/>
            </a:endParaRPr>
          </a:p>
          <a:p>
            <a:pPr lvl="1"/>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2400" dirty="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P</a:t>
            </a:r>
            <a:r>
              <a:rPr lang="en-US" altLang="en-US" sz="2400" dirty="0">
                <a:latin typeface="+mn-lt"/>
              </a:rPr>
              <a:t>, Web server, Web browser</a:t>
            </a:r>
          </a:p>
          <a:p>
            <a:r>
              <a:rPr lang="en-US" altLang="en-US" sz="2400" dirty="0">
                <a:latin typeface="+mn-lt"/>
              </a:rPr>
              <a:t>1993: Mosaic web browser </a:t>
            </a:r>
            <a:r>
              <a:rPr lang="en-US" altLang="en-US" sz="2400" dirty="0" smtClean="0">
                <a:latin typeface="+mn-lt"/>
              </a:rPr>
              <a:t>w/G</a:t>
            </a:r>
            <a:r>
              <a:rPr lang="en-US" altLang="en-US" sz="100" dirty="0" smtClean="0">
                <a:latin typeface="+mn-lt"/>
              </a:rPr>
              <a:t> </a:t>
            </a:r>
            <a:r>
              <a:rPr lang="en-US" altLang="en-US" sz="2400" dirty="0" smtClean="0">
                <a:latin typeface="+mn-lt"/>
              </a:rPr>
              <a:t>U</a:t>
            </a:r>
            <a:r>
              <a:rPr lang="en-US" altLang="en-US" sz="100" dirty="0" smtClean="0">
                <a:latin typeface="+mn-lt"/>
              </a:rPr>
              <a:t> </a:t>
            </a:r>
            <a:r>
              <a:rPr lang="en-US" altLang="en-US" sz="2400" dirty="0" smtClean="0">
                <a:latin typeface="+mn-lt"/>
              </a:rPr>
              <a:t>I</a:t>
            </a:r>
            <a:endParaRPr lang="en-US" altLang="en-US" sz="2400" dirty="0">
              <a:latin typeface="+mn-lt"/>
            </a:endParaRPr>
          </a:p>
          <a:p>
            <a:pPr lvl="1"/>
            <a:r>
              <a:rPr lang="en-US" altLang="en-US" sz="2400" dirty="0">
                <a:latin typeface="+mn-lt"/>
              </a:rPr>
              <a:t>Andreessen and others at </a:t>
            </a:r>
            <a:r>
              <a:rPr lang="en-US" altLang="en-US" sz="2400" dirty="0" smtClean="0">
                <a:latin typeface="+mn-lt"/>
              </a:rPr>
              <a:t>N</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A</a:t>
            </a:r>
            <a:endParaRPr lang="en-US" altLang="en-US" sz="2400" dirty="0">
              <a:latin typeface="+mn-lt"/>
            </a:endParaRPr>
          </a:p>
          <a:p>
            <a:pPr lvl="1"/>
            <a:r>
              <a:rPr lang="en-US" altLang="en-US" sz="2400" dirty="0">
                <a:latin typeface="+mn-lt"/>
              </a:rPr>
              <a:t>Runs on Windows, Macintosh, or </a:t>
            </a:r>
            <a:r>
              <a:rPr lang="en-US" altLang="en-US" sz="2400" dirty="0" smtClean="0">
                <a:latin typeface="+mn-lt"/>
              </a:rPr>
              <a:t>Unix</a:t>
            </a:r>
            <a:endParaRPr lang="en-US" altLang="en-US" sz="2400" dirty="0">
              <a:latin typeface="+mn-lt"/>
            </a:endParaRPr>
          </a:p>
          <a:p>
            <a:r>
              <a:rPr lang="en-US" altLang="en-US" sz="2400" dirty="0">
                <a:latin typeface="+mn-lt"/>
              </a:rPr>
              <a:t>1994: Netscape Navigator, first commercial web browser</a:t>
            </a:r>
          </a:p>
          <a:p>
            <a:r>
              <a:rPr lang="en-US" altLang="en-US" sz="2400" dirty="0">
                <a:latin typeface="+mn-lt"/>
              </a:rPr>
              <a:t>1995: Microsoft Internet Explorer</a:t>
            </a:r>
          </a:p>
        </p:txBody>
      </p:sp>
    </p:spTree>
    <p:extLst>
      <p:ext uri="{BB962C8B-B14F-4D97-AF65-F5344CB8AC3E}">
        <p14:creationId xmlns:p14="http://schemas.microsoft.com/office/powerpoint/2010/main" val="18976209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Hypertext</a:t>
            </a:r>
          </a:p>
        </p:txBody>
      </p:sp>
      <p:sp>
        <p:nvSpPr>
          <p:cNvPr id="3" name="Text Placeholder 2"/>
          <p:cNvSpPr>
            <a:spLocks noGrp="1"/>
          </p:cNvSpPr>
          <p:nvPr>
            <p:ph type="body" idx="1"/>
          </p:nvPr>
        </p:nvSpPr>
        <p:spPr/>
        <p:txBody>
          <a:bodyPr/>
          <a:lstStyle/>
          <a:p>
            <a:r>
              <a:rPr lang="en-US" sz="2400" dirty="0">
                <a:latin typeface="+mn-lt"/>
              </a:rPr>
              <a:t>Text formatted with embedded </a:t>
            </a:r>
            <a:r>
              <a:rPr lang="en-US" sz="2400" dirty="0" smtClean="0">
                <a:latin typeface="+mn-lt"/>
              </a:rPr>
              <a:t>links</a:t>
            </a:r>
            <a:endParaRPr lang="en-US" sz="2400" dirty="0">
              <a:latin typeface="+mn-lt"/>
            </a:endParaRPr>
          </a:p>
          <a:p>
            <a:pPr lvl="1"/>
            <a:r>
              <a:rPr lang="en-US" sz="2400" dirty="0">
                <a:latin typeface="+mn-lt"/>
              </a:rPr>
              <a:t>Links connect documents to one another, and to other objects such as sound, video, or animation files</a:t>
            </a:r>
          </a:p>
          <a:p>
            <a:r>
              <a:rPr lang="en-US" sz="2400" dirty="0">
                <a:latin typeface="+mn-lt"/>
              </a:rPr>
              <a:t>Uses Hypertext Transfer Protocol (</a:t>
            </a:r>
            <a:r>
              <a:rPr lang="en-US" sz="2400" dirty="0" smtClean="0">
                <a:latin typeface="+mn-lt"/>
              </a:rPr>
              <a:t>H</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P</a:t>
            </a:r>
            <a:r>
              <a:rPr lang="en-US" sz="2400" dirty="0">
                <a:latin typeface="+mn-lt"/>
              </a:rPr>
              <a:t>) and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Ls </a:t>
            </a:r>
            <a:r>
              <a:rPr lang="en-US" sz="2400" dirty="0">
                <a:latin typeface="+mn-lt"/>
              </a:rPr>
              <a:t>to locate resources on the Web</a:t>
            </a:r>
          </a:p>
          <a:p>
            <a:pPr lvl="1"/>
            <a:r>
              <a:rPr lang="en-US" sz="2400" dirty="0">
                <a:latin typeface="+mn-lt"/>
              </a:rPr>
              <a:t>Example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L: </a:t>
            </a:r>
            <a:r>
              <a:rPr lang="en-US" sz="2400" dirty="0" smtClean="0">
                <a:latin typeface="+mn-lt"/>
                <a:hlinkClick r:id="rId2"/>
              </a:rPr>
              <a:t>http</a:t>
            </a:r>
            <a:r>
              <a:rPr lang="en-US" sz="2400" dirty="0">
                <a:latin typeface="+mn-lt"/>
                <a:hlinkClick r:id="rId2"/>
              </a:rPr>
              <a:t>://megacorp.com/content/features/082602.html</a:t>
            </a:r>
            <a:endParaRPr lang="en-US" sz="2400" dirty="0">
              <a:latin typeface="+mn-lt"/>
            </a:endParaRPr>
          </a:p>
        </p:txBody>
      </p:sp>
    </p:spTree>
    <p:extLst>
      <p:ext uri="{BB962C8B-B14F-4D97-AF65-F5344CB8AC3E}">
        <p14:creationId xmlns:p14="http://schemas.microsoft.com/office/powerpoint/2010/main" val="26709438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Markup Languages</a:t>
            </a:r>
          </a:p>
        </p:txBody>
      </p:sp>
      <p:sp>
        <p:nvSpPr>
          <p:cNvPr id="3" name="Text Placeholder 2"/>
          <p:cNvSpPr>
            <a:spLocks noGrp="1"/>
          </p:cNvSpPr>
          <p:nvPr>
            <p:ph type="body" idx="1"/>
          </p:nvPr>
        </p:nvSpPr>
        <p:spPr/>
        <p:txBody>
          <a:bodyPr/>
          <a:lstStyle/>
          <a:p>
            <a:r>
              <a:rPr lang="en-US" altLang="en-US" sz="2400" dirty="0">
                <a:latin typeface="+mn-lt"/>
              </a:rPr>
              <a:t>Hypertext Markup Language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2400" dirty="0">
                <a:latin typeface="+mn-lt"/>
              </a:rPr>
              <a:t>)</a:t>
            </a:r>
          </a:p>
          <a:p>
            <a:pPr lvl="1"/>
            <a:r>
              <a:rPr lang="en-US" altLang="en-US" sz="2400" dirty="0">
                <a:latin typeface="+mn-lt"/>
              </a:rPr>
              <a:t>Fixed set of pre-defined markup </a:t>
            </a:r>
            <a:r>
              <a:rPr lang="en-US" altLang="en-US" sz="2400" dirty="0" smtClean="0">
                <a:latin typeface="+mn-lt"/>
              </a:rPr>
              <a:t>“</a:t>
            </a:r>
            <a:r>
              <a:rPr lang="en-US" altLang="ja-JP" sz="2400" dirty="0" smtClean="0">
                <a:latin typeface="+mn-lt"/>
              </a:rPr>
              <a:t>tags” </a:t>
            </a:r>
            <a:r>
              <a:rPr lang="en-US" altLang="ja-JP" sz="2400" dirty="0">
                <a:latin typeface="+mn-lt"/>
              </a:rPr>
              <a:t>used to format text</a:t>
            </a:r>
          </a:p>
          <a:p>
            <a:pPr lvl="1"/>
            <a:r>
              <a:rPr lang="en-US" altLang="en-US" sz="2400" dirty="0">
                <a:latin typeface="+mn-lt"/>
              </a:rPr>
              <a:t>Controls look and feel of web </a:t>
            </a:r>
            <a:r>
              <a:rPr lang="en-US" altLang="en-US" sz="2400" dirty="0" smtClean="0">
                <a:latin typeface="+mn-lt"/>
              </a:rPr>
              <a:t>pages</a:t>
            </a:r>
            <a:endParaRPr lang="en-US" altLang="en-US" sz="2400" dirty="0">
              <a:latin typeface="+mn-lt"/>
            </a:endParaRPr>
          </a:p>
          <a:p>
            <a:pPr lvl="1"/>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L5 </a:t>
            </a:r>
            <a:r>
              <a:rPr lang="en-US" altLang="en-US" sz="2400" dirty="0">
                <a:latin typeface="+mn-lt"/>
              </a:rPr>
              <a:t>the newest version</a:t>
            </a:r>
          </a:p>
          <a:p>
            <a:r>
              <a:rPr lang="en-US" altLang="en-US" sz="2400" dirty="0">
                <a:latin typeface="+mn-lt"/>
              </a:rPr>
              <a:t>eXtensible Markup Language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2400" dirty="0">
                <a:latin typeface="+mn-lt"/>
              </a:rPr>
              <a:t>)</a:t>
            </a:r>
          </a:p>
          <a:p>
            <a:pPr lvl="1"/>
            <a:r>
              <a:rPr lang="en-US" altLang="en-US" sz="2400" dirty="0">
                <a:latin typeface="+mn-lt"/>
              </a:rPr>
              <a:t>Designed to describe data and information</a:t>
            </a:r>
          </a:p>
          <a:p>
            <a:pPr lvl="1"/>
            <a:r>
              <a:rPr lang="en-US" altLang="en-US" sz="2400" dirty="0">
                <a:latin typeface="+mn-lt"/>
              </a:rPr>
              <a:t>Tags used are defined by user</a:t>
            </a:r>
          </a:p>
        </p:txBody>
      </p:sp>
    </p:spTree>
    <p:extLst>
      <p:ext uri="{BB962C8B-B14F-4D97-AF65-F5344CB8AC3E}">
        <p14:creationId xmlns:p14="http://schemas.microsoft.com/office/powerpoint/2010/main" val="92894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Technology Background</a:t>
            </a:r>
          </a:p>
        </p:txBody>
      </p:sp>
      <p:sp>
        <p:nvSpPr>
          <p:cNvPr id="3" name="Text Placeholder 2"/>
          <p:cNvSpPr>
            <a:spLocks noGrp="1"/>
          </p:cNvSpPr>
          <p:nvPr>
            <p:ph type="body" idx="1"/>
          </p:nvPr>
        </p:nvSpPr>
        <p:spPr/>
        <p:txBody>
          <a:bodyPr/>
          <a:lstStyle/>
          <a:p>
            <a:r>
              <a:rPr lang="en-US" altLang="en-US" sz="2400" dirty="0">
                <a:latin typeface="+mn-lt"/>
              </a:rPr>
              <a:t>Internet</a:t>
            </a:r>
          </a:p>
          <a:p>
            <a:pPr lvl="1"/>
            <a:r>
              <a:rPr lang="en-US" altLang="en-US" sz="2400" dirty="0">
                <a:latin typeface="+mn-lt"/>
              </a:rPr>
              <a:t>Interconnected network of thousands of networks and millions of computers</a:t>
            </a:r>
          </a:p>
          <a:p>
            <a:pPr lvl="1"/>
            <a:r>
              <a:rPr lang="en-US" altLang="en-US" sz="2400" dirty="0">
                <a:latin typeface="+mn-lt"/>
              </a:rPr>
              <a:t>Links businesses, educational institutions, government agencies, and individuals</a:t>
            </a:r>
          </a:p>
          <a:p>
            <a:r>
              <a:rPr lang="en-US" altLang="en-US" sz="2400" dirty="0">
                <a:latin typeface="+mn-lt"/>
              </a:rPr>
              <a:t>World Wide Web (Web)</a:t>
            </a:r>
          </a:p>
          <a:p>
            <a:pPr lvl="1"/>
            <a:r>
              <a:rPr lang="en-US" altLang="en-US" sz="2400" dirty="0">
                <a:latin typeface="+mn-lt"/>
              </a:rPr>
              <a:t>One of the Internet</a:t>
            </a:r>
            <a:r>
              <a:rPr lang="en-US" altLang="ja-JP" sz="2400" dirty="0">
                <a:latin typeface="+mn-lt"/>
              </a:rPr>
              <a:t>’s most popular services</a:t>
            </a:r>
          </a:p>
          <a:p>
            <a:pPr lvl="1"/>
            <a:r>
              <a:rPr lang="en-US" altLang="en-US" sz="2400" dirty="0">
                <a:latin typeface="+mn-lt"/>
              </a:rPr>
              <a:t>Provides access to billions, possibly trillions, of web pages</a:t>
            </a:r>
          </a:p>
        </p:txBody>
      </p:sp>
    </p:spTree>
    <p:extLst>
      <p:ext uri="{BB962C8B-B14F-4D97-AF65-F5344CB8AC3E}">
        <p14:creationId xmlns:p14="http://schemas.microsoft.com/office/powerpoint/2010/main" val="347305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98933" cy="1097279"/>
          </a:xfrm>
        </p:spPr>
        <p:txBody>
          <a:bodyPr/>
          <a:lstStyle/>
          <a:p>
            <a:r>
              <a:rPr lang="en-US" dirty="0"/>
              <a:t>Insight on Technology: </a:t>
            </a:r>
            <a:r>
              <a:rPr lang="en-US" altLang="en-US" dirty="0"/>
              <a:t>The Rise of </a:t>
            </a:r>
            <a:r>
              <a:rPr lang="en-US" altLang="en-US" dirty="0" smtClean="0"/>
              <a:t>H</a:t>
            </a:r>
            <a:r>
              <a:rPr lang="en-US" altLang="en-US" sz="100" dirty="0" smtClean="0"/>
              <a:t> </a:t>
            </a:r>
            <a:r>
              <a:rPr lang="en-US" altLang="en-US" dirty="0" smtClean="0"/>
              <a:t>T</a:t>
            </a:r>
            <a:r>
              <a:rPr lang="en-US" altLang="en-US" sz="100" dirty="0" smtClean="0"/>
              <a:t> </a:t>
            </a:r>
            <a:r>
              <a:rPr lang="en-US" altLang="en-US" dirty="0" smtClean="0"/>
              <a:t>M</a:t>
            </a:r>
            <a:r>
              <a:rPr lang="en-US" altLang="en-US" sz="100" dirty="0" smtClean="0"/>
              <a:t> </a:t>
            </a:r>
            <a:r>
              <a:rPr lang="en-US" altLang="en-US" dirty="0" smtClean="0"/>
              <a:t>L5</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sz="2400" dirty="0">
                <a:latin typeface="+mn-lt"/>
              </a:rPr>
              <a:t>What features of </a:t>
            </a:r>
            <a:r>
              <a:rPr lang="en-US" sz="2400" dirty="0" smtClean="0">
                <a:latin typeface="+mn-lt"/>
              </a:rPr>
              <a:t>H</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L5 </a:t>
            </a:r>
            <a:r>
              <a:rPr lang="en-US" sz="2400" dirty="0">
                <a:latin typeface="+mn-lt"/>
              </a:rPr>
              <a:t>are changing the way websites are built?</a:t>
            </a:r>
          </a:p>
          <a:p>
            <a:pPr lvl="1"/>
            <a:r>
              <a:rPr lang="en-US" sz="2400" dirty="0">
                <a:latin typeface="+mn-lt"/>
              </a:rPr>
              <a:t>Is </a:t>
            </a:r>
            <a:r>
              <a:rPr lang="en-US" sz="2400" dirty="0" smtClean="0">
                <a:latin typeface="+mn-lt"/>
              </a:rPr>
              <a:t>H</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L5 </a:t>
            </a:r>
            <a:r>
              <a:rPr lang="en-US" sz="2400" dirty="0">
                <a:latin typeface="+mn-lt"/>
              </a:rPr>
              <a:t>a disruptive technology, and if so, for whom?</a:t>
            </a:r>
          </a:p>
          <a:p>
            <a:pPr lvl="1"/>
            <a:r>
              <a:rPr lang="en-US" sz="2400" dirty="0">
                <a:latin typeface="+mn-lt"/>
              </a:rPr>
              <a:t>Are there any disadvantages in websites and mobile apps moving to an </a:t>
            </a:r>
            <a:r>
              <a:rPr lang="en-US" sz="2400" dirty="0" smtClean="0">
                <a:latin typeface="+mn-lt"/>
              </a:rPr>
              <a:t>H</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L5 </a:t>
            </a:r>
            <a:r>
              <a:rPr lang="en-US" sz="2400" dirty="0">
                <a:latin typeface="+mn-lt"/>
              </a:rPr>
              <a:t>platform?</a:t>
            </a:r>
          </a:p>
        </p:txBody>
      </p:sp>
    </p:spTree>
    <p:extLst>
      <p:ext uri="{BB962C8B-B14F-4D97-AF65-F5344CB8AC3E}">
        <p14:creationId xmlns:p14="http://schemas.microsoft.com/office/powerpoint/2010/main" val="822648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Servers and Web Clients</a:t>
            </a:r>
          </a:p>
        </p:txBody>
      </p:sp>
      <p:sp>
        <p:nvSpPr>
          <p:cNvPr id="3" name="Text Placeholder 2"/>
          <p:cNvSpPr>
            <a:spLocks noGrp="1"/>
          </p:cNvSpPr>
          <p:nvPr>
            <p:ph type="body" idx="1"/>
          </p:nvPr>
        </p:nvSpPr>
        <p:spPr/>
        <p:txBody>
          <a:bodyPr/>
          <a:lstStyle/>
          <a:p>
            <a:r>
              <a:rPr lang="en-US" sz="2000" dirty="0">
                <a:latin typeface="+mn-lt"/>
              </a:rPr>
              <a:t>Web server </a:t>
            </a:r>
            <a:r>
              <a:rPr lang="en-US" sz="2000" dirty="0" smtClean="0">
                <a:latin typeface="+mn-lt"/>
              </a:rPr>
              <a:t>software</a:t>
            </a:r>
            <a:endParaRPr lang="en-US" sz="2000" dirty="0">
              <a:latin typeface="+mn-lt"/>
            </a:endParaRPr>
          </a:p>
          <a:p>
            <a:pPr lvl="1"/>
            <a:r>
              <a:rPr lang="en-US" sz="2000" dirty="0">
                <a:latin typeface="+mn-lt"/>
              </a:rPr>
              <a:t>Enables a computer to deliver web pages to clients on a network that request this service by sending an </a:t>
            </a:r>
            <a:r>
              <a:rPr lang="en-US" sz="2000" dirty="0" smtClean="0">
                <a:latin typeface="+mn-lt"/>
              </a:rPr>
              <a:t>H</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P </a:t>
            </a:r>
            <a:r>
              <a:rPr lang="en-US" sz="2000" dirty="0">
                <a:latin typeface="+mn-lt"/>
              </a:rPr>
              <a:t>request</a:t>
            </a:r>
          </a:p>
          <a:p>
            <a:pPr lvl="1"/>
            <a:r>
              <a:rPr lang="en-US" sz="2000" dirty="0">
                <a:latin typeface="+mn-lt"/>
              </a:rPr>
              <a:t>Basic capabilities: Security services, </a:t>
            </a:r>
            <a:r>
              <a:rPr lang="en-US" sz="2000" dirty="0" smtClean="0">
                <a:latin typeface="+mn-lt"/>
              </a:rPr>
              <a:t>F</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P</a:t>
            </a:r>
            <a:r>
              <a:rPr lang="en-US" sz="2000" dirty="0">
                <a:latin typeface="+mn-lt"/>
              </a:rPr>
              <a:t>, search engine, data capture</a:t>
            </a:r>
          </a:p>
          <a:p>
            <a:r>
              <a:rPr lang="en-US" sz="2000" dirty="0">
                <a:latin typeface="+mn-lt"/>
              </a:rPr>
              <a:t>Web </a:t>
            </a:r>
            <a:r>
              <a:rPr lang="en-US" sz="2000" dirty="0" smtClean="0">
                <a:latin typeface="+mn-lt"/>
              </a:rPr>
              <a:t>server</a:t>
            </a:r>
            <a:endParaRPr lang="en-US" sz="2000" dirty="0">
              <a:latin typeface="+mn-lt"/>
            </a:endParaRPr>
          </a:p>
          <a:p>
            <a:pPr lvl="1"/>
            <a:r>
              <a:rPr lang="en-US" sz="2000" dirty="0">
                <a:latin typeface="+mn-lt"/>
              </a:rPr>
              <a:t>May refer to either web server software or physical server</a:t>
            </a:r>
          </a:p>
          <a:p>
            <a:pPr lvl="1"/>
            <a:r>
              <a:rPr lang="en-US" sz="2000" dirty="0">
                <a:latin typeface="+mn-lt"/>
              </a:rPr>
              <a:t>Specialized servers: Database servers, ad servers, and so on</a:t>
            </a:r>
          </a:p>
          <a:p>
            <a:r>
              <a:rPr lang="en-US" sz="2000" dirty="0">
                <a:latin typeface="+mn-lt"/>
              </a:rPr>
              <a:t>Web </a:t>
            </a:r>
            <a:r>
              <a:rPr lang="en-US" sz="2000" dirty="0" smtClean="0">
                <a:latin typeface="+mn-lt"/>
              </a:rPr>
              <a:t>client</a:t>
            </a:r>
            <a:endParaRPr lang="en-US" sz="2000" dirty="0">
              <a:latin typeface="+mn-lt"/>
            </a:endParaRPr>
          </a:p>
          <a:p>
            <a:pPr lvl="1"/>
            <a:r>
              <a:rPr lang="en-US" sz="2000" dirty="0">
                <a:latin typeface="+mn-lt"/>
              </a:rPr>
              <a:t>Any computing device attached to the Internet that is capable of making </a:t>
            </a:r>
            <a:r>
              <a:rPr lang="en-US" sz="2000" dirty="0" smtClean="0">
                <a:latin typeface="+mn-lt"/>
              </a:rPr>
              <a:t>H</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P </a:t>
            </a:r>
            <a:r>
              <a:rPr lang="en-US" sz="2000" dirty="0">
                <a:latin typeface="+mn-lt"/>
              </a:rPr>
              <a:t>requests and displaying </a:t>
            </a:r>
            <a:r>
              <a:rPr lang="en-US" sz="2000" dirty="0" smtClean="0">
                <a:latin typeface="+mn-lt"/>
              </a:rPr>
              <a:t>H</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M</a:t>
            </a:r>
            <a:r>
              <a:rPr lang="en-US" sz="100" dirty="0" smtClean="0">
                <a:latin typeface="+mn-lt"/>
              </a:rPr>
              <a:t> </a:t>
            </a:r>
            <a:r>
              <a:rPr lang="en-US" sz="2000" dirty="0" smtClean="0">
                <a:latin typeface="+mn-lt"/>
              </a:rPr>
              <a:t>L </a:t>
            </a:r>
            <a:r>
              <a:rPr lang="en-US" sz="2000" dirty="0">
                <a:latin typeface="+mn-lt"/>
              </a:rPr>
              <a:t>pages</a:t>
            </a:r>
          </a:p>
        </p:txBody>
      </p:sp>
    </p:spTree>
    <p:extLst>
      <p:ext uri="{BB962C8B-B14F-4D97-AF65-F5344CB8AC3E}">
        <p14:creationId xmlns:p14="http://schemas.microsoft.com/office/powerpoint/2010/main" val="2651666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Browsers</a:t>
            </a:r>
          </a:p>
        </p:txBody>
      </p:sp>
      <p:sp>
        <p:nvSpPr>
          <p:cNvPr id="3" name="Text Placeholder 2"/>
          <p:cNvSpPr>
            <a:spLocks noGrp="1"/>
          </p:cNvSpPr>
          <p:nvPr>
            <p:ph type="body" idx="1"/>
          </p:nvPr>
        </p:nvSpPr>
        <p:spPr/>
        <p:txBody>
          <a:bodyPr/>
          <a:lstStyle/>
          <a:p>
            <a:r>
              <a:rPr lang="en-US" altLang="en-US" sz="2400" dirty="0">
                <a:latin typeface="+mn-lt"/>
              </a:rPr>
              <a:t>Primary purpose is to display web page, but may include added </a:t>
            </a:r>
            <a:r>
              <a:rPr lang="en-US" altLang="en-US" sz="2400" dirty="0" smtClean="0">
                <a:latin typeface="+mn-lt"/>
              </a:rPr>
              <a:t>features</a:t>
            </a:r>
            <a:endParaRPr lang="en-US" altLang="en-US" sz="2400" dirty="0">
              <a:latin typeface="+mn-lt"/>
            </a:endParaRPr>
          </a:p>
          <a:p>
            <a:pPr lvl="1"/>
            <a:r>
              <a:rPr lang="en-US" altLang="en-US" sz="2400" dirty="0">
                <a:latin typeface="+mn-lt"/>
              </a:rPr>
              <a:t>Google’s Chrome: 51% of desktop market, 52% mobile market</a:t>
            </a:r>
          </a:p>
          <a:p>
            <a:pPr lvl="2"/>
            <a:r>
              <a:rPr lang="en-US" altLang="en-US" sz="2400" dirty="0">
                <a:latin typeface="+mn-lt"/>
              </a:rPr>
              <a:t>Open source</a:t>
            </a:r>
          </a:p>
          <a:p>
            <a:pPr lvl="1"/>
            <a:r>
              <a:rPr lang="en-US" altLang="en-US" sz="2400" dirty="0">
                <a:latin typeface="+mn-lt"/>
              </a:rPr>
              <a:t>Internet Explorer: 30% of desktop, &gt;2% mobile</a:t>
            </a:r>
          </a:p>
          <a:p>
            <a:pPr lvl="1"/>
            <a:r>
              <a:rPr lang="en-US" altLang="en-US" sz="2400" dirty="0">
                <a:latin typeface="+mn-lt"/>
              </a:rPr>
              <a:t>Mozilla Firefox: 8% desktop, &gt;1% mobile</a:t>
            </a:r>
          </a:p>
          <a:p>
            <a:pPr lvl="2"/>
            <a:r>
              <a:rPr lang="en-US" altLang="en-US" sz="2400" dirty="0">
                <a:latin typeface="+mn-lt"/>
              </a:rPr>
              <a:t>Open source</a:t>
            </a:r>
          </a:p>
          <a:p>
            <a:pPr lvl="1"/>
            <a:r>
              <a:rPr lang="en-US" altLang="en-US" sz="2400" dirty="0">
                <a:latin typeface="+mn-lt"/>
              </a:rPr>
              <a:t>Apple’s Safari: 4.5% desktop, 28% mobile</a:t>
            </a:r>
          </a:p>
        </p:txBody>
      </p:sp>
    </p:spTree>
    <p:extLst>
      <p:ext uri="{BB962C8B-B14F-4D97-AF65-F5344CB8AC3E}">
        <p14:creationId xmlns:p14="http://schemas.microsoft.com/office/powerpoint/2010/main" val="1986437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and Web: Features</a:t>
            </a:r>
          </a:p>
        </p:txBody>
      </p:sp>
      <p:sp>
        <p:nvSpPr>
          <p:cNvPr id="3" name="Text Placeholder 2"/>
          <p:cNvSpPr>
            <a:spLocks noGrp="1"/>
          </p:cNvSpPr>
          <p:nvPr>
            <p:ph type="body" idx="1"/>
          </p:nvPr>
        </p:nvSpPr>
        <p:spPr/>
        <p:txBody>
          <a:bodyPr/>
          <a:lstStyle/>
          <a:p>
            <a:r>
              <a:rPr lang="en-US" sz="2400" dirty="0">
                <a:latin typeface="+mn-lt"/>
              </a:rPr>
              <a:t>Features on which the foundations of </a:t>
            </a:r>
            <a:r>
              <a:rPr lang="en-US" sz="2400" dirty="0" smtClean="0">
                <a:latin typeface="+mn-lt"/>
              </a:rPr>
              <a:t>e-commerce </a:t>
            </a:r>
            <a:r>
              <a:rPr lang="en-US" sz="2400" dirty="0">
                <a:latin typeface="+mn-lt"/>
              </a:rPr>
              <a:t>are built:</a:t>
            </a:r>
          </a:p>
          <a:p>
            <a:pPr lvl="1"/>
            <a:r>
              <a:rPr lang="en-US" sz="2400" dirty="0">
                <a:latin typeface="+mn-lt"/>
              </a:rPr>
              <a:t>Communication tools</a:t>
            </a:r>
          </a:p>
          <a:p>
            <a:pPr lvl="1"/>
            <a:r>
              <a:rPr lang="en-US" sz="2400" dirty="0">
                <a:latin typeface="+mn-lt"/>
              </a:rPr>
              <a:t>Search engines</a:t>
            </a:r>
          </a:p>
          <a:p>
            <a:pPr lvl="1"/>
            <a:r>
              <a:rPr lang="en-US" sz="2400" dirty="0">
                <a:latin typeface="+mn-lt"/>
              </a:rPr>
              <a:t>Downloadable and streaming media</a:t>
            </a:r>
          </a:p>
          <a:p>
            <a:pPr lvl="1"/>
            <a:r>
              <a:rPr lang="en-US" sz="2400" dirty="0">
                <a:latin typeface="+mn-lt"/>
              </a:rPr>
              <a:t>Web 2.0 applications and services</a:t>
            </a:r>
          </a:p>
          <a:p>
            <a:pPr lvl="1"/>
            <a:r>
              <a:rPr lang="en-US" sz="2400" dirty="0">
                <a:latin typeface="+mn-lt"/>
              </a:rPr>
              <a:t>Virtual reality and augmented </a:t>
            </a:r>
            <a:r>
              <a:rPr lang="en-US" sz="2400" dirty="0" smtClean="0">
                <a:latin typeface="+mn-lt"/>
              </a:rPr>
              <a:t>reality</a:t>
            </a:r>
            <a:endParaRPr lang="en-US" sz="2400" dirty="0">
              <a:latin typeface="+mn-lt"/>
            </a:endParaRPr>
          </a:p>
          <a:p>
            <a:pPr lvl="1"/>
            <a:r>
              <a:rPr lang="en-US" sz="2400" dirty="0">
                <a:latin typeface="+mn-lt"/>
              </a:rPr>
              <a:t>Intelligent personal assistants</a:t>
            </a:r>
          </a:p>
        </p:txBody>
      </p:sp>
    </p:spTree>
    <p:extLst>
      <p:ext uri="{BB962C8B-B14F-4D97-AF65-F5344CB8AC3E}">
        <p14:creationId xmlns:p14="http://schemas.microsoft.com/office/powerpoint/2010/main" val="558093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Tools</a:t>
            </a:r>
          </a:p>
        </p:txBody>
      </p:sp>
      <p:sp>
        <p:nvSpPr>
          <p:cNvPr id="3" name="Text Placeholder 2"/>
          <p:cNvSpPr>
            <a:spLocks noGrp="1"/>
          </p:cNvSpPr>
          <p:nvPr>
            <p:ph type="body" idx="1"/>
          </p:nvPr>
        </p:nvSpPr>
        <p:spPr/>
        <p:txBody>
          <a:bodyPr/>
          <a:lstStyle/>
          <a:p>
            <a:r>
              <a:rPr lang="en-US" sz="2400" dirty="0">
                <a:latin typeface="+mn-lt"/>
              </a:rPr>
              <a:t>E-mail</a:t>
            </a:r>
          </a:p>
          <a:p>
            <a:pPr lvl="1"/>
            <a:r>
              <a:rPr lang="en-US" sz="2400" dirty="0">
                <a:latin typeface="+mn-lt"/>
              </a:rPr>
              <a:t>Most used application of the Internet</a:t>
            </a:r>
          </a:p>
          <a:p>
            <a:r>
              <a:rPr lang="en-US" sz="2400" dirty="0">
                <a:latin typeface="+mn-lt"/>
              </a:rPr>
              <a:t>Messaging Applications</a:t>
            </a:r>
          </a:p>
          <a:p>
            <a:pPr lvl="1"/>
            <a:r>
              <a:rPr lang="en-US" sz="2400" dirty="0">
                <a:latin typeface="+mn-lt"/>
              </a:rPr>
              <a:t>Instant messaging</a:t>
            </a:r>
          </a:p>
          <a:p>
            <a:r>
              <a:rPr lang="en-US" sz="2400" dirty="0">
                <a:latin typeface="+mn-lt"/>
              </a:rPr>
              <a:t>Online message boards</a:t>
            </a:r>
          </a:p>
          <a:p>
            <a:r>
              <a:rPr lang="en-US" sz="2400" dirty="0">
                <a:latin typeface="+mn-lt"/>
              </a:rPr>
              <a:t>Internet telephony</a:t>
            </a:r>
          </a:p>
          <a:p>
            <a:pPr lvl="1"/>
            <a:r>
              <a:rPr lang="en-US" sz="2400" dirty="0" smtClean="0">
                <a:latin typeface="+mn-lt"/>
              </a:rPr>
              <a:t>V</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P</a:t>
            </a:r>
            <a:endParaRPr lang="en-US" sz="2400" dirty="0">
              <a:latin typeface="+mn-lt"/>
            </a:endParaRPr>
          </a:p>
          <a:p>
            <a:r>
              <a:rPr lang="en-US" sz="2400" dirty="0">
                <a:latin typeface="+mn-lt"/>
              </a:rPr>
              <a:t>Video conferencing, video chatting, telepresence</a:t>
            </a:r>
          </a:p>
        </p:txBody>
      </p:sp>
    </p:spTree>
    <p:extLst>
      <p:ext uri="{BB962C8B-B14F-4D97-AF65-F5344CB8AC3E}">
        <p14:creationId xmlns:p14="http://schemas.microsoft.com/office/powerpoint/2010/main" val="1333339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a:t>
            </a:r>
          </a:p>
        </p:txBody>
      </p:sp>
      <p:sp>
        <p:nvSpPr>
          <p:cNvPr id="3" name="Text Placeholder 2"/>
          <p:cNvSpPr>
            <a:spLocks noGrp="1"/>
          </p:cNvSpPr>
          <p:nvPr>
            <p:ph type="body" idx="1"/>
          </p:nvPr>
        </p:nvSpPr>
        <p:spPr/>
        <p:txBody>
          <a:bodyPr/>
          <a:lstStyle/>
          <a:p>
            <a:r>
              <a:rPr lang="en-US" sz="2400" dirty="0">
                <a:latin typeface="+mn-lt"/>
              </a:rPr>
              <a:t>Identify web pages that match queries based on one or more techniques</a:t>
            </a:r>
          </a:p>
          <a:p>
            <a:pPr lvl="1"/>
            <a:r>
              <a:rPr lang="en-US" sz="2400" dirty="0">
                <a:latin typeface="+mn-lt"/>
              </a:rPr>
              <a:t>Keyword indexes</a:t>
            </a:r>
          </a:p>
          <a:p>
            <a:pPr lvl="1"/>
            <a:r>
              <a:rPr lang="en-US" sz="2400" dirty="0">
                <a:latin typeface="+mn-lt"/>
              </a:rPr>
              <a:t>Page ranking</a:t>
            </a:r>
          </a:p>
          <a:p>
            <a:r>
              <a:rPr lang="en-US" sz="2400" dirty="0">
                <a:latin typeface="+mn-lt"/>
              </a:rPr>
              <a:t>Also serve as:</a:t>
            </a:r>
          </a:p>
          <a:p>
            <a:pPr lvl="1"/>
            <a:r>
              <a:rPr lang="en-US" sz="2400" dirty="0">
                <a:latin typeface="+mn-lt"/>
              </a:rPr>
              <a:t>Shopping tools</a:t>
            </a:r>
          </a:p>
          <a:p>
            <a:pPr lvl="1"/>
            <a:r>
              <a:rPr lang="en-US" sz="2400" dirty="0">
                <a:latin typeface="+mn-lt"/>
              </a:rPr>
              <a:t>Advertising vehicles (search engine marketing)</a:t>
            </a:r>
          </a:p>
          <a:p>
            <a:pPr lvl="1"/>
            <a:r>
              <a:rPr lang="en-US" sz="2400" dirty="0">
                <a:latin typeface="+mn-lt"/>
              </a:rPr>
              <a:t>Tool within e-commerce sites</a:t>
            </a:r>
          </a:p>
          <a:p>
            <a:r>
              <a:rPr lang="en-US" sz="2400" dirty="0">
                <a:latin typeface="+mn-lt"/>
              </a:rPr>
              <a:t>Top three providers: Google, Bing, Yahoo</a:t>
            </a:r>
          </a:p>
        </p:txBody>
      </p:sp>
    </p:spTree>
    <p:extLst>
      <p:ext uri="{BB962C8B-B14F-4D97-AF65-F5344CB8AC3E}">
        <p14:creationId xmlns:p14="http://schemas.microsoft.com/office/powerpoint/2010/main" val="2265854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3.18 </a:t>
            </a:r>
            <a:r>
              <a:rPr lang="en-US" dirty="0"/>
              <a:t>How Google Works</a:t>
            </a:r>
          </a:p>
        </p:txBody>
      </p:sp>
      <p:pic>
        <p:nvPicPr>
          <p:cNvPr id="4" name="Picture 3" descr="Google works by indexing the web and processing search queries. Indexing the Web proceeds as follows: 1. A Googlebot, which is software code, crawls the Web, going from link to link. 2. Crawled pages are analyzed with links semantic analysis and JavaS cript, C S S content. 3. New data is added to an index of keywords and the pages on which they appear. 4. To deal with the scale of the Web, Google has already indexed an estimated 30 trillion pages, Google breaks it up into thousands of index shards, or groups of millions of pages. 5. The index shards are stored on Google servers, approximately 1 million, located in data centers around the world.&#10;6. The indexing process runs continuously, processing billions of web pages a day. Pages with frequently updated content and links from other highly ranked sites are crawled more regularly and deeply, and given higher rank themselves. Processing a Search Query proceeds as follows: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the query. The algorithm has 200 plus variables including Page Rank, the quality and relevance of the content on the page to the query the context of the search, and the user's previous search history. Google also applies various penalties and filters to prevent attempts to game the algorithm. 4. Small text summaries are generated for each result. 5. Results delivered to user, 10 to a page."/>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2958040" y="1333781"/>
            <a:ext cx="3227920" cy="5067835"/>
          </a:xfrm>
          <a:prstGeom prst="rect">
            <a:avLst/>
          </a:prstGeom>
        </p:spPr>
      </p:pic>
    </p:spTree>
    <p:extLst>
      <p:ext uri="{BB962C8B-B14F-4D97-AF65-F5344CB8AC3E}">
        <p14:creationId xmlns:p14="http://schemas.microsoft.com/office/powerpoint/2010/main" val="4671597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Downloadable and Streaming Media</a:t>
            </a:r>
          </a:p>
        </p:txBody>
      </p:sp>
      <p:sp>
        <p:nvSpPr>
          <p:cNvPr id="3" name="Text Placeholder 2"/>
          <p:cNvSpPr>
            <a:spLocks noGrp="1"/>
          </p:cNvSpPr>
          <p:nvPr>
            <p:ph type="body" idx="1"/>
          </p:nvPr>
        </p:nvSpPr>
        <p:spPr/>
        <p:txBody>
          <a:bodyPr/>
          <a:lstStyle/>
          <a:p>
            <a:r>
              <a:rPr lang="en-US" sz="2400" dirty="0">
                <a:latin typeface="+mn-lt"/>
              </a:rPr>
              <a:t>Downloads:</a:t>
            </a:r>
          </a:p>
          <a:p>
            <a:pPr lvl="1"/>
            <a:r>
              <a:rPr lang="en-US" sz="2400" dirty="0">
                <a:latin typeface="+mn-lt"/>
              </a:rPr>
              <a:t>Growth in broadband connections enables large media file downloads</a:t>
            </a:r>
          </a:p>
          <a:p>
            <a:r>
              <a:rPr lang="en-US" sz="2400" dirty="0">
                <a:latin typeface="+mn-lt"/>
              </a:rPr>
              <a:t>Streaming technologies</a:t>
            </a:r>
          </a:p>
          <a:p>
            <a:pPr lvl="1"/>
            <a:r>
              <a:rPr lang="en-US" sz="2400" dirty="0">
                <a:latin typeface="+mn-lt"/>
              </a:rPr>
              <a:t>Enables music, video, and other large files to be sent to users in chunks so that the file can play uninterrupted</a:t>
            </a:r>
          </a:p>
          <a:p>
            <a:r>
              <a:rPr lang="en-US" sz="2400" dirty="0">
                <a:latin typeface="+mn-lt"/>
              </a:rPr>
              <a:t>Podcasting</a:t>
            </a:r>
          </a:p>
          <a:p>
            <a:r>
              <a:rPr lang="en-US" sz="2400" dirty="0">
                <a:latin typeface="+mn-lt"/>
              </a:rPr>
              <a:t>Explosion in online video viewing</a:t>
            </a:r>
          </a:p>
        </p:txBody>
      </p:sp>
    </p:spTree>
    <p:extLst>
      <p:ext uri="{BB962C8B-B14F-4D97-AF65-F5344CB8AC3E}">
        <p14:creationId xmlns:p14="http://schemas.microsoft.com/office/powerpoint/2010/main" val="2703906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2.0 Features and Services</a:t>
            </a:r>
          </a:p>
        </p:txBody>
      </p:sp>
      <p:sp>
        <p:nvSpPr>
          <p:cNvPr id="3" name="Text Placeholder 2"/>
          <p:cNvSpPr>
            <a:spLocks noGrp="1"/>
          </p:cNvSpPr>
          <p:nvPr>
            <p:ph type="body" idx="1"/>
          </p:nvPr>
        </p:nvSpPr>
        <p:spPr/>
        <p:txBody>
          <a:bodyPr/>
          <a:lstStyle/>
          <a:p>
            <a:r>
              <a:rPr lang="en-US" sz="2200" dirty="0">
                <a:latin typeface="+mn-lt"/>
              </a:rPr>
              <a:t>Online Social Networks</a:t>
            </a:r>
          </a:p>
          <a:p>
            <a:pPr lvl="1"/>
            <a:r>
              <a:rPr lang="en-US" sz="2200" dirty="0">
                <a:latin typeface="+mn-lt"/>
              </a:rPr>
              <a:t>Services that support communication among networks of friends, peers</a:t>
            </a:r>
          </a:p>
          <a:p>
            <a:r>
              <a:rPr lang="en-US" sz="2200" dirty="0">
                <a:latin typeface="+mn-lt"/>
              </a:rPr>
              <a:t>Blogs</a:t>
            </a:r>
          </a:p>
          <a:p>
            <a:pPr lvl="1"/>
            <a:r>
              <a:rPr lang="en-US" sz="2200" dirty="0">
                <a:latin typeface="+mn-lt"/>
              </a:rPr>
              <a:t>Personal web page of chronological entries</a:t>
            </a:r>
          </a:p>
          <a:p>
            <a:pPr lvl="1"/>
            <a:r>
              <a:rPr lang="en-US" sz="2200" dirty="0">
                <a:latin typeface="+mn-lt"/>
              </a:rPr>
              <a:t>Enables web page publishing with no knowledge of </a:t>
            </a:r>
            <a:r>
              <a:rPr lang="en-US" sz="2200" dirty="0" smtClean="0">
                <a:latin typeface="+mn-lt"/>
              </a:rPr>
              <a:t>H</a:t>
            </a:r>
            <a:r>
              <a:rPr lang="en-US" sz="100" dirty="0" smtClean="0">
                <a:latin typeface="+mn-lt"/>
              </a:rPr>
              <a:t> </a:t>
            </a:r>
            <a:r>
              <a:rPr lang="en-US" sz="2200" dirty="0" smtClean="0">
                <a:latin typeface="+mn-lt"/>
              </a:rPr>
              <a:t>T</a:t>
            </a:r>
            <a:r>
              <a:rPr lang="en-US" sz="100" dirty="0" smtClean="0">
                <a:latin typeface="+mn-lt"/>
              </a:rPr>
              <a:t> </a:t>
            </a:r>
            <a:r>
              <a:rPr lang="en-US" sz="2200" dirty="0" smtClean="0">
                <a:latin typeface="+mn-lt"/>
              </a:rPr>
              <a:t>M</a:t>
            </a:r>
            <a:r>
              <a:rPr lang="en-US" sz="100" dirty="0" smtClean="0">
                <a:latin typeface="+mn-lt"/>
              </a:rPr>
              <a:t> </a:t>
            </a:r>
            <a:r>
              <a:rPr lang="en-US" sz="2200" dirty="0" smtClean="0">
                <a:latin typeface="+mn-lt"/>
              </a:rPr>
              <a:t>L</a:t>
            </a:r>
            <a:endParaRPr lang="en-US" sz="2200" dirty="0">
              <a:latin typeface="+mn-lt"/>
            </a:endParaRPr>
          </a:p>
          <a:p>
            <a:r>
              <a:rPr lang="en-US" sz="2200" dirty="0">
                <a:latin typeface="+mn-lt"/>
              </a:rPr>
              <a:t>Wikis</a:t>
            </a:r>
          </a:p>
          <a:p>
            <a:pPr lvl="1"/>
            <a:r>
              <a:rPr lang="en-US" sz="2200" dirty="0">
                <a:latin typeface="+mn-lt"/>
              </a:rPr>
              <a:t>Enables documents to be written collectively and collaboratively</a:t>
            </a:r>
          </a:p>
          <a:p>
            <a:pPr lvl="1"/>
            <a:r>
              <a:rPr lang="en-US" sz="2200" dirty="0">
                <a:latin typeface="+mn-lt"/>
              </a:rPr>
              <a:t>E.g., Wikipedia</a:t>
            </a:r>
          </a:p>
        </p:txBody>
      </p:sp>
    </p:spTree>
    <p:extLst>
      <p:ext uri="{BB962C8B-B14F-4D97-AF65-F5344CB8AC3E}">
        <p14:creationId xmlns:p14="http://schemas.microsoft.com/office/powerpoint/2010/main" val="774047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Reality and Augmented Reality</a:t>
            </a:r>
          </a:p>
        </p:txBody>
      </p:sp>
      <p:sp>
        <p:nvSpPr>
          <p:cNvPr id="3" name="Text Placeholder 2"/>
          <p:cNvSpPr>
            <a:spLocks noGrp="1"/>
          </p:cNvSpPr>
          <p:nvPr>
            <p:ph type="body" idx="1"/>
          </p:nvPr>
        </p:nvSpPr>
        <p:spPr/>
        <p:txBody>
          <a:bodyPr/>
          <a:lstStyle/>
          <a:p>
            <a:r>
              <a:rPr lang="en-US" sz="2400" dirty="0">
                <a:latin typeface="+mn-lt"/>
              </a:rPr>
              <a:t>Virtual reality</a:t>
            </a:r>
          </a:p>
          <a:p>
            <a:pPr lvl="1"/>
            <a:r>
              <a:rPr lang="en-US" sz="2400" dirty="0">
                <a:latin typeface="+mn-lt"/>
              </a:rPr>
              <a:t>Immersing users within virtual world</a:t>
            </a:r>
          </a:p>
          <a:p>
            <a:pPr lvl="1"/>
            <a:r>
              <a:rPr lang="en-US" sz="2400" dirty="0">
                <a:latin typeface="+mn-lt"/>
              </a:rPr>
              <a:t>Typically uses head-mounted display (</a:t>
            </a:r>
            <a:r>
              <a:rPr lang="en-US" sz="2400" dirty="0" smtClean="0">
                <a:latin typeface="+mn-lt"/>
              </a:rPr>
              <a:t>H</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D</a:t>
            </a:r>
            <a:r>
              <a:rPr lang="en-US" sz="2400" dirty="0">
                <a:latin typeface="+mn-lt"/>
              </a:rPr>
              <a:t>)</a:t>
            </a:r>
          </a:p>
          <a:p>
            <a:pPr lvl="1"/>
            <a:r>
              <a:rPr lang="en-US" sz="2400" dirty="0">
                <a:latin typeface="+mn-lt"/>
              </a:rPr>
              <a:t>Oculus Rift, Vive, PlayStation </a:t>
            </a:r>
            <a:r>
              <a:rPr lang="en-US" sz="2400" dirty="0" smtClean="0">
                <a:latin typeface="+mn-lt"/>
              </a:rPr>
              <a:t>V</a:t>
            </a:r>
            <a:r>
              <a:rPr lang="en-US" sz="100" dirty="0" smtClean="0">
                <a:latin typeface="+mn-lt"/>
              </a:rPr>
              <a:t> </a:t>
            </a:r>
            <a:r>
              <a:rPr lang="en-US" sz="2400" dirty="0" smtClean="0">
                <a:latin typeface="+mn-lt"/>
              </a:rPr>
              <a:t>R</a:t>
            </a:r>
            <a:endParaRPr lang="en-US" sz="2400" dirty="0">
              <a:latin typeface="+mn-lt"/>
            </a:endParaRPr>
          </a:p>
          <a:p>
            <a:r>
              <a:rPr lang="en-US" sz="2400" dirty="0">
                <a:latin typeface="+mn-lt"/>
              </a:rPr>
              <a:t>Augmented reality</a:t>
            </a:r>
          </a:p>
          <a:p>
            <a:pPr lvl="1"/>
            <a:r>
              <a:rPr lang="en-US" sz="2400" dirty="0">
                <a:latin typeface="+mn-lt"/>
              </a:rPr>
              <a:t>Overlaying virtual objects over the real world, via mobile devices or </a:t>
            </a:r>
            <a:r>
              <a:rPr lang="en-US" sz="2400" dirty="0" smtClean="0">
                <a:latin typeface="+mn-lt"/>
              </a:rPr>
              <a:t>H</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Ds</a:t>
            </a:r>
            <a:endParaRPr lang="en-US" sz="2400" dirty="0">
              <a:latin typeface="+mn-lt"/>
            </a:endParaRPr>
          </a:p>
          <a:p>
            <a:pPr lvl="1"/>
            <a:r>
              <a:rPr lang="en-US" sz="2400" dirty="0">
                <a:latin typeface="+mn-lt"/>
              </a:rPr>
              <a:t>Pokémon </a:t>
            </a:r>
            <a:r>
              <a:rPr lang="en-US" sz="2400" dirty="0" smtClean="0">
                <a:latin typeface="+mn-lt"/>
              </a:rPr>
              <a:t>G</a:t>
            </a:r>
            <a:r>
              <a:rPr lang="en-US" sz="100" dirty="0" smtClean="0">
                <a:latin typeface="+mn-lt"/>
              </a:rPr>
              <a:t> </a:t>
            </a:r>
            <a:r>
              <a:rPr lang="en-US" sz="2400" dirty="0" smtClean="0">
                <a:latin typeface="+mn-lt"/>
              </a:rPr>
              <a:t>O</a:t>
            </a:r>
            <a:endParaRPr lang="en-US" sz="2400" dirty="0">
              <a:latin typeface="+mn-lt"/>
            </a:endParaRPr>
          </a:p>
        </p:txBody>
      </p:sp>
    </p:spTree>
    <p:extLst>
      <p:ext uri="{BB962C8B-B14F-4D97-AF65-F5344CB8AC3E}">
        <p14:creationId xmlns:p14="http://schemas.microsoft.com/office/powerpoint/2010/main" val="70681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Evolution of the </a:t>
            </a:r>
            <a:r>
              <a:rPr lang="en-US" altLang="en-US" dirty="0" smtClean="0"/>
              <a:t>Internet 1961–Present</a:t>
            </a:r>
            <a:endParaRPr lang="en-US" dirty="0"/>
          </a:p>
        </p:txBody>
      </p:sp>
      <p:sp>
        <p:nvSpPr>
          <p:cNvPr id="3" name="Text Placeholder 2"/>
          <p:cNvSpPr>
            <a:spLocks noGrp="1"/>
          </p:cNvSpPr>
          <p:nvPr>
            <p:ph type="body" idx="1"/>
          </p:nvPr>
        </p:nvSpPr>
        <p:spPr/>
        <p:txBody>
          <a:bodyPr/>
          <a:lstStyle/>
          <a:p>
            <a:r>
              <a:rPr lang="en-US" altLang="en-US" sz="2400" dirty="0">
                <a:latin typeface="+mn-lt"/>
              </a:rPr>
              <a:t>Innovation Phase, 1961–1974</a:t>
            </a:r>
          </a:p>
          <a:p>
            <a:pPr lvl="1"/>
            <a:r>
              <a:rPr lang="en-US" altLang="en-US" sz="2400" dirty="0">
                <a:latin typeface="+mn-lt"/>
              </a:rPr>
              <a:t>Creation of fundamental building blocks</a:t>
            </a:r>
          </a:p>
          <a:p>
            <a:r>
              <a:rPr lang="en-US" altLang="en-US" sz="2400" dirty="0">
                <a:latin typeface="+mn-lt"/>
              </a:rPr>
              <a:t>Institutionalization Phase, 1975–1995</a:t>
            </a:r>
          </a:p>
          <a:p>
            <a:pPr lvl="1"/>
            <a:r>
              <a:rPr lang="en-US" altLang="en-US" sz="2400" dirty="0">
                <a:latin typeface="+mn-lt"/>
              </a:rPr>
              <a:t>Large institutions provide funding and legitimization</a:t>
            </a:r>
          </a:p>
          <a:p>
            <a:r>
              <a:rPr lang="en-US" altLang="en-US" sz="2400" dirty="0">
                <a:latin typeface="+mn-lt"/>
              </a:rPr>
              <a:t>Commercialization Phase, 1995–present</a:t>
            </a:r>
          </a:p>
          <a:p>
            <a:pPr lvl="1"/>
            <a:r>
              <a:rPr lang="en-US" altLang="en-US" sz="2400" dirty="0">
                <a:latin typeface="+mn-lt"/>
              </a:rPr>
              <a:t>Private corporations take over, expand Internet backbone and local service</a:t>
            </a:r>
          </a:p>
        </p:txBody>
      </p:sp>
    </p:spTree>
    <p:extLst>
      <p:ext uri="{BB962C8B-B14F-4D97-AF65-F5344CB8AC3E}">
        <p14:creationId xmlns:p14="http://schemas.microsoft.com/office/powerpoint/2010/main" val="3339160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Intelligent Personal Assistants</a:t>
            </a:r>
          </a:p>
        </p:txBody>
      </p:sp>
      <p:sp>
        <p:nvSpPr>
          <p:cNvPr id="3" name="Text Placeholder 2"/>
          <p:cNvSpPr>
            <a:spLocks noGrp="1"/>
          </p:cNvSpPr>
          <p:nvPr>
            <p:ph type="body" idx="1"/>
          </p:nvPr>
        </p:nvSpPr>
        <p:spPr/>
        <p:txBody>
          <a:bodyPr/>
          <a:lstStyle/>
          <a:p>
            <a:r>
              <a:rPr lang="en-US" sz="2400" dirty="0">
                <a:latin typeface="+mn-lt"/>
              </a:rPr>
              <a:t>Computer search engine using:</a:t>
            </a:r>
          </a:p>
          <a:p>
            <a:pPr lvl="1"/>
            <a:r>
              <a:rPr lang="en-US" sz="2400" dirty="0">
                <a:latin typeface="+mn-lt"/>
              </a:rPr>
              <a:t>Natural language</a:t>
            </a:r>
          </a:p>
          <a:p>
            <a:pPr lvl="1"/>
            <a:r>
              <a:rPr lang="en-US" sz="2400" dirty="0">
                <a:latin typeface="+mn-lt"/>
              </a:rPr>
              <a:t>Conversational interface, verbal commands</a:t>
            </a:r>
          </a:p>
          <a:p>
            <a:pPr lvl="1"/>
            <a:r>
              <a:rPr lang="en-US" sz="2400" dirty="0">
                <a:latin typeface="+mn-lt"/>
              </a:rPr>
              <a:t>Situational awareness</a:t>
            </a:r>
          </a:p>
          <a:p>
            <a:r>
              <a:rPr lang="en-US" sz="2400" dirty="0">
                <a:latin typeface="+mn-lt"/>
              </a:rPr>
              <a:t>Can handle requests for appointments, flights, routes, event scheduling, and more</a:t>
            </a:r>
          </a:p>
          <a:p>
            <a:pPr lvl="1"/>
            <a:r>
              <a:rPr lang="en-US" sz="2400" dirty="0">
                <a:latin typeface="+mn-lt"/>
              </a:rPr>
              <a:t>Examples</a:t>
            </a:r>
            <a:r>
              <a:rPr lang="en-US" sz="2400" dirty="0" smtClean="0">
                <a:latin typeface="+mn-lt"/>
              </a:rPr>
              <a:t>:</a:t>
            </a:r>
            <a:endParaRPr lang="en-US" sz="2400" dirty="0">
              <a:latin typeface="+mn-lt"/>
            </a:endParaRPr>
          </a:p>
          <a:p>
            <a:pPr lvl="2"/>
            <a:r>
              <a:rPr lang="en-US" sz="2400" dirty="0">
                <a:latin typeface="+mn-lt"/>
              </a:rPr>
              <a:t>Apple’s Siri</a:t>
            </a:r>
          </a:p>
          <a:p>
            <a:pPr lvl="2"/>
            <a:r>
              <a:rPr lang="en-US" sz="2400" dirty="0">
                <a:latin typeface="+mn-lt"/>
              </a:rPr>
              <a:t>Google Now</a:t>
            </a:r>
          </a:p>
          <a:p>
            <a:pPr lvl="2"/>
            <a:r>
              <a:rPr lang="en-US" sz="2400" dirty="0">
                <a:latin typeface="+mn-lt"/>
              </a:rPr>
              <a:t>Google Assistant</a:t>
            </a:r>
          </a:p>
        </p:txBody>
      </p:sp>
    </p:spTree>
    <p:extLst>
      <p:ext uri="{BB962C8B-B14F-4D97-AF65-F5344CB8AC3E}">
        <p14:creationId xmlns:p14="http://schemas.microsoft.com/office/powerpoint/2010/main" val="3814209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Business: </a:t>
            </a:r>
            <a:r>
              <a:rPr lang="en-US" altLang="en-US" dirty="0" smtClean="0"/>
              <a:t>A</a:t>
            </a:r>
            <a:r>
              <a:rPr lang="en-US" altLang="en-US" sz="100" dirty="0" smtClean="0"/>
              <a:t> </a:t>
            </a:r>
            <a:r>
              <a:rPr lang="en-US" altLang="en-US" dirty="0" smtClean="0"/>
              <a:t>I</a:t>
            </a:r>
            <a:r>
              <a:rPr lang="en-US" altLang="en-US" dirty="0"/>
              <a:t>, Intelligent Assistants, and Chatbots</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sz="2400" dirty="0">
                <a:latin typeface="+mn-lt"/>
              </a:rPr>
              <a:t>What are intelligent assistants and why are they so popular?</a:t>
            </a:r>
          </a:p>
          <a:p>
            <a:pPr lvl="1"/>
            <a:r>
              <a:rPr lang="en-US" sz="2400" dirty="0">
                <a:latin typeface="+mn-lt"/>
              </a:rPr>
              <a:t>Do you use conversational </a:t>
            </a:r>
            <a:r>
              <a:rPr lang="en-US" sz="2400" dirty="0" smtClean="0">
                <a:latin typeface="+mn-lt"/>
              </a:rPr>
              <a:t>A</a:t>
            </a:r>
            <a:r>
              <a:rPr lang="en-US" sz="100" dirty="0" smtClean="0">
                <a:latin typeface="+mn-lt"/>
              </a:rPr>
              <a:t> </a:t>
            </a:r>
            <a:r>
              <a:rPr lang="en-US" sz="2400" dirty="0" smtClean="0">
                <a:latin typeface="+mn-lt"/>
              </a:rPr>
              <a:t>I </a:t>
            </a:r>
            <a:r>
              <a:rPr lang="en-US" sz="2400" dirty="0">
                <a:latin typeface="+mn-lt"/>
              </a:rPr>
              <a:t>assistants? If so, what for?</a:t>
            </a:r>
          </a:p>
          <a:p>
            <a:pPr lvl="1"/>
            <a:r>
              <a:rPr lang="en-US" sz="2400" dirty="0">
                <a:latin typeface="+mn-lt"/>
              </a:rPr>
              <a:t>What are the benefits of these assistants? The disadvantages?</a:t>
            </a:r>
          </a:p>
          <a:p>
            <a:pPr lvl="1"/>
            <a:r>
              <a:rPr lang="en-US" sz="2400" dirty="0">
                <a:latin typeface="+mn-lt"/>
              </a:rPr>
              <a:t>Are there any benefits/disadvantages to the proprietary nature of these assistants and chatbots?</a:t>
            </a:r>
          </a:p>
        </p:txBody>
      </p:sp>
    </p:spTree>
    <p:extLst>
      <p:ext uri="{BB962C8B-B14F-4D97-AF65-F5344CB8AC3E}">
        <p14:creationId xmlns:p14="http://schemas.microsoft.com/office/powerpoint/2010/main" val="1050246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a:t>
            </a:r>
          </a:p>
        </p:txBody>
      </p:sp>
      <p:sp>
        <p:nvSpPr>
          <p:cNvPr id="3" name="Text Placeholder 2"/>
          <p:cNvSpPr>
            <a:spLocks noGrp="1"/>
          </p:cNvSpPr>
          <p:nvPr>
            <p:ph type="body" idx="1"/>
          </p:nvPr>
        </p:nvSpPr>
        <p:spPr/>
        <p:txBody>
          <a:bodyPr/>
          <a:lstStyle/>
          <a:p>
            <a:r>
              <a:rPr lang="en-US" altLang="en-US" sz="2400" dirty="0">
                <a:latin typeface="+mn-lt"/>
              </a:rPr>
              <a:t>Use of mobile apps has </a:t>
            </a:r>
            <a:r>
              <a:rPr lang="en-US" altLang="en-US" sz="2400" dirty="0" smtClean="0">
                <a:latin typeface="+mn-lt"/>
              </a:rPr>
              <a:t>exploded</a:t>
            </a:r>
            <a:endParaRPr lang="en-US" altLang="en-US" sz="2400" dirty="0">
              <a:latin typeface="+mn-lt"/>
            </a:endParaRPr>
          </a:p>
          <a:p>
            <a:pPr lvl="1"/>
            <a:r>
              <a:rPr lang="en-US" altLang="en-US" sz="2400" dirty="0">
                <a:latin typeface="+mn-lt"/>
              </a:rPr>
              <a:t>Have become most popular entertainment media</a:t>
            </a:r>
          </a:p>
          <a:p>
            <a:pPr lvl="1"/>
            <a:r>
              <a:rPr lang="en-US" altLang="en-US" sz="2400" dirty="0">
                <a:latin typeface="+mn-lt"/>
              </a:rPr>
              <a:t>Always present shopping tool</a:t>
            </a:r>
          </a:p>
          <a:p>
            <a:pPr lvl="1"/>
            <a:r>
              <a:rPr lang="en-US" altLang="en-US" sz="2400" dirty="0">
                <a:latin typeface="+mn-lt"/>
              </a:rPr>
              <a:t>Almost all top 100 brands have shopping app</a:t>
            </a:r>
          </a:p>
          <a:p>
            <a:r>
              <a:rPr lang="en-US" altLang="en-US" sz="2400" dirty="0" smtClean="0">
                <a:latin typeface="+mn-lt"/>
              </a:rPr>
              <a:t>Platforms</a:t>
            </a:r>
            <a:endParaRPr lang="en-US" altLang="en-US" sz="2400" dirty="0">
              <a:latin typeface="+mn-lt"/>
            </a:endParaRPr>
          </a:p>
          <a:p>
            <a:pPr lvl="1"/>
            <a:r>
              <a:rPr lang="en-US" altLang="en-US" sz="2400" dirty="0">
                <a:latin typeface="+mn-lt"/>
              </a:rPr>
              <a:t>iPhone/iPad </a:t>
            </a:r>
            <a:r>
              <a:rPr lang="en-US" altLang="en-US" sz="2400" dirty="0" smtClean="0">
                <a:latin typeface="+mn-lt"/>
              </a:rPr>
              <a:t>(iO</a:t>
            </a:r>
            <a:r>
              <a:rPr lang="en-US" altLang="en-US" sz="100" dirty="0" smtClean="0">
                <a:latin typeface="+mn-lt"/>
              </a:rPr>
              <a:t> </a:t>
            </a:r>
            <a:r>
              <a:rPr lang="en-US" altLang="en-US" sz="2400" dirty="0" smtClean="0">
                <a:latin typeface="+mn-lt"/>
              </a:rPr>
              <a:t>S</a:t>
            </a:r>
            <a:r>
              <a:rPr lang="en-US" altLang="en-US" sz="2400" dirty="0">
                <a:latin typeface="+mn-lt"/>
              </a:rPr>
              <a:t>), Android, Windows Phone</a:t>
            </a:r>
          </a:p>
          <a:p>
            <a:r>
              <a:rPr lang="en-US" altLang="en-US" sz="2400" dirty="0">
                <a:latin typeface="+mn-lt"/>
              </a:rPr>
              <a:t>App </a:t>
            </a:r>
            <a:r>
              <a:rPr lang="en-US" altLang="en-US" sz="2400" dirty="0" smtClean="0">
                <a:latin typeface="+mn-lt"/>
              </a:rPr>
              <a:t>marketplaces</a:t>
            </a:r>
            <a:endParaRPr lang="en-US" altLang="en-US" sz="2400" dirty="0">
              <a:latin typeface="+mn-lt"/>
            </a:endParaRPr>
          </a:p>
          <a:p>
            <a:pPr lvl="1"/>
            <a:r>
              <a:rPr lang="en-US" altLang="en-US" sz="2400" dirty="0">
                <a:latin typeface="+mn-lt"/>
              </a:rPr>
              <a:t>Google Play, Apple</a:t>
            </a:r>
            <a:r>
              <a:rPr lang="en-US" altLang="ja-JP" sz="2400" dirty="0">
                <a:latin typeface="+mn-lt"/>
              </a:rPr>
              <a:t>’s App Store, Windows Phone Marketplace</a:t>
            </a:r>
            <a:endParaRPr lang="en-US" altLang="en-US" sz="2400" dirty="0">
              <a:latin typeface="+mn-lt"/>
            </a:endParaRPr>
          </a:p>
        </p:txBody>
      </p:sp>
    </p:spTree>
    <p:extLst>
      <p:ext uri="{BB962C8B-B14F-4D97-AF65-F5344CB8AC3E}">
        <p14:creationId xmlns:p14="http://schemas.microsoft.com/office/powerpoint/2010/main" val="285375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Key Technology Concepts</a:t>
            </a:r>
          </a:p>
        </p:txBody>
      </p:sp>
      <p:sp>
        <p:nvSpPr>
          <p:cNvPr id="3" name="Text Placeholder 2"/>
          <p:cNvSpPr>
            <a:spLocks noGrp="1"/>
          </p:cNvSpPr>
          <p:nvPr>
            <p:ph type="body" idx="1"/>
          </p:nvPr>
        </p:nvSpPr>
        <p:spPr/>
        <p:txBody>
          <a:bodyPr/>
          <a:lstStyle/>
          <a:p>
            <a:r>
              <a:rPr lang="en-US" sz="2400" dirty="0">
                <a:latin typeface="+mn-lt"/>
              </a:rPr>
              <a:t>Internet defined as network that:</a:t>
            </a:r>
          </a:p>
          <a:p>
            <a:pPr lvl="1"/>
            <a:r>
              <a:rPr lang="en-US" sz="2400" dirty="0">
                <a:latin typeface="+mn-lt"/>
              </a:rPr>
              <a:t>Uses </a:t>
            </a:r>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addressing</a:t>
            </a:r>
          </a:p>
          <a:p>
            <a:pPr lvl="1"/>
            <a:r>
              <a:rPr lang="en-US" sz="2400" dirty="0">
                <a:latin typeface="+mn-lt"/>
              </a:rPr>
              <a:t>Supports </a:t>
            </a:r>
            <a:r>
              <a:rPr lang="en-US" sz="2400" dirty="0" smtClean="0">
                <a:latin typeface="+mn-lt"/>
              </a:rPr>
              <a:t>T</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P/I</a:t>
            </a:r>
            <a:r>
              <a:rPr lang="en-US" sz="100" dirty="0" smtClean="0">
                <a:latin typeface="+mn-lt"/>
              </a:rPr>
              <a:t> </a:t>
            </a:r>
            <a:r>
              <a:rPr lang="en-US" sz="2400" dirty="0" smtClean="0">
                <a:latin typeface="+mn-lt"/>
              </a:rPr>
              <a:t>P</a:t>
            </a:r>
            <a:endParaRPr lang="en-US" sz="2400" dirty="0">
              <a:latin typeface="+mn-lt"/>
            </a:endParaRPr>
          </a:p>
          <a:p>
            <a:pPr lvl="1"/>
            <a:r>
              <a:rPr lang="en-US" sz="2400" dirty="0">
                <a:latin typeface="+mn-lt"/>
              </a:rPr>
              <a:t>Provides services to users, in manner similar to telephone system</a:t>
            </a:r>
          </a:p>
          <a:p>
            <a:r>
              <a:rPr lang="en-US" sz="2400" dirty="0">
                <a:latin typeface="+mn-lt"/>
              </a:rPr>
              <a:t>Three important concepts:</a:t>
            </a:r>
          </a:p>
          <a:p>
            <a:pPr lvl="1"/>
            <a:r>
              <a:rPr lang="en-US" sz="2400" dirty="0">
                <a:latin typeface="+mn-lt"/>
              </a:rPr>
              <a:t>Packet switching</a:t>
            </a:r>
          </a:p>
          <a:p>
            <a:pPr lvl="1"/>
            <a:r>
              <a:rPr lang="en-US" sz="2400" dirty="0" smtClean="0">
                <a:latin typeface="+mn-lt"/>
              </a:rPr>
              <a:t>T</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P/I</a:t>
            </a:r>
            <a:r>
              <a:rPr lang="en-US" sz="100" dirty="0" smtClean="0">
                <a:latin typeface="+mn-lt"/>
              </a:rPr>
              <a:t> </a:t>
            </a:r>
            <a:r>
              <a:rPr lang="en-US" sz="2400" dirty="0" smtClean="0">
                <a:latin typeface="+mn-lt"/>
              </a:rPr>
              <a:t>P </a:t>
            </a:r>
            <a:r>
              <a:rPr lang="en-US" sz="2400" dirty="0">
                <a:latin typeface="+mn-lt"/>
              </a:rPr>
              <a:t>communications protocol</a:t>
            </a:r>
          </a:p>
          <a:p>
            <a:pPr lvl="1"/>
            <a:r>
              <a:rPr lang="en-US" sz="2400" dirty="0">
                <a:latin typeface="+mn-lt"/>
              </a:rPr>
              <a:t>Client/server computing</a:t>
            </a:r>
          </a:p>
        </p:txBody>
      </p:sp>
    </p:spTree>
    <p:extLst>
      <p:ext uri="{BB962C8B-B14F-4D97-AF65-F5344CB8AC3E}">
        <p14:creationId xmlns:p14="http://schemas.microsoft.com/office/powerpoint/2010/main" val="256335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Switching</a:t>
            </a:r>
          </a:p>
        </p:txBody>
      </p:sp>
      <p:sp>
        <p:nvSpPr>
          <p:cNvPr id="3" name="Text Placeholder 2"/>
          <p:cNvSpPr>
            <a:spLocks noGrp="1"/>
          </p:cNvSpPr>
          <p:nvPr>
            <p:ph type="body" idx="1"/>
          </p:nvPr>
        </p:nvSpPr>
        <p:spPr/>
        <p:txBody>
          <a:bodyPr/>
          <a:lstStyle/>
          <a:p>
            <a:r>
              <a:rPr lang="en-US" sz="2400" dirty="0">
                <a:latin typeface="+mn-lt"/>
              </a:rPr>
              <a:t>Slices digital messages into packets</a:t>
            </a:r>
          </a:p>
          <a:p>
            <a:r>
              <a:rPr lang="en-US" sz="2400" dirty="0">
                <a:latin typeface="+mn-lt"/>
              </a:rPr>
              <a:t>Sends packets along different communication paths as they become available</a:t>
            </a:r>
          </a:p>
          <a:p>
            <a:r>
              <a:rPr lang="en-US" sz="2400" dirty="0">
                <a:latin typeface="+mn-lt"/>
              </a:rPr>
              <a:t>Reassembles packets once they arrive at destination</a:t>
            </a:r>
          </a:p>
          <a:p>
            <a:r>
              <a:rPr lang="en-US" sz="2400" dirty="0">
                <a:latin typeface="+mn-lt"/>
              </a:rPr>
              <a:t>Uses </a:t>
            </a:r>
            <a:r>
              <a:rPr lang="en-US" sz="2400" dirty="0" smtClean="0">
                <a:latin typeface="+mn-lt"/>
              </a:rPr>
              <a:t>routers</a:t>
            </a:r>
            <a:endParaRPr lang="en-US" sz="2400" dirty="0">
              <a:latin typeface="+mn-lt"/>
            </a:endParaRPr>
          </a:p>
          <a:p>
            <a:r>
              <a:rPr lang="en-US" sz="2400" dirty="0">
                <a:latin typeface="+mn-lt"/>
              </a:rPr>
              <a:t>Less expensive, wasteful than </a:t>
            </a:r>
            <a:r>
              <a:rPr lang="en-US" sz="2400" dirty="0" smtClean="0">
                <a:latin typeface="+mn-lt"/>
              </a:rPr>
              <a:t>circuit-switching</a:t>
            </a:r>
            <a:endParaRPr lang="en-US" sz="2400" dirty="0">
              <a:latin typeface="+mn-lt"/>
            </a:endParaRPr>
          </a:p>
        </p:txBody>
      </p:sp>
    </p:spTree>
    <p:extLst>
      <p:ext uri="{BB962C8B-B14F-4D97-AF65-F5344CB8AC3E}">
        <p14:creationId xmlns:p14="http://schemas.microsoft.com/office/powerpoint/2010/main" val="17549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3.3 </a:t>
            </a:r>
            <a:r>
              <a:rPr lang="en-US" dirty="0"/>
              <a:t>Packet Switching</a:t>
            </a:r>
          </a:p>
        </p:txBody>
      </p:sp>
      <p:pic>
        <p:nvPicPr>
          <p:cNvPr id="5" name="Picture 4" descr="There are four steps in packet switching, as follows: An original text message in English, such as I want to communicate with you, is sent. The text message is digitized into bits, which are a series of zeroes and ones. Digital bits are broken into packets, with each packet containing eight bits. The header information is added to each packet indicating destination, and other control information, such as how many bits are in the total message and how many packets. Header information is shown in the form of two groups of zeroes and ones, eight in each grou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7" y="2110338"/>
            <a:ext cx="7771926" cy="3192735"/>
          </a:xfrm>
          <a:prstGeom prst="rect">
            <a:avLst/>
          </a:prstGeom>
        </p:spPr>
      </p:pic>
    </p:spTree>
    <p:extLst>
      <p:ext uri="{BB962C8B-B14F-4D97-AF65-F5344CB8AC3E}">
        <p14:creationId xmlns:p14="http://schemas.microsoft.com/office/powerpoint/2010/main" val="44011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US" sz="100" dirty="0" smtClean="0"/>
              <a:t> </a:t>
            </a:r>
            <a:r>
              <a:rPr lang="en-US" dirty="0" smtClean="0"/>
              <a:t>C</a:t>
            </a:r>
            <a:r>
              <a:rPr lang="en-US" sz="100" dirty="0" smtClean="0"/>
              <a:t> </a:t>
            </a:r>
            <a:r>
              <a:rPr lang="en-US" dirty="0" smtClean="0"/>
              <a:t>P/I</a:t>
            </a:r>
            <a:r>
              <a:rPr lang="en-US" sz="100" dirty="0" smtClean="0"/>
              <a:t>]</a:t>
            </a:r>
            <a:r>
              <a:rPr lang="en-US" dirty="0" smtClean="0"/>
              <a:t>P</a:t>
            </a:r>
            <a:endParaRPr lang="en-US" dirty="0"/>
          </a:p>
        </p:txBody>
      </p:sp>
      <p:sp>
        <p:nvSpPr>
          <p:cNvPr id="3" name="Text Placeholder 2"/>
          <p:cNvSpPr>
            <a:spLocks noGrp="1"/>
          </p:cNvSpPr>
          <p:nvPr>
            <p:ph type="body" idx="1"/>
          </p:nvPr>
        </p:nvSpPr>
        <p:spPr/>
        <p:txBody>
          <a:bodyPr/>
          <a:lstStyle/>
          <a:p>
            <a:r>
              <a:rPr lang="en-US" altLang="en-US" sz="2200" dirty="0">
                <a:latin typeface="+mn-lt"/>
              </a:rPr>
              <a:t>Transmission Control Protocol (</a:t>
            </a:r>
            <a:r>
              <a:rPr lang="en-US" altLang="en-US" sz="2200" dirty="0" smtClean="0">
                <a:latin typeface="+mn-lt"/>
              </a:rPr>
              <a:t>T</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P)</a:t>
            </a:r>
            <a:endParaRPr lang="en-US" altLang="en-US" sz="2200" dirty="0">
              <a:latin typeface="+mn-lt"/>
            </a:endParaRPr>
          </a:p>
          <a:p>
            <a:pPr lvl="1"/>
            <a:r>
              <a:rPr lang="en-US" altLang="en-US" sz="2200" dirty="0">
                <a:latin typeface="+mn-lt"/>
              </a:rPr>
              <a:t>Establishes connections among sending and receiving computers</a:t>
            </a:r>
          </a:p>
          <a:p>
            <a:pPr lvl="1"/>
            <a:r>
              <a:rPr lang="en-US" altLang="en-US" sz="2200" dirty="0">
                <a:latin typeface="+mn-lt"/>
              </a:rPr>
              <a:t>Handles assembly of packets at point of transmission, and reassembly at receiving end</a:t>
            </a:r>
          </a:p>
          <a:p>
            <a:r>
              <a:rPr lang="en-US" altLang="en-US" sz="2200" dirty="0">
                <a:latin typeface="+mn-lt"/>
              </a:rPr>
              <a:t>Internet Protocol (</a:t>
            </a:r>
            <a:r>
              <a:rPr lang="en-US" altLang="en-US" sz="2200" dirty="0" smtClean="0">
                <a:latin typeface="+mn-lt"/>
              </a:rPr>
              <a:t>I</a:t>
            </a:r>
            <a:r>
              <a:rPr lang="en-US" altLang="en-US" sz="100" dirty="0" smtClean="0">
                <a:latin typeface="+mn-lt"/>
              </a:rPr>
              <a:t> </a:t>
            </a:r>
            <a:r>
              <a:rPr lang="en-US" altLang="en-US" sz="2200" dirty="0" smtClean="0">
                <a:latin typeface="+mn-lt"/>
              </a:rPr>
              <a:t>P)</a:t>
            </a:r>
            <a:endParaRPr lang="en-US" altLang="en-US" sz="2200" dirty="0">
              <a:latin typeface="+mn-lt"/>
            </a:endParaRPr>
          </a:p>
          <a:p>
            <a:r>
              <a:rPr lang="en-US" altLang="en-US" sz="2200" dirty="0">
                <a:latin typeface="+mn-lt"/>
              </a:rPr>
              <a:t>Four </a:t>
            </a:r>
            <a:r>
              <a:rPr lang="en-US" altLang="en-US" sz="2200" dirty="0" smtClean="0">
                <a:latin typeface="+mn-lt"/>
              </a:rPr>
              <a:t>T</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P/I</a:t>
            </a:r>
            <a:r>
              <a:rPr lang="en-US" altLang="en-US" sz="100" dirty="0" smtClean="0">
                <a:latin typeface="+mn-lt"/>
              </a:rPr>
              <a:t> </a:t>
            </a:r>
            <a:r>
              <a:rPr lang="en-US" altLang="en-US" sz="2200" dirty="0" smtClean="0">
                <a:latin typeface="+mn-lt"/>
              </a:rPr>
              <a:t>P </a:t>
            </a:r>
            <a:r>
              <a:rPr lang="en-US" altLang="en-US" sz="2200" dirty="0">
                <a:latin typeface="+mn-lt"/>
              </a:rPr>
              <a:t>layers</a:t>
            </a:r>
          </a:p>
          <a:p>
            <a:pPr lvl="1"/>
            <a:r>
              <a:rPr lang="en-US" altLang="en-US" sz="2200" dirty="0">
                <a:latin typeface="+mn-lt"/>
              </a:rPr>
              <a:t>Network interface layer</a:t>
            </a:r>
          </a:p>
          <a:p>
            <a:pPr lvl="1"/>
            <a:r>
              <a:rPr lang="en-US" altLang="en-US" sz="2200" dirty="0">
                <a:latin typeface="+mn-lt"/>
              </a:rPr>
              <a:t>Internet layer</a:t>
            </a:r>
          </a:p>
          <a:p>
            <a:pPr lvl="1"/>
            <a:r>
              <a:rPr lang="en-US" altLang="en-US" sz="2200" dirty="0">
                <a:latin typeface="+mn-lt"/>
              </a:rPr>
              <a:t>Transport layer</a:t>
            </a:r>
          </a:p>
          <a:p>
            <a:pPr lvl="1"/>
            <a:r>
              <a:rPr lang="en-US" altLang="en-US" sz="2200" dirty="0">
                <a:latin typeface="+mn-lt"/>
              </a:rPr>
              <a:t>Application </a:t>
            </a:r>
            <a:r>
              <a:rPr lang="en-US" altLang="en-US" sz="2200" dirty="0" smtClean="0">
                <a:latin typeface="+mn-lt"/>
              </a:rPr>
              <a:t>layer</a:t>
            </a:r>
            <a:endParaRPr lang="en-US" altLang="en-US" sz="2200" dirty="0">
              <a:latin typeface="+mn-lt"/>
            </a:endParaRPr>
          </a:p>
        </p:txBody>
      </p:sp>
    </p:spTree>
    <p:extLst>
      <p:ext uri="{BB962C8B-B14F-4D97-AF65-F5344CB8AC3E}">
        <p14:creationId xmlns:p14="http://schemas.microsoft.com/office/powerpoint/2010/main" val="59484711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8437</TotalTime>
  <Words>2773</Words>
  <Application>Microsoft Office PowerPoint</Application>
  <PresentationFormat>On-screen Show (4:3)</PresentationFormat>
  <Paragraphs>370</Paragraphs>
  <Slides>52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52</vt:i4>
      </vt:variant>
    </vt:vector>
  </HeadingPairs>
  <TitlesOfParts>
    <vt:vector size="58" baseType="lpstr">
      <vt:lpstr>Arial</vt:lpstr>
      <vt:lpstr>Noto Sans Symbols</vt:lpstr>
      <vt:lpstr>Times New Roman</vt:lpstr>
      <vt:lpstr>Verdana</vt:lpstr>
      <vt:lpstr>508 Lecture</vt:lpstr>
      <vt:lpstr>1_508 Lecture</vt:lpstr>
      <vt:lpstr>E-Commerce 2017: Business. Technology. Society.</vt:lpstr>
      <vt:lpstr>Learning Objectives</vt:lpstr>
      <vt:lpstr>The Apple Watch: Bringing the Internet of Things to Your Wrist</vt:lpstr>
      <vt:lpstr>The Internet: Technology Background</vt:lpstr>
      <vt:lpstr>The Evolution of the Internet 1961–Present</vt:lpstr>
      <vt:lpstr>The Internet: Key Technology Concepts</vt:lpstr>
      <vt:lpstr>Packet Switching</vt:lpstr>
      <vt:lpstr>Figure 3.3 Packet Switching</vt:lpstr>
      <vt:lpstr>T C P/I]P</vt:lpstr>
      <vt:lpstr>Figure 3.4 The T C P/I P Architecture and Protocol Suite</vt:lpstr>
      <vt:lpstr>Internet (I P) Addresses</vt:lpstr>
      <vt:lpstr>Figure 3.5 Routing Internet Messages: T C P/I P and Packet Switching</vt:lpstr>
      <vt:lpstr>Domain Names, D N S, and U R Ls</vt:lpstr>
      <vt:lpstr>Client/Server Computing</vt:lpstr>
      <vt:lpstr>The New Client: The Mobile Platform</vt:lpstr>
      <vt:lpstr>The Internet “Cloud Computing” Model (1 of 2)</vt:lpstr>
      <vt:lpstr>The Internet “Cloud Computing” Model (2 of 2)</vt:lpstr>
      <vt:lpstr>Other Internet Protocols and Utility Programs</vt:lpstr>
      <vt:lpstr>The Internet Today</vt:lpstr>
      <vt:lpstr>Figure 3.11 The Hourglass Model of the Internet</vt:lpstr>
      <vt:lpstr>Figure 3.12 Internet Network Architecture</vt:lpstr>
      <vt:lpstr>The Internet Backbone</vt:lpstr>
      <vt:lpstr>Internet Exchange Points (I X Ps)</vt:lpstr>
      <vt:lpstr>Tier 3 Internet Service Providers</vt:lpstr>
      <vt:lpstr>Campus/Corporate Area Networks</vt:lpstr>
      <vt:lpstr>Intranets</vt:lpstr>
      <vt:lpstr>Who Governs the Internet?</vt:lpstr>
      <vt:lpstr>Insight on Society: Government Regulation and Surveillance of the Internet</vt:lpstr>
      <vt:lpstr>Limitations of the Current Internet</vt:lpstr>
      <vt:lpstr>The Internet2 Project</vt:lpstr>
      <vt:lpstr>The First Mile and the Last Mile</vt:lpstr>
      <vt:lpstr>Fiber Optics and the Bandwidth Explosion in the First Mile</vt:lpstr>
      <vt:lpstr>The Last Mile: Mobile Internet Access</vt:lpstr>
      <vt:lpstr>Wireless Local Area Network (W L A N) –Based Internet Access</vt:lpstr>
      <vt:lpstr>Figure 3.14 Wi-Fi Networks</vt:lpstr>
      <vt:lpstr>The Future Internet</vt:lpstr>
      <vt:lpstr>The Web</vt:lpstr>
      <vt:lpstr>Hypertext</vt:lpstr>
      <vt:lpstr>Markup Languages</vt:lpstr>
      <vt:lpstr>Insight on Technology: The Rise of H T M L5</vt:lpstr>
      <vt:lpstr>Web Servers and Web Clients</vt:lpstr>
      <vt:lpstr>Web Browsers</vt:lpstr>
      <vt:lpstr>The Internet and Web: Features</vt:lpstr>
      <vt:lpstr>Communication Tools</vt:lpstr>
      <vt:lpstr>Search Engines</vt:lpstr>
      <vt:lpstr>Figure 3.18 How Google Works</vt:lpstr>
      <vt:lpstr>Downloadable and Streaming Media</vt:lpstr>
      <vt:lpstr>Web 2.0 Features and Services</vt:lpstr>
      <vt:lpstr>Virtual Reality and Augmented Reality</vt:lpstr>
      <vt:lpstr>Intelligent Personal Assistants</vt:lpstr>
      <vt:lpstr>Insight on Business: A I, Intelligent Assistants, and Chatbots</vt:lpstr>
      <vt:lpstr>Mobile Apps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2017: Business. Technology. Society., 13e</dc:title>
  <dc:subject>MIS</dc:subject>
  <dc:creator>Laudon/Traver</dc:creator>
  <cp:keywords>E-Commerce 2017</cp:keywords>
  <cp:lastModifiedBy>Nick</cp:lastModifiedBy>
  <cp:revision>914</cp:revision>
  <dcterms:modified xsi:type="dcterms:W3CDTF">2018-05-20T17:34:03Z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