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86" r:id="rId3"/>
    <p:sldId id="299" r:id="rId4"/>
    <p:sldId id="300" r:id="rId5"/>
    <p:sldId id="301" r:id="rId6"/>
    <p:sldId id="297" r:id="rId7"/>
    <p:sldId id="302" r:id="rId8"/>
    <p:sldId id="303" r:id="rId9"/>
    <p:sldId id="298" r:id="rId10"/>
    <p:sldId id="304" r:id="rId11"/>
    <p:sldId id="305"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Poppins SemiBold" panose="00000700000000000000" pitchFamily="2" charset="0"/>
      <p:regular r:id="rId26"/>
      <p:bold r:id="rId27"/>
      <p:italic r:id="rId28"/>
      <p:boldItalic r:id="rId29"/>
    </p:embeddedFont>
    <p:embeddedFont>
      <p:font typeface="PT Sans" panose="020B0503020203020204" pitchFamily="34"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2"/>
    <p:restoredTop sz="74642" autoAdjust="0"/>
  </p:normalViewPr>
  <p:slideViewPr>
    <p:cSldViewPr snapToGrid="0">
      <p:cViewPr varScale="1">
        <p:scale>
          <a:sx n="160" d="100"/>
          <a:sy n="160" d="100"/>
        </p:scale>
        <p:origin x="19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tableStyles" Target="tableStyle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84233f2b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84233f2b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105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buNone/>
            </a:pPr>
            <a:r>
              <a:rPr lang="en-US" sz="3200" b="0" i="0" dirty="0">
                <a:solidFill>
                  <a:srgbClr val="222222"/>
                </a:solidFill>
                <a:effectLst/>
                <a:latin typeface="Lato" panose="020F0502020204030203" pitchFamily="34" charset="0"/>
                <a:ea typeface="Lato" panose="020F0502020204030203" pitchFamily="34" charset="0"/>
                <a:cs typeface="Lato" panose="020F0502020204030203" pitchFamily="34" charset="0"/>
              </a:rPr>
              <a:t>Based on this qualitative analysis, it is evident that there is a demand for an AI-powered lawn mowing solution that addresses the physical limitations, time constraints, and challenges faced by middle-aged and older individuals. The desired features revolve around automation, adaptability, convenience, and aesthetics. Affordability is crucial, but customers also expect a balance between pricing and the quality of the solution. These insights can inform the development and marketing strategies for the AI-powered lawn mowing solution, emphasizing its ability to overcome common challenges and meet the specific needs of the target customers.</a:t>
            </a: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232999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3200" b="0" i="0" dirty="0">
                <a:solidFill>
                  <a:srgbClr val="222222"/>
                </a:solidFill>
                <a:effectLst/>
                <a:latin typeface="Lato" panose="020F0502020204030203" pitchFamily="34" charset="0"/>
                <a:ea typeface="Lato" panose="020F0502020204030203" pitchFamily="34" charset="0"/>
                <a:cs typeface="Lato" panose="020F0502020204030203" pitchFamily="34" charset="0"/>
              </a:rPr>
              <a:t>By understanding these customer problems, it becomes evident that Lawn Buddy should address the physical challenges, time constraints, health-related limitations, and desired features expressed by middle-aged and older individuals in single-family residential areas. Additionally, it should align with their expectations regarding affordability and transparent pricing. Addressing these customer problems and incorporating the desired features would provide a solution that significantly improves the lawn care experience for this target demographic.</a:t>
            </a:r>
            <a:endParaRPr lang="en-US" sz="1800" kern="0" dirty="0">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0019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5934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0643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05839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Stability and Consistency: Middle-aged and older individuals who own single-family residential properties tend to have a stable lifestyle and settled living arrangements. They are more likely to stay in their homes for an extended period, leading to consistent and recurring lawn care needs. This stability provides a reliable customer base for a lawn mowing business, ensuring a steady flow of work and revenue.</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Financial Capability: Middle-aged and older individuals often have higher income levels and greater financial stability compared to younger demographics. This financial capability allows them to invest in professional lawn care services and prioritize the upkeep of their property's appearance. As a result, they are more willing to pay for quality lawn mowing services, offering the potential for higher-profit margins for the business.</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Experience and Trust: Middle-aged and older individuals generally value experience, reliability, and trustworthiness when choosing service providers. By targeting this age group, a lawn mowing business can leverage its expertise, reputation, and track record to establish trust and credibility. Building trust with customers in this segment can lead to long-term relationships, repeat business, and positive word-of-mouth referrals.</a:t>
            </a:r>
          </a:p>
          <a:p>
            <a:pPr marL="317500" indent="-171450">
              <a:buSzPts val="1300"/>
              <a:buFont typeface="Arial" panose="020B0604020202020204" pitchFamily="34" charset="0"/>
              <a:buChar char="•"/>
            </a:pPr>
            <a:endParaRPr lang="en-US" sz="32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3200" dirty="0">
                <a:latin typeface="Lato" panose="020F0502020204030203" pitchFamily="34" charset="0"/>
                <a:ea typeface="Lato" panose="020F0502020204030203" pitchFamily="34" charset="0"/>
                <a:cs typeface="Lato" panose="020F0502020204030203" pitchFamily="34" charset="0"/>
              </a:rPr>
              <a:t>Growth Potential: The middle-aged and older population is expanding in many regions, presenting growth opportunities for businesses targeting this demographic. As this segment continues to grow, the demand for lawn mowing services from single-family residential customers in this age group is likely to increase as well. By establishing a strong presence and reputation within this target segment, Lawn Buddy can position itself for long-term growth and sustainability.</a:t>
            </a:r>
          </a:p>
        </p:txBody>
      </p:sp>
    </p:spTree>
    <p:extLst>
      <p:ext uri="{BB962C8B-B14F-4D97-AF65-F5344CB8AC3E}">
        <p14:creationId xmlns:p14="http://schemas.microsoft.com/office/powerpoint/2010/main" val="2170603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8524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2831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kern="0" dirty="0">
              <a:effectLst/>
              <a:latin typeface="+mj-l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2072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fc0804dff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fc0804dff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200" kern="0" dirty="0">
                <a:effectLst/>
                <a:latin typeface="Lato" panose="020F0502020204030203" pitchFamily="34" charset="0"/>
                <a:ea typeface="Lato" panose="020F0502020204030203" pitchFamily="34" charset="0"/>
                <a:cs typeface="Lato" panose="020F0502020204030203" pitchFamily="34" charset="0"/>
              </a:rPr>
              <a:t>In this table format, each participant is listed along with their responses to each category: experience and challenges, physical limitations or health conditions, desired features or capabilities, and affordability and pricing expectations. This format allows for easy comparison and analysis across all 6 participants, facilitating further examination of patterns, trends, and common themes in the data.</a:t>
            </a:r>
          </a:p>
        </p:txBody>
      </p:sp>
    </p:spTree>
    <p:extLst>
      <p:ext uri="{BB962C8B-B14F-4D97-AF65-F5344CB8AC3E}">
        <p14:creationId xmlns:p14="http://schemas.microsoft.com/office/powerpoint/2010/main" val="425115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53450" y="1767862"/>
            <a:ext cx="3910500" cy="1857300"/>
          </a:xfrm>
          <a:prstGeom prst="rect">
            <a:avLst/>
          </a:prstGeom>
        </p:spPr>
        <p:txBody>
          <a:bodyPr spcFirstLastPara="1" wrap="square" lIns="91425" tIns="91425" rIns="91425" bIns="91425" anchor="b" anchorCtr="0">
            <a:noAutofit/>
          </a:bodyPr>
          <a:lstStyle>
            <a:lvl1pPr lvl="0" algn="r">
              <a:lnSpc>
                <a:spcPct val="95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53536" y="3820119"/>
            <a:ext cx="3910500" cy="39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56"/>
        <p:cNvGrpSpPr/>
        <p:nvPr/>
      </p:nvGrpSpPr>
      <p:grpSpPr>
        <a:xfrm>
          <a:off x="0" y="0"/>
          <a:ext cx="0" cy="0"/>
          <a:chOff x="0" y="0"/>
          <a:chExt cx="0" cy="0"/>
        </a:xfrm>
      </p:grpSpPr>
      <p:sp>
        <p:nvSpPr>
          <p:cNvPr id="57" name="Google Shape;57;p14"/>
          <p:cNvSpPr/>
          <p:nvPr/>
        </p:nvSpPr>
        <p:spPr>
          <a:xfrm>
            <a:off x="454550" y="1883025"/>
            <a:ext cx="82788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title"/>
          </p:nvPr>
        </p:nvSpPr>
        <p:spPr>
          <a:xfrm>
            <a:off x="2716300" y="2095925"/>
            <a:ext cx="4992900" cy="1369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1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14"/>
          <p:cNvSpPr txBox="1">
            <a:spLocks noGrp="1"/>
          </p:cNvSpPr>
          <p:nvPr>
            <p:ph type="subTitle" idx="1"/>
          </p:nvPr>
        </p:nvSpPr>
        <p:spPr>
          <a:xfrm>
            <a:off x="1643400" y="3541275"/>
            <a:ext cx="5857200" cy="72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1753050" y="3294944"/>
            <a:ext cx="5637900" cy="2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2" name="Google Shape;62;p15"/>
          <p:cNvSpPr txBox="1">
            <a:spLocks noGrp="1"/>
          </p:cNvSpPr>
          <p:nvPr>
            <p:ph type="subTitle" idx="1"/>
          </p:nvPr>
        </p:nvSpPr>
        <p:spPr>
          <a:xfrm>
            <a:off x="1379550" y="1703638"/>
            <a:ext cx="6384900" cy="14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5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63"/>
        <p:cNvGrpSpPr/>
        <p:nvPr/>
      </p:nvGrpSpPr>
      <p:grpSpPr>
        <a:xfrm>
          <a:off x="0" y="0"/>
          <a:ext cx="0" cy="0"/>
          <a:chOff x="0" y="0"/>
          <a:chExt cx="0" cy="0"/>
        </a:xfrm>
      </p:grpSpPr>
      <p:sp>
        <p:nvSpPr>
          <p:cNvPr id="64" name="Google Shape;64;p16"/>
          <p:cNvSpPr txBox="1">
            <a:spLocks noGrp="1"/>
          </p:cNvSpPr>
          <p:nvPr>
            <p:ph type="body" idx="1"/>
          </p:nvPr>
        </p:nvSpPr>
        <p:spPr>
          <a:xfrm>
            <a:off x="719900" y="1228725"/>
            <a:ext cx="7704000" cy="34035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a:lvl1pPr>
            <a:lvl2pPr marL="914400" lvl="1" indent="-317500" rtl="0">
              <a:lnSpc>
                <a:spcPct val="115000"/>
              </a:lnSpc>
              <a:spcBef>
                <a:spcPts val="10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5" name="Google Shape;65;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
    <p:spTree>
      <p:nvGrpSpPr>
        <p:cNvPr id="1" name="Shape 66"/>
        <p:cNvGrpSpPr/>
        <p:nvPr/>
      </p:nvGrpSpPr>
      <p:grpSpPr>
        <a:xfrm>
          <a:off x="0" y="0"/>
          <a:ext cx="0" cy="0"/>
          <a:chOff x="0" y="0"/>
          <a:chExt cx="0" cy="0"/>
        </a:xfrm>
      </p:grpSpPr>
      <p:sp>
        <p:nvSpPr>
          <p:cNvPr id="67" name="Google Shape;67;p17"/>
          <p:cNvSpPr txBox="1">
            <a:spLocks noGrp="1"/>
          </p:cNvSpPr>
          <p:nvPr>
            <p:ph type="subTitle" idx="1"/>
          </p:nvPr>
        </p:nvSpPr>
        <p:spPr>
          <a:xfrm flipH="1">
            <a:off x="4836750" y="1917675"/>
            <a:ext cx="3222300" cy="12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s 1">
  <p:cSld name="CUSTOM_6_1">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83315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20"/>
          <p:cNvSpPr txBox="1">
            <a:spLocks noGrp="1"/>
          </p:cNvSpPr>
          <p:nvPr>
            <p:ph type="subTitle" idx="1"/>
          </p:nvPr>
        </p:nvSpPr>
        <p:spPr>
          <a:xfrm>
            <a:off x="93770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20"/>
          <p:cNvSpPr txBox="1">
            <a:spLocks noGrp="1"/>
          </p:cNvSpPr>
          <p:nvPr>
            <p:ph type="title" idx="2"/>
          </p:nvPr>
        </p:nvSpPr>
        <p:spPr>
          <a:xfrm>
            <a:off x="3379875"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20"/>
          <p:cNvSpPr txBox="1">
            <a:spLocks noGrp="1"/>
          </p:cNvSpPr>
          <p:nvPr>
            <p:ph type="subTitle" idx="3"/>
          </p:nvPr>
        </p:nvSpPr>
        <p:spPr>
          <a:xfrm>
            <a:off x="3484425"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20"/>
          <p:cNvSpPr txBox="1">
            <a:spLocks noGrp="1"/>
          </p:cNvSpPr>
          <p:nvPr>
            <p:ph type="title" idx="4"/>
          </p:nvPr>
        </p:nvSpPr>
        <p:spPr>
          <a:xfrm>
            <a:off x="5926600" y="1445850"/>
            <a:ext cx="2384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20"/>
          <p:cNvSpPr txBox="1">
            <a:spLocks noGrp="1"/>
          </p:cNvSpPr>
          <p:nvPr>
            <p:ph type="subTitle" idx="5"/>
          </p:nvPr>
        </p:nvSpPr>
        <p:spPr>
          <a:xfrm>
            <a:off x="6031150" y="3630525"/>
            <a:ext cx="2175300" cy="613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 name="Google Shape;92;p20"/>
          <p:cNvSpPr txBox="1">
            <a:spLocks noGrp="1"/>
          </p:cNvSpPr>
          <p:nvPr>
            <p:ph type="title" idx="6"/>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61799"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23"/>
          <p:cNvSpPr txBox="1">
            <a:spLocks noGrp="1"/>
          </p:cNvSpPr>
          <p:nvPr>
            <p:ph type="subTitle" idx="1"/>
          </p:nvPr>
        </p:nvSpPr>
        <p:spPr>
          <a:xfrm>
            <a:off x="861799"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23"/>
          <p:cNvSpPr txBox="1">
            <a:spLocks noGrp="1"/>
          </p:cNvSpPr>
          <p:nvPr>
            <p:ph type="title" idx="2"/>
          </p:nvPr>
        </p:nvSpPr>
        <p:spPr>
          <a:xfrm>
            <a:off x="3579012"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23"/>
          <p:cNvSpPr txBox="1">
            <a:spLocks noGrp="1"/>
          </p:cNvSpPr>
          <p:nvPr>
            <p:ph type="subTitle" idx="3"/>
          </p:nvPr>
        </p:nvSpPr>
        <p:spPr>
          <a:xfrm>
            <a:off x="3579012" y="2280035"/>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23"/>
          <p:cNvSpPr txBox="1">
            <a:spLocks noGrp="1"/>
          </p:cNvSpPr>
          <p:nvPr>
            <p:ph type="title" idx="4"/>
          </p:nvPr>
        </p:nvSpPr>
        <p:spPr>
          <a:xfrm>
            <a:off x="861799"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23"/>
          <p:cNvSpPr txBox="1">
            <a:spLocks noGrp="1"/>
          </p:cNvSpPr>
          <p:nvPr>
            <p:ph type="subTitle" idx="5"/>
          </p:nvPr>
        </p:nvSpPr>
        <p:spPr>
          <a:xfrm>
            <a:off x="861799"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23"/>
          <p:cNvSpPr txBox="1">
            <a:spLocks noGrp="1"/>
          </p:cNvSpPr>
          <p:nvPr>
            <p:ph type="title" idx="6"/>
          </p:nvPr>
        </p:nvSpPr>
        <p:spPr>
          <a:xfrm>
            <a:off x="3579012" y="3664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23"/>
          <p:cNvSpPr txBox="1">
            <a:spLocks noGrp="1"/>
          </p:cNvSpPr>
          <p:nvPr>
            <p:ph type="subTitle" idx="7"/>
          </p:nvPr>
        </p:nvSpPr>
        <p:spPr>
          <a:xfrm>
            <a:off x="3579012" y="4100948"/>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23"/>
          <p:cNvSpPr txBox="1">
            <a:spLocks noGrp="1"/>
          </p:cNvSpPr>
          <p:nvPr>
            <p:ph type="title" idx="8"/>
          </p:nvPr>
        </p:nvSpPr>
        <p:spPr>
          <a:xfrm>
            <a:off x="6281400" y="1837437"/>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23"/>
          <p:cNvSpPr txBox="1">
            <a:spLocks noGrp="1"/>
          </p:cNvSpPr>
          <p:nvPr>
            <p:ph type="subTitle" idx="9"/>
          </p:nvPr>
        </p:nvSpPr>
        <p:spPr>
          <a:xfrm>
            <a:off x="6281400" y="2280043"/>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3"/>
          <p:cNvSpPr txBox="1">
            <a:spLocks noGrp="1"/>
          </p:cNvSpPr>
          <p:nvPr>
            <p:ph type="title" idx="13"/>
          </p:nvPr>
        </p:nvSpPr>
        <p:spPr>
          <a:xfrm>
            <a:off x="6281400" y="3664438"/>
            <a:ext cx="19860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23"/>
          <p:cNvSpPr txBox="1">
            <a:spLocks noGrp="1"/>
          </p:cNvSpPr>
          <p:nvPr>
            <p:ph type="subTitle" idx="14"/>
          </p:nvPr>
        </p:nvSpPr>
        <p:spPr>
          <a:xfrm>
            <a:off x="6281400" y="4100957"/>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3"/>
          <p:cNvSpPr txBox="1">
            <a:spLocks noGrp="1"/>
          </p:cNvSpPr>
          <p:nvPr>
            <p:ph type="title" idx="15"/>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7_1">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4"/>
          <p:cNvSpPr txBox="1">
            <a:spLocks noGrp="1"/>
          </p:cNvSpPr>
          <p:nvPr>
            <p:ph type="title" idx="2" hasCustomPrompt="1"/>
          </p:nvPr>
        </p:nvSpPr>
        <p:spPr>
          <a:xfrm>
            <a:off x="1026251"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0" name="Google Shape;130;p24"/>
          <p:cNvSpPr txBox="1">
            <a:spLocks noGrp="1"/>
          </p:cNvSpPr>
          <p:nvPr>
            <p:ph type="subTitle" idx="1"/>
          </p:nvPr>
        </p:nvSpPr>
        <p:spPr>
          <a:xfrm>
            <a:off x="1235725"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1" name="Google Shape;131;p24"/>
          <p:cNvSpPr txBox="1">
            <a:spLocks noGrp="1"/>
          </p:cNvSpPr>
          <p:nvPr>
            <p:ph type="title" idx="3" hasCustomPrompt="1"/>
          </p:nvPr>
        </p:nvSpPr>
        <p:spPr>
          <a:xfrm>
            <a:off x="5167463" y="1339388"/>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2" name="Google Shape;132;p24"/>
          <p:cNvSpPr txBox="1">
            <a:spLocks noGrp="1"/>
          </p:cNvSpPr>
          <p:nvPr>
            <p:ph type="subTitle" idx="4"/>
          </p:nvPr>
        </p:nvSpPr>
        <p:spPr>
          <a:xfrm>
            <a:off x="5376976" y="216830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3" name="Google Shape;133;p24"/>
          <p:cNvSpPr txBox="1">
            <a:spLocks noGrp="1"/>
          </p:cNvSpPr>
          <p:nvPr>
            <p:ph type="title" idx="5" hasCustomPrompt="1"/>
          </p:nvPr>
        </p:nvSpPr>
        <p:spPr>
          <a:xfrm>
            <a:off x="1026251"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24"/>
          <p:cNvSpPr txBox="1">
            <a:spLocks noGrp="1"/>
          </p:cNvSpPr>
          <p:nvPr>
            <p:ph type="subTitle" idx="6"/>
          </p:nvPr>
        </p:nvSpPr>
        <p:spPr>
          <a:xfrm>
            <a:off x="1235725"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35" name="Google Shape;135;p24"/>
          <p:cNvSpPr txBox="1">
            <a:spLocks noGrp="1"/>
          </p:cNvSpPr>
          <p:nvPr>
            <p:ph type="title" idx="7" hasCustomPrompt="1"/>
          </p:nvPr>
        </p:nvSpPr>
        <p:spPr>
          <a:xfrm>
            <a:off x="5167463" y="3136425"/>
            <a:ext cx="2950200" cy="59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6" name="Google Shape;136;p24"/>
          <p:cNvSpPr txBox="1">
            <a:spLocks noGrp="1"/>
          </p:cNvSpPr>
          <p:nvPr>
            <p:ph type="subTitle" idx="8"/>
          </p:nvPr>
        </p:nvSpPr>
        <p:spPr>
          <a:xfrm>
            <a:off x="5376912" y="3947153"/>
            <a:ext cx="2531400" cy="52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400">
                <a:solidFill>
                  <a:srgbClr val="242424"/>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ONE_COLUMN_TEXT_1">
    <p:spTree>
      <p:nvGrpSpPr>
        <p:cNvPr id="1" name="Shape 137"/>
        <p:cNvGrpSpPr/>
        <p:nvPr/>
      </p:nvGrpSpPr>
      <p:grpSpPr>
        <a:xfrm>
          <a:off x="0" y="0"/>
          <a:ext cx="0" cy="0"/>
          <a:chOff x="0" y="0"/>
          <a:chExt cx="0" cy="0"/>
        </a:xfrm>
      </p:grpSpPr>
      <p:sp>
        <p:nvSpPr>
          <p:cNvPr id="138" name="Google Shape;138;p25"/>
          <p:cNvSpPr txBox="1">
            <a:spLocks noGrp="1"/>
          </p:cNvSpPr>
          <p:nvPr>
            <p:ph type="subTitle" idx="1"/>
          </p:nvPr>
        </p:nvSpPr>
        <p:spPr>
          <a:xfrm>
            <a:off x="720000" y="1308275"/>
            <a:ext cx="6606000" cy="1854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AutoNum type="arabicPeriod"/>
              <a:defRPr sz="1400"/>
            </a:lvl1pPr>
            <a:lvl2pPr lvl="1" algn="ctr" rtl="0">
              <a:lnSpc>
                <a:spcPct val="100000"/>
              </a:lnSpc>
              <a:spcBef>
                <a:spcPts val="0"/>
              </a:spcBef>
              <a:spcAft>
                <a:spcPts val="0"/>
              </a:spcAft>
              <a:buClr>
                <a:srgbClr val="999999"/>
              </a:buClr>
              <a:buSzPts val="800"/>
              <a:buFont typeface="Open Sans"/>
              <a:buAutoNum type="alphaLcPeriod"/>
              <a:defRPr/>
            </a:lvl2pPr>
            <a:lvl3pPr lvl="2" algn="ctr" rtl="0">
              <a:lnSpc>
                <a:spcPct val="100000"/>
              </a:lnSpc>
              <a:spcBef>
                <a:spcPts val="1600"/>
              </a:spcBef>
              <a:spcAft>
                <a:spcPts val="0"/>
              </a:spcAft>
              <a:buClr>
                <a:srgbClr val="999999"/>
              </a:buClr>
              <a:buSzPts val="800"/>
              <a:buFont typeface="Open Sans"/>
              <a:buAutoNum type="romanLcPeriod"/>
              <a:defRPr/>
            </a:lvl3pPr>
            <a:lvl4pPr lvl="3" algn="ctr" rtl="0">
              <a:lnSpc>
                <a:spcPct val="100000"/>
              </a:lnSpc>
              <a:spcBef>
                <a:spcPts val="1600"/>
              </a:spcBef>
              <a:spcAft>
                <a:spcPts val="0"/>
              </a:spcAft>
              <a:buClr>
                <a:srgbClr val="999999"/>
              </a:buClr>
              <a:buSzPts val="800"/>
              <a:buFont typeface="Open Sans"/>
              <a:buAutoNum type="arabicPeriod"/>
              <a:defRPr/>
            </a:lvl4pPr>
            <a:lvl5pPr lvl="4" algn="ctr" rtl="0">
              <a:lnSpc>
                <a:spcPct val="100000"/>
              </a:lnSpc>
              <a:spcBef>
                <a:spcPts val="1600"/>
              </a:spcBef>
              <a:spcAft>
                <a:spcPts val="0"/>
              </a:spcAft>
              <a:buClr>
                <a:srgbClr val="999999"/>
              </a:buClr>
              <a:buSzPts val="1200"/>
              <a:buFont typeface="Open Sans"/>
              <a:buAutoNum type="alphaLcPeriod"/>
              <a:defRPr/>
            </a:lvl5pPr>
            <a:lvl6pPr lvl="5" algn="ctr" rtl="0">
              <a:lnSpc>
                <a:spcPct val="100000"/>
              </a:lnSpc>
              <a:spcBef>
                <a:spcPts val="1600"/>
              </a:spcBef>
              <a:spcAft>
                <a:spcPts val="0"/>
              </a:spcAft>
              <a:buClr>
                <a:srgbClr val="999999"/>
              </a:buClr>
              <a:buSzPts val="1200"/>
              <a:buFont typeface="Open Sans"/>
              <a:buAutoNum type="romanLcPeriod"/>
              <a:defRPr/>
            </a:lvl6pPr>
            <a:lvl7pPr lvl="6" algn="ctr" rtl="0">
              <a:lnSpc>
                <a:spcPct val="100000"/>
              </a:lnSpc>
              <a:spcBef>
                <a:spcPts val="1600"/>
              </a:spcBef>
              <a:spcAft>
                <a:spcPts val="0"/>
              </a:spcAft>
              <a:buClr>
                <a:srgbClr val="999999"/>
              </a:buClr>
              <a:buSzPts val="700"/>
              <a:buFont typeface="Open Sans"/>
              <a:buAutoNum type="arabicPeriod"/>
              <a:defRPr/>
            </a:lvl7pPr>
            <a:lvl8pPr lvl="7" algn="ctr" rtl="0">
              <a:lnSpc>
                <a:spcPct val="100000"/>
              </a:lnSpc>
              <a:spcBef>
                <a:spcPts val="1600"/>
              </a:spcBef>
              <a:spcAft>
                <a:spcPts val="0"/>
              </a:spcAft>
              <a:buClr>
                <a:srgbClr val="999999"/>
              </a:buClr>
              <a:buSzPts val="700"/>
              <a:buFont typeface="Open Sans"/>
              <a:buAutoNum type="alphaLcPeriod"/>
              <a:defRPr/>
            </a:lvl8pPr>
            <a:lvl9pPr lvl="8" algn="ctr" rtl="0">
              <a:lnSpc>
                <a:spcPct val="100000"/>
              </a:lnSpc>
              <a:spcBef>
                <a:spcPts val="1600"/>
              </a:spcBef>
              <a:spcAft>
                <a:spcPts val="1600"/>
              </a:spcAft>
              <a:buClr>
                <a:srgbClr val="999999"/>
              </a:buClr>
              <a:buSzPts val="600"/>
              <a:buFont typeface="Open Sans"/>
              <a:buAutoNum type="romanLcPeriod"/>
              <a:defRPr/>
            </a:lvl9pPr>
          </a:lstStyle>
          <a:p>
            <a:endParaRPr/>
          </a:p>
        </p:txBody>
      </p:sp>
      <p:sp>
        <p:nvSpPr>
          <p:cNvPr id="139" name="Google Shape;139;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424600" y="507223"/>
            <a:ext cx="4294800" cy="1051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26"/>
          <p:cNvSpPr txBox="1">
            <a:spLocks noGrp="1"/>
          </p:cNvSpPr>
          <p:nvPr>
            <p:ph type="subTitle" idx="1"/>
          </p:nvPr>
        </p:nvSpPr>
        <p:spPr>
          <a:xfrm>
            <a:off x="2854650" y="1558696"/>
            <a:ext cx="3434700" cy="13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3" name="Google Shape;143;p26"/>
          <p:cNvSpPr txBox="1"/>
          <p:nvPr/>
        </p:nvSpPr>
        <p:spPr>
          <a:xfrm>
            <a:off x="2378550" y="3566516"/>
            <a:ext cx="43869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lang="en" sz="1000">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including icons by </a:t>
            </a:r>
            <a:r>
              <a:rPr lang="en" sz="10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000">
              <a:solidFill>
                <a:schemeClr val="dk1"/>
              </a:solidFill>
              <a:latin typeface="Lato"/>
              <a:ea typeface="Lato"/>
              <a:cs typeface="Lato"/>
              <a:sym typeface="Lat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3_1">
    <p:spTree>
      <p:nvGrpSpPr>
        <p:cNvPr id="1" name="Shape 1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83400" y="2489600"/>
            <a:ext cx="4440600" cy="1330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3400" y="524625"/>
            <a:ext cx="4440600" cy="14061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9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3983400" y="3903600"/>
            <a:ext cx="3174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20000" y="1287725"/>
            <a:ext cx="7704000" cy="334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p:nvPr/>
        </p:nvSpPr>
        <p:spPr>
          <a:xfrm>
            <a:off x="454550" y="1883025"/>
            <a:ext cx="82551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flipH="1">
            <a:off x="2348238" y="2691005"/>
            <a:ext cx="4447500" cy="1926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8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720000" y="1221150"/>
            <a:ext cx="4268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 name="Google Shape;34;p9"/>
          <p:cNvSpPr txBox="1">
            <a:spLocks noGrp="1"/>
          </p:cNvSpPr>
          <p:nvPr>
            <p:ph type="subTitle" idx="1"/>
          </p:nvPr>
        </p:nvSpPr>
        <p:spPr>
          <a:xfrm>
            <a:off x="720000" y="2240565"/>
            <a:ext cx="4268100" cy="168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1174050"/>
            <a:ext cx="4460400" cy="101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p:nvPr/>
        </p:nvSpPr>
        <p:spPr>
          <a:xfrm>
            <a:off x="454550" y="1883025"/>
            <a:ext cx="8229600" cy="2865300"/>
          </a:xfrm>
          <a:prstGeom prst="roundRect">
            <a:avLst>
              <a:gd name="adj" fmla="val 3352"/>
            </a:avLst>
          </a:prstGeom>
          <a:gradFill>
            <a:gsLst>
              <a:gs pos="0">
                <a:srgbClr val="000000">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1"/>
          <p:cNvSpPr txBox="1">
            <a:spLocks noGrp="1"/>
          </p:cNvSpPr>
          <p:nvPr>
            <p:ph type="title" hasCustomPrompt="1"/>
          </p:nvPr>
        </p:nvSpPr>
        <p:spPr>
          <a:xfrm>
            <a:off x="1577850" y="2300443"/>
            <a:ext cx="5988300" cy="1428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577850" y="3615825"/>
            <a:ext cx="5988300" cy="497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 name="Google Shape;44;p13"/>
          <p:cNvSpPr txBox="1">
            <a:spLocks noGrp="1"/>
          </p:cNvSpPr>
          <p:nvPr>
            <p:ph type="title" idx="2"/>
          </p:nvPr>
        </p:nvSpPr>
        <p:spPr>
          <a:xfrm>
            <a:off x="1972675"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13"/>
          <p:cNvSpPr txBox="1">
            <a:spLocks noGrp="1"/>
          </p:cNvSpPr>
          <p:nvPr>
            <p:ph type="subTitle" idx="1"/>
          </p:nvPr>
        </p:nvSpPr>
        <p:spPr>
          <a:xfrm>
            <a:off x="1972675"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6" name="Google Shape;46;p13"/>
          <p:cNvSpPr txBox="1">
            <a:spLocks noGrp="1"/>
          </p:cNvSpPr>
          <p:nvPr>
            <p:ph type="title" idx="3" hasCustomPrompt="1"/>
          </p:nvPr>
        </p:nvSpPr>
        <p:spPr>
          <a:xfrm>
            <a:off x="582650"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13"/>
          <p:cNvSpPr txBox="1">
            <a:spLocks noGrp="1"/>
          </p:cNvSpPr>
          <p:nvPr>
            <p:ph type="title" idx="4"/>
          </p:nvPr>
        </p:nvSpPr>
        <p:spPr>
          <a:xfrm>
            <a:off x="5875350" y="1682850"/>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5"/>
          </p:nvPr>
        </p:nvSpPr>
        <p:spPr>
          <a:xfrm>
            <a:off x="5875350" y="2315972"/>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49" name="Google Shape;49;p13"/>
          <p:cNvSpPr txBox="1">
            <a:spLocks noGrp="1"/>
          </p:cNvSpPr>
          <p:nvPr>
            <p:ph type="title" idx="6" hasCustomPrompt="1"/>
          </p:nvPr>
        </p:nvSpPr>
        <p:spPr>
          <a:xfrm>
            <a:off x="4485425" y="1667500"/>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13"/>
          <p:cNvSpPr txBox="1">
            <a:spLocks noGrp="1"/>
          </p:cNvSpPr>
          <p:nvPr>
            <p:ph type="title" idx="7"/>
          </p:nvPr>
        </p:nvSpPr>
        <p:spPr>
          <a:xfrm>
            <a:off x="1972675"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1" name="Google Shape;51;p13"/>
          <p:cNvSpPr txBox="1">
            <a:spLocks noGrp="1"/>
          </p:cNvSpPr>
          <p:nvPr>
            <p:ph type="subTitle" idx="8"/>
          </p:nvPr>
        </p:nvSpPr>
        <p:spPr>
          <a:xfrm>
            <a:off x="1972675"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2" name="Google Shape;52;p13"/>
          <p:cNvSpPr txBox="1">
            <a:spLocks noGrp="1"/>
          </p:cNvSpPr>
          <p:nvPr>
            <p:ph type="title" idx="9" hasCustomPrompt="1"/>
          </p:nvPr>
        </p:nvSpPr>
        <p:spPr>
          <a:xfrm>
            <a:off x="582650"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13"/>
          <p:cNvSpPr txBox="1">
            <a:spLocks noGrp="1"/>
          </p:cNvSpPr>
          <p:nvPr>
            <p:ph type="title" idx="13"/>
          </p:nvPr>
        </p:nvSpPr>
        <p:spPr>
          <a:xfrm>
            <a:off x="5875350" y="3314221"/>
            <a:ext cx="1985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14"/>
          </p:nvPr>
        </p:nvSpPr>
        <p:spPr>
          <a:xfrm>
            <a:off x="5875350" y="3947343"/>
            <a:ext cx="2552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55" name="Google Shape;55;p13"/>
          <p:cNvSpPr txBox="1">
            <a:spLocks noGrp="1"/>
          </p:cNvSpPr>
          <p:nvPr>
            <p:ph type="title" idx="15" hasCustomPrompt="1"/>
          </p:nvPr>
        </p:nvSpPr>
        <p:spPr>
          <a:xfrm>
            <a:off x="4485425" y="3298874"/>
            <a:ext cx="1389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6" r:id="rId14"/>
    <p:sldLayoutId id="2147483669" r:id="rId15"/>
    <p:sldLayoutId id="2147483670" r:id="rId16"/>
    <p:sldLayoutId id="2147483671" r:id="rId17"/>
    <p:sldLayoutId id="2147483672" r:id="rId18"/>
    <p:sldLayoutId id="2147483673"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2616750" y="926775"/>
            <a:ext cx="3910500" cy="185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100" dirty="0"/>
              <a:t>Lawn Buddy</a:t>
            </a:r>
            <a:endParaRPr sz="4100" dirty="0"/>
          </a:p>
          <a:p>
            <a:pPr marL="0" lvl="0" indent="0" algn="ctr" rtl="0">
              <a:spcBef>
                <a:spcPts val="0"/>
              </a:spcBef>
              <a:spcAft>
                <a:spcPts val="0"/>
              </a:spcAft>
              <a:buNone/>
            </a:pPr>
            <a:r>
              <a:rPr lang="en" sz="1000" i="1" dirty="0">
                <a:solidFill>
                  <a:srgbClr val="38761D"/>
                </a:solidFill>
              </a:rPr>
              <a:t>“The cutting hedge technology”</a:t>
            </a:r>
            <a:endParaRPr sz="1000" i="1" dirty="0">
              <a:solidFill>
                <a:srgbClr val="38761D"/>
              </a:solidFill>
            </a:endParaRPr>
          </a:p>
        </p:txBody>
      </p:sp>
      <p:sp>
        <p:nvSpPr>
          <p:cNvPr id="150" name="Google Shape;150;p28"/>
          <p:cNvSpPr txBox="1">
            <a:spLocks noGrp="1"/>
          </p:cNvSpPr>
          <p:nvPr>
            <p:ph type="subTitle" idx="1"/>
          </p:nvPr>
        </p:nvSpPr>
        <p:spPr>
          <a:xfrm>
            <a:off x="2510400" y="3426284"/>
            <a:ext cx="4123200" cy="1215091"/>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400" dirty="0"/>
              <a:t>Gasser Ahmed</a:t>
            </a:r>
            <a:endParaRPr sz="1400" dirty="0"/>
          </a:p>
          <a:p>
            <a:pPr marL="0" lvl="0" indent="0" algn="ctr" rtl="0">
              <a:lnSpc>
                <a:spcPct val="150000"/>
              </a:lnSpc>
              <a:spcBef>
                <a:spcPts val="0"/>
              </a:spcBef>
              <a:spcAft>
                <a:spcPts val="0"/>
              </a:spcAft>
              <a:buNone/>
            </a:pPr>
            <a:r>
              <a:rPr lang="en-US" sz="1400" dirty="0"/>
              <a:t>MGT 5824</a:t>
            </a:r>
          </a:p>
          <a:p>
            <a:pPr marL="0" lvl="0" indent="0" algn="ctr" rtl="0">
              <a:lnSpc>
                <a:spcPct val="150000"/>
              </a:lnSpc>
              <a:spcBef>
                <a:spcPts val="0"/>
              </a:spcBef>
              <a:spcAft>
                <a:spcPts val="0"/>
              </a:spcAft>
              <a:buNone/>
            </a:pPr>
            <a:r>
              <a:rPr lang="en-US" sz="1400" dirty="0"/>
              <a:t>6/12/2023</a:t>
            </a:r>
          </a:p>
        </p:txBody>
      </p:sp>
      <p:sp>
        <p:nvSpPr>
          <p:cNvPr id="2" name="TextBox 1">
            <a:extLst>
              <a:ext uri="{FF2B5EF4-FFF2-40B4-BE49-F238E27FC236}">
                <a16:creationId xmlns:a16="http://schemas.microsoft.com/office/drawing/2014/main" id="{23516F04-B8DD-B0B8-155C-B26EF7815FB1}"/>
              </a:ext>
            </a:extLst>
          </p:cNvPr>
          <p:cNvSpPr txBox="1"/>
          <p:nvPr/>
        </p:nvSpPr>
        <p:spPr>
          <a:xfrm>
            <a:off x="1754562" y="2787475"/>
            <a:ext cx="5634876" cy="369332"/>
          </a:xfrm>
          <a:prstGeom prst="rect">
            <a:avLst/>
          </a:prstGeom>
          <a:noFill/>
        </p:spPr>
        <p:txBody>
          <a:bodyPr wrap="none" rtlCol="0">
            <a:spAutoFit/>
          </a:bodyPr>
          <a:lstStyle/>
          <a:p>
            <a:r>
              <a:rPr lang="en-US" sz="1800" b="1" dirty="0">
                <a:latin typeface="Times New Roman" panose="02020603050405020304" pitchFamily="18" charset="0"/>
                <a:ea typeface="Times New Roman" panose="02020603050405020304" pitchFamily="18" charset="0"/>
              </a:rPr>
              <a:t>Milestone #1: AI </a:t>
            </a:r>
            <a:r>
              <a:rPr lang="en-US" sz="1800" b="1" kern="0" dirty="0">
                <a:effectLst/>
                <a:latin typeface="Times New Roman" panose="02020603050405020304" pitchFamily="18" charset="0"/>
                <a:ea typeface="Times New Roman" panose="02020603050405020304" pitchFamily="18" charset="0"/>
              </a:rPr>
              <a:t>Venture Concept Customer Discovery</a:t>
            </a:r>
            <a:endParaRPr lang="en-US" dirty="0"/>
          </a:p>
        </p:txBody>
      </p:sp>
    </p:spTree>
  </p:cSld>
  <p:clrMapOvr>
    <a:masterClrMapping/>
  </p:clrMapOvr>
  <mc:AlternateContent xmlns:mc="http://schemas.openxmlformats.org/markup-compatibility/2006" xmlns:p14="http://schemas.microsoft.com/office/powerpoint/2010/main">
    <mc:Choice Requires="p14">
      <p:transition p14:dur="0" advTm="10451"/>
    </mc:Choice>
    <mc:Fallback xmlns="">
      <p:transition advTm="1045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Qualitative Analysis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After reviewing the answers provided for the interview questions, we can perform a qualitative analysis to identify common themes and patterns. Here are the key findings from the analysis:</a:t>
            </a:r>
          </a:p>
          <a:p>
            <a:pPr marL="146050" indent="0">
              <a:lnSpc>
                <a:spcPct val="200000"/>
              </a:lnSpc>
              <a:buSzPts val="1300"/>
              <a:buNone/>
            </a:pPr>
            <a:r>
              <a:rPr lang="en-US" sz="850" dirty="0">
                <a:latin typeface="Lato" panose="020F0502020204030203" pitchFamily="34" charset="0"/>
                <a:ea typeface="Lato" panose="020F0502020204030203" pitchFamily="34" charset="0"/>
                <a:cs typeface="Lato" panose="020F0502020204030203" pitchFamily="34" charset="0"/>
              </a:rPr>
              <a:t>1. Experience and challenges with mowing the lawn: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Physical exertion and time consumption were the most common challenges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Maneuvering around obstacles and dealing with post-mowing tasks were also significant difficulties.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The impact of hot weather and noise pollution were highlighted as additional challenges.</a:t>
            </a:r>
          </a:p>
          <a:p>
            <a:pPr marL="774700" lvl="1" indent="-171450">
              <a:spcBef>
                <a:spcPts val="0"/>
              </a:spcBef>
              <a:buSzPts val="1300"/>
              <a:buFont typeface="Arial" panose="020B0604020202020204" pitchFamily="34" charset="0"/>
              <a:buChar char="•"/>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2. Physical limitations or health conditions:</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Arthritis, back injuries, and limited mobility were mentioned as physical limitations affecting lawn mowing.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Respiratory issues, heart conditions, and vision problems were also mentioned as health conditions impacting the ability to mow efficiently.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Chronic fatigue or low energy levels were mentioned as factors affecting post-mowing productivity.</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3. Desired features or capabilities in an AI-powered solution:</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Automatic obstacle detection and avoidance was a highly desired feature.</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Adaptability to different lawn sizes and terrains was emphasized.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Weather-based scheduling and smart sensor technology for optimal cutting height were also mentioned.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Real-time updates and remote monitoring capabilities were seen as beneficial.</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Aesthetically pleasing patterns or designs created during mowing were appreciated.</a:t>
            </a:r>
          </a:p>
          <a:p>
            <a:pPr marL="146050" indent="0">
              <a:buSzPts val="1300"/>
              <a:buNone/>
            </a:pPr>
            <a:endParaRPr lang="en-US" sz="850" dirty="0">
              <a:latin typeface="Lato" panose="020F0502020204030203" pitchFamily="34" charset="0"/>
              <a:ea typeface="Lato" panose="020F0502020204030203" pitchFamily="34" charset="0"/>
              <a:cs typeface="Lato" panose="020F0502020204030203" pitchFamily="34" charset="0"/>
            </a:endParaRPr>
          </a:p>
          <a:p>
            <a:pPr marL="146050" indent="0">
              <a:buSzPts val="1300"/>
              <a:buNone/>
            </a:pPr>
            <a:r>
              <a:rPr lang="en-US" sz="850" dirty="0">
                <a:latin typeface="Lato" panose="020F0502020204030203" pitchFamily="34" charset="0"/>
                <a:ea typeface="Lato" panose="020F0502020204030203" pitchFamily="34" charset="0"/>
                <a:cs typeface="Lato" panose="020F0502020204030203" pitchFamily="34" charset="0"/>
              </a:rPr>
              <a:t>4. Expectations regarding affordability and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Affordability was a key concern, with a desire for reasonable pricing.</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Transparent pricing without hidden costs or subscription fees was preferred.</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Flexible payment plans and rental options were mentioned to increase accessibility.</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Assurance through warranties or service packages was seen as important.</a:t>
            </a:r>
          </a:p>
          <a:p>
            <a:pPr marL="774700" lvl="1" indent="-171450">
              <a:spcBef>
                <a:spcPts val="0"/>
              </a:spcBef>
              <a:buSzPts val="1300"/>
              <a:buFont typeface="Arial" panose="020B0604020202020204" pitchFamily="34" charset="0"/>
              <a:buChar char="•"/>
            </a:pPr>
            <a:r>
              <a:rPr lang="en-US" sz="850" dirty="0">
                <a:latin typeface="Lato" panose="020F0502020204030203" pitchFamily="34" charset="0"/>
                <a:ea typeface="Lato" panose="020F0502020204030203" pitchFamily="34" charset="0"/>
                <a:cs typeface="Lato" panose="020F0502020204030203" pitchFamily="34" charset="0"/>
              </a:rPr>
              <a:t>Pricing should be competitive while reflecting the quality and performance of the solution.</a:t>
            </a:r>
          </a:p>
        </p:txBody>
      </p:sp>
    </p:spTree>
    <p:custDataLst>
      <p:tags r:id="rId1"/>
    </p:custDataLst>
    <p:extLst>
      <p:ext uri="{BB962C8B-B14F-4D97-AF65-F5344CB8AC3E}">
        <p14:creationId xmlns:p14="http://schemas.microsoft.com/office/powerpoint/2010/main" val="3630932810"/>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Analysis Results Interpretation</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600675" y="1235425"/>
            <a:ext cx="839532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950" dirty="0">
                <a:latin typeface="Lato" panose="020F0502020204030203" pitchFamily="34" charset="0"/>
                <a:ea typeface="Lato" panose="020F0502020204030203" pitchFamily="34" charset="0"/>
                <a:cs typeface="Lato" panose="020F0502020204030203" pitchFamily="34" charset="0"/>
              </a:rPr>
              <a:t>The qualitative analysis of the previous results provides valuable insights into the customer problems related to mowing the lawn for middle-aged and older individuals in single-family residential areas. Here's an interpretation of the analysis results in the context of customer problems:</a:t>
            </a:r>
          </a:p>
          <a:p>
            <a:pPr marL="146050" indent="0">
              <a:buSzPts val="1300"/>
              <a:buNone/>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Physical Challenges: The analysis reveals that customers in this demographic face physical challenges when mowing their lawns. Conditions such as arthritis, back injuries, limited mobility, respiratory issues, and heart conditions hinder their ability to efficiently perform the task. These physical challenges contribute to the difficulty, time consumption, and exhaustion associated with lawn mowing.</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Time Constraints and Difficulty: Customers expressed concerns about the time-consuming nature of mowing their lawns, which aligns with their busy schedules. Additionally, the difficulty of maneuvering around obstacles and dealing with post-mowing tasks adds to the overall challenge. These issues emphasize the need for a solution that reduces the physical effort required and streamlines the mowing process.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Health-related Limitations: The analysis highlights the impact of health conditions on the customers' ability to mow efficiently. Vision problems, chronic fatigue, and other health issues further hinder their lawn care routine, making it even more challenging for them to maintain their lawns. This emphasizes the need for a solution that accommodates and supports individuals with various health-related limitations.</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Desired Features and Capabilities: Customers expressed their expectations regarding features and capabilities they would like to see in an AI-powered lawn mowing solution. The most desired features include automatic obstacle detection and avoidance, adaptability to different lawn sizes and terrains, weather-based scheduling, and real-time updates. Aesthetically pleasing patterns or designs created during mowing were also appreciated. These desired features aim to simplify the lawn care routine, increase convenience, and provide a visually appealing outcome.</a:t>
            </a:r>
          </a:p>
          <a:p>
            <a:pPr marL="374650" indent="-228600">
              <a:buSzPct val="100000"/>
            </a:pPr>
            <a:endParaRPr lang="en-US" sz="950" dirty="0">
              <a:latin typeface="Lato" panose="020F0502020204030203" pitchFamily="34" charset="0"/>
              <a:ea typeface="Lato" panose="020F0502020204030203" pitchFamily="34" charset="0"/>
              <a:cs typeface="Lato" panose="020F0502020204030203" pitchFamily="34" charset="0"/>
            </a:endParaRPr>
          </a:p>
          <a:p>
            <a:pPr marL="374650" indent="-228600">
              <a:buSzPct val="100000"/>
            </a:pPr>
            <a:r>
              <a:rPr lang="en-US" sz="950" dirty="0">
                <a:latin typeface="Lato" panose="020F0502020204030203" pitchFamily="34" charset="0"/>
                <a:ea typeface="Lato" panose="020F0502020204030203" pitchFamily="34" charset="0"/>
                <a:cs typeface="Lato" panose="020F0502020204030203" pitchFamily="34" charset="0"/>
              </a:rPr>
              <a:t>Affordability and Pricing Expectations: Affordability emerged as a significant concern among customers. They expect reasonable pricing without hidden costs or subscription fees. Flexible payment plans and rental options were also mentioned as ways to increase accessibility. Customers believe that the pricing should be competitive, considering the quality and performance of the AI-powered solution.</a:t>
            </a:r>
          </a:p>
        </p:txBody>
      </p:sp>
    </p:spTree>
    <p:custDataLst>
      <p:tags r:id="rId1"/>
    </p:custDataLst>
    <p:extLst>
      <p:ext uri="{BB962C8B-B14F-4D97-AF65-F5344CB8AC3E}">
        <p14:creationId xmlns:p14="http://schemas.microsoft.com/office/powerpoint/2010/main" val="37949992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Market Size and Potential Growth</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pic>
        <p:nvPicPr>
          <p:cNvPr id="3" name="Picture 2" descr="A picture containing text, screenshot, font, number&#10;&#10;Description automatically generated">
            <a:extLst>
              <a:ext uri="{FF2B5EF4-FFF2-40B4-BE49-F238E27FC236}">
                <a16:creationId xmlns:a16="http://schemas.microsoft.com/office/drawing/2014/main" id="{7CF40BB6-A4BE-2DC2-6B76-F4FD0371A1EC}"/>
              </a:ext>
            </a:extLst>
          </p:cNvPr>
          <p:cNvPicPr>
            <a:picLocks noChangeAspect="1"/>
          </p:cNvPicPr>
          <p:nvPr/>
        </p:nvPicPr>
        <p:blipFill>
          <a:blip r:embed="rId5"/>
          <a:stretch>
            <a:fillRect/>
          </a:stretch>
        </p:blipFill>
        <p:spPr>
          <a:xfrm>
            <a:off x="4572000" y="1317975"/>
            <a:ext cx="4379550" cy="3254005"/>
          </a:xfrm>
          <a:prstGeom prst="rect">
            <a:avLst/>
          </a:prstGeom>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lawn mowing market has shown consistent growth in </a:t>
            </a:r>
            <a:r>
              <a:rPr lang="en-US" sz="1100" dirty="0">
                <a:latin typeface="Lato" panose="020F0502020204030203" pitchFamily="34" charset="0"/>
                <a:ea typeface="Lato" panose="020F0502020204030203" pitchFamily="34" charset="0"/>
                <a:cs typeface="Lato" panose="020F0502020204030203" pitchFamily="34" charset="0"/>
              </a:rPr>
              <a:t>market</a:t>
            </a:r>
            <a:r>
              <a:rPr lang="en-US" dirty="0">
                <a:latin typeface="Lato" panose="020F0502020204030203" pitchFamily="34" charset="0"/>
                <a:ea typeface="Lato" panose="020F0502020204030203" pitchFamily="34" charset="0"/>
                <a:cs typeface="Lato" panose="020F0502020204030203" pitchFamily="34" charset="0"/>
              </a:rPr>
              <a:t> size, increasing from 83.25 billion in 2013 to 176 billion in 2023, indicating a positive and upward trend.</a:t>
            </a:r>
          </a:p>
          <a:p>
            <a:pPr marL="146050" indent="0">
              <a:buSzPts val="1300"/>
              <a:buNone/>
            </a:pPr>
            <a:endParaRPr lang="en-US"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Recent years have seen accelerated growth in the market, with the market size expanding significantly from 119 billion in 2018 to 176 billion in 2023, indicating a period of rapid expansion and heightened demand.</a:t>
            </a:r>
          </a:p>
          <a:p>
            <a:pPr marL="146050" indent="0">
              <a:buSzPts val="1300"/>
              <a:buNone/>
            </a:pPr>
            <a:endParaRPr lang="en-US"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The data indicates a favorable market environment for the lawn mowing industry, with sustained growth rates and an expanding market size, suggesting potential opportunities for businesses to capitalize on the increasing demand for lawn care services.</a:t>
            </a:r>
            <a:endParaRPr lang="en-US"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88645173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Age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age group of 50-64 years represents the largest share of respondents at 32.09%. This indicates that middle-aged individuals are the most prominent demographic interested or engaged in lawn mowing activities.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30-49 years age group follows closely behind with a share of 22.58% of respondents. This suggests that individuals in their prime working years also have a significant presence in the lawn mowing market.</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18-29 years age group comprises a smaller share of respondents at 14.38%. This indicates that younger individuals have a relatively lower level of interest or involvement in lawn mowing activities compared to other age groups surveyed.</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data highlights the importance of targeting middle-aged and older individuals as the primary customer segment.</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4" name="Picture 3" descr="A picture containing text, screenshot, diagram, rectangle&#10;&#10;Description automatically generated">
            <a:extLst>
              <a:ext uri="{FF2B5EF4-FFF2-40B4-BE49-F238E27FC236}">
                <a16:creationId xmlns:a16="http://schemas.microsoft.com/office/drawing/2014/main" id="{F1478EF4-1383-4AC0-E8CA-A9DB31FD0AE2}"/>
              </a:ext>
            </a:extLst>
          </p:cNvPr>
          <p:cNvPicPr>
            <a:picLocks noChangeAspect="1"/>
          </p:cNvPicPr>
          <p:nvPr/>
        </p:nvPicPr>
        <p:blipFill>
          <a:blip r:embed="rId5"/>
          <a:stretch>
            <a:fillRect/>
          </a:stretch>
        </p:blipFill>
        <p:spPr>
          <a:xfrm>
            <a:off x="4572000" y="1317974"/>
            <a:ext cx="4381244" cy="3255264"/>
          </a:xfrm>
          <a:prstGeom prst="rect">
            <a:avLst/>
          </a:prstGeom>
        </p:spPr>
      </p:pic>
    </p:spTree>
    <p:custDataLst>
      <p:tags r:id="rId1"/>
    </p:custDataLst>
    <p:extLst>
      <p:ext uri="{BB962C8B-B14F-4D97-AF65-F5344CB8AC3E}">
        <p14:creationId xmlns:p14="http://schemas.microsoft.com/office/powerpoint/2010/main" val="39647946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Criteria: Customer Type</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327;p40">
            <a:extLst>
              <a:ext uri="{FF2B5EF4-FFF2-40B4-BE49-F238E27FC236}">
                <a16:creationId xmlns:a16="http://schemas.microsoft.com/office/drawing/2014/main" id="{C4FC4C7B-CB7D-B561-C941-76583228AF5D}"/>
              </a:ext>
            </a:extLst>
          </p:cNvPr>
          <p:cNvSpPr txBox="1">
            <a:spLocks/>
          </p:cNvSpPr>
          <p:nvPr/>
        </p:nvSpPr>
        <p:spPr>
          <a:xfrm>
            <a:off x="556225" y="1317975"/>
            <a:ext cx="4379976"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Single-family residential customers represent the largest customer segment, accounting for 59% of the total customer base. This suggests that homeowners who own single-family properties are the primary consumers of lawn mowing services.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commercial segment comprises 24% of the customer base, indicating that businesses and commercial properties are significant customers for lawn mowing services. This includes retail stores, offices, and other non-residential establishments.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multi-family residential segment represents 11% of the customer base, such as property owners or managers of multi-unit residential buildings</a:t>
            </a:r>
          </a:p>
          <a:p>
            <a:pPr marL="317500" indent="-171450">
              <a:buSzPts val="1300"/>
              <a:buFont typeface="Arial" panose="020B0604020202020204" pitchFamily="34" charset="0"/>
              <a:buChar char="•"/>
            </a:pPr>
            <a:endParaRPr lang="en-US" sz="110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100" dirty="0">
                <a:latin typeface="Lato" panose="020F0502020204030203" pitchFamily="34" charset="0"/>
                <a:ea typeface="Lato" panose="020F0502020204030203" pitchFamily="34" charset="0"/>
                <a:cs typeface="Lato" panose="020F0502020204030203" pitchFamily="34" charset="0"/>
              </a:rPr>
              <a:t>The governmental segment accounts for 5% of the customer base, suggesting that government entities and institutions, such as public parks or government-owned properties, require lawn mowing services as well.</a:t>
            </a:r>
            <a:endParaRPr lang="en-US" sz="1100" kern="0" dirty="0">
              <a:effectLst/>
              <a:latin typeface="Lato" panose="020F0502020204030203" pitchFamily="34" charset="0"/>
              <a:ea typeface="Lato" panose="020F0502020204030203" pitchFamily="34" charset="0"/>
              <a:cs typeface="Lato" panose="020F0502020204030203" pitchFamily="34" charset="0"/>
            </a:endParaRPr>
          </a:p>
        </p:txBody>
      </p:sp>
      <p:pic>
        <p:nvPicPr>
          <p:cNvPr id="1026" name="Picture 2" descr="USA Landscaping Market Analysis">
            <a:extLst>
              <a:ext uri="{FF2B5EF4-FFF2-40B4-BE49-F238E27FC236}">
                <a16:creationId xmlns:a16="http://schemas.microsoft.com/office/drawing/2014/main" id="{625D87B8-B841-58B6-DBC4-6599F2AA82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6201" y="1560244"/>
            <a:ext cx="4015349" cy="20230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8260943"/>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2000" dirty="0"/>
              <a:t>Identification of Target Customer Segment</a:t>
            </a:r>
            <a:br>
              <a:rPr lang="en-US" sz="2000" dirty="0"/>
            </a:br>
            <a:r>
              <a:rPr lang="en-US" sz="1600" dirty="0">
                <a:latin typeface="Poppins" panose="00000500000000000000" pitchFamily="2" charset="0"/>
                <a:cs typeface="Poppins" panose="00000500000000000000" pitchFamily="2" charset="0"/>
              </a:rPr>
              <a:t>Most Suitable Customer Segment </a:t>
            </a:r>
            <a:endParaRPr sz="2400" dirty="0">
              <a:latin typeface="Poppins" panose="00000500000000000000" pitchFamily="2" charset="0"/>
              <a:cs typeface="Poppins" panose="00000500000000000000" pitchFamily="2" charset="0"/>
            </a:endParaRPr>
          </a:p>
        </p:txBody>
      </p:sp>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4" name="Google Shape;327;p40">
            <a:extLst>
              <a:ext uri="{FF2B5EF4-FFF2-40B4-BE49-F238E27FC236}">
                <a16:creationId xmlns:a16="http://schemas.microsoft.com/office/drawing/2014/main" id="{985CE0A1-2E03-4490-F573-82B9B0ECADC5}"/>
              </a:ext>
            </a:extLst>
          </p:cNvPr>
          <p:cNvSpPr txBox="1">
            <a:spLocks/>
          </p:cNvSpPr>
          <p:nvPr/>
        </p:nvSpPr>
        <p:spPr>
          <a:xfrm>
            <a:off x="597648" y="1317974"/>
            <a:ext cx="8353902"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dirty="0">
                <a:latin typeface="Lato" panose="020F0502020204030203" pitchFamily="34" charset="0"/>
                <a:ea typeface="Lato" panose="020F0502020204030203" pitchFamily="34" charset="0"/>
                <a:cs typeface="Lato" panose="020F0502020204030203" pitchFamily="34" charset="0"/>
              </a:rPr>
              <a:t>The combination of the market size and potential growth, along with the age distribution and customer type data, underscores the suitability of </a:t>
            </a:r>
            <a:r>
              <a:rPr lang="en-US" sz="1050" b="1" i="1" dirty="0">
                <a:latin typeface="Lato" panose="020F0502020204030203" pitchFamily="34" charset="0"/>
                <a:ea typeface="Lato" panose="020F0502020204030203" pitchFamily="34" charset="0"/>
                <a:cs typeface="Lato" panose="020F0502020204030203" pitchFamily="34" charset="0"/>
              </a:rPr>
              <a:t>middle-aged</a:t>
            </a:r>
            <a:r>
              <a:rPr lang="en-US" sz="1050" dirty="0">
                <a:latin typeface="Lato" panose="020F0502020204030203" pitchFamily="34" charset="0"/>
                <a:ea typeface="Lato" panose="020F0502020204030203" pitchFamily="34" charset="0"/>
                <a:cs typeface="Lato" panose="020F0502020204030203" pitchFamily="34" charset="0"/>
              </a:rPr>
              <a:t> and </a:t>
            </a:r>
            <a:r>
              <a:rPr lang="en-US" sz="1050" b="1" i="1" dirty="0">
                <a:latin typeface="Lato" panose="020F0502020204030203" pitchFamily="34" charset="0"/>
                <a:ea typeface="Lato" panose="020F0502020204030203" pitchFamily="34" charset="0"/>
                <a:cs typeface="Lato" panose="020F0502020204030203" pitchFamily="34" charset="0"/>
              </a:rPr>
              <a:t>older</a:t>
            </a:r>
            <a:r>
              <a:rPr lang="en-US" sz="1050" dirty="0">
                <a:latin typeface="Lato" panose="020F0502020204030203" pitchFamily="34" charset="0"/>
                <a:ea typeface="Lato" panose="020F0502020204030203" pitchFamily="34" charset="0"/>
                <a:cs typeface="Lato" panose="020F0502020204030203" pitchFamily="34" charset="0"/>
              </a:rPr>
              <a:t> individuals within the </a:t>
            </a:r>
            <a:r>
              <a:rPr lang="en-US" sz="1050" b="1" i="1" dirty="0">
                <a:latin typeface="Lato" panose="020F0502020204030203" pitchFamily="34" charset="0"/>
                <a:ea typeface="Lato" panose="020F0502020204030203" pitchFamily="34" charset="0"/>
                <a:cs typeface="Lato" panose="020F0502020204030203" pitchFamily="34" charset="0"/>
              </a:rPr>
              <a:t>single-family</a:t>
            </a:r>
            <a:r>
              <a:rPr lang="en-US" sz="1050" dirty="0">
                <a:latin typeface="Lato" panose="020F0502020204030203" pitchFamily="34" charset="0"/>
                <a:ea typeface="Lato" panose="020F0502020204030203" pitchFamily="34" charset="0"/>
                <a:cs typeface="Lato" panose="020F0502020204030203" pitchFamily="34" charset="0"/>
              </a:rPr>
              <a:t> </a:t>
            </a:r>
            <a:r>
              <a:rPr lang="en-US" sz="1050" b="1" i="1" dirty="0">
                <a:latin typeface="Lato" panose="020F0502020204030203" pitchFamily="34" charset="0"/>
                <a:ea typeface="Lato" panose="020F0502020204030203" pitchFamily="34" charset="0"/>
                <a:cs typeface="Lato" panose="020F0502020204030203" pitchFamily="34" charset="0"/>
              </a:rPr>
              <a:t>residential</a:t>
            </a:r>
            <a:r>
              <a:rPr lang="en-US" sz="1050" dirty="0">
                <a:latin typeface="Lato" panose="020F0502020204030203" pitchFamily="34" charset="0"/>
                <a:ea typeface="Lato" panose="020F0502020204030203" pitchFamily="34" charset="0"/>
                <a:cs typeface="Lato" panose="020F0502020204030203" pitchFamily="34" charset="0"/>
              </a:rPr>
              <a:t> customer segment as the most suitable target for a lawn mowing business for the following reasons: </a:t>
            </a:r>
          </a:p>
          <a:p>
            <a:pPr marL="146050" indent="0">
              <a:buSzPts val="1300"/>
              <a:buNone/>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Market Size and Potential Growth: The market size for lawn mowing has consistently grown over the years, indicating a robust industry. From 2013 (83.25 billion) to 2023 (176 billion), the market size has nearly doubled, demonstrating a significant growth potential. Single-family residential customers, representing the largest customer segment have contributed to this growth and are likely to continue driving market expansion.</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Age Distribution: The data on age distribution shows that the 50-64 years age group accounts for the highest share of respondents. This aligns with the middle-aged and older demographic targeted within the single-family residential customer segment. The higher proportion of individuals in this age group indicates a larger pool of potential customers who are likely to require lawn mowing services.</a:t>
            </a:r>
          </a:p>
          <a:p>
            <a:pPr marL="317500" indent="-171450">
              <a:buSzPts val="1300"/>
              <a:buFont typeface="Arial" panose="020B0604020202020204" pitchFamily="34" charset="0"/>
              <a:buChar char="•"/>
            </a:pPr>
            <a:endParaRPr lang="en-US" sz="1050" dirty="0">
              <a:latin typeface="Lato" panose="020F0502020204030203" pitchFamily="34" charset="0"/>
              <a:ea typeface="Lato" panose="020F0502020204030203" pitchFamily="34" charset="0"/>
              <a:cs typeface="Lato" panose="020F0502020204030203" pitchFamily="34" charset="0"/>
            </a:endParaRPr>
          </a:p>
          <a:p>
            <a:pPr marL="317500" indent="-171450">
              <a:buSzPts val="1300"/>
              <a:buFont typeface="Arial" panose="020B0604020202020204" pitchFamily="34" charset="0"/>
              <a:buChar char="•"/>
            </a:pPr>
            <a:r>
              <a:rPr lang="en-US" sz="1050" dirty="0">
                <a:latin typeface="Lato" panose="020F0502020204030203" pitchFamily="34" charset="0"/>
                <a:ea typeface="Lato" panose="020F0502020204030203" pitchFamily="34" charset="0"/>
                <a:cs typeface="Lato" panose="020F0502020204030203" pitchFamily="34" charset="0"/>
              </a:rPr>
              <a:t>Customer Type Distribution: Among the customer types, single-family residential customers make up the majority at 59%. This data further emphasizes the significance of targeting this customer segment. By focusing on single-family residential customers, Lawn Buddy can tap into the largest customer base, ensuring a steady flow of work and revenue. Additionally, the 24% share of commercial customers can serve as an additional revenue stream, but the dominant presence of single-family residential customers highlights their suitability as the primary target.</a:t>
            </a:r>
          </a:p>
          <a:p>
            <a:pPr marL="146050" indent="0">
              <a:buSzPts val="1300"/>
              <a:buNone/>
            </a:pPr>
            <a:endParaRPr lang="en-US" sz="1050" b="1" i="1" dirty="0">
              <a:latin typeface="Lato" panose="020F0502020204030203" pitchFamily="34" charset="0"/>
              <a:ea typeface="Lato" panose="020F0502020204030203" pitchFamily="34" charset="0"/>
              <a:cs typeface="Lato" panose="020F0502020204030203" pitchFamily="34" charset="0"/>
            </a:endParaRPr>
          </a:p>
          <a:p>
            <a:pPr marL="146050" indent="0" algn="ctr">
              <a:buSzPts val="1300"/>
              <a:buNone/>
            </a:pPr>
            <a:r>
              <a:rPr lang="en-US" sz="1050" b="1" i="1" dirty="0">
                <a:latin typeface="Lato" panose="020F0502020204030203" pitchFamily="34" charset="0"/>
                <a:ea typeface="Lato" panose="020F0502020204030203" pitchFamily="34" charset="0"/>
                <a:cs typeface="Lato" panose="020F0502020204030203" pitchFamily="34" charset="0"/>
              </a:rPr>
              <a:t>(Additional justifications are included below in the Notes section)</a:t>
            </a:r>
          </a:p>
          <a:p>
            <a:pPr marL="317500" indent="-171450">
              <a:buSzPts val="1300"/>
              <a:buFont typeface="Arial" panose="020B0604020202020204" pitchFamily="34" charset="0"/>
              <a:buChar char="•"/>
            </a:pPr>
            <a:endParaRPr lang="en-US" sz="1050" kern="0" dirty="0">
              <a:effectLst/>
              <a:latin typeface="Lato" panose="020F0502020204030203" pitchFamily="34" charset="0"/>
              <a:ea typeface="Lato" panose="020F0502020204030203" pitchFamily="34" charset="0"/>
              <a:cs typeface="Lato" panose="020F0502020204030203" pitchFamily="34" charset="0"/>
            </a:endParaRPr>
          </a:p>
        </p:txBody>
      </p:sp>
    </p:spTree>
    <p:custDataLst>
      <p:tags r:id="rId1"/>
    </p:custDataLst>
    <p:extLst>
      <p:ext uri="{BB962C8B-B14F-4D97-AF65-F5344CB8AC3E}">
        <p14:creationId xmlns:p14="http://schemas.microsoft.com/office/powerpoint/2010/main" val="1872969157"/>
      </p:ext>
    </p:extLst>
  </p:cSld>
  <p:clrMapOvr>
    <a:masterClrMapping/>
  </p:clrMapOvr>
  <mc:AlternateContent xmlns:mc="http://schemas.openxmlformats.org/markup-compatibility/2006" xmlns:p14="http://schemas.microsoft.com/office/powerpoint/2010/main">
    <mc:Choice Requires="p14">
      <p:transition p14:dur="10" advTm="18761"/>
    </mc:Choice>
    <mc:Fallback xmlns="">
      <p:transition advTm="1876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#1</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 </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Mowing the lawn has always been a physically demanding task for me. As I've gotten older, the manual labor involved has become increasingly challenging.</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arthritis, which makes gripping and maneuvering a traditional lawnmower handle quite painful and difficult.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love an AI-powered lawn mowing solution that can automatically detect and avoid obstacles, such as trees, flower beds, or children's toys, ensuring a seamless mowing experience.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is crucial to me. I would expect an AI-powered lawn mowing solution to be reasonably priced, considering the potential long-term savings it offers compared to hiring professional lawn care services.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#2</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most difficult aspect of mowing my lawn is the time it takes. It feels like a never-ending task, and I struggle to find enough time in my busy schedule.</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Due to a back injury, I have limited mobility and cannot bend over or push heavy equipment for extended periods, making mowing my lawn a daunting task.</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great if the solution could adapt to different lawn sizes and terrains, adjusting its mowing patterns accordingly to ensure complete and even coverage.</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Ideally, the pricing should be transparent, with no hidden costs or ongoing subscription fees that could make the solution financially burdensome in the long run.</a:t>
            </a:r>
          </a:p>
        </p:txBody>
      </p:sp>
    </p:spTree>
    <p:custDataLst>
      <p:tags r:id="rId1"/>
    </p:custDataLst>
    <p:extLst>
      <p:ext uri="{BB962C8B-B14F-4D97-AF65-F5344CB8AC3E}">
        <p14:creationId xmlns:p14="http://schemas.microsoft.com/office/powerpoint/2010/main" val="156900156"/>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#3</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find it particularly challenging to maneuver around obstacles like trees, flower beds, and uneven terrain. It requires a lot of precision and can be time-consuming.</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suffer from respiratory issues, and the dust and allergens stirred up during mowing exacerbate my condition, causing discomfort and breathing difficulties.</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Weather conditions play a significant role in my lawn care routine. Having an AI-powered solution that can autonomously schedule mowing based on weather forecasts would be incredibly convenient.</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would appreciate different pricing options, such as flexible payment plans or rental options, to make the solution more accessible to a broader range of individuals.</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#4</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Dealing with the aftermath of mowing, such as disposing of grass clippings or cleaning the mower, can be quite bothersome and adds to the overall effort required.</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As someone with a heart condition, the physical strain of mowing puts a strain on my cardiovascular system, and I need to be cautious not to overexert myself.</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envision a solution with smart sensors that can detect the grass length and adjust the cutting height accordingly, maintaining an optimal lawn appearance without any manual intervention.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helpful if the solution offers a warranty or service package to ensure that any maintenance or repairs are covered, minimizing additional costs and providing peace of mind.</a:t>
            </a:r>
          </a:p>
        </p:txBody>
      </p:sp>
    </p:spTree>
    <p:custDataLst>
      <p:tags r:id="rId1"/>
    </p:custDataLst>
    <p:extLst>
      <p:ext uri="{BB962C8B-B14F-4D97-AF65-F5344CB8AC3E}">
        <p14:creationId xmlns:p14="http://schemas.microsoft.com/office/powerpoint/2010/main" val="1078664191"/>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5" name="Google Shape;193;p30">
            <a:extLst>
              <a:ext uri="{FF2B5EF4-FFF2-40B4-BE49-F238E27FC236}">
                <a16:creationId xmlns:a16="http://schemas.microsoft.com/office/drawing/2014/main" id="{00BAE110-DE47-139C-24B5-DB5EC75B92DA}"/>
              </a:ext>
            </a:extLst>
          </p:cNvPr>
          <p:cNvSpPr txBox="1">
            <a:spLocks noGrp="1"/>
          </p:cNvSpPr>
          <p:nvPr>
            <p:ph type="title"/>
          </p:nvPr>
        </p:nvSpPr>
        <p:spPr>
          <a:xfrm>
            <a:off x="720000" y="387527"/>
            <a:ext cx="7276518" cy="930447"/>
          </a:xfrm>
          <a:prstGeom prst="rect">
            <a:avLst/>
          </a:prstGeom>
        </p:spPr>
        <p:txBody>
          <a:bodyPr spcFirstLastPara="1" wrap="square" lIns="91425" tIns="91425" rIns="91425" bIns="91425" anchor="t" anchorCtr="0">
            <a:noAutofit/>
          </a:bodyPr>
          <a:lstStyle/>
          <a:p>
            <a:pPr>
              <a:lnSpc>
                <a:spcPct val="150000"/>
              </a:lnSpc>
            </a:pPr>
            <a:r>
              <a:rPr lang="en-US" sz="2000" dirty="0"/>
              <a:t>Identification of Key Customer Problems</a:t>
            </a:r>
            <a:br>
              <a:rPr lang="en-US" sz="2000" dirty="0"/>
            </a:br>
            <a:r>
              <a:rPr lang="en-US" sz="1600" dirty="0">
                <a:latin typeface="Poppins" panose="00000500000000000000" pitchFamily="2" charset="0"/>
                <a:cs typeface="Poppins" panose="00000500000000000000" pitchFamily="2" charset="0"/>
              </a:rPr>
              <a:t>Primary Data Strategy: Interviews</a:t>
            </a:r>
            <a:endParaRPr lang="en-US" sz="2400" dirty="0">
              <a:latin typeface="Poppins" panose="00000500000000000000" pitchFamily="2" charset="0"/>
              <a:cs typeface="Poppins" panose="00000500000000000000" pitchFamily="2" charset="0"/>
            </a:endParaRPr>
          </a:p>
        </p:txBody>
      </p:sp>
      <p:sp>
        <p:nvSpPr>
          <p:cNvPr id="6" name="Google Shape;327;p40">
            <a:extLst>
              <a:ext uri="{FF2B5EF4-FFF2-40B4-BE49-F238E27FC236}">
                <a16:creationId xmlns:a16="http://schemas.microsoft.com/office/drawing/2014/main" id="{2C8A042D-3774-2DA8-D424-10B6733D7BEB}"/>
              </a:ext>
            </a:extLst>
          </p:cNvPr>
          <p:cNvSpPr txBox="1">
            <a:spLocks/>
          </p:cNvSpPr>
          <p:nvPr/>
        </p:nvSpPr>
        <p:spPr>
          <a:xfrm>
            <a:off x="556225" y="1317974"/>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#5</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live in a hot climate, and the physical exertion and exposure to the sun during mowing can be exhausting and sometimes even unsafe.</a:t>
            </a:r>
          </a:p>
          <a:p>
            <a:pPr marL="317500" indent="-171450">
              <a:buSzPct val="100000"/>
              <a:buFont typeface="Courier New" panose="02070309020205020404" pitchFamily="49" charset="0"/>
              <a:buChar char="o"/>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My vision has deteriorated with age, and it's challenging for me to see obstacles or uneven terrain while mowing, increasing the risk of accidents or injuries.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It would be beneficial if the solution could provide real-time updates or notifications on its progress, allowing me to monitor the mowing process remotely or through a mobile app.</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While I understand that an AI-powered solution may come at a premium, I would expect its pricing to be competitive compared to other advanced lawn care alternatives available in the market.</a:t>
            </a:r>
          </a:p>
        </p:txBody>
      </p:sp>
      <p:sp>
        <p:nvSpPr>
          <p:cNvPr id="7" name="Google Shape;327;p40">
            <a:extLst>
              <a:ext uri="{FF2B5EF4-FFF2-40B4-BE49-F238E27FC236}">
                <a16:creationId xmlns:a16="http://schemas.microsoft.com/office/drawing/2014/main" id="{03149756-AAC0-9223-1A65-64A788E958CA}"/>
              </a:ext>
            </a:extLst>
          </p:cNvPr>
          <p:cNvSpPr txBox="1">
            <a:spLocks/>
          </p:cNvSpPr>
          <p:nvPr/>
        </p:nvSpPr>
        <p:spPr>
          <a:xfrm>
            <a:off x="4572000" y="1317975"/>
            <a:ext cx="4015775" cy="3825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AutoNum type="arabicPeriod"/>
              <a:defRPr sz="1200" b="0" i="0" u="none" strike="noStrike" cap="none">
                <a:solidFill>
                  <a:schemeClr val="dk1"/>
                </a:solidFill>
                <a:latin typeface="Lato"/>
                <a:ea typeface="Lato"/>
                <a:cs typeface="Lato"/>
                <a:sym typeface="Lato"/>
              </a:defRPr>
            </a:lvl1pPr>
            <a:lvl2pPr marL="914400" marR="0" lvl="1"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2pPr>
            <a:lvl3pPr marL="1371600" marR="0" lvl="2"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3pPr>
            <a:lvl4pPr marL="1828800" marR="0" lvl="3"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4pPr>
            <a:lvl5pPr marL="2286000" marR="0" lvl="4"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5pPr>
            <a:lvl6pPr marL="2743200" marR="0" lvl="5" indent="-304800" algn="l" rtl="0">
              <a:lnSpc>
                <a:spcPct val="115000"/>
              </a:lnSpc>
              <a:spcBef>
                <a:spcPts val="1600"/>
              </a:spcBef>
              <a:spcAft>
                <a:spcPts val="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6pPr>
            <a:lvl7pPr marL="3200400" marR="0" lvl="6" indent="-304800" algn="l" rtl="0">
              <a:lnSpc>
                <a:spcPct val="115000"/>
              </a:lnSpc>
              <a:spcBef>
                <a:spcPts val="1600"/>
              </a:spcBef>
              <a:spcAft>
                <a:spcPts val="0"/>
              </a:spcAft>
              <a:buClr>
                <a:schemeClr val="dk1"/>
              </a:buClr>
              <a:buSzPts val="1200"/>
              <a:buFont typeface="Roboto Condensed Light"/>
              <a:buAutoNum type="arabicPeriod"/>
              <a:defRPr sz="1400" b="0" i="0" u="none" strike="noStrike" cap="none">
                <a:solidFill>
                  <a:schemeClr val="dk1"/>
                </a:solidFill>
                <a:latin typeface="Lato"/>
                <a:ea typeface="Lato"/>
                <a:cs typeface="Lato"/>
                <a:sym typeface="Lato"/>
              </a:defRPr>
            </a:lvl7pPr>
            <a:lvl8pPr marL="3657600" marR="0" lvl="7" indent="-304800" algn="l" rtl="0">
              <a:lnSpc>
                <a:spcPct val="115000"/>
              </a:lnSpc>
              <a:spcBef>
                <a:spcPts val="1600"/>
              </a:spcBef>
              <a:spcAft>
                <a:spcPts val="0"/>
              </a:spcAft>
              <a:buClr>
                <a:schemeClr val="dk1"/>
              </a:buClr>
              <a:buSzPts val="1200"/>
              <a:buFont typeface="Roboto Condensed Light"/>
              <a:buAutoNum type="alphaLcPeriod"/>
              <a:defRPr sz="1400" b="0" i="0" u="none" strike="noStrike" cap="none">
                <a:solidFill>
                  <a:schemeClr val="dk1"/>
                </a:solidFill>
                <a:latin typeface="Lato"/>
                <a:ea typeface="Lato"/>
                <a:cs typeface="Lato"/>
                <a:sym typeface="Lato"/>
              </a:defRPr>
            </a:lvl8pPr>
            <a:lvl9pPr marL="4114800" marR="0" lvl="8" indent="-304800" algn="l" rtl="0">
              <a:lnSpc>
                <a:spcPct val="115000"/>
              </a:lnSpc>
              <a:spcBef>
                <a:spcPts val="1600"/>
              </a:spcBef>
              <a:spcAft>
                <a:spcPts val="1600"/>
              </a:spcAft>
              <a:buClr>
                <a:schemeClr val="dk1"/>
              </a:buClr>
              <a:buSzPts val="1200"/>
              <a:buFont typeface="Roboto Condensed Light"/>
              <a:buAutoNum type="romanLcPeriod"/>
              <a:defRPr sz="1400" b="0" i="0" u="none" strike="noStrike" cap="none">
                <a:solidFill>
                  <a:schemeClr val="dk1"/>
                </a:solidFill>
                <a:latin typeface="Lato"/>
                <a:ea typeface="Lato"/>
                <a:cs typeface="Lato"/>
                <a:sym typeface="Lato"/>
              </a:defRPr>
            </a:lvl9pPr>
          </a:lstStyle>
          <a:p>
            <a:pPr marL="146050" indent="0">
              <a:buSzPts val="1300"/>
              <a:buNone/>
            </a:pPr>
            <a:r>
              <a:rPr lang="en-US" sz="1050" b="1" i="1" dirty="0">
                <a:latin typeface="Lato" panose="020F0502020204030203" pitchFamily="34" charset="0"/>
                <a:ea typeface="Lato" panose="020F0502020204030203" pitchFamily="34" charset="0"/>
                <a:cs typeface="Lato" panose="020F0502020204030203" pitchFamily="34" charset="0"/>
              </a:rPr>
              <a:t>Participant #6</a:t>
            </a:r>
          </a:p>
          <a:p>
            <a:pPr marL="146050" indent="0">
              <a:buSzPts val="1300"/>
              <a:buNone/>
            </a:pPr>
            <a:endParaRPr lang="en-US" sz="1100" b="1" i="1"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tell me about your experience and challenges with mowing your lawn?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The noise generated by traditional lawnmowers is a significant challenge for me, as it disturbs my peace and can be bothersome to my neighbors.</a:t>
            </a:r>
          </a:p>
          <a:p>
            <a:pPr marL="317500" indent="-171450">
              <a:buSzPts val="13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Can you describe any physical limitations or health conditions that may affect your ability to mow your lawn efficiently? How do these limitations impact your overall lawn care routine?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I have a chronic condition that affects my energy levels, and mowing the lawn can leave me fatigued for the rest of the day, impacting my overall productivity.</a:t>
            </a:r>
          </a:p>
          <a:p>
            <a:pPr marL="146050" indent="0">
              <a:buSzPct val="100000"/>
              <a:buNone/>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specific features or capabilities would you look for in an AI-powered lawn mowing solution? How do you envision such a solution would make your lawn care routine easier, more efficient, or more enjoyable?</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Aesthetics matter to me. It would be great if the solution could create artistic patterns or designs while mowing, adding a touch of creativity to my lawn.</a:t>
            </a: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endParaRPr lang="en-US" sz="800" dirty="0">
              <a:latin typeface="Lato" panose="020F0502020204030203" pitchFamily="34" charset="0"/>
              <a:ea typeface="Lato" panose="020F0502020204030203" pitchFamily="34" charset="0"/>
              <a:cs typeface="Lato" panose="020F0502020204030203" pitchFamily="34" charset="0"/>
            </a:endParaRPr>
          </a:p>
          <a:p>
            <a:pPr marL="317500" indent="-171450">
              <a:buSzPct val="130000"/>
              <a:buFont typeface="Arial" panose="020B0604020202020204" pitchFamily="34" charset="0"/>
              <a:buChar char="•"/>
            </a:pPr>
            <a:r>
              <a:rPr lang="en-US" sz="800" dirty="0">
                <a:latin typeface="Lato" panose="020F0502020204030203" pitchFamily="34" charset="0"/>
                <a:ea typeface="Lato" panose="020F0502020204030203" pitchFamily="34" charset="0"/>
                <a:cs typeface="Lato" panose="020F0502020204030203" pitchFamily="34" charset="0"/>
              </a:rPr>
              <a:t>What are your expectations in terms of affordability and pricing for an AI-powered lawn mowing solution?</a:t>
            </a:r>
          </a:p>
          <a:p>
            <a:pPr marL="317500" indent="-171450">
              <a:buSzPct val="100000"/>
              <a:buFont typeface="Courier New" panose="02070309020205020404" pitchFamily="49" charset="0"/>
              <a:buChar char="o"/>
            </a:pPr>
            <a:r>
              <a:rPr lang="en-US" sz="800" dirty="0">
                <a:solidFill>
                  <a:srgbClr val="006600"/>
                </a:solidFill>
                <a:latin typeface="Lato" panose="020F0502020204030203" pitchFamily="34" charset="0"/>
                <a:ea typeface="Lato" panose="020F0502020204030203" pitchFamily="34" charset="0"/>
                <a:cs typeface="Lato" panose="020F0502020204030203" pitchFamily="34" charset="0"/>
              </a:rPr>
              <a:t>Affordability aside, I believe the pricing should align with the overall quality, reliability, and performance of the AI-powered lawn mowing solution</a:t>
            </a:r>
          </a:p>
        </p:txBody>
      </p:sp>
    </p:spTree>
    <p:custDataLst>
      <p:tags r:id="rId1"/>
    </p:custDataLst>
    <p:extLst>
      <p:ext uri="{BB962C8B-B14F-4D97-AF65-F5344CB8AC3E}">
        <p14:creationId xmlns:p14="http://schemas.microsoft.com/office/powerpoint/2010/main" val="2610947857"/>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5" name="Google Shape;195;p30"/>
          <p:cNvPicPr preferRelativeResize="0"/>
          <p:nvPr/>
        </p:nvPicPr>
        <p:blipFill>
          <a:blip r:embed="rId4">
            <a:alphaModFix/>
          </a:blip>
          <a:stretch>
            <a:fillRect/>
          </a:stretch>
        </p:blipFill>
        <p:spPr>
          <a:xfrm>
            <a:off x="8064600" y="234850"/>
            <a:ext cx="886950" cy="886950"/>
          </a:xfrm>
          <a:prstGeom prst="rect">
            <a:avLst/>
          </a:prstGeom>
          <a:noFill/>
          <a:ln>
            <a:noFill/>
          </a:ln>
        </p:spPr>
      </p:pic>
      <p:sp>
        <p:nvSpPr>
          <p:cNvPr id="2" name="Google Shape;193;p30">
            <a:extLst>
              <a:ext uri="{FF2B5EF4-FFF2-40B4-BE49-F238E27FC236}">
                <a16:creationId xmlns:a16="http://schemas.microsoft.com/office/drawing/2014/main" id="{E5662415-C35C-5CFE-9B23-CB02D19C5FF5}"/>
              </a:ext>
            </a:extLst>
          </p:cNvPr>
          <p:cNvSpPr txBox="1">
            <a:spLocks/>
          </p:cNvSpPr>
          <p:nvPr/>
        </p:nvSpPr>
        <p:spPr>
          <a:xfrm>
            <a:off x="720000" y="387527"/>
            <a:ext cx="7276518" cy="9304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1pPr>
            <a:lvl2pPr marR="0" lvl="1"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2pPr>
            <a:lvl3pPr marR="0" lvl="2"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3pPr>
            <a:lvl4pPr marR="0" lvl="3"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4pPr>
            <a:lvl5pPr marR="0" lvl="4"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5pPr>
            <a:lvl6pPr marR="0" lvl="5"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6pPr>
            <a:lvl7pPr marR="0" lvl="6"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7pPr>
            <a:lvl8pPr marR="0" lvl="7"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8pPr>
            <a:lvl9pPr marR="0" lvl="8" algn="l" rtl="0">
              <a:lnSpc>
                <a:spcPct val="100000"/>
              </a:lnSpc>
              <a:spcBef>
                <a:spcPts val="0"/>
              </a:spcBef>
              <a:spcAft>
                <a:spcPts val="0"/>
              </a:spcAft>
              <a:buClr>
                <a:schemeClr val="dk1"/>
              </a:buClr>
              <a:buSzPts val="3000"/>
              <a:buFont typeface="Poppins SemiBold"/>
              <a:buNone/>
              <a:defRPr sz="3000" b="0" i="0" u="none" strike="noStrike" cap="none">
                <a:solidFill>
                  <a:schemeClr val="dk1"/>
                </a:solidFill>
                <a:latin typeface="Poppins SemiBold"/>
                <a:ea typeface="Poppins SemiBold"/>
                <a:cs typeface="Poppins SemiBold"/>
                <a:sym typeface="Poppins SemiBold"/>
              </a:defRPr>
            </a:lvl9pPr>
          </a:lstStyle>
          <a:p>
            <a:pPr>
              <a:lnSpc>
                <a:spcPct val="150000"/>
              </a:lnSpc>
            </a:pPr>
            <a:r>
              <a:rPr lang="en-US" sz="2000" dirty="0"/>
              <a:t>Analysis of Customer Discovery Data</a:t>
            </a:r>
            <a:br>
              <a:rPr lang="en-US" sz="2000" dirty="0"/>
            </a:br>
            <a:r>
              <a:rPr lang="en-US" sz="1600" dirty="0">
                <a:latin typeface="Poppins" panose="00000500000000000000" pitchFamily="2" charset="0"/>
                <a:cs typeface="Poppins" panose="00000500000000000000" pitchFamily="2" charset="0"/>
              </a:rPr>
              <a:t>Organization and Structuring of Data</a:t>
            </a:r>
            <a:endParaRPr lang="en-US" sz="2400" dirty="0">
              <a:latin typeface="Poppins" panose="00000500000000000000" pitchFamily="2" charset="0"/>
              <a:cs typeface="Poppins" panose="00000500000000000000" pitchFamily="2" charset="0"/>
            </a:endParaRPr>
          </a:p>
        </p:txBody>
      </p:sp>
      <p:graphicFrame>
        <p:nvGraphicFramePr>
          <p:cNvPr id="10" name="Table 9">
            <a:extLst>
              <a:ext uri="{FF2B5EF4-FFF2-40B4-BE49-F238E27FC236}">
                <a16:creationId xmlns:a16="http://schemas.microsoft.com/office/drawing/2014/main" id="{59E6D1FF-D3A4-DB55-5261-5F7D1975027F}"/>
              </a:ext>
            </a:extLst>
          </p:cNvPr>
          <p:cNvGraphicFramePr>
            <a:graphicFrameLocks noGrp="1"/>
          </p:cNvGraphicFramePr>
          <p:nvPr>
            <p:extLst>
              <p:ext uri="{D42A27DB-BD31-4B8C-83A1-F6EECF244321}">
                <p14:modId xmlns:p14="http://schemas.microsoft.com/office/powerpoint/2010/main" val="898365292"/>
              </p:ext>
            </p:extLst>
          </p:nvPr>
        </p:nvGraphicFramePr>
        <p:xfrm>
          <a:off x="793851" y="1400174"/>
          <a:ext cx="7276520" cy="3417318"/>
        </p:xfrm>
        <a:graphic>
          <a:graphicData uri="http://schemas.openxmlformats.org/drawingml/2006/table">
            <a:tbl>
              <a:tblPr/>
              <a:tblGrid>
                <a:gridCol w="915420">
                  <a:extLst>
                    <a:ext uri="{9D8B030D-6E8A-4147-A177-3AD203B41FA5}">
                      <a16:colId xmlns:a16="http://schemas.microsoft.com/office/drawing/2014/main" val="963049925"/>
                    </a:ext>
                  </a:extLst>
                </a:gridCol>
                <a:gridCol w="1524000">
                  <a:extLst>
                    <a:ext uri="{9D8B030D-6E8A-4147-A177-3AD203B41FA5}">
                      <a16:colId xmlns:a16="http://schemas.microsoft.com/office/drawing/2014/main" val="3356414748"/>
                    </a:ext>
                  </a:extLst>
                </a:gridCol>
                <a:gridCol w="1709270">
                  <a:extLst>
                    <a:ext uri="{9D8B030D-6E8A-4147-A177-3AD203B41FA5}">
                      <a16:colId xmlns:a16="http://schemas.microsoft.com/office/drawing/2014/main" val="1386054859"/>
                    </a:ext>
                  </a:extLst>
                </a:gridCol>
                <a:gridCol w="1547906">
                  <a:extLst>
                    <a:ext uri="{9D8B030D-6E8A-4147-A177-3AD203B41FA5}">
                      <a16:colId xmlns:a16="http://schemas.microsoft.com/office/drawing/2014/main" val="625584174"/>
                    </a:ext>
                  </a:extLst>
                </a:gridCol>
                <a:gridCol w="1579924">
                  <a:extLst>
                    <a:ext uri="{9D8B030D-6E8A-4147-A177-3AD203B41FA5}">
                      <a16:colId xmlns:a16="http://schemas.microsoft.com/office/drawing/2014/main" val="2982039903"/>
                    </a:ext>
                  </a:extLst>
                </a:gridCol>
              </a:tblGrid>
              <a:tr h="302587">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Participant</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Experience and Challenges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Physical Limitations or Health Conditions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Desired Features or Capabilities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sz="900" b="1" dirty="0">
                          <a:effectLst/>
                          <a:latin typeface="Lato" panose="020F0502020204030203" pitchFamily="34" charset="0"/>
                          <a:ea typeface="Lato" panose="020F0502020204030203" pitchFamily="34" charset="0"/>
                          <a:cs typeface="Lato" panose="020F0502020204030203" pitchFamily="34" charset="0"/>
                        </a:rPr>
                        <a:t>Affordability and Pricing Expectations</a:t>
                      </a:r>
                    </a:p>
                  </a:txBody>
                  <a:tcPr marL="29283" marR="29283" marT="14641" marB="1464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813679800"/>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1</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Arthritis, limited mobility, 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Automatic obstacle detection, 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warranties/service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719988417"/>
                  </a:ext>
                </a:extLst>
              </a:tr>
              <a:tr h="507565">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2</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Time consumption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Back injury, limited mobility</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Reasonable pricing, no hidden costs, transparent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97788172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3</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Time consumption</a:t>
                      </a:r>
                      <a:r>
                        <a:rPr lang="fr-FR" sz="900" dirty="0">
                          <a:effectLst/>
                          <a:latin typeface="Lato" panose="020F0502020204030203" pitchFamily="34" charset="0"/>
                          <a:ea typeface="Lato" panose="020F0502020204030203" pitchFamily="34" charset="0"/>
                          <a:cs typeface="Lato" panose="020F0502020204030203" pitchFamily="34" charset="0"/>
                        </a:rPr>
                        <a:t>, obstacles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Respiratory issues, allergies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Weather-based scheduling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Flexible payment plans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603965152"/>
                  </a:ext>
                </a:extLst>
              </a:tr>
              <a:tr h="439239">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4</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Post-mowing tasks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Heart condition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Adaptability, smart sensors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Transparent pricing, service packages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1272676056"/>
                  </a:ext>
                </a:extLst>
              </a:tr>
              <a:tr h="507565">
                <a:tc>
                  <a:txBody>
                    <a:bodyPr/>
                    <a:lstStyle/>
                    <a:p>
                      <a:pPr fontAlgn="base"/>
                      <a:r>
                        <a:rPr lang="en-US" sz="900" b="1">
                          <a:effectLst/>
                          <a:latin typeface="Lato" panose="020F0502020204030203" pitchFamily="34" charset="0"/>
                          <a:ea typeface="Lato" panose="020F0502020204030203" pitchFamily="34" charset="0"/>
                          <a:cs typeface="Lato" panose="020F0502020204030203" pitchFamily="34" charset="0"/>
                        </a:rPr>
                        <a:t>Participant 5</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Physical exertion, hot weather</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Vision problems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Real-time updates</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competitive pricing</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2820178907"/>
                  </a:ext>
                </a:extLst>
              </a:tr>
              <a:tr h="575891">
                <a:tc>
                  <a:txBody>
                    <a:bodyPr/>
                    <a:lstStyle/>
                    <a:p>
                      <a:pPr fontAlgn="base"/>
                      <a:r>
                        <a:rPr lang="en-US" sz="900" b="1" dirty="0">
                          <a:effectLst/>
                          <a:latin typeface="Lato" panose="020F0502020204030203" pitchFamily="34" charset="0"/>
                          <a:ea typeface="Lato" panose="020F0502020204030203" pitchFamily="34" charset="0"/>
                          <a:cs typeface="Lato" panose="020F0502020204030203" pitchFamily="34" charset="0"/>
                        </a:rPr>
                        <a:t>Participant 6</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Noise pollution</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Chronic fatigue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900" dirty="0">
                          <a:effectLst/>
                          <a:latin typeface="Lato" panose="020F0502020204030203" pitchFamily="34" charset="0"/>
                          <a:ea typeface="Lato" panose="020F0502020204030203" pitchFamily="34" charset="0"/>
                          <a:cs typeface="Lato" panose="020F0502020204030203" pitchFamily="34" charset="0"/>
                        </a:rPr>
                        <a:t>Aesthetics</a:t>
                      </a:r>
                    </a:p>
                    <a:p>
                      <a:pPr fontAlgn="base"/>
                      <a:endParaRPr lang="en-US" sz="900" dirty="0">
                        <a:effectLst/>
                        <a:latin typeface="Lato" panose="020F0502020204030203" pitchFamily="34" charset="0"/>
                        <a:ea typeface="Lato" panose="020F0502020204030203" pitchFamily="34" charset="0"/>
                        <a:cs typeface="Lato" panose="020F0502020204030203" pitchFamily="34" charset="0"/>
                      </a:endParaRP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fontAlgn="base"/>
                      <a:r>
                        <a:rPr lang="en-US" sz="900" dirty="0">
                          <a:effectLst/>
                          <a:latin typeface="Lato" panose="020F0502020204030203" pitchFamily="34" charset="0"/>
                          <a:ea typeface="Lato" panose="020F0502020204030203" pitchFamily="34" charset="0"/>
                          <a:cs typeface="Lato" panose="020F0502020204030203" pitchFamily="34" charset="0"/>
                        </a:rPr>
                        <a:t>Affordable pricing, quality-performance balance</a:t>
                      </a:r>
                    </a:p>
                  </a:txBody>
                  <a:tcPr marL="29283" marR="29283" marT="14641" marB="1464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extLst>
                  <a:ext uri="{0D108BD9-81ED-4DB2-BD59-A6C34878D82A}">
                    <a16:rowId xmlns:a16="http://schemas.microsoft.com/office/drawing/2014/main" val="3813037808"/>
                  </a:ext>
                </a:extLst>
              </a:tr>
            </a:tbl>
          </a:graphicData>
        </a:graphic>
      </p:graphicFrame>
    </p:spTree>
    <p:custDataLst>
      <p:tags r:id="rId1"/>
    </p:custDataLst>
    <p:extLst>
      <p:ext uri="{BB962C8B-B14F-4D97-AF65-F5344CB8AC3E}">
        <p14:creationId xmlns:p14="http://schemas.microsoft.com/office/powerpoint/2010/main" val="1945671835"/>
      </p:ext>
    </p:extLst>
  </p:cSld>
  <p:clrMapOvr>
    <a:masterClrMapping/>
  </p:clrMapOvr>
  <mc:AlternateContent xmlns:mc="http://schemas.openxmlformats.org/markup-compatibility/2006" xmlns:p14="http://schemas.microsoft.com/office/powerpoint/2010/main">
    <mc:Choice Requires="p14">
      <p:transition p14:dur="0" advTm="18761"/>
    </mc:Choice>
    <mc:Fallback xmlns="">
      <p:transition advTm="187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8|2.5|2.6|5.1"/>
</p:tagLst>
</file>

<file path=ppt/tags/tag10.xml><?xml version="1.0" encoding="utf-8"?>
<p:tagLst xmlns:a="http://schemas.openxmlformats.org/drawingml/2006/main" xmlns:r="http://schemas.openxmlformats.org/officeDocument/2006/relationships" xmlns:p="http://schemas.openxmlformats.org/presentationml/2006/main">
  <p:tag name="TIMING" val="|3.8|2.5|2.6|5.1"/>
</p:tagLst>
</file>

<file path=ppt/tags/tag2.xml><?xml version="1.0" encoding="utf-8"?>
<p:tagLst xmlns:a="http://schemas.openxmlformats.org/drawingml/2006/main" xmlns:r="http://schemas.openxmlformats.org/officeDocument/2006/relationships" xmlns:p="http://schemas.openxmlformats.org/presentationml/2006/main">
  <p:tag name="TIMING" val="|3.8|2.5|2.6|5.1"/>
</p:tagLst>
</file>

<file path=ppt/tags/tag3.xml><?xml version="1.0" encoding="utf-8"?>
<p:tagLst xmlns:a="http://schemas.openxmlformats.org/drawingml/2006/main" xmlns:r="http://schemas.openxmlformats.org/officeDocument/2006/relationships" xmlns:p="http://schemas.openxmlformats.org/presentationml/2006/main">
  <p:tag name="TIMING" val="|3.8|2.5|2.6|5.1"/>
</p:tagLst>
</file>

<file path=ppt/tags/tag4.xml><?xml version="1.0" encoding="utf-8"?>
<p:tagLst xmlns:a="http://schemas.openxmlformats.org/drawingml/2006/main" xmlns:r="http://schemas.openxmlformats.org/officeDocument/2006/relationships" xmlns:p="http://schemas.openxmlformats.org/presentationml/2006/main">
  <p:tag name="TIMING" val="|3.8|2.5|2.6|5.1"/>
</p:tagLst>
</file>

<file path=ppt/tags/tag5.xml><?xml version="1.0" encoding="utf-8"?>
<p:tagLst xmlns:a="http://schemas.openxmlformats.org/drawingml/2006/main" xmlns:r="http://schemas.openxmlformats.org/officeDocument/2006/relationships" xmlns:p="http://schemas.openxmlformats.org/presentationml/2006/main">
  <p:tag name="TIMING" val="|3.8|2.5|2.6|5.1"/>
</p:tagLst>
</file>

<file path=ppt/tags/tag6.xml><?xml version="1.0" encoding="utf-8"?>
<p:tagLst xmlns:a="http://schemas.openxmlformats.org/drawingml/2006/main" xmlns:r="http://schemas.openxmlformats.org/officeDocument/2006/relationships" xmlns:p="http://schemas.openxmlformats.org/presentationml/2006/main">
  <p:tag name="TIMING" val="|3.8|2.5|2.6|5.1"/>
</p:tagLst>
</file>

<file path=ppt/tags/tag7.xml><?xml version="1.0" encoding="utf-8"?>
<p:tagLst xmlns:a="http://schemas.openxmlformats.org/drawingml/2006/main" xmlns:r="http://schemas.openxmlformats.org/officeDocument/2006/relationships" xmlns:p="http://schemas.openxmlformats.org/presentationml/2006/main">
  <p:tag name="TIMING" val="|3.8|2.5|2.6|5.1"/>
</p:tagLst>
</file>

<file path=ppt/tags/tag8.xml><?xml version="1.0" encoding="utf-8"?>
<p:tagLst xmlns:a="http://schemas.openxmlformats.org/drawingml/2006/main" xmlns:r="http://schemas.openxmlformats.org/officeDocument/2006/relationships" xmlns:p="http://schemas.openxmlformats.org/presentationml/2006/main">
  <p:tag name="TIMING" val="|3.8|2.5|2.6|5.1"/>
</p:tagLst>
</file>

<file path=ppt/tags/tag9.xml><?xml version="1.0" encoding="utf-8"?>
<p:tagLst xmlns:a="http://schemas.openxmlformats.org/drawingml/2006/main" xmlns:r="http://schemas.openxmlformats.org/officeDocument/2006/relationships" xmlns:p="http://schemas.openxmlformats.org/presentationml/2006/main">
  <p:tag name="TIMING" val="|3.8|2.5|2.6|5.1"/>
</p:tagLst>
</file>

<file path=ppt/theme/theme1.xml><?xml version="1.0" encoding="utf-8"?>
<a:theme xmlns:a="http://schemas.openxmlformats.org/drawingml/2006/main" name="Elegant, Modern Milky White Company Profile by Slidesgo">
  <a:themeElements>
    <a:clrScheme name="Simple Light">
      <a:dk1>
        <a:srgbClr val="000000"/>
      </a:dk1>
      <a:lt1>
        <a:srgbClr val="FFFFFF"/>
      </a:lt1>
      <a:dk2>
        <a:srgbClr val="D9D9D9"/>
      </a:dk2>
      <a:lt2>
        <a:srgbClr val="F3F3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2190</TotalTime>
  <Words>3393</Words>
  <Application>Microsoft Office PowerPoint</Application>
  <PresentationFormat>On-screen Show (16:9)</PresentationFormat>
  <Paragraphs>202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Poppins SemiBold</vt:lpstr>
      <vt:lpstr>Lato</vt:lpstr>
      <vt:lpstr>Times New Roman</vt:lpstr>
      <vt:lpstr>Courier New</vt:lpstr>
      <vt:lpstr>PT Sans</vt:lpstr>
      <vt:lpstr>Poppins</vt:lpstr>
      <vt:lpstr>Arial</vt:lpstr>
      <vt:lpstr>Roboto Condensed Light</vt:lpstr>
      <vt:lpstr>Open Sans</vt:lpstr>
      <vt:lpstr>Elegant, Modern Milky White Company Profile by Slidesgo</vt:lpstr>
      <vt:lpstr>Lawn Buddy “The cutting hedge technology”</vt:lpstr>
      <vt:lpstr>Identification of Target Customer Segment Criteria: Market Size and Potential Growth</vt:lpstr>
      <vt:lpstr>Identification of Target Customer Segment Criteria: Age</vt:lpstr>
      <vt:lpstr>Identification of Target Customer Segment Criteria: Customer Type</vt:lpstr>
      <vt:lpstr>Identification of Target Customer Segment Most Suitable Customer Segment </vt:lpstr>
      <vt:lpstr>Identification of Key Customer Problems Primary Data Strategy: Interviews</vt:lpstr>
      <vt:lpstr>Identification of Key Customer Problems Primary Data Strategy: Interviews</vt:lpstr>
      <vt:lpstr>Identification of Key Customer Problems Primary Data Strategy: Interviews</vt:lpstr>
      <vt:lpstr>PowerPoint Presentation</vt:lpstr>
      <vt:lpstr>Analysis of Customer Discovery Data Qualitative Analysis</vt:lpstr>
      <vt:lpstr>Analysis of Customer Discovery Data Analysis Results 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Lawn Buddy “The cutting hedge technology”</dc:title>
  <dc:creator>gasser18</dc:creator>
  <cp:lastModifiedBy>Ahmed, Gasser</cp:lastModifiedBy>
  <cp:revision>251</cp:revision>
  <dcterms:modified xsi:type="dcterms:W3CDTF">2023-06-21T15:24:06Z</dcterms:modified>
</cp:coreProperties>
</file>