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266" r:id="rId3"/>
    <p:sldId id="326" r:id="rId4"/>
    <p:sldId id="327" r:id="rId5"/>
    <p:sldId id="323" r:id="rId6"/>
    <p:sldId id="307" r:id="rId7"/>
    <p:sldId id="308" r:id="rId8"/>
    <p:sldId id="316" r:id="rId9"/>
    <p:sldId id="309" r:id="rId10"/>
    <p:sldId id="310" r:id="rId11"/>
    <p:sldId id="311" r:id="rId12"/>
    <p:sldId id="312" r:id="rId13"/>
    <p:sldId id="317" r:id="rId14"/>
    <p:sldId id="318" r:id="rId15"/>
    <p:sldId id="313" r:id="rId16"/>
    <p:sldId id="319" r:id="rId17"/>
    <p:sldId id="314" r:id="rId18"/>
    <p:sldId id="328" r:id="rId19"/>
    <p:sldId id="315" r:id="rId20"/>
    <p:sldId id="321" r:id="rId21"/>
    <p:sldId id="322"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Poppins" pitchFamily="2" charset="77"/>
      <p:regular r:id="rId32"/>
      <p:bold r:id="rId33"/>
      <p:italic r:id="rId34"/>
      <p:boldItalic r:id="rId35"/>
    </p:embeddedFont>
    <p:embeddedFont>
      <p:font typeface="Poppins SemiBold" panose="020B0604020202020204" pitchFamily="34" charset="0"/>
      <p:regular r:id="rId36"/>
      <p:bold r:id="rId37"/>
      <p:italic r:id="rId38"/>
      <p:boldItalic r:id="rId39"/>
    </p:embeddedFont>
    <p:embeddedFont>
      <p:font typeface="PT Sans" panose="020B0503020203020204" pitchFamily="34" charset="77"/>
      <p:regular r:id="rId40"/>
      <p:bold r:id="rId41"/>
      <p:italic r:id="rId41"/>
      <p:boldItalic r:id="rId41"/>
    </p:embeddedFont>
    <p:embeddedFont>
      <p:font typeface="Roboto Condensed Light" panose="020F0302020204030204" pitchFamily="34"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16"/>
    <p:restoredTop sz="62925" autoAdjust="0"/>
  </p:normalViewPr>
  <p:slideViewPr>
    <p:cSldViewPr snapToGrid="0">
      <p:cViewPr varScale="1">
        <p:scale>
          <a:sx n="98" d="100"/>
          <a:sy n="98"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37096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707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2331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509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10739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20464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13950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78545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Data Security and Privacy:</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Secure Data Transmission: Secure communication protocols (e.g., HTTPS) to encrypt data transmission between the mobile app and backend servers, protecting user data from unauthorized interception.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Strong User Authentication and Access Control: Robust user authentication mechanisms (e.g., passwords, biometrics) to ensure only authorized users can access the app. Apply access controls to restrict data access based on user roles and privileges.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Encryption and Data Storage: Encryption techniques to protect sensitive user data, both in transit and at rest. Use secure storage mechanisms, such as encrypted databases or cloud storage services, to safeguard user information.</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Privacy Policy and User Consent: Create a comprehensive privacy policy that outlines the types of data collected, the purposes of data usage, and how user privacy is protected. Obtain informed consent from users for data collection, storage, and usage, and provide options for users to manage their data preferences.</a:t>
            </a:r>
          </a:p>
          <a:p>
            <a:pPr marL="285750" marR="0" lvl="0" indent="-285750" algn="l" defTabSz="914400" rtl="0" eaLnBrk="1" fontAlgn="auto" latinLnBrk="0" hangingPunct="1">
              <a:lnSpc>
                <a:spcPct val="100000"/>
              </a:lnSpc>
              <a:spcBef>
                <a:spcPts val="0"/>
              </a:spcBef>
              <a:spcAft>
                <a:spcPts val="0"/>
              </a:spcAft>
              <a:buClr>
                <a:srgbClr val="000000"/>
              </a:buClr>
              <a:buSzPts val="1100"/>
              <a:tabLst/>
              <a:defRPr/>
            </a:pPr>
            <a:r>
              <a:rPr lang="en-US" sz="1800" kern="0" dirty="0">
                <a:effectLst/>
                <a:latin typeface="+mj-lt"/>
                <a:ea typeface="Times New Roman" panose="02020603050405020304" pitchFamily="18" charset="0"/>
                <a:cs typeface="Arial" panose="020B0604020202020204" pitchFamily="34" charset="0"/>
              </a:rPr>
              <a:t>Compliance with Data Protection Regulations: Adhere to relevant data protection regulations, such as GDPR or CCPA, by ensuring user rights are respected, providing transparency in data practices, and facilitating user data access, modification, and deletion requests.</a:t>
            </a:r>
          </a:p>
        </p:txBody>
      </p:sp>
    </p:spTree>
    <p:extLst>
      <p:ext uri="{BB962C8B-B14F-4D97-AF65-F5344CB8AC3E}">
        <p14:creationId xmlns:p14="http://schemas.microsoft.com/office/powerpoint/2010/main" val="3763964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17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mj-lt"/>
              <a:buNone/>
            </a:pPr>
            <a:r>
              <a:rPr lang="en-US" dirty="0">
                <a:latin typeface="Arial" panose="020B0604020202020204" pitchFamily="34" charset="0"/>
                <a:cs typeface="Arial" panose="020B0604020202020204" pitchFamily="34" charset="0"/>
              </a:rPr>
              <a:t>The app starts with the landing page where we welcome users and allow existing users to sign in into their accounts using email and password or new users to sign up for a new account using their full name, email, password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01685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207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latin typeface="Arial" panose="020B0604020202020204" pitchFamily="34" charset="0"/>
                <a:cs typeface="Arial" panose="020B0604020202020204" pitchFamily="34" charset="0"/>
              </a:rPr>
              <a:t>Once logged in, users are taken to their dashboard. This central hub provides an overview of upcoming mowing sessions and weather updates. It's designed to keep users informed and in control of their lawn maintenance. To help users take their first step, we have a prominent "Get Started" button on the dashboard.</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latin typeface="Arial" panose="020B0604020202020204" pitchFamily="34" charset="0"/>
                <a:cs typeface="Arial" panose="020B0604020202020204" pitchFamily="34" charset="0"/>
              </a:rPr>
              <a:t>By clicking it, users will navigate to  the lawn scanning instructions which provides a clear step-by-step guidance on capturing their lawn using the app  to ensure accurate lawn analysis</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23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Next, we have the lawn scan page. Using the device's camera, users can scan their lawn, following the instructions provided. It's an interactive and user-friendly experience, empowering users to take control of their lawn care journey. After the scan, our advanced AI algorithms work their magic.</a:t>
            </a:r>
          </a:p>
          <a:p>
            <a:pPr marL="228600" lvl="0" indent="-228600" algn="l" rtl="0">
              <a:spcBef>
                <a:spcPts val="0"/>
              </a:spcBef>
              <a:spcAft>
                <a:spcPts val="0"/>
              </a:spcAft>
              <a:buFont typeface="+mj-lt"/>
              <a:buAutoNum type="arabicPeriod"/>
            </a:pPr>
            <a:r>
              <a:rPr lang="en-US" dirty="0"/>
              <a:t>On the  lawn info page, users are presented with comprehensive insights and analysis of their lawn. Our AI system evaluates the lawn's condition and identifies areas of concern.</a:t>
            </a:r>
          </a:p>
          <a:p>
            <a:pPr marL="228600" lvl="0" indent="-228600" algn="l" rtl="0">
              <a:spcBef>
                <a:spcPts val="0"/>
              </a:spcBef>
              <a:spcAft>
                <a:spcPts val="0"/>
              </a:spcAft>
              <a:buFont typeface="+mj-lt"/>
              <a:buAutoNum type="arabicPeriod"/>
            </a:pPr>
            <a:r>
              <a:rPr lang="en-US" dirty="0"/>
              <a:t>Next, we leverage the power of Machine Learning to suggest trusted lawn care professionals in their area. The suggested lawn care professional page utilizes intelligent algorithms to detect available professionals based on proximity and user preferences</a:t>
            </a:r>
            <a:endParaRPr dirty="0"/>
          </a:p>
        </p:txBody>
      </p:sp>
    </p:spTree>
    <p:extLst>
      <p:ext uri="{BB962C8B-B14F-4D97-AF65-F5344CB8AC3E}">
        <p14:creationId xmlns:p14="http://schemas.microsoft.com/office/powerpoint/2010/main" val="41521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When user is ready to schedule the service, our checkout page streamlines the process. The user-friendly interface presents a summary of the order, including the selected date, time, and total cost. Users can review and confirm their choices before proceeding. </a:t>
            </a:r>
          </a:p>
          <a:p>
            <a:pPr marL="228600" lvl="0" indent="-228600" algn="l" rtl="0">
              <a:spcBef>
                <a:spcPts val="0"/>
              </a:spcBef>
              <a:spcAft>
                <a:spcPts val="0"/>
              </a:spcAft>
              <a:buFont typeface="+mj-lt"/>
              <a:buAutoNum type="arabicPeriod"/>
            </a:pPr>
            <a:r>
              <a:rPr lang="en-US" dirty="0"/>
              <a:t>Finally, we have the confirmation page, which serves as a confirmation of the scheduled lawn mowing service. It displays the order details and provides a clear confirmation message. </a:t>
            </a:r>
          </a:p>
          <a:p>
            <a:pPr marL="228600" lvl="0" indent="-228600" algn="l" rtl="0">
              <a:spcBef>
                <a:spcPts val="0"/>
              </a:spcBef>
              <a:spcAft>
                <a:spcPts val="0"/>
              </a:spcAft>
              <a:buFont typeface="+mj-lt"/>
              <a:buAutoNum type="arabicPeriod"/>
            </a:pPr>
            <a:r>
              <a:rPr lang="en-US" dirty="0"/>
              <a:t>Additionally, a convenient ”Back to Dashboard" button is available, allowing users to quickly access their dashboard where upcoming appointments are displayed.</a:t>
            </a:r>
            <a:endParaRPr dirty="0"/>
          </a:p>
        </p:txBody>
      </p:sp>
    </p:spTree>
    <p:extLst>
      <p:ext uri="{BB962C8B-B14F-4D97-AF65-F5344CB8AC3E}">
        <p14:creationId xmlns:p14="http://schemas.microsoft.com/office/powerpoint/2010/main" val="142432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For the app flow diagram, the app begins with a landing page</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Moving on to the sign-in page, users can securely access their accounts. The sign-in page provides a simple and intuitive interface for users to enter their credentials and gain access to their personalized dashboard.</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For new users, the sign-up page offers a seamless onboarding process. Users can create their accounts by providing their details, including name, email, and password. This step opens up a world of personalized lawn care services.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Once signed in, users are directed to their dashboard with a prominent "Get Started" button.</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To ensure accurate lawn analysis, Lawn Buddy guides users through the lawn scanning process. The lawn scanning instructions page offers step-by-step guidance on capturing their lawn using the app's camera. This enables the app to analyze the lawn and provide valuable insights.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Users proceed to the lawn scan page, where they can capture their lawn using the app's camera. The app utilizes advanced AI object recognition technology to analyze the image, identifying lawn boundaries and object edges with precision.</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Leveraging the power of AI, Lawn Buddy's object recognition technology delivers accurate lawn scan results. The AI analyzes the captured image, identifying elements such as trees, flowerbeds, and fences. This information contributes to precise lawn measurements and enables effective lawn care recommendations.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Lawn Buddy goes beyond scheduling by providing suggestions for trusted lawn care professionals. By utilizing AI, the app matches users with the most suitable professionals based on their preferences and lawn care needs. This feature ensures users have access to reliable and skilled professionals for their lawn care requirements. </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Then the checkout page allows users to securely make payment directly through the app. This seamless checkout experience saves time and eliminates any unnecessary hassle.</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800" kern="0" dirty="0">
                <a:effectLst/>
                <a:latin typeface="+mj-lt"/>
                <a:ea typeface="Times New Roman" panose="02020603050405020304" pitchFamily="18" charset="0"/>
                <a:cs typeface="Arial" panose="020B0604020202020204" pitchFamily="34" charset="0"/>
              </a:rPr>
              <a:t>After completing the checkout process, users are presented with a confirmation page. This page provides assurance that their appointment has been successfully booked. Additionally, it offers a convenient button to return to the dashboard, where users can view their upcoming appointments and track their lawn care schedule.</a:t>
            </a:r>
          </a:p>
        </p:txBody>
      </p:sp>
    </p:spTree>
    <p:extLst>
      <p:ext uri="{BB962C8B-B14F-4D97-AF65-F5344CB8AC3E}">
        <p14:creationId xmlns:p14="http://schemas.microsoft.com/office/powerpoint/2010/main" val="152312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4975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11897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06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6/27/2023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1347399" y="2784075"/>
            <a:ext cx="6449201"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#2: Venture Solution Prototype &amp; Social Affordances</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Social Implications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4B6F3F8-9133-0F22-94C1-B0A3F2F19E1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app contributes to environmental sustainability by optimizing lawn care practices, reducing emissions, and promoting water and chemical conservation.</a:t>
            </a:r>
          </a:p>
          <a:p>
            <a:pPr marL="457200" lvl="0" indent="-304800" algn="l" rtl="0">
              <a:lnSpc>
                <a:spcPct val="115000"/>
              </a:lnSpc>
              <a:spcBef>
                <a:spcPts val="1000"/>
              </a:spcBef>
              <a:spcAft>
                <a:spcPts val="0"/>
              </a:spcAft>
              <a:buSzPts val="1200"/>
              <a:buChar char="●"/>
            </a:pPr>
            <a:r>
              <a:rPr lang="en-US" dirty="0"/>
              <a:t>It may have social implications regarding job displacement for traditional lawn care workers, necessitating considerations for retraining or alternative employment opportunities.</a:t>
            </a:r>
          </a:p>
          <a:p>
            <a:pPr marL="457200" lvl="0" indent="-304800" algn="l" rtl="0">
              <a:lnSpc>
                <a:spcPct val="115000"/>
              </a:lnSpc>
              <a:spcBef>
                <a:spcPts val="1000"/>
              </a:spcBef>
              <a:spcAft>
                <a:spcPts val="0"/>
              </a:spcAft>
              <a:buSzPts val="1200"/>
              <a:buChar char="●"/>
            </a:pPr>
            <a:r>
              <a:rPr lang="en-US" dirty="0"/>
              <a:t>Ethical considerations include ensuring data privacy and security, transparent use of customer information, and responsible AI decision-making processes.</a:t>
            </a:r>
          </a:p>
          <a:p>
            <a:pPr marL="457200" lvl="0" indent="-304800" algn="l" rtl="0">
              <a:lnSpc>
                <a:spcPct val="115000"/>
              </a:lnSpc>
              <a:spcBef>
                <a:spcPts val="1000"/>
              </a:spcBef>
              <a:spcAft>
                <a:spcPts val="0"/>
              </a:spcAft>
              <a:buSzPts val="1200"/>
              <a:buChar char="●"/>
            </a:pPr>
            <a:r>
              <a:rPr lang="en-US" dirty="0"/>
              <a:t>Users benefit from the convenience and time-saving aspects of the app, allowing them to focus on other activities or spend quality time with family and friends.</a:t>
            </a:r>
          </a:p>
          <a:p>
            <a:pPr marL="457200" lvl="0" indent="-304800" algn="l" rtl="0">
              <a:lnSpc>
                <a:spcPct val="115000"/>
              </a:lnSpc>
              <a:spcBef>
                <a:spcPts val="1000"/>
              </a:spcBef>
              <a:spcAft>
                <a:spcPts val="0"/>
              </a:spcAft>
              <a:buSzPts val="1200"/>
              <a:buChar char="●"/>
            </a:pPr>
            <a:r>
              <a:rPr lang="en-US" dirty="0"/>
              <a:t>The app's automation of lawn care tasks reduces human labor, potentially freeing up resources for other important societal needs.</a:t>
            </a:r>
            <a:endParaRPr dirty="0"/>
          </a:p>
        </p:txBody>
      </p:sp>
    </p:spTree>
    <p:custDataLst>
      <p:tags r:id="rId1"/>
    </p:custDataLst>
    <p:extLst>
      <p:ext uri="{BB962C8B-B14F-4D97-AF65-F5344CB8AC3E}">
        <p14:creationId xmlns:p14="http://schemas.microsoft.com/office/powerpoint/2010/main" val="1002854673"/>
      </p:ext>
    </p:extLst>
  </p:cSld>
  <p:clrMapOvr>
    <a:masterClrMapping/>
  </p:clrMapOvr>
  <mc:AlternateContent xmlns:mc="http://schemas.openxmlformats.org/markup-compatibility/2006" xmlns:p14="http://schemas.microsoft.com/office/powerpoint/2010/main">
    <mc:Choice Requires="p14">
      <p:transition p14:dur="0" advTm="44835"/>
    </mc:Choice>
    <mc:Fallback xmlns="">
      <p:transition advTm="44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Technological Affordances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973F734F-446B-A4E3-101F-470367EE430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Lawn Buddy leverages current technology, particularly object recognition, to accurately identify lawn boundaries and obstacles.</a:t>
            </a:r>
          </a:p>
          <a:p>
            <a:pPr marL="457200" lvl="0" indent="-304800" algn="l" rtl="0">
              <a:lnSpc>
                <a:spcPct val="115000"/>
              </a:lnSpc>
              <a:spcBef>
                <a:spcPts val="1000"/>
              </a:spcBef>
              <a:spcAft>
                <a:spcPts val="0"/>
              </a:spcAft>
              <a:buSzPts val="1200"/>
              <a:buChar char="●"/>
            </a:pPr>
            <a:r>
              <a:rPr lang="en-US" dirty="0"/>
              <a:t>Object recognition algorithms analyze images captured by the app's camera, identifying objects such as trees, flowerbeds, and fences.</a:t>
            </a:r>
          </a:p>
          <a:p>
            <a:pPr marL="457200" lvl="0" indent="-304800" algn="l" rtl="0">
              <a:lnSpc>
                <a:spcPct val="115000"/>
              </a:lnSpc>
              <a:spcBef>
                <a:spcPts val="1000"/>
              </a:spcBef>
              <a:spcAft>
                <a:spcPts val="0"/>
              </a:spcAft>
              <a:buSzPts val="1200"/>
              <a:buChar char="●"/>
            </a:pPr>
            <a:r>
              <a:rPr lang="en-US" dirty="0"/>
              <a:t>The app evaluates the accuracy and reliability of object recognition, considering factors like lighting conditions and potential limitations in detecting complex or irregular lawn shapes.</a:t>
            </a:r>
          </a:p>
          <a:p>
            <a:pPr marL="457200" lvl="0" indent="-304800" algn="l" rtl="0">
              <a:lnSpc>
                <a:spcPct val="115000"/>
              </a:lnSpc>
              <a:spcBef>
                <a:spcPts val="1000"/>
              </a:spcBef>
              <a:spcAft>
                <a:spcPts val="0"/>
              </a:spcAft>
              <a:buSzPts val="1200"/>
              <a:buChar char="●"/>
            </a:pPr>
            <a:r>
              <a:rPr lang="en-US" dirty="0"/>
              <a:t>Pushing technological boundaries may involve exploring advanced object recognition techniques, such as machine learning and deep neural networks, to improve the precision and efficiency of lawn boundary detection.</a:t>
            </a:r>
          </a:p>
          <a:p>
            <a:pPr marL="457200" lvl="0" indent="-304800" algn="l" rtl="0">
              <a:lnSpc>
                <a:spcPct val="115000"/>
              </a:lnSpc>
              <a:spcBef>
                <a:spcPts val="1000"/>
              </a:spcBef>
              <a:spcAft>
                <a:spcPts val="0"/>
              </a:spcAft>
              <a:buSzPts val="1200"/>
              <a:buChar char="●"/>
            </a:pPr>
            <a:r>
              <a:rPr lang="en-US" dirty="0"/>
              <a:t>The app's use of object recognition technology enhances the accuracy of lawn measurements, ensuring optimal scheduling and mowing coverage.</a:t>
            </a:r>
            <a:endParaRPr dirty="0"/>
          </a:p>
        </p:txBody>
      </p:sp>
    </p:spTree>
    <p:custDataLst>
      <p:tags r:id="rId1"/>
    </p:custDataLst>
    <p:extLst>
      <p:ext uri="{BB962C8B-B14F-4D97-AF65-F5344CB8AC3E}">
        <p14:creationId xmlns:p14="http://schemas.microsoft.com/office/powerpoint/2010/main" val="2056846511"/>
      </p:ext>
    </p:extLst>
  </p:cSld>
  <p:clrMapOvr>
    <a:masterClrMapping/>
  </p:clrMapOvr>
  <mc:AlternateContent xmlns:mc="http://schemas.openxmlformats.org/markup-compatibility/2006" xmlns:p14="http://schemas.microsoft.com/office/powerpoint/2010/main">
    <mc:Choice Requires="p14">
      <p:transition p14:dur="0" advTm="37008"/>
    </mc:Choice>
    <mc:Fallback xmlns="">
      <p:transition advTm="370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Hardware Components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User Devices:</a:t>
            </a:r>
          </a:p>
          <a:p>
            <a:pPr marL="895350" lvl="1" indent="-285750">
              <a:lnSpc>
                <a:spcPct val="100000"/>
              </a:lnSpc>
              <a:spcBef>
                <a:spcPts val="1000"/>
              </a:spcBef>
              <a:buFont typeface="Courier New" panose="02070309020205020404" pitchFamily="49" charset="0"/>
              <a:buChar char="o"/>
            </a:pPr>
            <a:r>
              <a:rPr lang="en-US" sz="1200" dirty="0"/>
              <a:t>Smartphones or tablets: These devices act as the primary interface for users to interact with the app and schedule mowing sessions.</a:t>
            </a:r>
          </a:p>
          <a:p>
            <a:pPr marL="895350" lvl="1" indent="-285750">
              <a:lnSpc>
                <a:spcPct val="100000"/>
              </a:lnSpc>
              <a:spcBef>
                <a:spcPts val="1000"/>
              </a:spcBef>
              <a:buFont typeface="Courier New" panose="02070309020205020404" pitchFamily="49" charset="0"/>
              <a:buChar char="o"/>
            </a:pPr>
            <a:r>
              <a:rPr lang="en-US" sz="1200" dirty="0"/>
              <a:t>Cameras: User devices with built-in cameras capture images of the lawn for object recognition and measurement.</a:t>
            </a:r>
          </a:p>
          <a:p>
            <a:pPr marL="323850" indent="-171450">
              <a:spcBef>
                <a:spcPts val="1000"/>
              </a:spcBef>
              <a:buFont typeface="Arial" panose="020B0604020202020204" pitchFamily="34" charset="0"/>
              <a:buChar char="•"/>
            </a:pPr>
            <a:r>
              <a:rPr lang="en-US" dirty="0"/>
              <a:t>Object Recognition and Measurement:</a:t>
            </a:r>
          </a:p>
          <a:p>
            <a:pPr marL="895350" lvl="1" indent="-285750">
              <a:lnSpc>
                <a:spcPct val="100000"/>
              </a:lnSpc>
              <a:spcBef>
                <a:spcPts val="1000"/>
              </a:spcBef>
              <a:buFont typeface="Courier New" panose="02070309020205020404" pitchFamily="49" charset="0"/>
              <a:buChar char="o"/>
            </a:pPr>
            <a:r>
              <a:rPr lang="en-US" sz="1200" dirty="0"/>
              <a:t>Image Processing Unit (IPU): Integrated into user devices, IPUs assist in accelerating image processing tasks. </a:t>
            </a:r>
          </a:p>
          <a:p>
            <a:pPr marL="895350" lvl="1" indent="-285750">
              <a:lnSpc>
                <a:spcPct val="100000"/>
              </a:lnSpc>
              <a:spcBef>
                <a:spcPts val="1000"/>
              </a:spcBef>
              <a:buFont typeface="Courier New" panose="02070309020205020404" pitchFamily="49" charset="0"/>
              <a:buChar char="o"/>
            </a:pPr>
            <a:r>
              <a:rPr lang="en-US" sz="1200" dirty="0"/>
              <a:t>Deep Learning Models: Pretrained convolutional neural network (CNN) models capable of detecting and segmenting objects within the lawn images.</a:t>
            </a:r>
          </a:p>
        </p:txBody>
      </p:sp>
    </p:spTree>
    <p:custDataLst>
      <p:tags r:id="rId1"/>
    </p:custDataLst>
    <p:extLst>
      <p:ext uri="{BB962C8B-B14F-4D97-AF65-F5344CB8AC3E}">
        <p14:creationId xmlns:p14="http://schemas.microsoft.com/office/powerpoint/2010/main" val="836621453"/>
      </p:ext>
    </p:extLst>
  </p:cSld>
  <p:clrMapOvr>
    <a:masterClrMapping/>
  </p:clrMapOvr>
  <mc:AlternateContent xmlns:mc="http://schemas.openxmlformats.org/markup-compatibility/2006" xmlns:p14="http://schemas.microsoft.com/office/powerpoint/2010/main">
    <mc:Choice Requires="p14">
      <p:transition p14:dur="0" advTm="23187"/>
    </mc:Choice>
    <mc:Fallback xmlns="">
      <p:transition advTm="231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Cloud Services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D68A40E6-0E22-9769-D7DD-0FA2C86071B3}"/>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EC2 Cloud Computing: Compute Cloud provides resizable compute capacity for hosting backend services, handling user requests, data flow, business logic, AI model training, and inference.</a:t>
            </a:r>
          </a:p>
          <a:p>
            <a:pPr marL="323850" indent="-171450">
              <a:lnSpc>
                <a:spcPct val="150000"/>
              </a:lnSpc>
              <a:spcBef>
                <a:spcPts val="1000"/>
              </a:spcBef>
              <a:buFont typeface="Arial" panose="020B0604020202020204" pitchFamily="34" charset="0"/>
              <a:buChar char="•"/>
            </a:pPr>
            <a:r>
              <a:rPr lang="en-US" dirty="0"/>
              <a:t>Amazon S3 Cloud Storage: Provides scalable and secure cloud storage for storing user data, including lawn images, preferences, and schedules.</a:t>
            </a:r>
          </a:p>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a:t>
            </a:r>
            <a:r>
              <a:rPr lang="en-US" dirty="0" err="1"/>
              <a:t>SageMaker</a:t>
            </a:r>
            <a:r>
              <a:rPr lang="en-US" dirty="0"/>
              <a:t> AI Model Training: A fully managed machine learning service that provides infrastructure for training and deploying models at scale.</a:t>
            </a:r>
          </a:p>
          <a:p>
            <a:pPr marL="323850" lvl="0" indent="-171450" algn="l" rtl="0">
              <a:lnSpc>
                <a:spcPct val="150000"/>
              </a:lnSpc>
              <a:spcBef>
                <a:spcPts val="1000"/>
              </a:spcBef>
              <a:spcAft>
                <a:spcPts val="0"/>
              </a:spcAft>
              <a:buSzPts val="1200"/>
              <a:buFont typeface="Arial" panose="020B0604020202020204" pitchFamily="34" charset="0"/>
              <a:buChar char="•"/>
            </a:pPr>
            <a:r>
              <a:rPr lang="en-US" dirty="0"/>
              <a:t>Amazon Redshift Data Analytics: A fully managed data warehousing service for analyzing large datasets and deriving insights.</a:t>
            </a:r>
            <a:endParaRPr dirty="0"/>
          </a:p>
        </p:txBody>
      </p:sp>
    </p:spTree>
    <p:custDataLst>
      <p:tags r:id="rId1"/>
    </p:custDataLst>
    <p:extLst>
      <p:ext uri="{BB962C8B-B14F-4D97-AF65-F5344CB8AC3E}">
        <p14:creationId xmlns:p14="http://schemas.microsoft.com/office/powerpoint/2010/main" val="1850907972"/>
      </p:ext>
    </p:extLst>
  </p:cSld>
  <p:clrMapOvr>
    <a:masterClrMapping/>
  </p:clrMapOvr>
  <mc:AlternateContent xmlns:mc="http://schemas.openxmlformats.org/markup-compatibility/2006" xmlns:p14="http://schemas.microsoft.com/office/powerpoint/2010/main">
    <mc:Choice Requires="p14">
      <p:transition p14:dur="0" advTm="29575"/>
    </mc:Choice>
    <mc:Fallback xmlns="">
      <p:transition advTm="295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Hardware and Infrastructure: Amazon </a:t>
            </a:r>
            <a:r>
              <a:rPr lang="en-US" sz="1600" dirty="0" err="1">
                <a:latin typeface="Poppins" panose="00000500000000000000" pitchFamily="2" charset="0"/>
                <a:cs typeface="Poppins" panose="00000500000000000000" pitchFamily="2" charset="0"/>
              </a:rPr>
              <a:t>SageMaker</a:t>
            </a:r>
            <a:r>
              <a:rPr lang="en-US" sz="1600" dirty="0">
                <a:latin typeface="Poppins" panose="00000500000000000000" pitchFamily="2" charset="0"/>
                <a:cs typeface="Poppins" panose="00000500000000000000" pitchFamily="2" charset="0"/>
              </a:rPr>
              <a:t> Workflow</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3074" name="Picture 2">
            <a:extLst>
              <a:ext uri="{FF2B5EF4-FFF2-40B4-BE49-F238E27FC236}">
                <a16:creationId xmlns:a16="http://schemas.microsoft.com/office/drawing/2014/main" id="{5376BC4F-1654-DDB1-47DD-C617E5D3FF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180" y="1317974"/>
            <a:ext cx="5191640" cy="3536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975F06-15ED-6E3E-89CC-EA0800B70686}"/>
              </a:ext>
            </a:extLst>
          </p:cNvPr>
          <p:cNvSpPr txBox="1"/>
          <p:nvPr/>
        </p:nvSpPr>
        <p:spPr>
          <a:xfrm>
            <a:off x="258158" y="4822828"/>
            <a:ext cx="8627683" cy="415498"/>
          </a:xfrm>
          <a:prstGeom prst="rect">
            <a:avLst/>
          </a:prstGeom>
          <a:noFill/>
        </p:spPr>
        <p:txBody>
          <a:bodyPr wrap="none" rtlCol="0">
            <a:spAutoFit/>
          </a:bodyPr>
          <a:lstStyle/>
          <a:p>
            <a:r>
              <a:rPr lang="en-US" sz="1050" dirty="0">
                <a:latin typeface="Lato" panose="020F0502020204030203" pitchFamily="34" charset="0"/>
                <a:ea typeface="Lato" panose="020F0502020204030203" pitchFamily="34" charset="0"/>
                <a:cs typeface="Lato" panose="020F0502020204030203" pitchFamily="34" charset="0"/>
              </a:rPr>
              <a:t>https://</a:t>
            </a:r>
            <a:r>
              <a:rPr lang="en-US" sz="1050" dirty="0" err="1">
                <a:latin typeface="Lato" panose="020F0502020204030203" pitchFamily="34" charset="0"/>
                <a:ea typeface="Lato" panose="020F0502020204030203" pitchFamily="34" charset="0"/>
                <a:cs typeface="Lato" panose="020F0502020204030203" pitchFamily="34" charset="0"/>
              </a:rPr>
              <a:t>aws.amazon.com</a:t>
            </a:r>
            <a:r>
              <a:rPr lang="en-US" sz="1050" dirty="0">
                <a:latin typeface="Lato" panose="020F0502020204030203" pitchFamily="34" charset="0"/>
                <a:ea typeface="Lato" panose="020F0502020204030203" pitchFamily="34" charset="0"/>
                <a:cs typeface="Lato" panose="020F0502020204030203" pitchFamily="34" charset="0"/>
              </a:rPr>
              <a:t>/blogs/machine-learning/build-a-risk-management-machine-learning-workflow-on-amazon-sagemaker-with-no-code/</a:t>
            </a:r>
          </a:p>
          <a:p>
            <a:endParaRPr lang="en-US" sz="1050" dirty="0">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101627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Programming Language and Development Tools:</a:t>
            </a:r>
          </a:p>
          <a:p>
            <a:pPr marL="895350" lvl="1" indent="-285750">
              <a:lnSpc>
                <a:spcPct val="100000"/>
              </a:lnSpc>
              <a:spcBef>
                <a:spcPts val="1000"/>
              </a:spcBef>
              <a:buFont typeface="Courier New" panose="02070309020205020404" pitchFamily="49" charset="0"/>
              <a:buChar char="o"/>
            </a:pPr>
            <a:r>
              <a:rPr lang="en-US" sz="1200" dirty="0"/>
              <a:t>JavaScript: The primary language for React Native app development.</a:t>
            </a:r>
          </a:p>
          <a:p>
            <a:pPr marL="895350" lvl="1" indent="-285750">
              <a:lnSpc>
                <a:spcPct val="100000"/>
              </a:lnSpc>
              <a:spcBef>
                <a:spcPts val="1000"/>
              </a:spcBef>
              <a:buFont typeface="Courier New" panose="02070309020205020404" pitchFamily="49" charset="0"/>
              <a:buChar char="o"/>
            </a:pPr>
            <a:r>
              <a:rPr lang="en-US" sz="1200" dirty="0"/>
              <a:t>Node.js: A JavaScript runtime environment that provides the necessary tools for server-side development and package management.</a:t>
            </a:r>
          </a:p>
          <a:p>
            <a:pPr marL="895350" lvl="1" indent="-285750">
              <a:lnSpc>
                <a:spcPct val="100000"/>
              </a:lnSpc>
              <a:spcBef>
                <a:spcPts val="1000"/>
              </a:spcBef>
              <a:buFont typeface="Courier New" panose="02070309020205020404" pitchFamily="49" charset="0"/>
              <a:buChar char="o"/>
            </a:pPr>
            <a:r>
              <a:rPr lang="en-US" sz="1200" dirty="0" err="1"/>
              <a:t>npm</a:t>
            </a:r>
            <a:r>
              <a:rPr lang="en-US" sz="1200" dirty="0"/>
              <a:t> (Node Package Manager): A package manager for installing and managing JavaScript libraries and dependencies.</a:t>
            </a:r>
          </a:p>
          <a:p>
            <a:pPr marL="323850" indent="-171450">
              <a:spcBef>
                <a:spcPts val="1000"/>
              </a:spcBef>
              <a:buFont typeface="Arial" panose="020B0604020202020204" pitchFamily="34" charset="0"/>
              <a:buChar char="•"/>
            </a:pPr>
            <a:r>
              <a:rPr lang="en-US" dirty="0"/>
              <a:t>React Native and Related Libraries:</a:t>
            </a:r>
          </a:p>
          <a:p>
            <a:pPr marL="895350" lvl="1" indent="-285750">
              <a:lnSpc>
                <a:spcPct val="100000"/>
              </a:lnSpc>
              <a:spcBef>
                <a:spcPts val="1000"/>
              </a:spcBef>
              <a:buFont typeface="Courier New" panose="02070309020205020404" pitchFamily="49" charset="0"/>
              <a:buChar char="o"/>
            </a:pPr>
            <a:r>
              <a:rPr lang="en-US" sz="1200" dirty="0"/>
              <a:t>React Native: A JavaScript framework for building cross-platform mobile applications.</a:t>
            </a:r>
          </a:p>
          <a:p>
            <a:pPr marL="895350" lvl="1" indent="-285750">
              <a:lnSpc>
                <a:spcPct val="100000"/>
              </a:lnSpc>
              <a:spcBef>
                <a:spcPts val="1000"/>
              </a:spcBef>
              <a:buFont typeface="Courier New" panose="02070309020205020404" pitchFamily="49" charset="0"/>
              <a:buChar char="o"/>
            </a:pPr>
            <a:r>
              <a:rPr lang="en-US" sz="1200" dirty="0"/>
              <a:t>Expo: A set of tools and services for developing and deploying React Native apps with ease.</a:t>
            </a:r>
          </a:p>
          <a:p>
            <a:pPr marL="895350" lvl="1" indent="-285750">
              <a:lnSpc>
                <a:spcPct val="100000"/>
              </a:lnSpc>
              <a:spcBef>
                <a:spcPts val="1000"/>
              </a:spcBef>
              <a:buFont typeface="Courier New" panose="02070309020205020404" pitchFamily="49" charset="0"/>
              <a:buChar char="o"/>
            </a:pPr>
            <a:r>
              <a:rPr lang="en-US" sz="1200" dirty="0" err="1"/>
              <a:t>Axios</a:t>
            </a:r>
            <a:r>
              <a:rPr lang="en-US" sz="1200" dirty="0"/>
              <a:t>: A promise-based HTTP client for making API requests from the app.</a:t>
            </a:r>
          </a:p>
          <a:p>
            <a:pPr marL="895350" lvl="1" indent="-285750">
              <a:lnSpc>
                <a:spcPct val="100000"/>
              </a:lnSpc>
              <a:spcBef>
                <a:spcPts val="1000"/>
              </a:spcBef>
              <a:buFont typeface="Courier New" panose="02070309020205020404" pitchFamily="49" charset="0"/>
              <a:buChar char="o"/>
            </a:pPr>
            <a:r>
              <a:rPr lang="en-US" sz="1200" dirty="0" err="1"/>
              <a:t>Formik</a:t>
            </a:r>
            <a:r>
              <a:rPr lang="en-US" sz="1200" dirty="0"/>
              <a:t>: A library for building forms and managing form state.</a:t>
            </a:r>
          </a:p>
        </p:txBody>
      </p:sp>
    </p:spTree>
    <p:custDataLst>
      <p:tags r:id="rId1"/>
    </p:custDataLst>
    <p:extLst>
      <p:ext uri="{BB962C8B-B14F-4D97-AF65-F5344CB8AC3E}">
        <p14:creationId xmlns:p14="http://schemas.microsoft.com/office/powerpoint/2010/main" val="1651776239"/>
      </p:ext>
    </p:extLst>
  </p:cSld>
  <p:clrMapOvr>
    <a:masterClrMapping/>
  </p:clrMapOvr>
  <mc:AlternateContent xmlns:mc="http://schemas.openxmlformats.org/markup-compatibility/2006" xmlns:p14="http://schemas.microsoft.com/office/powerpoint/2010/main">
    <mc:Choice Requires="p14">
      <p:transition p14:dur="0" advTm="24334"/>
    </mc:Choice>
    <mc:Fallback xmlns="">
      <p:transition advTm="24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Software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33EA4512-A9A3-AB4B-6CDE-849D94CEC237}"/>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AI and Machine Learning Frameworks:</a:t>
            </a:r>
          </a:p>
          <a:p>
            <a:pPr marL="895350" lvl="1" indent="-285750">
              <a:lnSpc>
                <a:spcPct val="100000"/>
              </a:lnSpc>
              <a:spcBef>
                <a:spcPts val="1000"/>
              </a:spcBef>
              <a:buFont typeface="Courier New" panose="02070309020205020404" pitchFamily="49" charset="0"/>
              <a:buChar char="o"/>
            </a:pPr>
            <a:r>
              <a:rPr lang="en-US" sz="1200" dirty="0" err="1"/>
              <a:t>TensorFlow.js</a:t>
            </a:r>
            <a:r>
              <a:rPr lang="en-US" sz="1200" dirty="0"/>
              <a:t>: A JavaScript library for training and deploying machine learning models directly in the browser or on the device.</a:t>
            </a:r>
          </a:p>
          <a:p>
            <a:pPr marL="895350" lvl="1" indent="-285750">
              <a:lnSpc>
                <a:spcPct val="100000"/>
              </a:lnSpc>
              <a:spcBef>
                <a:spcPts val="1000"/>
              </a:spcBef>
              <a:buFont typeface="Courier New" panose="02070309020205020404" pitchFamily="49" charset="0"/>
              <a:buChar char="o"/>
            </a:pPr>
            <a:r>
              <a:rPr lang="en-US" sz="1200" dirty="0" err="1"/>
              <a:t>MobileNet</a:t>
            </a:r>
            <a:r>
              <a:rPr lang="en-US" sz="1200" dirty="0"/>
              <a:t>: A pre-trained deep learning model for image classification that can be used for object recognition in the lawn images.</a:t>
            </a:r>
          </a:p>
          <a:p>
            <a:pPr marL="895350" lvl="1" indent="-285750">
              <a:lnSpc>
                <a:spcPct val="100000"/>
              </a:lnSpc>
              <a:spcBef>
                <a:spcPts val="1000"/>
              </a:spcBef>
              <a:buFont typeface="Courier New" panose="02070309020205020404" pitchFamily="49" charset="0"/>
              <a:buChar char="o"/>
            </a:pPr>
            <a:r>
              <a:rPr lang="en-US" sz="1200" dirty="0" err="1"/>
              <a:t>OpenCV.js</a:t>
            </a:r>
            <a:r>
              <a:rPr lang="en-US" sz="1200" dirty="0"/>
              <a:t>: A JavaScript port of OpenCV, providing computer vision functionalities for image processing and analysis.</a:t>
            </a:r>
          </a:p>
          <a:p>
            <a:pPr marL="323850" indent="-171450">
              <a:spcBef>
                <a:spcPts val="1000"/>
              </a:spcBef>
              <a:buFont typeface="Arial" panose="020B0604020202020204" pitchFamily="34" charset="0"/>
              <a:buChar char="•"/>
            </a:pPr>
            <a:r>
              <a:rPr lang="en-US" dirty="0"/>
              <a:t>Weather Data APIs: Integration with weather data APIs (e.g., </a:t>
            </a:r>
            <a:r>
              <a:rPr lang="en-US" dirty="0" err="1"/>
              <a:t>OpenWeatherMap</a:t>
            </a:r>
            <a:r>
              <a:rPr lang="en-US" dirty="0"/>
              <a:t>, Weather API) for incorporating weather conditions into mowing schedules.</a:t>
            </a:r>
          </a:p>
          <a:p>
            <a:pPr marL="323850" indent="-171450">
              <a:spcBef>
                <a:spcPts val="1000"/>
              </a:spcBef>
              <a:buFont typeface="Arial" panose="020B0604020202020204" pitchFamily="34" charset="0"/>
              <a:buChar char="•"/>
            </a:pPr>
            <a:r>
              <a:rPr lang="en-US" dirty="0"/>
              <a:t>Visual Studio Code IDE: A popular lightweight IDE for web and mobile app development with support for React Native.</a:t>
            </a:r>
          </a:p>
        </p:txBody>
      </p:sp>
    </p:spTree>
    <p:custDataLst>
      <p:tags r:id="rId1"/>
    </p:custDataLst>
    <p:extLst>
      <p:ext uri="{BB962C8B-B14F-4D97-AF65-F5344CB8AC3E}">
        <p14:creationId xmlns:p14="http://schemas.microsoft.com/office/powerpoint/2010/main" val="3278980746"/>
      </p:ext>
    </p:extLst>
  </p:cSld>
  <p:clrMapOvr>
    <a:masterClrMapping/>
  </p:clrMapOvr>
  <mc:AlternateContent xmlns:mc="http://schemas.openxmlformats.org/markup-compatibility/2006" xmlns:p14="http://schemas.microsoft.com/office/powerpoint/2010/main">
    <mc:Choice Requires="p14">
      <p:transition p14:dur="0" advTm="32151"/>
    </mc:Choice>
    <mc:Fallback xmlns="">
      <p:transition advTm="321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User Data:</a:t>
            </a:r>
          </a:p>
          <a:p>
            <a:pPr marL="895350" lvl="1" indent="-285750">
              <a:lnSpc>
                <a:spcPct val="100000"/>
              </a:lnSpc>
              <a:spcBef>
                <a:spcPts val="1000"/>
              </a:spcBef>
              <a:buFont typeface="Courier New" panose="02070309020205020404" pitchFamily="49" charset="0"/>
              <a:buChar char="o"/>
            </a:pPr>
            <a:r>
              <a:rPr lang="en-US" sz="1200" dirty="0"/>
              <a:t>User Profiles: Data such as names, contact information, and preferences (e.g., mowing frequency, preferred dates) are collected during the user registration process.</a:t>
            </a:r>
          </a:p>
          <a:p>
            <a:pPr marL="895350" lvl="1" indent="-285750">
              <a:lnSpc>
                <a:spcPct val="100000"/>
              </a:lnSpc>
              <a:spcBef>
                <a:spcPts val="1000"/>
              </a:spcBef>
              <a:buFont typeface="Courier New" panose="02070309020205020404" pitchFamily="49" charset="0"/>
              <a:buChar char="o"/>
            </a:pPr>
            <a:r>
              <a:rPr lang="en-US" sz="1200" dirty="0"/>
              <a:t>Lawn Measurements: Users provide lawn dimensions either manually or using object recognition algorithms to measure the lawn area accurately.</a:t>
            </a:r>
          </a:p>
          <a:p>
            <a:pPr marL="895350" lvl="1" indent="-285750">
              <a:lnSpc>
                <a:spcPct val="100000"/>
              </a:lnSpc>
              <a:spcBef>
                <a:spcPts val="1000"/>
              </a:spcBef>
              <a:buFont typeface="Courier New" panose="02070309020205020404" pitchFamily="49" charset="0"/>
              <a:buChar char="o"/>
            </a:pPr>
            <a:r>
              <a:rPr lang="en-US" sz="1200" dirty="0"/>
              <a:t>Scheduling Data: Information about scheduled mowing sessions, including dates, times, and frequency, is collected to manage and organize the mowing service. </a:t>
            </a:r>
          </a:p>
          <a:p>
            <a:pPr marL="323850" indent="-171450">
              <a:spcBef>
                <a:spcPts val="1000"/>
              </a:spcBef>
              <a:buFont typeface="Arial" panose="020B0604020202020204" pitchFamily="34" charset="0"/>
              <a:buChar char="•"/>
            </a:pPr>
            <a:r>
              <a:rPr lang="en-US" dirty="0"/>
              <a:t>Data Collection:</a:t>
            </a:r>
          </a:p>
          <a:p>
            <a:pPr marL="895350" lvl="1" indent="-285750">
              <a:lnSpc>
                <a:spcPct val="100000"/>
              </a:lnSpc>
              <a:spcBef>
                <a:spcPts val="1000"/>
              </a:spcBef>
              <a:buFont typeface="Courier New" panose="02070309020205020404" pitchFamily="49" charset="0"/>
              <a:buChar char="o"/>
            </a:pPr>
            <a:r>
              <a:rPr lang="en-US" sz="1200" dirty="0"/>
              <a:t>User Input: Users enter their profile information, lawn measurements, and scheduling preferences directly into the app.</a:t>
            </a:r>
          </a:p>
          <a:p>
            <a:pPr marL="895350" lvl="1" indent="-285750">
              <a:lnSpc>
                <a:spcPct val="100000"/>
              </a:lnSpc>
              <a:spcBef>
                <a:spcPts val="1000"/>
              </a:spcBef>
              <a:buFont typeface="Courier New" panose="02070309020205020404" pitchFamily="49" charset="0"/>
              <a:buChar char="o"/>
            </a:pPr>
            <a:r>
              <a:rPr lang="en-US" sz="1200" dirty="0"/>
              <a:t>Object Recognition: If object recognition algorithms are used for lawn measurement, images of the lawn are captured either through the app’s camera.</a:t>
            </a:r>
          </a:p>
        </p:txBody>
      </p:sp>
    </p:spTree>
    <p:custDataLst>
      <p:tags r:id="rId1"/>
    </p:custDataLst>
    <p:extLst>
      <p:ext uri="{BB962C8B-B14F-4D97-AF65-F5344CB8AC3E}">
        <p14:creationId xmlns:p14="http://schemas.microsoft.com/office/powerpoint/2010/main" val="504444024"/>
      </p:ext>
    </p:extLst>
  </p:cSld>
  <p:clrMapOvr>
    <a:masterClrMapping/>
  </p:clrMapOvr>
  <mc:AlternateContent xmlns:mc="http://schemas.openxmlformats.org/markup-compatibility/2006" xmlns:p14="http://schemas.microsoft.com/office/powerpoint/2010/main">
    <mc:Choice Requires="p14">
      <p:transition p14:dur="0" advTm="29248"/>
    </mc:Choice>
    <mc:Fallback xmlns="">
      <p:transition advTm="292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Data</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6775997B-25DB-2A4A-1972-FAA8A8D0FA8C}"/>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Data Processing:</a:t>
            </a:r>
          </a:p>
          <a:p>
            <a:pPr marL="895350" lvl="1" indent="-285750">
              <a:lnSpc>
                <a:spcPct val="100000"/>
              </a:lnSpc>
              <a:spcBef>
                <a:spcPts val="1000"/>
              </a:spcBef>
              <a:buFont typeface="Courier New" panose="02070309020205020404" pitchFamily="49" charset="0"/>
              <a:buChar char="o"/>
            </a:pPr>
            <a:r>
              <a:rPr lang="en-US" sz="1200" dirty="0"/>
              <a:t>Image Processing: If object recognition is involved, the images captured by the app's camera or uploaded by the user are processed to detect and identify objects like trees, flowerbeds, or fences.</a:t>
            </a:r>
          </a:p>
          <a:p>
            <a:pPr marL="895350" lvl="1" indent="-285750">
              <a:lnSpc>
                <a:spcPct val="100000"/>
              </a:lnSpc>
              <a:spcBef>
                <a:spcPts val="1000"/>
              </a:spcBef>
              <a:buFont typeface="Courier New" panose="02070309020205020404" pitchFamily="49" charset="0"/>
              <a:buChar char="o"/>
            </a:pPr>
            <a:r>
              <a:rPr lang="en-US" sz="1200" dirty="0"/>
              <a:t>Data Validation: User input for scheduling preferences is validated to ensure consistency and adherence to specified constraints.</a:t>
            </a:r>
          </a:p>
          <a:p>
            <a:pPr marL="895350" lvl="1" indent="-285750">
              <a:lnSpc>
                <a:spcPct val="100000"/>
              </a:lnSpc>
              <a:spcBef>
                <a:spcPts val="1000"/>
              </a:spcBef>
              <a:buFont typeface="Courier New" panose="02070309020205020404" pitchFamily="49" charset="0"/>
              <a:buChar char="o"/>
            </a:pPr>
            <a:r>
              <a:rPr lang="en-US" sz="1200" dirty="0"/>
              <a:t>Weather Data Integration: If incorporating weather conditions, weather data from external APIs is retrieved and processed to determine optimal mowing schedules. </a:t>
            </a:r>
          </a:p>
          <a:p>
            <a:pPr marL="323850" indent="-171450" algn="l">
              <a:spcBef>
                <a:spcPts val="1000"/>
              </a:spcBef>
              <a:buFont typeface="Arial" panose="020B0604020202020204" pitchFamily="34" charset="0"/>
              <a:buChar char="•"/>
            </a:pPr>
            <a:r>
              <a:rPr lang="en-US" dirty="0"/>
              <a:t>Data Storage:</a:t>
            </a:r>
          </a:p>
          <a:p>
            <a:pPr marL="895350" lvl="1" indent="-285750">
              <a:lnSpc>
                <a:spcPct val="100000"/>
              </a:lnSpc>
              <a:spcBef>
                <a:spcPts val="1000"/>
              </a:spcBef>
              <a:buFont typeface="Courier New" panose="02070309020205020404" pitchFamily="49" charset="0"/>
              <a:buChar char="o"/>
            </a:pPr>
            <a:r>
              <a:rPr lang="en-US" sz="1200" dirty="0"/>
              <a:t>User data (including profile information and scheduling preferences), lawn images, and information about scheduled mowing sessions and completed sessions (for efficient retrieval and management) will be stored in Amazon S3 cloud storage.</a:t>
            </a:r>
          </a:p>
          <a:p>
            <a:pPr marL="895350" lvl="1" indent="-285750">
              <a:lnSpc>
                <a:spcPct val="100000"/>
              </a:lnSpc>
              <a:spcBef>
                <a:spcPts val="1000"/>
              </a:spcBef>
              <a:buFont typeface="Courier New" panose="02070309020205020404" pitchFamily="49" charset="0"/>
              <a:buChar char="o"/>
            </a:pPr>
            <a:r>
              <a:rPr lang="en-US" sz="1200" dirty="0"/>
              <a:t>Analytics Data: App usage and performance data, such as user interactions and errors, will be collected and stored for analysis and improvement.</a:t>
            </a:r>
          </a:p>
          <a:p>
            <a:pPr marL="609600" lvl="1" indent="0" algn="ctr">
              <a:lnSpc>
                <a:spcPct val="100000"/>
              </a:lnSpc>
              <a:spcBef>
                <a:spcPts val="1000"/>
              </a:spcBef>
              <a:buNone/>
            </a:pPr>
            <a:r>
              <a:rPr lang="en-US" sz="1200" b="1" i="1" dirty="0">
                <a:latin typeface="Lato" panose="020F0502020204030203" pitchFamily="34" charset="0"/>
                <a:ea typeface="Lato" panose="020F0502020204030203" pitchFamily="34" charset="0"/>
                <a:cs typeface="Lato" panose="020F0502020204030203" pitchFamily="34" charset="0"/>
              </a:rPr>
              <a:t>(Additional Data Security and Privacy info are included below in the Notes section)</a:t>
            </a:r>
          </a:p>
          <a:p>
            <a:pPr marL="609600" lvl="1" indent="0">
              <a:lnSpc>
                <a:spcPct val="100000"/>
              </a:lnSpc>
              <a:spcBef>
                <a:spcPts val="1000"/>
              </a:spcBef>
              <a:buNone/>
            </a:pPr>
            <a:endParaRPr lang="en-US" sz="1200" dirty="0"/>
          </a:p>
        </p:txBody>
      </p:sp>
    </p:spTree>
    <p:custDataLst>
      <p:tags r:id="rId1"/>
    </p:custDataLst>
    <p:extLst>
      <p:ext uri="{BB962C8B-B14F-4D97-AF65-F5344CB8AC3E}">
        <p14:creationId xmlns:p14="http://schemas.microsoft.com/office/powerpoint/2010/main" val="308783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Object Recognition:</a:t>
            </a:r>
          </a:p>
          <a:p>
            <a:pPr marL="895350" lvl="1" indent="-285750">
              <a:lnSpc>
                <a:spcPct val="100000"/>
              </a:lnSpc>
              <a:spcBef>
                <a:spcPts val="1000"/>
              </a:spcBef>
              <a:buFont typeface="Courier New" panose="02070309020205020404" pitchFamily="49" charset="0"/>
              <a:buChar char="o"/>
            </a:pPr>
            <a:r>
              <a:rPr lang="en-US" sz="1200" dirty="0" err="1"/>
              <a:t>MobileNet</a:t>
            </a:r>
            <a:r>
              <a:rPr lang="en-US" sz="1200" dirty="0"/>
              <a:t>: </a:t>
            </a:r>
            <a:r>
              <a:rPr lang="en-US" sz="1200" dirty="0" err="1"/>
              <a:t>MobileNet</a:t>
            </a:r>
            <a:r>
              <a:rPr lang="en-US" sz="1200" dirty="0"/>
              <a:t> is a lightweight convolutional neural network (CNN) architecture specifically designed for mobile and embedded vision applications. It is efficient and suitable for real-time object recognition tasks.</a:t>
            </a:r>
          </a:p>
          <a:p>
            <a:pPr marL="895350" lvl="1" indent="-285750">
              <a:lnSpc>
                <a:spcPct val="100000"/>
              </a:lnSpc>
              <a:spcBef>
                <a:spcPts val="1000"/>
              </a:spcBef>
              <a:buFont typeface="Courier New" panose="02070309020205020404" pitchFamily="49" charset="0"/>
              <a:buChar char="o"/>
            </a:pPr>
            <a:r>
              <a:rPr lang="en-US" sz="1200" dirty="0"/>
              <a:t>TensorFlow: TensorFlow is an open-source machine learning framework that can be used to train and deploy deep learning models, including </a:t>
            </a:r>
            <a:r>
              <a:rPr lang="en-US" sz="1200" dirty="0" err="1"/>
              <a:t>MobileNet</a:t>
            </a:r>
            <a:r>
              <a:rPr lang="en-US" sz="1200" dirty="0"/>
              <a:t>. </a:t>
            </a:r>
          </a:p>
          <a:p>
            <a:pPr marL="323850" indent="-171450" algn="l">
              <a:spcBef>
                <a:spcPts val="1000"/>
              </a:spcBef>
              <a:buFont typeface="Arial" panose="020B0604020202020204" pitchFamily="34" charset="0"/>
              <a:buChar char="•"/>
            </a:pPr>
            <a:r>
              <a:rPr lang="en-US" dirty="0"/>
              <a:t>Training Process:</a:t>
            </a:r>
          </a:p>
          <a:p>
            <a:pPr marL="895350" lvl="1" indent="-285750">
              <a:lnSpc>
                <a:spcPct val="100000"/>
              </a:lnSpc>
              <a:spcBef>
                <a:spcPts val="1000"/>
              </a:spcBef>
              <a:buFont typeface="Courier New" panose="02070309020205020404" pitchFamily="49" charset="0"/>
              <a:buChar char="o"/>
            </a:pPr>
            <a:r>
              <a:rPr lang="en-US" sz="1200" dirty="0"/>
              <a:t>Dataset Preparation: Collect a labeled dataset of lawn images containing various objects like trees, flowerbeds, fences, and obstacles, along with their corresponding labels.</a:t>
            </a:r>
          </a:p>
          <a:p>
            <a:pPr marL="895350" lvl="1" indent="-285750">
              <a:lnSpc>
                <a:spcPct val="100000"/>
              </a:lnSpc>
              <a:spcBef>
                <a:spcPts val="1000"/>
              </a:spcBef>
              <a:buFont typeface="Courier New" panose="02070309020205020404" pitchFamily="49" charset="0"/>
              <a:buChar char="o"/>
            </a:pPr>
            <a:r>
              <a:rPr lang="en-US" sz="1200" dirty="0"/>
              <a:t>Model Training: Utilize Amazon </a:t>
            </a:r>
            <a:r>
              <a:rPr lang="en-US" sz="1200" dirty="0" err="1"/>
              <a:t>SageMaker's</a:t>
            </a:r>
            <a:r>
              <a:rPr lang="en-US" sz="1200" dirty="0"/>
              <a:t> training capabilities with TensorFlow to train the </a:t>
            </a:r>
            <a:r>
              <a:rPr lang="en-US" sz="1200" dirty="0" err="1"/>
              <a:t>MobileNet</a:t>
            </a:r>
            <a:r>
              <a:rPr lang="en-US" sz="1200" dirty="0"/>
              <a:t> model on the lawn-specific dataset. This involves feeding the labeled images into the model, adjusting the model's internal parameters (weights and biases) through an optimization process, and iterating to improve its accuracy.</a:t>
            </a:r>
          </a:p>
        </p:txBody>
      </p:sp>
    </p:spTree>
    <p:custDataLst>
      <p:tags r:id="rId1"/>
    </p:custDataLst>
    <p:extLst>
      <p:ext uri="{BB962C8B-B14F-4D97-AF65-F5344CB8AC3E}">
        <p14:creationId xmlns:p14="http://schemas.microsoft.com/office/powerpoint/2010/main" val="3688563369"/>
      </p:ext>
    </p:extLst>
  </p:cSld>
  <p:clrMapOvr>
    <a:masterClrMapping/>
  </p:clrMapOvr>
  <mc:AlternateContent xmlns:mc="http://schemas.openxmlformats.org/markup-compatibility/2006" xmlns:p14="http://schemas.microsoft.com/office/powerpoint/2010/main">
    <mc:Choice Requires="p14">
      <p:transition p14:dur="0" advTm="28331"/>
    </mc:Choice>
    <mc:Fallback xmlns="">
      <p:transition advTm="283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15" name="Group 14">
            <a:extLst>
              <a:ext uri="{FF2B5EF4-FFF2-40B4-BE49-F238E27FC236}">
                <a16:creationId xmlns:a16="http://schemas.microsoft.com/office/drawing/2014/main" id="{776FC8E8-E2EC-46E3-2B0A-C63CFB4DC693}"/>
              </a:ext>
            </a:extLst>
          </p:cNvPr>
          <p:cNvGrpSpPr/>
          <p:nvPr/>
        </p:nvGrpSpPr>
        <p:grpSpPr>
          <a:xfrm>
            <a:off x="967133" y="1239497"/>
            <a:ext cx="1600200" cy="3675374"/>
            <a:chOff x="967133" y="1239497"/>
            <a:chExt cx="1600200" cy="3675374"/>
          </a:xfrm>
        </p:grpSpPr>
        <p:sp>
          <p:nvSpPr>
            <p:cNvPr id="294" name="Google Shape;294;p38"/>
            <p:cNvSpPr txBox="1"/>
            <p:nvPr/>
          </p:nvSpPr>
          <p:spPr>
            <a:xfrm>
              <a:off x="1071271" y="1239497"/>
              <a:ext cx="1391924"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Landing Page</a:t>
              </a:r>
              <a:endParaRPr b="1" i="1" dirty="0">
                <a:latin typeface="Lato"/>
                <a:ea typeface="Lato"/>
                <a:cs typeface="Lato"/>
                <a:sym typeface="Lato"/>
              </a:endParaRPr>
            </a:p>
          </p:txBody>
        </p:sp>
        <p:grpSp>
          <p:nvGrpSpPr>
            <p:cNvPr id="3" name="Group 2">
              <a:extLst>
                <a:ext uri="{FF2B5EF4-FFF2-40B4-BE49-F238E27FC236}">
                  <a16:creationId xmlns:a16="http://schemas.microsoft.com/office/drawing/2014/main" id="{D93C0D11-FF53-1940-F6E3-C4AF2DF0379E}"/>
                </a:ext>
              </a:extLst>
            </p:cNvPr>
            <p:cNvGrpSpPr/>
            <p:nvPr/>
          </p:nvGrpSpPr>
          <p:grpSpPr>
            <a:xfrm>
              <a:off x="967133" y="1650971"/>
              <a:ext cx="1600200" cy="3263900"/>
              <a:chOff x="967133" y="1650971"/>
              <a:chExt cx="1600200" cy="3263900"/>
            </a:xfrm>
          </p:grpSpPr>
          <p:pic>
            <p:nvPicPr>
              <p:cNvPr id="4" name="Picture 3" descr="A green and white sign with text&#10;&#10;Description automatically generated">
                <a:extLst>
                  <a:ext uri="{FF2B5EF4-FFF2-40B4-BE49-F238E27FC236}">
                    <a16:creationId xmlns:a16="http://schemas.microsoft.com/office/drawing/2014/main" id="{D4E5CC71-F39C-26FA-82F6-3F82D7C491F5}"/>
                  </a:ext>
                </a:extLst>
              </p:cNvPr>
              <p:cNvPicPr>
                <a:picLocks noChangeAspect="1"/>
              </p:cNvPicPr>
              <p:nvPr/>
            </p:nvPicPr>
            <p:blipFill>
              <a:blip r:embed="rId5"/>
              <a:stretch>
                <a:fillRect/>
              </a:stretch>
            </p:blipFill>
            <p:spPr>
              <a:xfrm>
                <a:off x="967133" y="1650971"/>
                <a:ext cx="1600200" cy="3263900"/>
              </a:xfrm>
              <a:prstGeom prst="rect">
                <a:avLst/>
              </a:prstGeom>
            </p:spPr>
          </p:pic>
          <p:sp>
            <p:nvSpPr>
              <p:cNvPr id="2" name="Google Shape;313;p38">
                <a:extLst>
                  <a:ext uri="{FF2B5EF4-FFF2-40B4-BE49-F238E27FC236}">
                    <a16:creationId xmlns:a16="http://schemas.microsoft.com/office/drawing/2014/main" id="{C342E3D3-01EC-5022-7D92-6F776753A1F3}"/>
                  </a:ext>
                </a:extLst>
              </p:cNvPr>
              <p:cNvSpPr/>
              <p:nvPr/>
            </p:nvSpPr>
            <p:spPr>
              <a:xfrm>
                <a:off x="1102515" y="4443113"/>
                <a:ext cx="613570" cy="213456"/>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Sign In</a:t>
                </a:r>
                <a:endParaRPr sz="800" dirty="0">
                  <a:solidFill>
                    <a:schemeClr val="lt1"/>
                  </a:solidFill>
                </a:endParaRPr>
              </a:p>
            </p:txBody>
          </p:sp>
          <p:sp>
            <p:nvSpPr>
              <p:cNvPr id="7" name="Google Shape;313;p38">
                <a:extLst>
                  <a:ext uri="{FF2B5EF4-FFF2-40B4-BE49-F238E27FC236}">
                    <a16:creationId xmlns:a16="http://schemas.microsoft.com/office/drawing/2014/main" id="{946BB06B-BD8C-B125-4AD9-A68F2114D514}"/>
                  </a:ext>
                </a:extLst>
              </p:cNvPr>
              <p:cNvSpPr/>
              <p:nvPr/>
            </p:nvSpPr>
            <p:spPr>
              <a:xfrm>
                <a:off x="1776020" y="4443113"/>
                <a:ext cx="617968" cy="213456"/>
              </a:xfrm>
              <a:prstGeom prst="flowChartTerminator">
                <a:avLst/>
              </a:prstGeom>
              <a:solidFill>
                <a:schemeClr val="bg1"/>
              </a:solidFill>
              <a:ln w="9525" cap="flat" cmpd="sng">
                <a:solidFill>
                  <a:srgbClr val="006600"/>
                </a:solid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006600"/>
                    </a:solidFill>
                  </a:rPr>
                  <a:t>Sign Up</a:t>
                </a:r>
                <a:endParaRPr sz="800" dirty="0">
                  <a:solidFill>
                    <a:srgbClr val="006600"/>
                  </a:solidFill>
                </a:endParaRPr>
              </a:p>
            </p:txBody>
          </p:sp>
        </p:grpSp>
      </p:grpSp>
      <p:grpSp>
        <p:nvGrpSpPr>
          <p:cNvPr id="13" name="Group 12">
            <a:extLst>
              <a:ext uri="{FF2B5EF4-FFF2-40B4-BE49-F238E27FC236}">
                <a16:creationId xmlns:a16="http://schemas.microsoft.com/office/drawing/2014/main" id="{8A631F47-ECD0-611F-D1D2-DE88C6C6A060}"/>
              </a:ext>
            </a:extLst>
          </p:cNvPr>
          <p:cNvGrpSpPr/>
          <p:nvPr/>
        </p:nvGrpSpPr>
        <p:grpSpPr>
          <a:xfrm>
            <a:off x="1409300" y="1241739"/>
            <a:ext cx="3900516" cy="3820118"/>
            <a:chOff x="1409300" y="1241739"/>
            <a:chExt cx="3900516" cy="3820118"/>
          </a:xfrm>
        </p:grpSpPr>
        <p:sp>
          <p:nvSpPr>
            <p:cNvPr id="293" name="Google Shape;293;p38"/>
            <p:cNvSpPr txBox="1"/>
            <p:nvPr/>
          </p:nvSpPr>
          <p:spPr>
            <a:xfrm>
              <a:off x="3789219" y="1241739"/>
              <a:ext cx="1391924"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i="1" dirty="0">
                  <a:latin typeface="Lato"/>
                  <a:ea typeface="Lato"/>
                  <a:cs typeface="Lato"/>
                  <a:sym typeface="Lato"/>
                </a:rPr>
                <a:t>Sign In</a:t>
              </a:r>
            </a:p>
          </p:txBody>
        </p:sp>
        <p:grpSp>
          <p:nvGrpSpPr>
            <p:cNvPr id="43" name="Group 42">
              <a:extLst>
                <a:ext uri="{FF2B5EF4-FFF2-40B4-BE49-F238E27FC236}">
                  <a16:creationId xmlns:a16="http://schemas.microsoft.com/office/drawing/2014/main" id="{CED035DC-E10F-55B7-39B8-4FAF56E31623}"/>
                </a:ext>
              </a:extLst>
            </p:cNvPr>
            <p:cNvGrpSpPr/>
            <p:nvPr/>
          </p:nvGrpSpPr>
          <p:grpSpPr>
            <a:xfrm>
              <a:off x="3709931" y="1637937"/>
              <a:ext cx="1599885" cy="3251961"/>
              <a:chOff x="3872680" y="1837888"/>
              <a:chExt cx="1599885" cy="3251961"/>
            </a:xfrm>
          </p:grpSpPr>
          <p:pic>
            <p:nvPicPr>
              <p:cNvPr id="295" name="Google Shape;295;p38"/>
              <p:cNvPicPr preferRelativeResize="0"/>
              <p:nvPr/>
            </p:nvPicPr>
            <p:blipFill>
              <a:blip r:embed="rId6">
                <a:alphaModFix/>
              </a:blip>
              <a:stretch>
                <a:fillRect/>
              </a:stretch>
            </p:blipFill>
            <p:spPr>
              <a:xfrm>
                <a:off x="3872680" y="1837888"/>
                <a:ext cx="1599885" cy="3251961"/>
              </a:xfrm>
              <a:prstGeom prst="rect">
                <a:avLst/>
              </a:prstGeom>
              <a:noFill/>
              <a:ln>
                <a:noFill/>
              </a:ln>
            </p:spPr>
          </p:pic>
          <p:sp>
            <p:nvSpPr>
              <p:cNvPr id="296" name="Google Shape;296;p38"/>
              <p:cNvSpPr/>
              <p:nvPr/>
            </p:nvSpPr>
            <p:spPr>
              <a:xfrm>
                <a:off x="4001938" y="2163737"/>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roup 39">
                <a:extLst>
                  <a:ext uri="{FF2B5EF4-FFF2-40B4-BE49-F238E27FC236}">
                    <a16:creationId xmlns:a16="http://schemas.microsoft.com/office/drawing/2014/main" id="{72BB3F72-D225-CE39-0916-068BD1DD6388}"/>
                  </a:ext>
                </a:extLst>
              </p:cNvPr>
              <p:cNvGrpSpPr/>
              <p:nvPr/>
            </p:nvGrpSpPr>
            <p:grpSpPr>
              <a:xfrm>
                <a:off x="3951968" y="2172902"/>
                <a:ext cx="1428000" cy="1963301"/>
                <a:chOff x="3767925" y="1991659"/>
                <a:chExt cx="1428000" cy="1963301"/>
              </a:xfrm>
            </p:grpSpPr>
            <p:sp>
              <p:nvSpPr>
                <p:cNvPr id="9" name="Google Shape;313;p38">
                  <a:extLst>
                    <a:ext uri="{FF2B5EF4-FFF2-40B4-BE49-F238E27FC236}">
                      <a16:creationId xmlns:a16="http://schemas.microsoft.com/office/drawing/2014/main" id="{5584B184-0A4F-FEA6-9FB0-82A7C3C5DF81}"/>
                    </a:ext>
                  </a:extLst>
                </p:cNvPr>
                <p:cNvSpPr/>
                <p:nvPr/>
              </p:nvSpPr>
              <p:spPr>
                <a:xfrm>
                  <a:off x="3849155" y="3386067"/>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lt1"/>
                      </a:solidFill>
                    </a:rPr>
                    <a:t>Sign In</a:t>
                  </a:r>
                  <a:endParaRPr sz="900" dirty="0">
                    <a:solidFill>
                      <a:schemeClr val="lt1"/>
                    </a:solidFill>
                  </a:endParaRPr>
                </a:p>
              </p:txBody>
            </p:sp>
            <p:sp>
              <p:nvSpPr>
                <p:cNvPr id="10" name="Google Shape;300;p38">
                  <a:extLst>
                    <a:ext uri="{FF2B5EF4-FFF2-40B4-BE49-F238E27FC236}">
                      <a16:creationId xmlns:a16="http://schemas.microsoft.com/office/drawing/2014/main" id="{8381E5AC-CDA2-4E70-8788-B0F31856478E}"/>
                    </a:ext>
                  </a:extLst>
                </p:cNvPr>
                <p:cNvSpPr txBox="1"/>
                <p:nvPr/>
              </p:nvSpPr>
              <p:spPr>
                <a:xfrm>
                  <a:off x="3855523" y="3662603"/>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Forgot Password? </a:t>
                  </a:r>
                  <a:r>
                    <a:rPr lang="en" sz="700" b="1" u="sng" dirty="0">
                      <a:highlight>
                        <a:schemeClr val="lt1"/>
                      </a:highlight>
                      <a:latin typeface="Lato"/>
                      <a:ea typeface="Lato"/>
                      <a:cs typeface="Lato"/>
                      <a:sym typeface="Lato"/>
                    </a:rPr>
                    <a:t>Sign Up</a:t>
                  </a:r>
                  <a:r>
                    <a:rPr lang="en" sz="700" b="1" dirty="0">
                      <a:highlight>
                        <a:schemeClr val="lt1"/>
                      </a:highlight>
                      <a:latin typeface="Lato"/>
                      <a:ea typeface="Lato"/>
                      <a:cs typeface="Lato"/>
                      <a:sym typeface="Lato"/>
                    </a:rPr>
                    <a:t> </a:t>
                  </a:r>
                  <a:endParaRPr sz="700" b="1" dirty="0">
                    <a:highlight>
                      <a:schemeClr val="lt1"/>
                    </a:highlight>
                    <a:latin typeface="Lato"/>
                    <a:ea typeface="Lato"/>
                    <a:cs typeface="Lato"/>
                    <a:sym typeface="Lato"/>
                  </a:endParaRPr>
                </a:p>
              </p:txBody>
            </p:sp>
            <p:grpSp>
              <p:nvGrpSpPr>
                <p:cNvPr id="29" name="Group 28">
                  <a:extLst>
                    <a:ext uri="{FF2B5EF4-FFF2-40B4-BE49-F238E27FC236}">
                      <a16:creationId xmlns:a16="http://schemas.microsoft.com/office/drawing/2014/main" id="{AC314915-B724-B0D1-E103-F925A8756CD4}"/>
                    </a:ext>
                  </a:extLst>
                </p:cNvPr>
                <p:cNvGrpSpPr/>
                <p:nvPr/>
              </p:nvGrpSpPr>
              <p:grpSpPr>
                <a:xfrm>
                  <a:off x="3849156" y="2414766"/>
                  <a:ext cx="1259171" cy="379919"/>
                  <a:chOff x="3789148" y="2063156"/>
                  <a:chExt cx="1259171" cy="379919"/>
                </a:xfrm>
              </p:grpSpPr>
              <p:sp>
                <p:nvSpPr>
                  <p:cNvPr id="11" name="Google Shape;300;p38">
                    <a:extLst>
                      <a:ext uri="{FF2B5EF4-FFF2-40B4-BE49-F238E27FC236}">
                        <a16:creationId xmlns:a16="http://schemas.microsoft.com/office/drawing/2014/main" id="{E3654A23-9F72-FB60-A554-0D4370A4DC91}"/>
                      </a:ext>
                    </a:extLst>
                  </p:cNvPr>
                  <p:cNvSpPr txBox="1"/>
                  <p:nvPr/>
                </p:nvSpPr>
                <p:spPr>
                  <a:xfrm>
                    <a:off x="3789148" y="2063156"/>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Email*</a:t>
                    </a:r>
                    <a:endParaRPr sz="500" b="1" dirty="0">
                      <a:highlight>
                        <a:schemeClr val="lt1"/>
                      </a:highlight>
                      <a:latin typeface="Lato"/>
                      <a:ea typeface="Lato"/>
                      <a:cs typeface="Lato"/>
                      <a:sym typeface="Lato"/>
                    </a:endParaRPr>
                  </a:p>
                </p:txBody>
              </p:sp>
              <p:grpSp>
                <p:nvGrpSpPr>
                  <p:cNvPr id="28" name="Group 27">
                    <a:extLst>
                      <a:ext uri="{FF2B5EF4-FFF2-40B4-BE49-F238E27FC236}">
                        <a16:creationId xmlns:a16="http://schemas.microsoft.com/office/drawing/2014/main" id="{AF27E6DD-959B-66C0-76ED-A3084B7BC884}"/>
                      </a:ext>
                    </a:extLst>
                  </p:cNvPr>
                  <p:cNvGrpSpPr/>
                  <p:nvPr/>
                </p:nvGrpSpPr>
                <p:grpSpPr>
                  <a:xfrm>
                    <a:off x="3789148" y="2150718"/>
                    <a:ext cx="1259171" cy="292357"/>
                    <a:chOff x="3781811" y="2405397"/>
                    <a:chExt cx="1259171" cy="292357"/>
                  </a:xfrm>
                </p:grpSpPr>
                <p:sp>
                  <p:nvSpPr>
                    <p:cNvPr id="12" name="Google Shape;300;p38">
                      <a:extLst>
                        <a:ext uri="{FF2B5EF4-FFF2-40B4-BE49-F238E27FC236}">
                          <a16:creationId xmlns:a16="http://schemas.microsoft.com/office/drawing/2014/main" id="{8A7D9F32-EB8D-9480-2A60-A27B95168032}"/>
                        </a:ext>
                      </a:extLst>
                    </p:cNvPr>
                    <p:cNvSpPr txBox="1"/>
                    <p:nvPr/>
                  </p:nvSpPr>
                  <p:spPr>
                    <a:xfrm>
                      <a:off x="3781811" y="2405397"/>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err="1">
                          <a:highlight>
                            <a:schemeClr val="lt1"/>
                          </a:highlight>
                          <a:latin typeface="Lato"/>
                          <a:ea typeface="Lato"/>
                          <a:cs typeface="Lato"/>
                          <a:sym typeface="Lato"/>
                        </a:rPr>
                        <a:t>johnsmith@gmail.com</a:t>
                      </a:r>
                      <a:endParaRPr sz="700" b="1" dirty="0">
                        <a:highlight>
                          <a:schemeClr val="lt1"/>
                        </a:highlight>
                        <a:latin typeface="Lato"/>
                        <a:ea typeface="Lato"/>
                        <a:cs typeface="Lato"/>
                        <a:sym typeface="Lato"/>
                      </a:endParaRPr>
                    </a:p>
                  </p:txBody>
                </p:sp>
                <p:cxnSp>
                  <p:nvCxnSpPr>
                    <p:cNvPr id="14" name="Straight Connector 13">
                      <a:extLst>
                        <a:ext uri="{FF2B5EF4-FFF2-40B4-BE49-F238E27FC236}">
                          <a16:creationId xmlns:a16="http://schemas.microsoft.com/office/drawing/2014/main" id="{FA58CE5E-2A58-A757-4A8D-E0C80D1765BF}"/>
                        </a:ext>
                      </a:extLst>
                    </p:cNvPr>
                    <p:cNvCxnSpPr>
                      <a:cxnSpLocks/>
                    </p:cNvCxnSpPr>
                    <p:nvPr/>
                  </p:nvCxnSpPr>
                  <p:spPr>
                    <a:xfrm>
                      <a:off x="3861892" y="2614545"/>
                      <a:ext cx="1179090" cy="0"/>
                    </a:xfrm>
                    <a:prstGeom prst="line">
                      <a:avLst/>
                    </a:prstGeom>
                  </p:spPr>
                  <p:style>
                    <a:lnRef idx="1">
                      <a:schemeClr val="dk1"/>
                    </a:lnRef>
                    <a:fillRef idx="0">
                      <a:schemeClr val="dk1"/>
                    </a:fillRef>
                    <a:effectRef idx="0">
                      <a:schemeClr val="dk1"/>
                    </a:effectRef>
                    <a:fontRef idx="minor">
                      <a:schemeClr val="tx1"/>
                    </a:fontRef>
                  </p:style>
                </p:cxnSp>
              </p:grpSp>
            </p:grpSp>
            <p:sp>
              <p:nvSpPr>
                <p:cNvPr id="31" name="Google Shape;300;p38">
                  <a:extLst>
                    <a:ext uri="{FF2B5EF4-FFF2-40B4-BE49-F238E27FC236}">
                      <a16:creationId xmlns:a16="http://schemas.microsoft.com/office/drawing/2014/main" id="{3D0A7CB5-39F1-DCE8-7371-C951FC6F54F6}"/>
                    </a:ext>
                  </a:extLst>
                </p:cNvPr>
                <p:cNvSpPr txBox="1"/>
                <p:nvPr/>
              </p:nvSpPr>
              <p:spPr>
                <a:xfrm>
                  <a:off x="3849155" y="2818237"/>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Password*</a:t>
                  </a:r>
                  <a:endParaRPr sz="500" b="1" dirty="0">
                    <a:highlight>
                      <a:schemeClr val="lt1"/>
                    </a:highlight>
                    <a:latin typeface="Lato"/>
                    <a:ea typeface="Lato"/>
                    <a:cs typeface="Lato"/>
                    <a:sym typeface="Lato"/>
                  </a:endParaRPr>
                </a:p>
              </p:txBody>
            </p:sp>
            <p:grpSp>
              <p:nvGrpSpPr>
                <p:cNvPr id="32" name="Group 31">
                  <a:extLst>
                    <a:ext uri="{FF2B5EF4-FFF2-40B4-BE49-F238E27FC236}">
                      <a16:creationId xmlns:a16="http://schemas.microsoft.com/office/drawing/2014/main" id="{8092DB27-0543-C217-316E-D833E759CAE4}"/>
                    </a:ext>
                  </a:extLst>
                </p:cNvPr>
                <p:cNvGrpSpPr/>
                <p:nvPr/>
              </p:nvGrpSpPr>
              <p:grpSpPr>
                <a:xfrm>
                  <a:off x="3849155" y="2905799"/>
                  <a:ext cx="1259171" cy="292357"/>
                  <a:chOff x="3781811" y="2405397"/>
                  <a:chExt cx="1259171" cy="292357"/>
                </a:xfrm>
              </p:grpSpPr>
              <p:sp>
                <p:nvSpPr>
                  <p:cNvPr id="33" name="Google Shape;300;p38">
                    <a:extLst>
                      <a:ext uri="{FF2B5EF4-FFF2-40B4-BE49-F238E27FC236}">
                        <a16:creationId xmlns:a16="http://schemas.microsoft.com/office/drawing/2014/main" id="{51FFF4A4-770D-B837-0FD1-5F918B455946}"/>
                      </a:ext>
                    </a:extLst>
                  </p:cNvPr>
                  <p:cNvSpPr txBox="1"/>
                  <p:nvPr/>
                </p:nvSpPr>
                <p:spPr>
                  <a:xfrm>
                    <a:off x="3781811" y="2405397"/>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a:t>
                    </a:r>
                    <a:endParaRPr sz="700" b="1" dirty="0">
                      <a:highlight>
                        <a:schemeClr val="lt1"/>
                      </a:highlight>
                      <a:latin typeface="Lato"/>
                      <a:ea typeface="Lato"/>
                      <a:cs typeface="Lato"/>
                      <a:sym typeface="Lato"/>
                    </a:endParaRPr>
                  </a:p>
                </p:txBody>
              </p:sp>
              <p:cxnSp>
                <p:nvCxnSpPr>
                  <p:cNvPr id="34" name="Straight Connector 33">
                    <a:extLst>
                      <a:ext uri="{FF2B5EF4-FFF2-40B4-BE49-F238E27FC236}">
                        <a16:creationId xmlns:a16="http://schemas.microsoft.com/office/drawing/2014/main" id="{5A25E4A9-4D36-ACCB-F86A-373FFE482BAE}"/>
                      </a:ext>
                    </a:extLst>
                  </p:cNvPr>
                  <p:cNvCxnSpPr>
                    <a:cxnSpLocks/>
                  </p:cNvCxnSpPr>
                  <p:nvPr/>
                </p:nvCxnSpPr>
                <p:spPr>
                  <a:xfrm>
                    <a:off x="3861892" y="2614545"/>
                    <a:ext cx="1179090" cy="0"/>
                  </a:xfrm>
                  <a:prstGeom prst="line">
                    <a:avLst/>
                  </a:prstGeom>
                </p:spPr>
                <p:style>
                  <a:lnRef idx="1">
                    <a:schemeClr val="dk1"/>
                  </a:lnRef>
                  <a:fillRef idx="0">
                    <a:schemeClr val="dk1"/>
                  </a:fillRef>
                  <a:effectRef idx="0">
                    <a:schemeClr val="dk1"/>
                  </a:effectRef>
                  <a:fontRef idx="minor">
                    <a:schemeClr val="tx1"/>
                  </a:fontRef>
                </p:style>
              </p:cxnSp>
            </p:grpSp>
            <p:sp>
              <p:nvSpPr>
                <p:cNvPr id="36" name="Google Shape;310;p38">
                  <a:extLst>
                    <a:ext uri="{FF2B5EF4-FFF2-40B4-BE49-F238E27FC236}">
                      <a16:creationId xmlns:a16="http://schemas.microsoft.com/office/drawing/2014/main" id="{3A108933-63DF-8EA7-FF06-C728F6DACD9F}"/>
                    </a:ext>
                  </a:extLst>
                </p:cNvPr>
                <p:cNvSpPr txBox="1"/>
                <p:nvPr/>
              </p:nvSpPr>
              <p:spPr>
                <a:xfrm>
                  <a:off x="3767925" y="1991659"/>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Sign In</a:t>
                  </a:r>
                  <a:endParaRPr sz="1000" b="1" dirty="0">
                    <a:solidFill>
                      <a:srgbClr val="1A711D"/>
                    </a:solidFill>
                    <a:latin typeface="Times New Roman"/>
                    <a:ea typeface="Times New Roman"/>
                    <a:cs typeface="Times New Roman"/>
                    <a:sym typeface="Times New Roman"/>
                  </a:endParaRPr>
                </a:p>
              </p:txBody>
            </p:sp>
            <p:sp>
              <p:nvSpPr>
                <p:cNvPr id="39" name="TextBox 38">
                  <a:extLst>
                    <a:ext uri="{FF2B5EF4-FFF2-40B4-BE49-F238E27FC236}">
                      <a16:creationId xmlns:a16="http://schemas.microsoft.com/office/drawing/2014/main" id="{54165543-C11D-4A5A-29F1-279E1904259C}"/>
                    </a:ext>
                  </a:extLst>
                </p:cNvPr>
                <p:cNvSpPr txBox="1"/>
                <p:nvPr/>
              </p:nvSpPr>
              <p:spPr>
                <a:xfrm>
                  <a:off x="3817895" y="2028476"/>
                  <a:ext cx="260008" cy="246221"/>
                </a:xfrm>
                <a:prstGeom prst="rect">
                  <a:avLst/>
                </a:prstGeom>
                <a:noFill/>
              </p:spPr>
              <p:txBody>
                <a:bodyPr wrap="none" rtlCol="0">
                  <a:spAutoFit/>
                </a:bodyPr>
                <a:lstStyle/>
                <a:p>
                  <a:r>
                    <a:rPr lang="en-US" sz="1000" b="1"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&lt;</a:t>
                  </a:r>
                </a:p>
              </p:txBody>
            </p:sp>
          </p:grpSp>
        </p:grpSp>
        <p:grpSp>
          <p:nvGrpSpPr>
            <p:cNvPr id="366" name="Group 365">
              <a:extLst>
                <a:ext uri="{FF2B5EF4-FFF2-40B4-BE49-F238E27FC236}">
                  <a16:creationId xmlns:a16="http://schemas.microsoft.com/office/drawing/2014/main" id="{BC874524-9BD5-508B-E1CF-FE4F0998B089}"/>
                </a:ext>
              </a:extLst>
            </p:cNvPr>
            <p:cNvGrpSpPr/>
            <p:nvPr/>
          </p:nvGrpSpPr>
          <p:grpSpPr>
            <a:xfrm>
              <a:off x="1409300" y="3285884"/>
              <a:ext cx="2300631" cy="1775973"/>
              <a:chOff x="1409300" y="3285884"/>
              <a:chExt cx="2300631" cy="1775973"/>
            </a:xfrm>
          </p:grpSpPr>
          <p:cxnSp>
            <p:nvCxnSpPr>
              <p:cNvPr id="321" name="Straight Connector 320">
                <a:extLst>
                  <a:ext uri="{FF2B5EF4-FFF2-40B4-BE49-F238E27FC236}">
                    <a16:creationId xmlns:a16="http://schemas.microsoft.com/office/drawing/2014/main" id="{E1FF1010-2F6A-A449-3DB4-2D168858CD27}"/>
                  </a:ext>
                </a:extLst>
              </p:cNvPr>
              <p:cNvCxnSpPr>
                <a:cxnSpLocks/>
                <a:stCxn id="2" idx="2"/>
              </p:cNvCxnSpPr>
              <p:nvPr/>
            </p:nvCxnSpPr>
            <p:spPr>
              <a:xfrm>
                <a:off x="1409300" y="4656569"/>
                <a:ext cx="0" cy="405288"/>
              </a:xfrm>
              <a:prstGeom prst="line">
                <a:avLst/>
              </a:prstGeom>
              <a:ln/>
            </p:spPr>
            <p:style>
              <a:lnRef idx="1">
                <a:schemeClr val="dk1"/>
              </a:lnRef>
              <a:fillRef idx="0">
                <a:schemeClr val="dk1"/>
              </a:fillRef>
              <a:effectRef idx="0">
                <a:schemeClr val="dk1"/>
              </a:effectRef>
              <a:fontRef idx="minor">
                <a:schemeClr val="tx1"/>
              </a:fontRef>
            </p:style>
          </p:cxnSp>
          <p:cxnSp>
            <p:nvCxnSpPr>
              <p:cNvPr id="323" name="Straight Connector 322">
                <a:extLst>
                  <a:ext uri="{FF2B5EF4-FFF2-40B4-BE49-F238E27FC236}">
                    <a16:creationId xmlns:a16="http://schemas.microsoft.com/office/drawing/2014/main" id="{4998785D-53DA-D21C-B2C1-9BBB93BFA5A1}"/>
                  </a:ext>
                </a:extLst>
              </p:cNvPr>
              <p:cNvCxnSpPr>
                <a:cxnSpLocks/>
              </p:cNvCxnSpPr>
              <p:nvPr/>
            </p:nvCxnSpPr>
            <p:spPr>
              <a:xfrm>
                <a:off x="1409300" y="5061857"/>
                <a:ext cx="1638700" cy="0"/>
              </a:xfrm>
              <a:prstGeom prst="line">
                <a:avLst/>
              </a:prstGeom>
              <a:ln/>
            </p:spPr>
            <p:style>
              <a:lnRef idx="1">
                <a:schemeClr val="dk1"/>
              </a:lnRef>
              <a:fillRef idx="0">
                <a:schemeClr val="dk1"/>
              </a:fillRef>
              <a:effectRef idx="0">
                <a:schemeClr val="dk1"/>
              </a:effectRef>
              <a:fontRef idx="minor">
                <a:schemeClr val="tx1"/>
              </a:fontRef>
            </p:style>
          </p:cxnSp>
          <p:cxnSp>
            <p:nvCxnSpPr>
              <p:cNvPr id="329" name="Straight Connector 328">
                <a:extLst>
                  <a:ext uri="{FF2B5EF4-FFF2-40B4-BE49-F238E27FC236}">
                    <a16:creationId xmlns:a16="http://schemas.microsoft.com/office/drawing/2014/main" id="{3D587D89-49A5-A7E6-F59C-FF0B9C12A46B}"/>
                  </a:ext>
                </a:extLst>
              </p:cNvPr>
              <p:cNvCxnSpPr>
                <a:cxnSpLocks/>
              </p:cNvCxnSpPr>
              <p:nvPr/>
            </p:nvCxnSpPr>
            <p:spPr>
              <a:xfrm flipV="1">
                <a:off x="3048000" y="3285884"/>
                <a:ext cx="0" cy="1775973"/>
              </a:xfrm>
              <a:prstGeom prst="line">
                <a:avLst/>
              </a:prstGeom>
              <a:ln/>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4109EBBD-1FC7-1DF5-D68C-E0CFF9BFFC8E}"/>
                  </a:ext>
                </a:extLst>
              </p:cNvPr>
              <p:cNvCxnSpPr>
                <a:cxnSpLocks/>
              </p:cNvCxnSpPr>
              <p:nvPr/>
            </p:nvCxnSpPr>
            <p:spPr>
              <a:xfrm>
                <a:off x="3048000" y="3285885"/>
                <a:ext cx="661931" cy="0"/>
              </a:xfrm>
              <a:prstGeom prst="line">
                <a:avLst/>
              </a:prstGeom>
              <a:ln/>
            </p:spPr>
            <p:style>
              <a:lnRef idx="1">
                <a:schemeClr val="dk1"/>
              </a:lnRef>
              <a:fillRef idx="0">
                <a:schemeClr val="dk1"/>
              </a:fillRef>
              <a:effectRef idx="0">
                <a:schemeClr val="dk1"/>
              </a:effectRef>
              <a:fontRef idx="minor">
                <a:schemeClr val="tx1"/>
              </a:fontRef>
            </p:style>
          </p:cxnSp>
        </p:grpSp>
      </p:grpSp>
      <p:grpSp>
        <p:nvGrpSpPr>
          <p:cNvPr id="8" name="Group 7">
            <a:extLst>
              <a:ext uri="{FF2B5EF4-FFF2-40B4-BE49-F238E27FC236}">
                <a16:creationId xmlns:a16="http://schemas.microsoft.com/office/drawing/2014/main" id="{93916E43-F696-ABF2-2FEC-0B0B13FBF2CB}"/>
              </a:ext>
            </a:extLst>
          </p:cNvPr>
          <p:cNvGrpSpPr/>
          <p:nvPr/>
        </p:nvGrpSpPr>
        <p:grpSpPr>
          <a:xfrm>
            <a:off x="2393988" y="1237256"/>
            <a:ext cx="5744861" cy="3665676"/>
            <a:chOff x="2393988" y="1237256"/>
            <a:chExt cx="5744861" cy="3665676"/>
          </a:xfrm>
        </p:grpSpPr>
        <p:sp>
          <p:nvSpPr>
            <p:cNvPr id="305" name="Google Shape;305;p38"/>
            <p:cNvSpPr txBox="1"/>
            <p:nvPr/>
          </p:nvSpPr>
          <p:spPr>
            <a:xfrm>
              <a:off x="6730574" y="1239497"/>
              <a:ext cx="1184251"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Sign Up</a:t>
              </a:r>
              <a:endParaRPr b="1" i="1" dirty="0">
                <a:latin typeface="Lato"/>
                <a:ea typeface="Lato"/>
                <a:cs typeface="Lato"/>
                <a:sym typeface="Lato"/>
              </a:endParaRPr>
            </a:p>
          </p:txBody>
        </p:sp>
        <p:grpSp>
          <p:nvGrpSpPr>
            <p:cNvPr id="6" name="Group 5">
              <a:extLst>
                <a:ext uri="{FF2B5EF4-FFF2-40B4-BE49-F238E27FC236}">
                  <a16:creationId xmlns:a16="http://schemas.microsoft.com/office/drawing/2014/main" id="{921585E5-CE4B-D963-539D-0111D083D10F}"/>
                </a:ext>
              </a:extLst>
            </p:cNvPr>
            <p:cNvGrpSpPr/>
            <p:nvPr/>
          </p:nvGrpSpPr>
          <p:grpSpPr>
            <a:xfrm>
              <a:off x="2393988" y="1237256"/>
              <a:ext cx="5744861" cy="3665676"/>
              <a:chOff x="2393988" y="1237256"/>
              <a:chExt cx="5744861" cy="3665676"/>
            </a:xfrm>
          </p:grpSpPr>
          <p:grpSp>
            <p:nvGrpSpPr>
              <p:cNvPr id="260" name="Group 259">
                <a:extLst>
                  <a:ext uri="{FF2B5EF4-FFF2-40B4-BE49-F238E27FC236}">
                    <a16:creationId xmlns:a16="http://schemas.microsoft.com/office/drawing/2014/main" id="{22A8A496-E78B-E3A9-E370-59935575DDBE}"/>
                  </a:ext>
                </a:extLst>
              </p:cNvPr>
              <p:cNvGrpSpPr/>
              <p:nvPr/>
            </p:nvGrpSpPr>
            <p:grpSpPr>
              <a:xfrm>
                <a:off x="6538964" y="1650971"/>
                <a:ext cx="1599885" cy="3251961"/>
                <a:chOff x="6534781" y="1727629"/>
                <a:chExt cx="1599885" cy="3251961"/>
              </a:xfrm>
            </p:grpSpPr>
            <p:pic>
              <p:nvPicPr>
                <p:cNvPr id="45" name="Google Shape;295;p38">
                  <a:extLst>
                    <a:ext uri="{FF2B5EF4-FFF2-40B4-BE49-F238E27FC236}">
                      <a16:creationId xmlns:a16="http://schemas.microsoft.com/office/drawing/2014/main" id="{6FF18E33-28DA-DDBD-E4F1-5B064D5D8778}"/>
                    </a:ext>
                  </a:extLst>
                </p:cNvPr>
                <p:cNvPicPr preferRelativeResize="0"/>
                <p:nvPr/>
              </p:nvPicPr>
              <p:blipFill>
                <a:blip r:embed="rId6">
                  <a:alphaModFix/>
                </a:blip>
                <a:stretch>
                  <a:fillRect/>
                </a:stretch>
              </p:blipFill>
              <p:spPr>
                <a:xfrm>
                  <a:off x="6534781" y="1727629"/>
                  <a:ext cx="1599885" cy="3251961"/>
                </a:xfrm>
                <a:prstGeom prst="rect">
                  <a:avLst/>
                </a:prstGeom>
                <a:noFill/>
                <a:ln>
                  <a:noFill/>
                </a:ln>
              </p:spPr>
            </p:pic>
            <p:sp>
              <p:nvSpPr>
                <p:cNvPr id="46" name="Google Shape;296;p38">
                  <a:extLst>
                    <a:ext uri="{FF2B5EF4-FFF2-40B4-BE49-F238E27FC236}">
                      <a16:creationId xmlns:a16="http://schemas.microsoft.com/office/drawing/2014/main" id="{199E1E94-6752-7169-A4C8-3DC4B94BE352}"/>
                    </a:ext>
                  </a:extLst>
                </p:cNvPr>
                <p:cNvSpPr/>
                <p:nvPr/>
              </p:nvSpPr>
              <p:spPr>
                <a:xfrm>
                  <a:off x="6664039" y="2053478"/>
                  <a:ext cx="1347167" cy="268943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13;p38">
                  <a:extLst>
                    <a:ext uri="{FF2B5EF4-FFF2-40B4-BE49-F238E27FC236}">
                      <a16:creationId xmlns:a16="http://schemas.microsoft.com/office/drawing/2014/main" id="{9D86ED0B-2585-E13F-8131-2E9C90FF5C7C}"/>
                    </a:ext>
                  </a:extLst>
                </p:cNvPr>
                <p:cNvSpPr/>
                <p:nvPr/>
              </p:nvSpPr>
              <p:spPr>
                <a:xfrm>
                  <a:off x="6688931" y="3873438"/>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lt1"/>
                      </a:solidFill>
                    </a:rPr>
                    <a:t>Sign Up</a:t>
                  </a:r>
                  <a:endParaRPr sz="900" dirty="0">
                    <a:solidFill>
                      <a:schemeClr val="lt1"/>
                    </a:solidFill>
                  </a:endParaRPr>
                </a:p>
              </p:txBody>
            </p:sp>
            <p:sp>
              <p:nvSpPr>
                <p:cNvPr id="49" name="Google Shape;300;p38">
                  <a:extLst>
                    <a:ext uri="{FF2B5EF4-FFF2-40B4-BE49-F238E27FC236}">
                      <a16:creationId xmlns:a16="http://schemas.microsoft.com/office/drawing/2014/main" id="{5BEED4CF-C778-ABA9-0A0C-C07E8625D3C1}"/>
                    </a:ext>
                  </a:extLst>
                </p:cNvPr>
                <p:cNvSpPr txBox="1"/>
                <p:nvPr/>
              </p:nvSpPr>
              <p:spPr>
                <a:xfrm>
                  <a:off x="6607303" y="4149974"/>
                  <a:ext cx="1527363"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Already have an account? </a:t>
                  </a:r>
                  <a:r>
                    <a:rPr lang="en" sz="700" b="1" u="sng" dirty="0">
                      <a:highlight>
                        <a:schemeClr val="lt1"/>
                      </a:highlight>
                      <a:latin typeface="Lato"/>
                      <a:ea typeface="Lato"/>
                      <a:cs typeface="Lato"/>
                      <a:sym typeface="Lato"/>
                    </a:rPr>
                    <a:t>Sign In</a:t>
                  </a:r>
                  <a:r>
                    <a:rPr lang="en" sz="700" b="1" dirty="0">
                      <a:highlight>
                        <a:schemeClr val="lt1"/>
                      </a:highlight>
                      <a:latin typeface="Lato"/>
                      <a:ea typeface="Lato"/>
                      <a:cs typeface="Lato"/>
                      <a:sym typeface="Lato"/>
                    </a:rPr>
                    <a:t> </a:t>
                  </a:r>
                  <a:endParaRPr sz="700" b="1" dirty="0">
                    <a:highlight>
                      <a:schemeClr val="lt1"/>
                    </a:highlight>
                    <a:latin typeface="Lato"/>
                    <a:ea typeface="Lato"/>
                    <a:cs typeface="Lato"/>
                    <a:sym typeface="Lato"/>
                  </a:endParaRPr>
                </a:p>
              </p:txBody>
            </p:sp>
            <p:grpSp>
              <p:nvGrpSpPr>
                <p:cNvPr id="50" name="Group 49">
                  <a:extLst>
                    <a:ext uri="{FF2B5EF4-FFF2-40B4-BE49-F238E27FC236}">
                      <a16:creationId xmlns:a16="http://schemas.microsoft.com/office/drawing/2014/main" id="{0CC0B337-740F-B7EF-AED6-4AD9A3BE8A18}"/>
                    </a:ext>
                  </a:extLst>
                </p:cNvPr>
                <p:cNvGrpSpPr/>
                <p:nvPr/>
              </p:nvGrpSpPr>
              <p:grpSpPr>
                <a:xfrm>
                  <a:off x="6695300" y="2892489"/>
                  <a:ext cx="1259171" cy="379919"/>
                  <a:chOff x="3789148" y="2206276"/>
                  <a:chExt cx="1259171" cy="379919"/>
                </a:xfrm>
              </p:grpSpPr>
              <p:sp>
                <p:nvSpPr>
                  <p:cNvPr id="57" name="Google Shape;300;p38">
                    <a:extLst>
                      <a:ext uri="{FF2B5EF4-FFF2-40B4-BE49-F238E27FC236}">
                        <a16:creationId xmlns:a16="http://schemas.microsoft.com/office/drawing/2014/main" id="{6E7C91C7-ECD9-666C-DA6E-889995ED0B11}"/>
                      </a:ext>
                    </a:extLst>
                  </p:cNvPr>
                  <p:cNvSpPr txBox="1"/>
                  <p:nvPr/>
                </p:nvSpPr>
                <p:spPr>
                  <a:xfrm>
                    <a:off x="3789148" y="2206276"/>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Email*</a:t>
                    </a:r>
                    <a:endParaRPr sz="500" b="1" dirty="0">
                      <a:highlight>
                        <a:schemeClr val="lt1"/>
                      </a:highlight>
                      <a:latin typeface="Lato"/>
                      <a:ea typeface="Lato"/>
                      <a:cs typeface="Lato"/>
                      <a:sym typeface="Lato"/>
                    </a:endParaRPr>
                  </a:p>
                </p:txBody>
              </p:sp>
              <p:grpSp>
                <p:nvGrpSpPr>
                  <p:cNvPr id="58" name="Group 57">
                    <a:extLst>
                      <a:ext uri="{FF2B5EF4-FFF2-40B4-BE49-F238E27FC236}">
                        <a16:creationId xmlns:a16="http://schemas.microsoft.com/office/drawing/2014/main" id="{DE4C5AD7-C1A2-FD2F-5DC4-8A29FDA8155E}"/>
                      </a:ext>
                    </a:extLst>
                  </p:cNvPr>
                  <p:cNvGrpSpPr/>
                  <p:nvPr/>
                </p:nvGrpSpPr>
                <p:grpSpPr>
                  <a:xfrm>
                    <a:off x="3789148" y="2293838"/>
                    <a:ext cx="1259171" cy="292357"/>
                    <a:chOff x="3781811" y="2548517"/>
                    <a:chExt cx="1259171" cy="292357"/>
                  </a:xfrm>
                </p:grpSpPr>
                <p:sp>
                  <p:nvSpPr>
                    <p:cNvPr id="59" name="Google Shape;300;p38">
                      <a:extLst>
                        <a:ext uri="{FF2B5EF4-FFF2-40B4-BE49-F238E27FC236}">
                          <a16:creationId xmlns:a16="http://schemas.microsoft.com/office/drawing/2014/main" id="{01E48725-94D9-CC0C-241E-A6E544A0839A}"/>
                        </a:ext>
                      </a:extLst>
                    </p:cNvPr>
                    <p:cNvSpPr txBox="1"/>
                    <p:nvPr/>
                  </p:nvSpPr>
                  <p:spPr>
                    <a:xfrm>
                      <a:off x="3781811" y="2548517"/>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err="1">
                          <a:highlight>
                            <a:schemeClr val="lt1"/>
                          </a:highlight>
                          <a:latin typeface="Lato"/>
                          <a:ea typeface="Lato"/>
                          <a:cs typeface="Lato"/>
                          <a:sym typeface="Lato"/>
                        </a:rPr>
                        <a:t>johnsmith@gmail.com</a:t>
                      </a:r>
                      <a:endParaRPr sz="700" b="1" dirty="0">
                        <a:highlight>
                          <a:schemeClr val="lt1"/>
                        </a:highlight>
                        <a:latin typeface="Lato"/>
                        <a:ea typeface="Lato"/>
                        <a:cs typeface="Lato"/>
                        <a:sym typeface="Lato"/>
                      </a:endParaRPr>
                    </a:p>
                  </p:txBody>
                </p:sp>
                <p:cxnSp>
                  <p:nvCxnSpPr>
                    <p:cNvPr id="60" name="Straight Connector 59">
                      <a:extLst>
                        <a:ext uri="{FF2B5EF4-FFF2-40B4-BE49-F238E27FC236}">
                          <a16:creationId xmlns:a16="http://schemas.microsoft.com/office/drawing/2014/main" id="{CE6FA935-DC89-E46B-98B2-FDA40177BB52}"/>
                        </a:ext>
                      </a:extLst>
                    </p:cNvPr>
                    <p:cNvCxnSpPr>
                      <a:cxnSpLocks/>
                    </p:cNvCxnSpPr>
                    <p:nvPr/>
                  </p:nvCxnSpPr>
                  <p:spPr>
                    <a:xfrm>
                      <a:off x="3861892" y="2757665"/>
                      <a:ext cx="1179090"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257" name="Group 256">
                  <a:extLst>
                    <a:ext uri="{FF2B5EF4-FFF2-40B4-BE49-F238E27FC236}">
                      <a16:creationId xmlns:a16="http://schemas.microsoft.com/office/drawing/2014/main" id="{E82D23EA-71E2-F0B6-0479-6CF3423898DA}"/>
                    </a:ext>
                  </a:extLst>
                </p:cNvPr>
                <p:cNvGrpSpPr/>
                <p:nvPr/>
              </p:nvGrpSpPr>
              <p:grpSpPr>
                <a:xfrm>
                  <a:off x="6695299" y="3303911"/>
                  <a:ext cx="1259171" cy="371968"/>
                  <a:chOff x="6695299" y="3032341"/>
                  <a:chExt cx="1259171" cy="371968"/>
                </a:xfrm>
              </p:grpSpPr>
              <p:sp>
                <p:nvSpPr>
                  <p:cNvPr id="51" name="Google Shape;300;p38">
                    <a:extLst>
                      <a:ext uri="{FF2B5EF4-FFF2-40B4-BE49-F238E27FC236}">
                        <a16:creationId xmlns:a16="http://schemas.microsoft.com/office/drawing/2014/main" id="{A0A2D757-DBB7-7606-1586-41E3A7820B43}"/>
                      </a:ext>
                    </a:extLst>
                  </p:cNvPr>
                  <p:cNvSpPr txBox="1"/>
                  <p:nvPr/>
                </p:nvSpPr>
                <p:spPr>
                  <a:xfrm>
                    <a:off x="6695299" y="3032341"/>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Password*</a:t>
                    </a:r>
                    <a:endParaRPr sz="500" b="1" dirty="0">
                      <a:highlight>
                        <a:schemeClr val="lt1"/>
                      </a:highlight>
                      <a:latin typeface="Lato"/>
                      <a:ea typeface="Lato"/>
                      <a:cs typeface="Lato"/>
                      <a:sym typeface="Lato"/>
                    </a:endParaRPr>
                  </a:p>
                </p:txBody>
              </p:sp>
              <p:grpSp>
                <p:nvGrpSpPr>
                  <p:cNvPr id="52" name="Group 51">
                    <a:extLst>
                      <a:ext uri="{FF2B5EF4-FFF2-40B4-BE49-F238E27FC236}">
                        <a16:creationId xmlns:a16="http://schemas.microsoft.com/office/drawing/2014/main" id="{D25C4A43-E859-EDBE-9A97-3EF2F72079EF}"/>
                      </a:ext>
                    </a:extLst>
                  </p:cNvPr>
                  <p:cNvGrpSpPr/>
                  <p:nvPr/>
                </p:nvGrpSpPr>
                <p:grpSpPr>
                  <a:xfrm>
                    <a:off x="6695299" y="3111952"/>
                    <a:ext cx="1259171" cy="292357"/>
                    <a:chOff x="3781811" y="2548517"/>
                    <a:chExt cx="1259171" cy="292357"/>
                  </a:xfrm>
                </p:grpSpPr>
                <p:sp>
                  <p:nvSpPr>
                    <p:cNvPr id="55" name="Google Shape;300;p38">
                      <a:extLst>
                        <a:ext uri="{FF2B5EF4-FFF2-40B4-BE49-F238E27FC236}">
                          <a16:creationId xmlns:a16="http://schemas.microsoft.com/office/drawing/2014/main" id="{213D8CCE-C17C-E6D6-26B2-1E611C6FEF48}"/>
                        </a:ext>
                      </a:extLst>
                    </p:cNvPr>
                    <p:cNvSpPr txBox="1"/>
                    <p:nvPr/>
                  </p:nvSpPr>
                  <p:spPr>
                    <a:xfrm>
                      <a:off x="3781811" y="2548517"/>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a:t>
                      </a:r>
                      <a:endParaRPr sz="700" b="1" dirty="0">
                        <a:highlight>
                          <a:schemeClr val="lt1"/>
                        </a:highlight>
                        <a:latin typeface="Lato"/>
                        <a:ea typeface="Lato"/>
                        <a:cs typeface="Lato"/>
                        <a:sym typeface="Lato"/>
                      </a:endParaRPr>
                    </a:p>
                  </p:txBody>
                </p:sp>
                <p:cxnSp>
                  <p:nvCxnSpPr>
                    <p:cNvPr id="56" name="Straight Connector 55">
                      <a:extLst>
                        <a:ext uri="{FF2B5EF4-FFF2-40B4-BE49-F238E27FC236}">
                          <a16:creationId xmlns:a16="http://schemas.microsoft.com/office/drawing/2014/main" id="{06647B5E-1C89-ED29-70B2-126C725E4EF8}"/>
                        </a:ext>
                      </a:extLst>
                    </p:cNvPr>
                    <p:cNvCxnSpPr>
                      <a:cxnSpLocks/>
                    </p:cNvCxnSpPr>
                    <p:nvPr/>
                  </p:nvCxnSpPr>
                  <p:spPr>
                    <a:xfrm>
                      <a:off x="3861892" y="2757665"/>
                      <a:ext cx="1179090" cy="0"/>
                    </a:xfrm>
                    <a:prstGeom prst="line">
                      <a:avLst/>
                    </a:prstGeom>
                  </p:spPr>
                  <p:style>
                    <a:lnRef idx="1">
                      <a:schemeClr val="dk1"/>
                    </a:lnRef>
                    <a:fillRef idx="0">
                      <a:schemeClr val="dk1"/>
                    </a:fillRef>
                    <a:effectRef idx="0">
                      <a:schemeClr val="dk1"/>
                    </a:effectRef>
                    <a:fontRef idx="minor">
                      <a:schemeClr val="tx1"/>
                    </a:fontRef>
                  </p:style>
                </p:cxnSp>
              </p:grpSp>
            </p:grpSp>
            <p:sp>
              <p:nvSpPr>
                <p:cNvPr id="53" name="Google Shape;310;p38">
                  <a:extLst>
                    <a:ext uri="{FF2B5EF4-FFF2-40B4-BE49-F238E27FC236}">
                      <a16:creationId xmlns:a16="http://schemas.microsoft.com/office/drawing/2014/main" id="{F19DED77-38E2-1B24-EFB3-69C6AF8FA71E}"/>
                    </a:ext>
                  </a:extLst>
                </p:cNvPr>
                <p:cNvSpPr txBox="1"/>
                <p:nvPr/>
              </p:nvSpPr>
              <p:spPr>
                <a:xfrm>
                  <a:off x="6614069" y="2062643"/>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Sign Up</a:t>
                  </a:r>
                  <a:endParaRPr sz="1000" b="1" dirty="0">
                    <a:solidFill>
                      <a:srgbClr val="1A711D"/>
                    </a:solidFill>
                    <a:latin typeface="Times New Roman"/>
                    <a:ea typeface="Times New Roman"/>
                    <a:cs typeface="Times New Roman"/>
                    <a:sym typeface="Times New Roman"/>
                  </a:endParaRPr>
                </a:p>
              </p:txBody>
            </p:sp>
            <p:sp>
              <p:nvSpPr>
                <p:cNvPr id="54" name="TextBox 53">
                  <a:extLst>
                    <a:ext uri="{FF2B5EF4-FFF2-40B4-BE49-F238E27FC236}">
                      <a16:creationId xmlns:a16="http://schemas.microsoft.com/office/drawing/2014/main" id="{C6899CA0-5A50-43D6-D89C-0E6026AE9069}"/>
                    </a:ext>
                  </a:extLst>
                </p:cNvPr>
                <p:cNvSpPr txBox="1"/>
                <p:nvPr/>
              </p:nvSpPr>
              <p:spPr>
                <a:xfrm>
                  <a:off x="6664039" y="2099460"/>
                  <a:ext cx="260008" cy="246221"/>
                </a:xfrm>
                <a:prstGeom prst="rect">
                  <a:avLst/>
                </a:prstGeom>
                <a:noFill/>
              </p:spPr>
              <p:txBody>
                <a:bodyPr wrap="none" rtlCol="0">
                  <a:spAutoFit/>
                </a:bodyPr>
                <a:lstStyle/>
                <a:p>
                  <a:r>
                    <a:rPr lang="en-US" sz="1000" b="1"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&lt;</a:t>
                  </a:r>
                </a:p>
              </p:txBody>
            </p:sp>
            <p:sp>
              <p:nvSpPr>
                <p:cNvPr id="61" name="Google Shape;300;p38">
                  <a:extLst>
                    <a:ext uri="{FF2B5EF4-FFF2-40B4-BE49-F238E27FC236}">
                      <a16:creationId xmlns:a16="http://schemas.microsoft.com/office/drawing/2014/main" id="{C325E694-995A-AFDE-E9F4-8FB0970A85DF}"/>
                    </a:ext>
                  </a:extLst>
                </p:cNvPr>
                <p:cNvSpPr txBox="1"/>
                <p:nvPr/>
              </p:nvSpPr>
              <p:spPr>
                <a:xfrm>
                  <a:off x="6697578" y="2485751"/>
                  <a:ext cx="1259171" cy="2615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highlight>
                        <a:schemeClr val="lt1"/>
                      </a:highlight>
                      <a:latin typeface="Lato"/>
                      <a:ea typeface="Lato"/>
                      <a:cs typeface="Lato"/>
                      <a:sym typeface="Lato"/>
                    </a:rPr>
                    <a:t>Full Name*</a:t>
                  </a:r>
                  <a:endParaRPr sz="500" b="1" dirty="0">
                    <a:highlight>
                      <a:schemeClr val="lt1"/>
                    </a:highlight>
                    <a:latin typeface="Lato"/>
                    <a:ea typeface="Lato"/>
                    <a:cs typeface="Lato"/>
                    <a:sym typeface="Lato"/>
                  </a:endParaRPr>
                </a:p>
              </p:txBody>
            </p:sp>
            <p:sp>
              <p:nvSpPr>
                <p:cNvPr id="62" name="Google Shape;300;p38">
                  <a:extLst>
                    <a:ext uri="{FF2B5EF4-FFF2-40B4-BE49-F238E27FC236}">
                      <a16:creationId xmlns:a16="http://schemas.microsoft.com/office/drawing/2014/main" id="{BDFD220D-CDF4-DF74-D8B5-7491A64FA963}"/>
                    </a:ext>
                  </a:extLst>
                </p:cNvPr>
                <p:cNvSpPr txBox="1"/>
                <p:nvPr/>
              </p:nvSpPr>
              <p:spPr>
                <a:xfrm>
                  <a:off x="6697578" y="2573313"/>
                  <a:ext cx="1259171"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highlight>
                        <a:schemeClr val="lt1"/>
                      </a:highlight>
                      <a:latin typeface="Lato"/>
                      <a:ea typeface="Lato"/>
                      <a:cs typeface="Lato"/>
                      <a:sym typeface="Lato"/>
                    </a:rPr>
                    <a:t>John Smith</a:t>
                  </a:r>
                  <a:endParaRPr sz="700" b="1" dirty="0">
                    <a:highlight>
                      <a:schemeClr val="lt1"/>
                    </a:highlight>
                    <a:latin typeface="Lato"/>
                    <a:ea typeface="Lato"/>
                    <a:cs typeface="Lato"/>
                    <a:sym typeface="Lato"/>
                  </a:endParaRPr>
                </a:p>
              </p:txBody>
            </p:sp>
            <p:cxnSp>
              <p:nvCxnSpPr>
                <p:cNvPr id="63" name="Straight Connector 62">
                  <a:extLst>
                    <a:ext uri="{FF2B5EF4-FFF2-40B4-BE49-F238E27FC236}">
                      <a16:creationId xmlns:a16="http://schemas.microsoft.com/office/drawing/2014/main" id="{BA3AE924-E43D-43B4-30BC-30761EF69CDF}"/>
                    </a:ext>
                  </a:extLst>
                </p:cNvPr>
                <p:cNvCxnSpPr>
                  <a:cxnSpLocks/>
                </p:cNvCxnSpPr>
                <p:nvPr/>
              </p:nvCxnSpPr>
              <p:spPr>
                <a:xfrm>
                  <a:off x="6777659" y="2782461"/>
                  <a:ext cx="1179090" cy="0"/>
                </a:xfrm>
                <a:prstGeom prst="line">
                  <a:avLst/>
                </a:prstGeom>
              </p:spPr>
              <p:style>
                <a:lnRef idx="1">
                  <a:schemeClr val="dk1"/>
                </a:lnRef>
                <a:fillRef idx="0">
                  <a:schemeClr val="dk1"/>
                </a:fillRef>
                <a:effectRef idx="0">
                  <a:schemeClr val="dk1"/>
                </a:effectRef>
                <a:fontRef idx="minor">
                  <a:schemeClr val="tx1"/>
                </a:fontRef>
              </p:style>
            </p:cxnSp>
          </p:grpSp>
          <p:grpSp>
            <p:nvGrpSpPr>
              <p:cNvPr id="365" name="Group 364">
                <a:extLst>
                  <a:ext uri="{FF2B5EF4-FFF2-40B4-BE49-F238E27FC236}">
                    <a16:creationId xmlns:a16="http://schemas.microsoft.com/office/drawing/2014/main" id="{C98932A6-EC57-C8A7-5338-288B8E8C265C}"/>
                  </a:ext>
                </a:extLst>
              </p:cNvPr>
              <p:cNvGrpSpPr/>
              <p:nvPr/>
            </p:nvGrpSpPr>
            <p:grpSpPr>
              <a:xfrm>
                <a:off x="2393988" y="1237256"/>
                <a:ext cx="4144976" cy="3312585"/>
                <a:chOff x="2393988" y="1237256"/>
                <a:chExt cx="4144976" cy="3312585"/>
              </a:xfrm>
            </p:grpSpPr>
            <p:cxnSp>
              <p:nvCxnSpPr>
                <p:cNvPr id="342" name="Straight Connector 341">
                  <a:extLst>
                    <a:ext uri="{FF2B5EF4-FFF2-40B4-BE49-F238E27FC236}">
                      <a16:creationId xmlns:a16="http://schemas.microsoft.com/office/drawing/2014/main" id="{D41C0CCF-C03C-7F6E-DAEB-51DC9202462C}"/>
                    </a:ext>
                  </a:extLst>
                </p:cNvPr>
                <p:cNvCxnSpPr>
                  <a:cxnSpLocks/>
                  <a:stCxn id="7" idx="3"/>
                </p:cNvCxnSpPr>
                <p:nvPr/>
              </p:nvCxnSpPr>
              <p:spPr>
                <a:xfrm>
                  <a:off x="2393988" y="4549841"/>
                  <a:ext cx="371775" cy="0"/>
                </a:xfrm>
                <a:prstGeom prst="line">
                  <a:avLst/>
                </a:prstGeom>
                <a:ln/>
              </p:spPr>
              <p:style>
                <a:lnRef idx="1">
                  <a:schemeClr val="dk1"/>
                </a:lnRef>
                <a:fillRef idx="0">
                  <a:schemeClr val="dk1"/>
                </a:fillRef>
                <a:effectRef idx="0">
                  <a:schemeClr val="dk1"/>
                </a:effectRef>
                <a:fontRef idx="minor">
                  <a:schemeClr val="tx1"/>
                </a:fontRef>
              </p:style>
            </p:cxnSp>
            <p:cxnSp>
              <p:nvCxnSpPr>
                <p:cNvPr id="345" name="Straight Connector 344">
                  <a:extLst>
                    <a:ext uri="{FF2B5EF4-FFF2-40B4-BE49-F238E27FC236}">
                      <a16:creationId xmlns:a16="http://schemas.microsoft.com/office/drawing/2014/main" id="{4C917BA1-5643-E6A5-EC1D-135377917990}"/>
                    </a:ext>
                  </a:extLst>
                </p:cNvPr>
                <p:cNvCxnSpPr>
                  <a:cxnSpLocks/>
                </p:cNvCxnSpPr>
                <p:nvPr/>
              </p:nvCxnSpPr>
              <p:spPr>
                <a:xfrm flipV="1">
                  <a:off x="2765763" y="1239497"/>
                  <a:ext cx="0" cy="3310344"/>
                </a:xfrm>
                <a:prstGeom prst="line">
                  <a:avLst/>
                </a:prstGeom>
                <a:ln/>
              </p:spPr>
              <p:style>
                <a:lnRef idx="1">
                  <a:schemeClr val="dk1"/>
                </a:lnRef>
                <a:fillRef idx="0">
                  <a:schemeClr val="dk1"/>
                </a:fillRef>
                <a:effectRef idx="0">
                  <a:schemeClr val="dk1"/>
                </a:effectRef>
                <a:fontRef idx="minor">
                  <a:schemeClr val="tx1"/>
                </a:fontRef>
              </p:style>
            </p:cxnSp>
            <p:cxnSp>
              <p:nvCxnSpPr>
                <p:cNvPr id="351" name="Straight Connector 350">
                  <a:extLst>
                    <a:ext uri="{FF2B5EF4-FFF2-40B4-BE49-F238E27FC236}">
                      <a16:creationId xmlns:a16="http://schemas.microsoft.com/office/drawing/2014/main" id="{70415113-4547-B0F9-3B35-7728B8A61A58}"/>
                    </a:ext>
                  </a:extLst>
                </p:cNvPr>
                <p:cNvCxnSpPr>
                  <a:cxnSpLocks/>
                </p:cNvCxnSpPr>
                <p:nvPr/>
              </p:nvCxnSpPr>
              <p:spPr>
                <a:xfrm>
                  <a:off x="2765763" y="1239497"/>
                  <a:ext cx="3110047" cy="0"/>
                </a:xfrm>
                <a:prstGeom prst="line">
                  <a:avLst/>
                </a:prstGeom>
                <a:ln/>
              </p:spPr>
              <p:style>
                <a:lnRef idx="1">
                  <a:schemeClr val="dk1"/>
                </a:lnRef>
                <a:fillRef idx="0">
                  <a:schemeClr val="dk1"/>
                </a:fillRef>
                <a:effectRef idx="0">
                  <a:schemeClr val="dk1"/>
                </a:effectRef>
                <a:fontRef idx="minor">
                  <a:schemeClr val="tx1"/>
                </a:fontRef>
              </p:style>
            </p:cxnSp>
            <p:cxnSp>
              <p:nvCxnSpPr>
                <p:cNvPr id="355" name="Straight Connector 354">
                  <a:extLst>
                    <a:ext uri="{FF2B5EF4-FFF2-40B4-BE49-F238E27FC236}">
                      <a16:creationId xmlns:a16="http://schemas.microsoft.com/office/drawing/2014/main" id="{0A6F7431-8020-A8EA-90B7-59E92D289B59}"/>
                    </a:ext>
                  </a:extLst>
                </p:cNvPr>
                <p:cNvCxnSpPr>
                  <a:cxnSpLocks/>
                </p:cNvCxnSpPr>
                <p:nvPr/>
              </p:nvCxnSpPr>
              <p:spPr>
                <a:xfrm>
                  <a:off x="5875810" y="1237256"/>
                  <a:ext cx="0" cy="2039695"/>
                </a:xfrm>
                <a:prstGeom prst="line">
                  <a:avLst/>
                </a:prstGeom>
                <a:ln/>
              </p:spPr>
              <p:style>
                <a:lnRef idx="1">
                  <a:schemeClr val="dk1"/>
                </a:lnRef>
                <a:fillRef idx="0">
                  <a:schemeClr val="dk1"/>
                </a:fillRef>
                <a:effectRef idx="0">
                  <a:schemeClr val="dk1"/>
                </a:effectRef>
                <a:fontRef idx="minor">
                  <a:schemeClr val="tx1"/>
                </a:fontRef>
              </p:style>
            </p:cxnSp>
            <p:cxnSp>
              <p:nvCxnSpPr>
                <p:cNvPr id="361" name="Straight Connector 360">
                  <a:extLst>
                    <a:ext uri="{FF2B5EF4-FFF2-40B4-BE49-F238E27FC236}">
                      <a16:creationId xmlns:a16="http://schemas.microsoft.com/office/drawing/2014/main" id="{90A79F41-C59D-07E4-5368-57CC8976B048}"/>
                    </a:ext>
                  </a:extLst>
                </p:cNvPr>
                <p:cNvCxnSpPr>
                  <a:cxnSpLocks/>
                  <a:endCxn id="45" idx="1"/>
                </p:cNvCxnSpPr>
                <p:nvPr/>
              </p:nvCxnSpPr>
              <p:spPr>
                <a:xfrm>
                  <a:off x="5875810" y="3276951"/>
                  <a:ext cx="663154" cy="1"/>
                </a:xfrm>
                <a:prstGeom prst="line">
                  <a:avLst/>
                </a:prstGeom>
                <a:ln/>
              </p:spPr>
              <p:style>
                <a:lnRef idx="1">
                  <a:schemeClr val="dk1"/>
                </a:lnRef>
                <a:fillRef idx="0">
                  <a:schemeClr val="dk1"/>
                </a:fillRef>
                <a:effectRef idx="0">
                  <a:schemeClr val="dk1"/>
                </a:effectRef>
                <a:fontRef idx="minor">
                  <a:schemeClr val="tx1"/>
                </a:fontRef>
              </p:style>
            </p:cxnSp>
          </p:grpSp>
        </p:grpSp>
      </p:grpSp>
      <p:sp>
        <p:nvSpPr>
          <p:cNvPr id="17" name="TextBox 16">
            <a:extLst>
              <a:ext uri="{FF2B5EF4-FFF2-40B4-BE49-F238E27FC236}">
                <a16:creationId xmlns:a16="http://schemas.microsoft.com/office/drawing/2014/main" id="{370952FF-45F2-25E9-78C5-BFAA75698E6F}"/>
              </a:ext>
            </a:extLst>
          </p:cNvPr>
          <p:cNvSpPr txBox="1"/>
          <p:nvPr/>
        </p:nvSpPr>
        <p:spPr>
          <a:xfrm>
            <a:off x="2611525" y="4913450"/>
            <a:ext cx="3802494" cy="230832"/>
          </a:xfrm>
          <a:prstGeom prst="rect">
            <a:avLst/>
          </a:prstGeom>
          <a:noFill/>
        </p:spPr>
        <p:txBody>
          <a:bodyPr wrap="square">
            <a:spAutoFit/>
          </a:bodyPr>
          <a:lstStyle/>
          <a:p>
            <a:pPr marL="609600">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542"/>
    </mc:Choice>
    <mc:Fallback xmlns="">
      <p:transition spd="slow" advTm="20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Image Processing:</a:t>
            </a:r>
          </a:p>
          <a:p>
            <a:pPr marL="895350" lvl="1" indent="-285750">
              <a:lnSpc>
                <a:spcPct val="100000"/>
              </a:lnSpc>
              <a:spcBef>
                <a:spcPts val="1000"/>
              </a:spcBef>
              <a:buFont typeface="Courier New" panose="02070309020205020404" pitchFamily="49" charset="0"/>
              <a:buChar char="o"/>
            </a:pPr>
            <a:r>
              <a:rPr lang="en-US" sz="1200" dirty="0"/>
              <a:t>Utilize </a:t>
            </a:r>
            <a:r>
              <a:rPr lang="en-US" sz="1200" dirty="0" err="1"/>
              <a:t>OpenCV.js</a:t>
            </a:r>
            <a:r>
              <a:rPr lang="en-US" sz="1200" dirty="0"/>
              <a:t> (a JavaScript library that provides computer vision algorithms for image processing and analysis tasks) to perform Canny edge detection algorithm. This algorithm helps identifying lawn boundaries and object edges within the lawn images, enabling accurate lawn measurement and obstacle detection.</a:t>
            </a:r>
          </a:p>
        </p:txBody>
      </p:sp>
      <p:grpSp>
        <p:nvGrpSpPr>
          <p:cNvPr id="53" name="Group 52">
            <a:extLst>
              <a:ext uri="{FF2B5EF4-FFF2-40B4-BE49-F238E27FC236}">
                <a16:creationId xmlns:a16="http://schemas.microsoft.com/office/drawing/2014/main" id="{A265664E-1229-37BA-9F00-3C757C6AA1EA}"/>
              </a:ext>
            </a:extLst>
          </p:cNvPr>
          <p:cNvGrpSpPr/>
          <p:nvPr/>
        </p:nvGrpSpPr>
        <p:grpSpPr>
          <a:xfrm>
            <a:off x="1621536" y="2571750"/>
            <a:ext cx="6353220" cy="2489847"/>
            <a:chOff x="1621536" y="2571750"/>
            <a:chExt cx="6353220" cy="2489847"/>
          </a:xfrm>
        </p:grpSpPr>
        <p:pic>
          <p:nvPicPr>
            <p:cNvPr id="1026" name="Picture 2" descr="How We Organize Our Outdoor Tools and Toys | Andrea Dekker">
              <a:extLst>
                <a:ext uri="{FF2B5EF4-FFF2-40B4-BE49-F238E27FC236}">
                  <a16:creationId xmlns:a16="http://schemas.microsoft.com/office/drawing/2014/main" id="{7F33EDAD-5F5D-62AE-6FA2-19DD5042D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536" y="2571750"/>
              <a:ext cx="2950464" cy="22128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rawing of a group of people&#10;&#10;Description automatically generated">
              <a:extLst>
                <a:ext uri="{FF2B5EF4-FFF2-40B4-BE49-F238E27FC236}">
                  <a16:creationId xmlns:a16="http://schemas.microsoft.com/office/drawing/2014/main" id="{C1B785BD-D37D-AE39-CBB0-BB255B81BFAA}"/>
                </a:ext>
              </a:extLst>
            </p:cNvPr>
            <p:cNvPicPr>
              <a:picLocks/>
            </p:cNvPicPr>
            <p:nvPr/>
          </p:nvPicPr>
          <p:blipFill>
            <a:blip r:embed="rId6"/>
            <a:stretch>
              <a:fillRect/>
            </a:stretch>
          </p:blipFill>
          <p:spPr>
            <a:xfrm>
              <a:off x="5021244" y="2571750"/>
              <a:ext cx="2953512" cy="2212848"/>
            </a:xfrm>
            <a:prstGeom prst="rect">
              <a:avLst/>
            </a:prstGeom>
          </p:spPr>
        </p:pic>
        <p:sp>
          <p:nvSpPr>
            <p:cNvPr id="5" name="TextBox 4">
              <a:extLst>
                <a:ext uri="{FF2B5EF4-FFF2-40B4-BE49-F238E27FC236}">
                  <a16:creationId xmlns:a16="http://schemas.microsoft.com/office/drawing/2014/main" id="{8F9C25CB-5E9B-250C-B4F0-EC2DF0858247}"/>
                </a:ext>
              </a:extLst>
            </p:cNvPr>
            <p:cNvSpPr txBox="1"/>
            <p:nvPr/>
          </p:nvSpPr>
          <p:spPr>
            <a:xfrm>
              <a:off x="2513114" y="4776132"/>
              <a:ext cx="116730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Original Image</a:t>
              </a:r>
            </a:p>
          </p:txBody>
        </p:sp>
        <p:sp>
          <p:nvSpPr>
            <p:cNvPr id="6" name="TextBox 5">
              <a:extLst>
                <a:ext uri="{FF2B5EF4-FFF2-40B4-BE49-F238E27FC236}">
                  <a16:creationId xmlns:a16="http://schemas.microsoft.com/office/drawing/2014/main" id="{340C4FFF-19B4-B431-037E-21F7B359CBA6}"/>
                </a:ext>
              </a:extLst>
            </p:cNvPr>
            <p:cNvSpPr txBox="1"/>
            <p:nvPr/>
          </p:nvSpPr>
          <p:spPr>
            <a:xfrm>
              <a:off x="6012931" y="4784598"/>
              <a:ext cx="970137" cy="276999"/>
            </a:xfrm>
            <a:prstGeom prst="rect">
              <a:avLst/>
            </a:prstGeom>
            <a:noFill/>
          </p:spPr>
          <p:txBody>
            <a:bodyPr wrap="none" rtlCol="0">
              <a:spAutoFit/>
            </a:bodyPr>
            <a:lstStyle/>
            <a:p>
              <a:r>
                <a:rPr lang="en-US" sz="1200" dirty="0">
                  <a:latin typeface="Lato" panose="020F0502020204030203" pitchFamily="34" charset="0"/>
                  <a:ea typeface="Lato" panose="020F0502020204030203" pitchFamily="34" charset="0"/>
                  <a:cs typeface="Lato" panose="020F0502020204030203" pitchFamily="34" charset="0"/>
                </a:rPr>
                <a:t>Edge Image</a:t>
              </a:r>
            </a:p>
          </p:txBody>
        </p:sp>
      </p:grpSp>
    </p:spTree>
    <p:custDataLst>
      <p:tags r:id="rId1"/>
    </p:custDataLst>
    <p:extLst>
      <p:ext uri="{BB962C8B-B14F-4D97-AF65-F5344CB8AC3E}">
        <p14:creationId xmlns:p14="http://schemas.microsoft.com/office/powerpoint/2010/main" val="2334482632"/>
      </p:ext>
    </p:extLst>
  </p:cSld>
  <p:clrMapOvr>
    <a:masterClrMapping/>
  </p:clrMapOvr>
  <mc:AlternateContent xmlns:mc="http://schemas.openxmlformats.org/markup-compatibility/2006" xmlns:p14="http://schemas.microsoft.com/office/powerpoint/2010/main">
    <mc:Choice Requires="p14">
      <p:transition p14:dur="0" advTm="21784"/>
    </mc:Choice>
    <mc:Fallback xmlns="">
      <p:transition advTm="217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AI Technology Stack Schematics</a:t>
            </a:r>
            <a:br>
              <a:rPr lang="en-US" sz="2000" dirty="0"/>
            </a:br>
            <a:r>
              <a:rPr lang="en-US" sz="1600" dirty="0">
                <a:latin typeface="Poppins" panose="00000500000000000000" pitchFamily="2" charset="0"/>
                <a:cs typeface="Poppins" panose="00000500000000000000" pitchFamily="2" charset="0"/>
              </a:rPr>
              <a:t>Algorithms</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42;p36">
            <a:extLst>
              <a:ext uri="{FF2B5EF4-FFF2-40B4-BE49-F238E27FC236}">
                <a16:creationId xmlns:a16="http://schemas.microsoft.com/office/drawing/2014/main" id="{FFD26685-4B20-0B0B-AF9D-0B5693161E01}"/>
              </a:ext>
            </a:extLst>
          </p:cNvPr>
          <p:cNvSpPr txBox="1">
            <a:spLocks noGrp="1"/>
          </p:cNvSpPr>
          <p:nvPr>
            <p:ph type="body" idx="1"/>
          </p:nvPr>
        </p:nvSpPr>
        <p:spPr>
          <a:xfrm>
            <a:off x="720000" y="1192160"/>
            <a:ext cx="7704000" cy="3716490"/>
          </a:xfrm>
          <a:prstGeom prst="rect">
            <a:avLst/>
          </a:prstGeom>
        </p:spPr>
        <p:txBody>
          <a:bodyPr spcFirstLastPara="1" wrap="square" lIns="91425" tIns="91425" rIns="91425" bIns="91425" anchor="t" anchorCtr="0">
            <a:noAutofit/>
          </a:bodyPr>
          <a:lstStyle/>
          <a:p>
            <a:pPr marL="323850" lvl="0" indent="-171450" algn="l" rtl="0">
              <a:spcBef>
                <a:spcPts val="1000"/>
              </a:spcBef>
              <a:spcAft>
                <a:spcPts val="0"/>
              </a:spcAft>
              <a:buSzPts val="1200"/>
              <a:buFont typeface="Arial" panose="020B0604020202020204" pitchFamily="34" charset="0"/>
              <a:buChar char="•"/>
            </a:pPr>
            <a:r>
              <a:rPr lang="en-US" dirty="0"/>
              <a:t>Machine Learning:</a:t>
            </a:r>
          </a:p>
          <a:p>
            <a:pPr marL="895350" lvl="1" indent="-285750">
              <a:lnSpc>
                <a:spcPct val="100000"/>
              </a:lnSpc>
              <a:spcBef>
                <a:spcPts val="1000"/>
              </a:spcBef>
              <a:buFont typeface="Courier New" panose="02070309020205020404" pitchFamily="49" charset="0"/>
              <a:buChar char="o"/>
            </a:pPr>
            <a:r>
              <a:rPr lang="en-US" sz="1200" dirty="0"/>
              <a:t>Regression Models: predict optimal mowing schedules based on factors like lawn size, weather conditions, and growth patterns. </a:t>
            </a:r>
          </a:p>
          <a:p>
            <a:pPr marL="323850" indent="-171450" algn="l">
              <a:spcBef>
                <a:spcPts val="1000"/>
              </a:spcBef>
              <a:buFont typeface="Arial" panose="020B0604020202020204" pitchFamily="34" charset="0"/>
              <a:buChar char="•"/>
            </a:pPr>
            <a:r>
              <a:rPr lang="en-US" dirty="0"/>
              <a:t>Training Process:</a:t>
            </a:r>
          </a:p>
          <a:p>
            <a:pPr marL="895350" lvl="1" indent="-285750">
              <a:lnSpc>
                <a:spcPct val="100000"/>
              </a:lnSpc>
              <a:spcBef>
                <a:spcPts val="1000"/>
              </a:spcBef>
              <a:buFont typeface="Courier New" panose="02070309020205020404" pitchFamily="49" charset="0"/>
              <a:buChar char="o"/>
            </a:pPr>
            <a:r>
              <a:rPr lang="en-US" sz="1200" dirty="0"/>
              <a:t>Dataset Collection: Gather historical data on mowing schedules, lawn sizes, weather conditions, and other relevant factors.</a:t>
            </a:r>
          </a:p>
          <a:p>
            <a:pPr marL="895350" lvl="1" indent="-285750">
              <a:lnSpc>
                <a:spcPct val="100000"/>
              </a:lnSpc>
              <a:spcBef>
                <a:spcPts val="1000"/>
              </a:spcBef>
              <a:buFont typeface="Courier New" panose="02070309020205020404" pitchFamily="49" charset="0"/>
              <a:buChar char="o"/>
            </a:pPr>
            <a:r>
              <a:rPr lang="en-US" sz="1200" dirty="0"/>
              <a:t>Data Preparation: Preprocess the dataset by performing feature engineering, handling missing values, and scaling numerical features.</a:t>
            </a:r>
          </a:p>
          <a:p>
            <a:pPr marL="895350" lvl="1" indent="-285750">
              <a:lnSpc>
                <a:spcPct val="100000"/>
              </a:lnSpc>
              <a:spcBef>
                <a:spcPts val="1000"/>
              </a:spcBef>
              <a:buFont typeface="Courier New" panose="02070309020205020404" pitchFamily="49" charset="0"/>
              <a:buChar char="o"/>
            </a:pPr>
            <a:r>
              <a:rPr lang="en-US" sz="1200" dirty="0"/>
              <a:t>Model Training: Utilize machine learning algorithms like linear regression, decision trees, or random forests to train the model on the prepared dataset. The training process involves feeding the data into the model, optimizing the model's parameters, and iteratively improving its performance.</a:t>
            </a:r>
          </a:p>
        </p:txBody>
      </p:sp>
    </p:spTree>
    <p:custDataLst>
      <p:tags r:id="rId1"/>
    </p:custDataLst>
    <p:extLst>
      <p:ext uri="{BB962C8B-B14F-4D97-AF65-F5344CB8AC3E}">
        <p14:creationId xmlns:p14="http://schemas.microsoft.com/office/powerpoint/2010/main" val="1747497041"/>
      </p:ext>
    </p:extLst>
  </p:cSld>
  <p:clrMapOvr>
    <a:masterClrMapping/>
  </p:clrMapOvr>
  <mc:AlternateContent xmlns:mc="http://schemas.openxmlformats.org/markup-compatibility/2006" xmlns:p14="http://schemas.microsoft.com/office/powerpoint/2010/main">
    <mc:Choice Requires="p14">
      <p:transition p14:dur="0" advTm="31132"/>
    </mc:Choice>
    <mc:Fallback xmlns="">
      <p:transition advTm="311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28" name="Group 27">
            <a:extLst>
              <a:ext uri="{FF2B5EF4-FFF2-40B4-BE49-F238E27FC236}">
                <a16:creationId xmlns:a16="http://schemas.microsoft.com/office/drawing/2014/main" id="{36E2C67D-B9FF-3142-2A01-0996226358C5}"/>
              </a:ext>
            </a:extLst>
          </p:cNvPr>
          <p:cNvGrpSpPr/>
          <p:nvPr/>
        </p:nvGrpSpPr>
        <p:grpSpPr>
          <a:xfrm>
            <a:off x="2460253" y="1227233"/>
            <a:ext cx="1698018" cy="3688494"/>
            <a:chOff x="2460253" y="1227233"/>
            <a:chExt cx="1698018" cy="3688494"/>
          </a:xfrm>
        </p:grpSpPr>
        <p:pic>
          <p:nvPicPr>
            <p:cNvPr id="27" name="Picture 26" descr="A white screen with black border&#10;&#10;Description automatically generated">
              <a:extLst>
                <a:ext uri="{FF2B5EF4-FFF2-40B4-BE49-F238E27FC236}">
                  <a16:creationId xmlns:a16="http://schemas.microsoft.com/office/drawing/2014/main" id="{27023BF0-5395-55A0-5E69-93B6CFA26BB8}"/>
                </a:ext>
              </a:extLst>
            </p:cNvPr>
            <p:cNvPicPr>
              <a:picLocks noChangeAspect="1"/>
            </p:cNvPicPr>
            <p:nvPr/>
          </p:nvPicPr>
          <p:blipFill>
            <a:blip r:embed="rId5"/>
            <a:stretch>
              <a:fillRect/>
            </a:stretch>
          </p:blipFill>
          <p:spPr>
            <a:xfrm>
              <a:off x="2507887" y="1651827"/>
              <a:ext cx="1600200" cy="3263900"/>
            </a:xfrm>
            <a:prstGeom prst="rect">
              <a:avLst/>
            </a:prstGeom>
          </p:spPr>
        </p:pic>
        <p:grpSp>
          <p:nvGrpSpPr>
            <p:cNvPr id="25" name="Group 24">
              <a:extLst>
                <a:ext uri="{FF2B5EF4-FFF2-40B4-BE49-F238E27FC236}">
                  <a16:creationId xmlns:a16="http://schemas.microsoft.com/office/drawing/2014/main" id="{A0E70F91-825C-9C87-4855-6468DD64400C}"/>
                </a:ext>
              </a:extLst>
            </p:cNvPr>
            <p:cNvGrpSpPr/>
            <p:nvPr/>
          </p:nvGrpSpPr>
          <p:grpSpPr>
            <a:xfrm>
              <a:off x="2460253" y="1227233"/>
              <a:ext cx="1698018" cy="3511885"/>
              <a:chOff x="2460253" y="1227233"/>
              <a:chExt cx="1698018" cy="3511885"/>
            </a:xfrm>
          </p:grpSpPr>
          <p:grpSp>
            <p:nvGrpSpPr>
              <p:cNvPr id="22" name="Group 21">
                <a:extLst>
                  <a:ext uri="{FF2B5EF4-FFF2-40B4-BE49-F238E27FC236}">
                    <a16:creationId xmlns:a16="http://schemas.microsoft.com/office/drawing/2014/main" id="{DCF8910D-A7C5-F8C3-3883-A7A982D3F77F}"/>
                  </a:ext>
                </a:extLst>
              </p:cNvPr>
              <p:cNvGrpSpPr/>
              <p:nvPr/>
            </p:nvGrpSpPr>
            <p:grpSpPr>
              <a:xfrm>
                <a:off x="2672806" y="1227233"/>
                <a:ext cx="1257789" cy="3511885"/>
                <a:chOff x="2672806" y="1227233"/>
                <a:chExt cx="1257789" cy="3511885"/>
              </a:xfrm>
            </p:grpSpPr>
            <p:sp>
              <p:nvSpPr>
                <p:cNvPr id="16" name="Google Shape;305;p38">
                  <a:extLst>
                    <a:ext uri="{FF2B5EF4-FFF2-40B4-BE49-F238E27FC236}">
                      <a16:creationId xmlns:a16="http://schemas.microsoft.com/office/drawing/2014/main" id="{3A9110A0-3DF5-38B6-30E3-4F393FC08A30}"/>
                    </a:ext>
                  </a:extLst>
                </p:cNvPr>
                <p:cNvSpPr txBox="1"/>
                <p:nvPr/>
              </p:nvSpPr>
              <p:spPr>
                <a:xfrm>
                  <a:off x="2715862" y="1227233"/>
                  <a:ext cx="1184251"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Dashboard</a:t>
                  </a:r>
                  <a:endParaRPr b="1" i="1" dirty="0">
                    <a:latin typeface="Lato"/>
                    <a:ea typeface="Lato"/>
                    <a:cs typeface="Lato"/>
                    <a:sym typeface="Lato"/>
                  </a:endParaRPr>
                </a:p>
              </p:txBody>
            </p:sp>
            <p:sp>
              <p:nvSpPr>
                <p:cNvPr id="18" name="Google Shape;308;p38">
                  <a:extLst>
                    <a:ext uri="{FF2B5EF4-FFF2-40B4-BE49-F238E27FC236}">
                      <a16:creationId xmlns:a16="http://schemas.microsoft.com/office/drawing/2014/main" id="{3D123DC9-5BDF-36FE-3444-30E65CA7C49A}"/>
                    </a:ext>
                  </a:extLst>
                </p:cNvPr>
                <p:cNvSpPr/>
                <p:nvPr/>
              </p:nvSpPr>
              <p:spPr>
                <a:xfrm>
                  <a:off x="2672806" y="1943802"/>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a:extLst>
                  <a:ext uri="{FF2B5EF4-FFF2-40B4-BE49-F238E27FC236}">
                    <a16:creationId xmlns:a16="http://schemas.microsoft.com/office/drawing/2014/main" id="{4E42A54E-2950-D5E4-D331-F7746CDBCAED}"/>
                  </a:ext>
                </a:extLst>
              </p:cNvPr>
              <p:cNvGrpSpPr/>
              <p:nvPr/>
            </p:nvGrpSpPr>
            <p:grpSpPr>
              <a:xfrm>
                <a:off x="2460253" y="2041118"/>
                <a:ext cx="1698018" cy="2360137"/>
                <a:chOff x="2460253" y="2041118"/>
                <a:chExt cx="1698018" cy="2360137"/>
              </a:xfrm>
            </p:grpSpPr>
            <p:sp>
              <p:nvSpPr>
                <p:cNvPr id="20" name="Google Shape;310;p38">
                  <a:extLst>
                    <a:ext uri="{FF2B5EF4-FFF2-40B4-BE49-F238E27FC236}">
                      <a16:creationId xmlns:a16="http://schemas.microsoft.com/office/drawing/2014/main" id="{48ADD76D-36F1-4E46-14B7-C8709DA0C2BF}"/>
                    </a:ext>
                  </a:extLst>
                </p:cNvPr>
                <p:cNvSpPr txBox="1"/>
                <p:nvPr/>
              </p:nvSpPr>
              <p:spPr>
                <a:xfrm>
                  <a:off x="2577347" y="2041118"/>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Hi, John!</a:t>
                  </a:r>
                  <a:endParaRPr sz="1000" b="1" dirty="0">
                    <a:solidFill>
                      <a:srgbClr val="1A711D"/>
                    </a:solidFill>
                    <a:latin typeface="Times New Roman"/>
                    <a:ea typeface="Times New Roman"/>
                    <a:cs typeface="Times New Roman"/>
                    <a:sym typeface="Times New Roman"/>
                  </a:endParaRPr>
                </a:p>
              </p:txBody>
            </p:sp>
            <p:sp>
              <p:nvSpPr>
                <p:cNvPr id="36" name="Google Shape;300;p38">
                  <a:extLst>
                    <a:ext uri="{FF2B5EF4-FFF2-40B4-BE49-F238E27FC236}">
                      <a16:creationId xmlns:a16="http://schemas.microsoft.com/office/drawing/2014/main" id="{4380F00E-BFF9-740C-9F4E-2E88DC0883C8}"/>
                    </a:ext>
                  </a:extLst>
                </p:cNvPr>
                <p:cNvSpPr txBox="1"/>
                <p:nvPr/>
              </p:nvSpPr>
              <p:spPr>
                <a:xfrm>
                  <a:off x="2460253" y="3405500"/>
                  <a:ext cx="1698018"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dirty="0">
                      <a:highlight>
                        <a:schemeClr val="lt1"/>
                      </a:highlight>
                      <a:latin typeface="Lato"/>
                      <a:ea typeface="Lato"/>
                      <a:cs typeface="Lato"/>
                      <a:sym typeface="Lato"/>
                    </a:rPr>
                    <a:t>Current Location: Blacksburg, VA</a:t>
                  </a:r>
                </a:p>
                <a:p>
                  <a:pPr marL="0" lvl="0" indent="0" algn="ctr" rtl="0">
                    <a:spcBef>
                      <a:spcPts val="0"/>
                    </a:spcBef>
                    <a:spcAft>
                      <a:spcPts val="0"/>
                    </a:spcAft>
                    <a:buNone/>
                  </a:pPr>
                  <a:r>
                    <a:rPr lang="en-US" sz="700" dirty="0">
                      <a:highlight>
                        <a:schemeClr val="lt1"/>
                      </a:highlight>
                      <a:latin typeface="Lato"/>
                      <a:ea typeface="Lato"/>
                      <a:cs typeface="Lato"/>
                      <a:sym typeface="Lato"/>
                    </a:rPr>
                    <a:t>Current Temperature: 78°F</a:t>
                  </a:r>
                </a:p>
                <a:p>
                  <a:pPr marL="0" lvl="0" indent="0" algn="ctr" rtl="0">
                    <a:spcBef>
                      <a:spcPts val="0"/>
                    </a:spcBef>
                    <a:spcAft>
                      <a:spcPts val="0"/>
                    </a:spcAft>
                    <a:buNone/>
                  </a:pPr>
                  <a:r>
                    <a:rPr lang="en-US" sz="700" dirty="0">
                      <a:highlight>
                        <a:schemeClr val="lt1"/>
                      </a:highlight>
                      <a:latin typeface="Lato"/>
                      <a:ea typeface="Lato"/>
                      <a:cs typeface="Lato"/>
                      <a:sym typeface="Lato"/>
                    </a:rPr>
                    <a:t>Today's Forecast: Sunny</a:t>
                  </a:r>
                </a:p>
                <a:p>
                  <a:pPr marL="0" lvl="0" indent="0" algn="ctr" rtl="0">
                    <a:spcBef>
                      <a:spcPts val="0"/>
                    </a:spcBef>
                    <a:spcAft>
                      <a:spcPts val="0"/>
                    </a:spcAft>
                    <a:buNone/>
                  </a:pPr>
                  <a:r>
                    <a:rPr lang="en-US" sz="700" dirty="0">
                      <a:highlight>
                        <a:schemeClr val="lt1"/>
                      </a:highlight>
                      <a:latin typeface="Lato"/>
                      <a:ea typeface="Lato"/>
                      <a:cs typeface="Lato"/>
                      <a:sym typeface="Lato"/>
                    </a:rPr>
                    <a:t>Tomorrow's Forecast: Partly Cloudy</a:t>
                  </a:r>
                  <a:endParaRPr sz="700" dirty="0">
                    <a:highlight>
                      <a:schemeClr val="lt1"/>
                    </a:highlight>
                    <a:latin typeface="Lato"/>
                    <a:ea typeface="Lato"/>
                    <a:cs typeface="Lato"/>
                    <a:sym typeface="Lato"/>
                  </a:endParaRPr>
                </a:p>
              </p:txBody>
            </p:sp>
            <p:sp>
              <p:nvSpPr>
                <p:cNvPr id="37" name="Google Shape;313;p38">
                  <a:extLst>
                    <a:ext uri="{FF2B5EF4-FFF2-40B4-BE49-F238E27FC236}">
                      <a16:creationId xmlns:a16="http://schemas.microsoft.com/office/drawing/2014/main" id="{94A14F8B-648F-EFE8-B86A-C3D9F3192BA2}"/>
                    </a:ext>
                  </a:extLst>
                </p:cNvPr>
                <p:cNvSpPr/>
                <p:nvPr/>
              </p:nvSpPr>
              <p:spPr>
                <a:xfrm>
                  <a:off x="2671423" y="4130931"/>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solidFill>
                        <a:schemeClr val="lt1"/>
                      </a:solidFill>
                    </a:rPr>
                    <a:t>Get Started</a:t>
                  </a:r>
                </a:p>
              </p:txBody>
            </p:sp>
            <p:pic>
              <p:nvPicPr>
                <p:cNvPr id="38" name="Google Shape;312;p38">
                  <a:extLst>
                    <a:ext uri="{FF2B5EF4-FFF2-40B4-BE49-F238E27FC236}">
                      <a16:creationId xmlns:a16="http://schemas.microsoft.com/office/drawing/2014/main" id="{EAA8B58F-9231-689B-6DB3-49F7DC6678ED}"/>
                    </a:ext>
                  </a:extLst>
                </p:cNvPr>
                <p:cNvPicPr preferRelativeResize="0"/>
                <p:nvPr/>
              </p:nvPicPr>
              <p:blipFill>
                <a:blip r:embed="rId4">
                  <a:alphaModFix/>
                </a:blip>
                <a:stretch>
                  <a:fillRect/>
                </a:stretch>
              </p:blipFill>
              <p:spPr>
                <a:xfrm>
                  <a:off x="2864512" y="2396827"/>
                  <a:ext cx="886950" cy="886950"/>
                </a:xfrm>
                <a:prstGeom prst="rect">
                  <a:avLst/>
                </a:prstGeom>
                <a:noFill/>
                <a:ln>
                  <a:noFill/>
                </a:ln>
              </p:spPr>
            </p:pic>
          </p:grpSp>
        </p:grpSp>
      </p:grpSp>
      <p:grpSp>
        <p:nvGrpSpPr>
          <p:cNvPr id="40" name="Group 39">
            <a:extLst>
              <a:ext uri="{FF2B5EF4-FFF2-40B4-BE49-F238E27FC236}">
                <a16:creationId xmlns:a16="http://schemas.microsoft.com/office/drawing/2014/main" id="{C4D64CCA-97EA-CFFE-45B5-AD2918A84AEF}"/>
              </a:ext>
            </a:extLst>
          </p:cNvPr>
          <p:cNvGrpSpPr/>
          <p:nvPr/>
        </p:nvGrpSpPr>
        <p:grpSpPr>
          <a:xfrm>
            <a:off x="4100759" y="1217386"/>
            <a:ext cx="2897146" cy="3698341"/>
            <a:chOff x="4100759" y="1217386"/>
            <a:chExt cx="2897146" cy="3698341"/>
          </a:xfrm>
        </p:grpSpPr>
        <p:pic>
          <p:nvPicPr>
            <p:cNvPr id="39" name="Picture 38" descr="A white screen with black border&#10;&#10;Description automatically generated">
              <a:extLst>
                <a:ext uri="{FF2B5EF4-FFF2-40B4-BE49-F238E27FC236}">
                  <a16:creationId xmlns:a16="http://schemas.microsoft.com/office/drawing/2014/main" id="{3D6C18C0-5873-7A2A-B99F-9661FB1D616A}"/>
                </a:ext>
              </a:extLst>
            </p:cNvPr>
            <p:cNvPicPr>
              <a:picLocks noChangeAspect="1"/>
            </p:cNvPicPr>
            <p:nvPr/>
          </p:nvPicPr>
          <p:blipFill>
            <a:blip r:embed="rId5"/>
            <a:stretch>
              <a:fillRect/>
            </a:stretch>
          </p:blipFill>
          <p:spPr>
            <a:xfrm>
              <a:off x="5279746" y="1651827"/>
              <a:ext cx="1600200" cy="3263900"/>
            </a:xfrm>
            <a:prstGeom prst="rect">
              <a:avLst/>
            </a:prstGeom>
          </p:spPr>
        </p:pic>
        <p:grpSp>
          <p:nvGrpSpPr>
            <p:cNvPr id="33" name="Group 32">
              <a:extLst>
                <a:ext uri="{FF2B5EF4-FFF2-40B4-BE49-F238E27FC236}">
                  <a16:creationId xmlns:a16="http://schemas.microsoft.com/office/drawing/2014/main" id="{48F25D34-E93A-931A-3692-8A10B9DD0F2B}"/>
                </a:ext>
              </a:extLst>
            </p:cNvPr>
            <p:cNvGrpSpPr/>
            <p:nvPr/>
          </p:nvGrpSpPr>
          <p:grpSpPr>
            <a:xfrm>
              <a:off x="4100759" y="1217386"/>
              <a:ext cx="2897146" cy="3521646"/>
              <a:chOff x="4100759" y="1217386"/>
              <a:chExt cx="2897146" cy="3521646"/>
            </a:xfrm>
          </p:grpSpPr>
          <p:cxnSp>
            <p:nvCxnSpPr>
              <p:cNvPr id="30" name="Straight Connector 29">
                <a:extLst>
                  <a:ext uri="{FF2B5EF4-FFF2-40B4-BE49-F238E27FC236}">
                    <a16:creationId xmlns:a16="http://schemas.microsoft.com/office/drawing/2014/main" id="{7FC7210E-899A-34CC-A691-FB56138BDCD9}"/>
                  </a:ext>
                </a:extLst>
              </p:cNvPr>
              <p:cNvCxnSpPr>
                <a:cxnSpLocks/>
              </p:cNvCxnSpPr>
              <p:nvPr/>
            </p:nvCxnSpPr>
            <p:spPr>
              <a:xfrm flipV="1">
                <a:off x="4100759" y="3270478"/>
                <a:ext cx="1183108" cy="2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2" name="Group 31">
                <a:extLst>
                  <a:ext uri="{FF2B5EF4-FFF2-40B4-BE49-F238E27FC236}">
                    <a16:creationId xmlns:a16="http://schemas.microsoft.com/office/drawing/2014/main" id="{C519FC04-3BDA-AC4D-A038-B3A83FC3995A}"/>
                  </a:ext>
                </a:extLst>
              </p:cNvPr>
              <p:cNvGrpSpPr/>
              <p:nvPr/>
            </p:nvGrpSpPr>
            <p:grpSpPr>
              <a:xfrm>
                <a:off x="5169710" y="1217386"/>
                <a:ext cx="1828195" cy="3521646"/>
                <a:chOff x="5169710" y="1217386"/>
                <a:chExt cx="1828195" cy="3521646"/>
              </a:xfrm>
            </p:grpSpPr>
            <p:grpSp>
              <p:nvGrpSpPr>
                <p:cNvPr id="29" name="Group 28">
                  <a:extLst>
                    <a:ext uri="{FF2B5EF4-FFF2-40B4-BE49-F238E27FC236}">
                      <a16:creationId xmlns:a16="http://schemas.microsoft.com/office/drawing/2014/main" id="{B20B67EE-A00B-2CDE-ED7D-9D3E548FB23C}"/>
                    </a:ext>
                  </a:extLst>
                </p:cNvPr>
                <p:cNvGrpSpPr/>
                <p:nvPr/>
              </p:nvGrpSpPr>
              <p:grpSpPr>
                <a:xfrm>
                  <a:off x="5169710" y="1217386"/>
                  <a:ext cx="1828195" cy="3521646"/>
                  <a:chOff x="5169710" y="1217386"/>
                  <a:chExt cx="1828195" cy="3521646"/>
                </a:xfrm>
              </p:grpSpPr>
              <p:sp>
                <p:nvSpPr>
                  <p:cNvPr id="294" name="Google Shape;294;p38"/>
                  <p:cNvSpPr txBox="1"/>
                  <p:nvPr/>
                </p:nvSpPr>
                <p:spPr>
                  <a:xfrm>
                    <a:off x="5169710" y="1217386"/>
                    <a:ext cx="1828195"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Scanning Instructions</a:t>
                    </a:r>
                    <a:endParaRPr b="1" i="1" dirty="0">
                      <a:latin typeface="Lato"/>
                      <a:ea typeface="Lato"/>
                      <a:cs typeface="Lato"/>
                      <a:sym typeface="Lato"/>
                    </a:endParaRPr>
                  </a:p>
                </p:txBody>
              </p:sp>
              <p:sp>
                <p:nvSpPr>
                  <p:cNvPr id="4" name="Rectangle 3">
                    <a:extLst>
                      <a:ext uri="{FF2B5EF4-FFF2-40B4-BE49-F238E27FC236}">
                        <a16:creationId xmlns:a16="http://schemas.microsoft.com/office/drawing/2014/main" id="{508FF803-9293-9217-9C5F-DD8A81603A7A}"/>
                      </a:ext>
                    </a:extLst>
                  </p:cNvPr>
                  <p:cNvSpPr/>
                  <p:nvPr/>
                </p:nvSpPr>
                <p:spPr>
                  <a:xfrm>
                    <a:off x="5390757" y="1861253"/>
                    <a:ext cx="1391905" cy="28777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Google Shape;313;p38">
                    <a:extLst>
                      <a:ext uri="{FF2B5EF4-FFF2-40B4-BE49-F238E27FC236}">
                        <a16:creationId xmlns:a16="http://schemas.microsoft.com/office/drawing/2014/main" id="{82B696BD-3BB3-340A-C463-B962DDB76341}"/>
                      </a:ext>
                    </a:extLst>
                  </p:cNvPr>
                  <p:cNvSpPr/>
                  <p:nvPr/>
                </p:nvSpPr>
                <p:spPr>
                  <a:xfrm>
                    <a:off x="5454221" y="4137236"/>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solidFill>
                          <a:schemeClr val="lt1"/>
                        </a:solidFill>
                      </a:rPr>
                      <a:t>Scan My Lawn</a:t>
                    </a:r>
                  </a:p>
                </p:txBody>
              </p:sp>
            </p:grpSp>
            <p:sp>
              <p:nvSpPr>
                <p:cNvPr id="6" name="Google Shape;300;p38">
                  <a:extLst>
                    <a:ext uri="{FF2B5EF4-FFF2-40B4-BE49-F238E27FC236}">
                      <a16:creationId xmlns:a16="http://schemas.microsoft.com/office/drawing/2014/main" id="{B451B314-D8AC-5A3F-5E37-7A26EB9AA206}"/>
                    </a:ext>
                  </a:extLst>
                </p:cNvPr>
                <p:cNvSpPr txBox="1"/>
                <p:nvPr/>
              </p:nvSpPr>
              <p:spPr>
                <a:xfrm>
                  <a:off x="5365846" y="2316672"/>
                  <a:ext cx="1428001" cy="1877407"/>
                </a:xfrm>
                <a:prstGeom prst="rect">
                  <a:avLst/>
                </a:prstGeom>
                <a:noFill/>
                <a:ln>
                  <a:noFill/>
                </a:ln>
              </p:spPr>
              <p:txBody>
                <a:bodyPr spcFirstLastPara="1" wrap="square" lIns="91425" tIns="91425" rIns="91425" bIns="91425" anchor="t" anchorCtr="0">
                  <a:spAutoFit/>
                </a:bodyPr>
                <a:lstStyle/>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Find a clear and well-lit area of your lawn.</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Hold your mobile device parallel to the ground and align the camera view to capture your entire lawn within the frame.</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Slowly move your device across the lawn, ensuring that the camera covers the entire area.</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Maintain a steady and smooth movement while scanning to capture accurate data.</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Once you have completed scanning your entire lawn, tap the "Done" button to process the captured data.</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a:p>
                  <a:pPr lvl="0" indent="-91440" rtl="0">
                    <a:spcBef>
                      <a:spcPts val="0"/>
                    </a:spcBef>
                    <a:spcAft>
                      <a:spcPts val="0"/>
                    </a:spcAft>
                    <a:buFont typeface="+mj-lt"/>
                    <a:buAutoNum type="arabicPeriod"/>
                  </a:pPr>
                  <a:r>
                    <a:rPr lang="en-US" sz="500" dirty="0">
                      <a:highlight>
                        <a:schemeClr val="lt1"/>
                      </a:highlight>
                      <a:latin typeface="Lato"/>
                      <a:ea typeface="Lato"/>
                      <a:cs typeface="Lato"/>
                      <a:sym typeface="Lato"/>
                    </a:rPr>
                    <a:t>The app will then analyze the scanned information to determine the size, shape, and characteristics of your lawn.</a:t>
                  </a:r>
                </a:p>
                <a:p>
                  <a:pPr lvl="0" indent="-91440" rtl="0">
                    <a:spcBef>
                      <a:spcPts val="0"/>
                    </a:spcBef>
                    <a:spcAft>
                      <a:spcPts val="0"/>
                    </a:spcAft>
                    <a:buFont typeface="+mj-lt"/>
                    <a:buAutoNum type="arabicPeriod"/>
                  </a:pPr>
                  <a:endParaRPr lang="en-US" sz="500" dirty="0">
                    <a:highlight>
                      <a:schemeClr val="lt1"/>
                    </a:highlight>
                    <a:latin typeface="Lato"/>
                    <a:ea typeface="Lato"/>
                    <a:cs typeface="Lato"/>
                    <a:sym typeface="Lato"/>
                  </a:endParaRPr>
                </a:p>
              </p:txBody>
            </p:sp>
            <p:sp>
              <p:nvSpPr>
                <p:cNvPr id="7" name="Google Shape;310;p38">
                  <a:extLst>
                    <a:ext uri="{FF2B5EF4-FFF2-40B4-BE49-F238E27FC236}">
                      <a16:creationId xmlns:a16="http://schemas.microsoft.com/office/drawing/2014/main" id="{23C2D1AE-258C-59E3-3616-27BD03A2D2A5}"/>
                    </a:ext>
                  </a:extLst>
                </p:cNvPr>
                <p:cNvSpPr txBox="1"/>
                <p:nvPr/>
              </p:nvSpPr>
              <p:spPr>
                <a:xfrm>
                  <a:off x="5365847" y="2037753"/>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Scanning Instructions</a:t>
                  </a:r>
                  <a:endParaRPr sz="1000" b="1" dirty="0">
                    <a:solidFill>
                      <a:srgbClr val="1A711D"/>
                    </a:solidFill>
                    <a:latin typeface="Times New Roman"/>
                    <a:ea typeface="Times New Roman"/>
                    <a:cs typeface="Times New Roman"/>
                    <a:sym typeface="Times New Roman"/>
                  </a:endParaRPr>
                </a:p>
              </p:txBody>
            </p:sp>
          </p:grpSp>
        </p:grpSp>
      </p:grpSp>
      <p:sp>
        <p:nvSpPr>
          <p:cNvPr id="3" name="TextBox 2">
            <a:extLst>
              <a:ext uri="{FF2B5EF4-FFF2-40B4-BE49-F238E27FC236}">
                <a16:creationId xmlns:a16="http://schemas.microsoft.com/office/drawing/2014/main" id="{96A411EE-EF19-52B8-5421-75F84B7BDE20}"/>
              </a:ext>
            </a:extLst>
          </p:cNvPr>
          <p:cNvSpPr txBox="1"/>
          <p:nvPr/>
        </p:nvSpPr>
        <p:spPr>
          <a:xfrm>
            <a:off x="2611525" y="4913450"/>
            <a:ext cx="3802494" cy="230832"/>
          </a:xfrm>
          <a:prstGeom prst="rect">
            <a:avLst/>
          </a:prstGeom>
          <a:noFill/>
        </p:spPr>
        <p:txBody>
          <a:bodyPr wrap="square">
            <a:spAutoFit/>
          </a:bodyPr>
          <a:lstStyle/>
          <a:p>
            <a:pPr marL="609600">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2299826952"/>
      </p:ext>
    </p:extLst>
  </p:cSld>
  <p:clrMapOvr>
    <a:masterClrMapping/>
  </p:clrMapOvr>
  <mc:AlternateContent xmlns:mc="http://schemas.openxmlformats.org/markup-compatibility/2006" xmlns:p14="http://schemas.microsoft.com/office/powerpoint/2010/main">
    <mc:Choice Requires="p14">
      <p:transition spd="slow" p14:dur="2000" advTm="32640"/>
    </mc:Choice>
    <mc:Fallback xmlns="">
      <p:transition spd="slow" advTm="32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grpSp>
        <p:nvGrpSpPr>
          <p:cNvPr id="49" name="Group 48">
            <a:extLst>
              <a:ext uri="{FF2B5EF4-FFF2-40B4-BE49-F238E27FC236}">
                <a16:creationId xmlns:a16="http://schemas.microsoft.com/office/drawing/2014/main" id="{FB4C130B-36D4-FA57-010A-9EC0ECD0E6D5}"/>
              </a:ext>
            </a:extLst>
          </p:cNvPr>
          <p:cNvGrpSpPr/>
          <p:nvPr/>
        </p:nvGrpSpPr>
        <p:grpSpPr>
          <a:xfrm>
            <a:off x="1043402" y="1236727"/>
            <a:ext cx="1600200" cy="3663979"/>
            <a:chOff x="1043402" y="1236727"/>
            <a:chExt cx="1600200" cy="3663979"/>
          </a:xfrm>
        </p:grpSpPr>
        <p:pic>
          <p:nvPicPr>
            <p:cNvPr id="44" name="Picture 43" descr="A white screen with black border&#10;&#10;Description automatically generated">
              <a:extLst>
                <a:ext uri="{FF2B5EF4-FFF2-40B4-BE49-F238E27FC236}">
                  <a16:creationId xmlns:a16="http://schemas.microsoft.com/office/drawing/2014/main" id="{7A278398-5364-9277-1268-AE4AB8D5CCC4}"/>
                </a:ext>
              </a:extLst>
            </p:cNvPr>
            <p:cNvPicPr>
              <a:picLocks noChangeAspect="1"/>
            </p:cNvPicPr>
            <p:nvPr/>
          </p:nvPicPr>
          <p:blipFill>
            <a:blip r:embed="rId5"/>
            <a:stretch>
              <a:fillRect/>
            </a:stretch>
          </p:blipFill>
          <p:spPr>
            <a:xfrm>
              <a:off x="1043402" y="1636806"/>
              <a:ext cx="1600200" cy="3263900"/>
            </a:xfrm>
            <a:prstGeom prst="rect">
              <a:avLst/>
            </a:prstGeom>
          </p:spPr>
        </p:pic>
        <p:grpSp>
          <p:nvGrpSpPr>
            <p:cNvPr id="42" name="Group 41">
              <a:extLst>
                <a:ext uri="{FF2B5EF4-FFF2-40B4-BE49-F238E27FC236}">
                  <a16:creationId xmlns:a16="http://schemas.microsoft.com/office/drawing/2014/main" id="{442A7008-9FC2-5902-7C1A-80E2C2C60137}"/>
                </a:ext>
              </a:extLst>
            </p:cNvPr>
            <p:cNvGrpSpPr/>
            <p:nvPr/>
          </p:nvGrpSpPr>
          <p:grpSpPr>
            <a:xfrm>
              <a:off x="1141360" y="1236727"/>
              <a:ext cx="1391924" cy="3511839"/>
              <a:chOff x="1141360" y="1236727"/>
              <a:chExt cx="1391924" cy="3511839"/>
            </a:xfrm>
          </p:grpSpPr>
          <p:pic>
            <p:nvPicPr>
              <p:cNvPr id="291" name="Google Shape;291;p38"/>
              <p:cNvPicPr preferRelativeResize="0"/>
              <p:nvPr/>
            </p:nvPicPr>
            <p:blipFill>
              <a:blip r:embed="rId6">
                <a:alphaModFix/>
              </a:blip>
              <a:stretch>
                <a:fillRect/>
              </a:stretch>
            </p:blipFill>
            <p:spPr>
              <a:xfrm>
                <a:off x="1141360" y="1952971"/>
                <a:ext cx="1391924" cy="2795595"/>
              </a:xfrm>
              <a:prstGeom prst="rect">
                <a:avLst/>
              </a:prstGeom>
              <a:noFill/>
              <a:ln>
                <a:noFill/>
              </a:ln>
            </p:spPr>
          </p:pic>
          <p:sp>
            <p:nvSpPr>
              <p:cNvPr id="294" name="Google Shape;294;p38"/>
              <p:cNvSpPr txBox="1"/>
              <p:nvPr/>
            </p:nvSpPr>
            <p:spPr>
              <a:xfrm>
                <a:off x="1509511" y="1236727"/>
                <a:ext cx="655623" cy="40012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Scan</a:t>
                </a:r>
                <a:endParaRPr b="1" i="1" dirty="0">
                  <a:latin typeface="Lato"/>
                  <a:ea typeface="Lato"/>
                  <a:cs typeface="Lato"/>
                  <a:sym typeface="Lato"/>
                </a:endParaRPr>
              </a:p>
            </p:txBody>
          </p:sp>
          <p:sp>
            <p:nvSpPr>
              <p:cNvPr id="48" name="Google Shape;319;p38">
                <a:extLst>
                  <a:ext uri="{FF2B5EF4-FFF2-40B4-BE49-F238E27FC236}">
                    <a16:creationId xmlns:a16="http://schemas.microsoft.com/office/drawing/2014/main" id="{4B5CE0A7-8BEB-3C56-F3DE-1B41E8C4EA87}"/>
                  </a:ext>
                </a:extLst>
              </p:cNvPr>
              <p:cNvSpPr/>
              <p:nvPr/>
            </p:nvSpPr>
            <p:spPr>
              <a:xfrm>
                <a:off x="1393847" y="4140445"/>
                <a:ext cx="886950" cy="270324"/>
              </a:xfrm>
              <a:prstGeom prst="flowChartTerminator">
                <a:avLst/>
              </a:prstGeom>
              <a:solidFill>
                <a:srgbClr val="ED8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Done</a:t>
                </a:r>
                <a:endParaRPr sz="800" dirty="0">
                  <a:solidFill>
                    <a:schemeClr val="lt1"/>
                  </a:solidFill>
                </a:endParaRPr>
              </a:p>
            </p:txBody>
          </p:sp>
        </p:grpSp>
      </p:grpSp>
      <p:sp>
        <p:nvSpPr>
          <p:cNvPr id="4" name="Google Shape;308;p38">
            <a:extLst>
              <a:ext uri="{FF2B5EF4-FFF2-40B4-BE49-F238E27FC236}">
                <a16:creationId xmlns:a16="http://schemas.microsoft.com/office/drawing/2014/main" id="{CA3C8EFC-1E9C-B2E3-E470-F6E6EAFD896B}"/>
              </a:ext>
            </a:extLst>
          </p:cNvPr>
          <p:cNvSpPr/>
          <p:nvPr/>
        </p:nvSpPr>
        <p:spPr>
          <a:xfrm>
            <a:off x="6636647"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roup 54">
            <a:extLst>
              <a:ext uri="{FF2B5EF4-FFF2-40B4-BE49-F238E27FC236}">
                <a16:creationId xmlns:a16="http://schemas.microsoft.com/office/drawing/2014/main" id="{5ADBCCA1-97FE-9067-70D6-DE1EC82F66EA}"/>
              </a:ext>
            </a:extLst>
          </p:cNvPr>
          <p:cNvGrpSpPr/>
          <p:nvPr/>
        </p:nvGrpSpPr>
        <p:grpSpPr>
          <a:xfrm>
            <a:off x="5319929" y="1236727"/>
            <a:ext cx="2744986" cy="3663979"/>
            <a:chOff x="5319929" y="1236727"/>
            <a:chExt cx="2744986" cy="3663979"/>
          </a:xfrm>
        </p:grpSpPr>
        <p:sp>
          <p:nvSpPr>
            <p:cNvPr id="2" name="Google Shape;305;p38">
              <a:extLst>
                <a:ext uri="{FF2B5EF4-FFF2-40B4-BE49-F238E27FC236}">
                  <a16:creationId xmlns:a16="http://schemas.microsoft.com/office/drawing/2014/main" id="{2BBCB36A-1692-9DF7-865A-B950FE96358A}"/>
                </a:ext>
              </a:extLst>
            </p:cNvPr>
            <p:cNvSpPr txBox="1"/>
            <p:nvPr/>
          </p:nvSpPr>
          <p:spPr>
            <a:xfrm>
              <a:off x="6679703" y="1236727"/>
              <a:ext cx="1184251"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Suggestion</a:t>
              </a:r>
              <a:endParaRPr b="1" i="1" dirty="0">
                <a:latin typeface="Lato"/>
                <a:ea typeface="Lato"/>
                <a:cs typeface="Lato"/>
                <a:sym typeface="Lato"/>
              </a:endParaRPr>
            </a:p>
          </p:txBody>
        </p:sp>
        <p:grpSp>
          <p:nvGrpSpPr>
            <p:cNvPr id="54" name="Group 53">
              <a:extLst>
                <a:ext uri="{FF2B5EF4-FFF2-40B4-BE49-F238E27FC236}">
                  <a16:creationId xmlns:a16="http://schemas.microsoft.com/office/drawing/2014/main" id="{9234F36C-D464-5B20-56FB-96121A46CD8C}"/>
                </a:ext>
              </a:extLst>
            </p:cNvPr>
            <p:cNvGrpSpPr/>
            <p:nvPr/>
          </p:nvGrpSpPr>
          <p:grpSpPr>
            <a:xfrm>
              <a:off x="5319929" y="1636806"/>
              <a:ext cx="2744986" cy="3263900"/>
              <a:chOff x="5319929" y="1636806"/>
              <a:chExt cx="2744986" cy="3263900"/>
            </a:xfrm>
          </p:grpSpPr>
          <p:pic>
            <p:nvPicPr>
              <p:cNvPr id="52" name="Picture 51" descr="A white screen with black border&#10;&#10;Description automatically generated">
                <a:extLst>
                  <a:ext uri="{FF2B5EF4-FFF2-40B4-BE49-F238E27FC236}">
                    <a16:creationId xmlns:a16="http://schemas.microsoft.com/office/drawing/2014/main" id="{103797ED-9BB8-7FB9-3830-7A9E5EFA63D3}"/>
                  </a:ext>
                </a:extLst>
              </p:cNvPr>
              <p:cNvPicPr>
                <a:picLocks noChangeAspect="1"/>
              </p:cNvPicPr>
              <p:nvPr/>
            </p:nvPicPr>
            <p:blipFill>
              <a:blip r:embed="rId5"/>
              <a:stretch>
                <a:fillRect/>
              </a:stretch>
            </p:blipFill>
            <p:spPr>
              <a:xfrm>
                <a:off x="6464715" y="1636806"/>
                <a:ext cx="1600200" cy="3263900"/>
              </a:xfrm>
              <a:prstGeom prst="rect">
                <a:avLst/>
              </a:prstGeom>
            </p:spPr>
          </p:pic>
          <p:pic>
            <p:nvPicPr>
              <p:cNvPr id="6" name="Google Shape;309;p38">
                <a:extLst>
                  <a:ext uri="{FF2B5EF4-FFF2-40B4-BE49-F238E27FC236}">
                    <a16:creationId xmlns:a16="http://schemas.microsoft.com/office/drawing/2014/main" id="{0C93D237-C61D-FC90-0AC3-96E7C3F015C1}"/>
                  </a:ext>
                </a:extLst>
              </p:cNvPr>
              <p:cNvPicPr preferRelativeResize="0"/>
              <p:nvPr/>
            </p:nvPicPr>
            <p:blipFill rotWithShape="1">
              <a:blip r:embed="rId7">
                <a:alphaModFix/>
              </a:blip>
              <a:srcRect l="10367" t="38298" r="13003" b="47195"/>
              <a:stretch/>
            </p:blipFill>
            <p:spPr>
              <a:xfrm>
                <a:off x="6549404" y="2493669"/>
                <a:ext cx="1391925" cy="535576"/>
              </a:xfrm>
              <a:prstGeom prst="rect">
                <a:avLst/>
              </a:prstGeom>
              <a:noFill/>
              <a:ln>
                <a:noFill/>
              </a:ln>
            </p:spPr>
          </p:pic>
          <p:sp>
            <p:nvSpPr>
              <p:cNvPr id="7" name="Google Shape;310;p38">
                <a:extLst>
                  <a:ext uri="{FF2B5EF4-FFF2-40B4-BE49-F238E27FC236}">
                    <a16:creationId xmlns:a16="http://schemas.microsoft.com/office/drawing/2014/main" id="{AA84645E-E4C1-0BED-6DE5-9D953373329E}"/>
                  </a:ext>
                </a:extLst>
              </p:cNvPr>
              <p:cNvSpPr txBox="1"/>
              <p:nvPr/>
            </p:nvSpPr>
            <p:spPr>
              <a:xfrm>
                <a:off x="6541188" y="2050612"/>
                <a:ext cx="1428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Suggested Lawn Professional</a:t>
                </a:r>
                <a:endParaRPr sz="1000" b="1">
                  <a:solidFill>
                    <a:srgbClr val="1A711D"/>
                  </a:solidFill>
                  <a:latin typeface="Times New Roman"/>
                  <a:ea typeface="Times New Roman"/>
                  <a:cs typeface="Times New Roman"/>
                  <a:sym typeface="Times New Roman"/>
                </a:endParaRPr>
              </a:p>
            </p:txBody>
          </p:sp>
          <p:sp>
            <p:nvSpPr>
              <p:cNvPr id="8" name="Google Shape;313;p38">
                <a:extLst>
                  <a:ext uri="{FF2B5EF4-FFF2-40B4-BE49-F238E27FC236}">
                    <a16:creationId xmlns:a16="http://schemas.microsoft.com/office/drawing/2014/main" id="{14189B3B-95DA-6326-2EB7-20A8A0237E20}"/>
                  </a:ext>
                </a:extLst>
              </p:cNvPr>
              <p:cNvSpPr/>
              <p:nvPr/>
            </p:nvSpPr>
            <p:spPr>
              <a:xfrm>
                <a:off x="6642254" y="4305294"/>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lt1"/>
                    </a:solidFill>
                  </a:rPr>
                  <a:t>Checkout</a:t>
                </a:r>
                <a:endParaRPr sz="900" dirty="0">
                  <a:solidFill>
                    <a:schemeClr val="lt1"/>
                  </a:solidFill>
                </a:endParaRPr>
              </a:p>
            </p:txBody>
          </p:sp>
          <p:sp>
            <p:nvSpPr>
              <p:cNvPr id="9" name="Google Shape;314;p38">
                <a:extLst>
                  <a:ext uri="{FF2B5EF4-FFF2-40B4-BE49-F238E27FC236}">
                    <a16:creationId xmlns:a16="http://schemas.microsoft.com/office/drawing/2014/main" id="{992AD8E4-9D41-8816-E95A-039CE32515A0}"/>
                  </a:ext>
                </a:extLst>
              </p:cNvPr>
              <p:cNvSpPr txBox="1"/>
              <p:nvPr/>
            </p:nvSpPr>
            <p:spPr>
              <a:xfrm>
                <a:off x="6549413" y="2959387"/>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Days</a:t>
                </a:r>
                <a:endParaRPr sz="1000" b="1">
                  <a:solidFill>
                    <a:srgbClr val="1A711D"/>
                  </a:solidFill>
                  <a:latin typeface="Times New Roman"/>
                  <a:ea typeface="Times New Roman"/>
                  <a:cs typeface="Times New Roman"/>
                  <a:sym typeface="Times New Roman"/>
                </a:endParaRPr>
              </a:p>
            </p:txBody>
          </p:sp>
          <p:sp>
            <p:nvSpPr>
              <p:cNvPr id="10" name="Google Shape;315;p38">
                <a:extLst>
                  <a:ext uri="{FF2B5EF4-FFF2-40B4-BE49-F238E27FC236}">
                    <a16:creationId xmlns:a16="http://schemas.microsoft.com/office/drawing/2014/main" id="{DB067F69-A99D-8265-FF14-FB90A5F2874A}"/>
                  </a:ext>
                </a:extLst>
              </p:cNvPr>
              <p:cNvSpPr/>
              <p:nvPr/>
            </p:nvSpPr>
            <p:spPr>
              <a:xfrm>
                <a:off x="6587454" y="3278304"/>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a:t>
                </a:r>
                <a:endParaRPr sz="800">
                  <a:solidFill>
                    <a:schemeClr val="lt1"/>
                  </a:solidFill>
                </a:endParaRPr>
              </a:p>
            </p:txBody>
          </p:sp>
          <p:sp>
            <p:nvSpPr>
              <p:cNvPr id="11" name="Google Shape;316;p38">
                <a:extLst>
                  <a:ext uri="{FF2B5EF4-FFF2-40B4-BE49-F238E27FC236}">
                    <a16:creationId xmlns:a16="http://schemas.microsoft.com/office/drawing/2014/main" id="{A0E958F9-15B6-BCF6-50BD-B5EC33B4D09B}"/>
                  </a:ext>
                </a:extLst>
              </p:cNvPr>
              <p:cNvSpPr/>
              <p:nvPr/>
            </p:nvSpPr>
            <p:spPr>
              <a:xfrm>
                <a:off x="7043028" y="3278304"/>
                <a:ext cx="448585"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Wed</a:t>
                </a:r>
                <a:endParaRPr sz="800" dirty="0">
                  <a:solidFill>
                    <a:schemeClr val="lt1"/>
                  </a:solidFill>
                </a:endParaRPr>
              </a:p>
            </p:txBody>
          </p:sp>
          <p:sp>
            <p:nvSpPr>
              <p:cNvPr id="12" name="Google Shape;317;p38">
                <a:extLst>
                  <a:ext uri="{FF2B5EF4-FFF2-40B4-BE49-F238E27FC236}">
                    <a16:creationId xmlns:a16="http://schemas.microsoft.com/office/drawing/2014/main" id="{847591C2-348F-D1C1-8AB2-782444D91A97}"/>
                  </a:ext>
                </a:extLst>
              </p:cNvPr>
              <p:cNvSpPr/>
              <p:nvPr/>
            </p:nvSpPr>
            <p:spPr>
              <a:xfrm>
                <a:off x="7498604" y="3278304"/>
                <a:ext cx="430488" cy="204660"/>
              </a:xfrm>
              <a:prstGeom prst="flowChartTerminator">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Fri</a:t>
                </a:r>
                <a:endParaRPr sz="800">
                  <a:solidFill>
                    <a:schemeClr val="lt1"/>
                  </a:solidFill>
                </a:endParaRPr>
              </a:p>
            </p:txBody>
          </p:sp>
          <p:sp>
            <p:nvSpPr>
              <p:cNvPr id="13" name="Google Shape;318;p38">
                <a:extLst>
                  <a:ext uri="{FF2B5EF4-FFF2-40B4-BE49-F238E27FC236}">
                    <a16:creationId xmlns:a16="http://schemas.microsoft.com/office/drawing/2014/main" id="{BE560FF1-0383-3471-69E0-0EEF614F031A}"/>
                  </a:ext>
                </a:extLst>
              </p:cNvPr>
              <p:cNvSpPr txBox="1"/>
              <p:nvPr/>
            </p:nvSpPr>
            <p:spPr>
              <a:xfrm>
                <a:off x="6549413" y="3461212"/>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rgbClr val="1A711D"/>
                    </a:solidFill>
                    <a:latin typeface="Times New Roman"/>
                    <a:ea typeface="Times New Roman"/>
                    <a:cs typeface="Times New Roman"/>
                    <a:sym typeface="Times New Roman"/>
                  </a:rPr>
                  <a:t>Duration</a:t>
                </a:r>
                <a:endParaRPr sz="1000" b="1">
                  <a:solidFill>
                    <a:srgbClr val="1A711D"/>
                  </a:solidFill>
                  <a:latin typeface="Times New Roman"/>
                  <a:ea typeface="Times New Roman"/>
                  <a:cs typeface="Times New Roman"/>
                  <a:sym typeface="Times New Roman"/>
                </a:endParaRPr>
              </a:p>
            </p:txBody>
          </p:sp>
          <p:sp>
            <p:nvSpPr>
              <p:cNvPr id="14" name="Google Shape;319;p38">
                <a:extLst>
                  <a:ext uri="{FF2B5EF4-FFF2-40B4-BE49-F238E27FC236}">
                    <a16:creationId xmlns:a16="http://schemas.microsoft.com/office/drawing/2014/main" id="{79263B9F-0EEA-F369-FA71-7F99C227BD32}"/>
                  </a:ext>
                </a:extLst>
              </p:cNvPr>
              <p:cNvSpPr/>
              <p:nvPr/>
            </p:nvSpPr>
            <p:spPr>
              <a:xfrm>
                <a:off x="6828354" y="3791815"/>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rPr>
                  <a:t>Weekly</a:t>
                </a:r>
                <a:endParaRPr sz="800" dirty="0">
                  <a:solidFill>
                    <a:schemeClr val="lt1"/>
                  </a:solidFill>
                </a:endParaRPr>
              </a:p>
            </p:txBody>
          </p:sp>
          <p:sp>
            <p:nvSpPr>
              <p:cNvPr id="15" name="Google Shape;320;p38">
                <a:extLst>
                  <a:ext uri="{FF2B5EF4-FFF2-40B4-BE49-F238E27FC236}">
                    <a16:creationId xmlns:a16="http://schemas.microsoft.com/office/drawing/2014/main" id="{BE374CF8-50FE-498A-5B39-5B1DB55466DC}"/>
                  </a:ext>
                </a:extLst>
              </p:cNvPr>
              <p:cNvSpPr/>
              <p:nvPr/>
            </p:nvSpPr>
            <p:spPr>
              <a:xfrm>
                <a:off x="6828367" y="4048552"/>
                <a:ext cx="886950" cy="160488"/>
              </a:xfrm>
              <a:prstGeom prst="flowChartTerminator">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rPr>
                  <a:t>Monthly</a:t>
                </a:r>
                <a:endParaRPr sz="800">
                  <a:solidFill>
                    <a:schemeClr val="lt1"/>
                  </a:solidFill>
                </a:endParaRPr>
              </a:p>
            </p:txBody>
          </p:sp>
          <p:cxnSp>
            <p:nvCxnSpPr>
              <p:cNvPr id="21" name="Straight Connector 20">
                <a:extLst>
                  <a:ext uri="{FF2B5EF4-FFF2-40B4-BE49-F238E27FC236}">
                    <a16:creationId xmlns:a16="http://schemas.microsoft.com/office/drawing/2014/main" id="{D400AF50-2B43-2F7E-8DF3-948F53630A71}"/>
                  </a:ext>
                </a:extLst>
              </p:cNvPr>
              <p:cNvCxnSpPr>
                <a:cxnSpLocks/>
              </p:cNvCxnSpPr>
              <p:nvPr/>
            </p:nvCxnSpPr>
            <p:spPr>
              <a:xfrm>
                <a:off x="5319929" y="3278304"/>
                <a:ext cx="1144786" cy="168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grpSp>
        <p:nvGrpSpPr>
          <p:cNvPr id="50" name="Group 49">
            <a:extLst>
              <a:ext uri="{FF2B5EF4-FFF2-40B4-BE49-F238E27FC236}">
                <a16:creationId xmlns:a16="http://schemas.microsoft.com/office/drawing/2014/main" id="{8AAF1B0D-363B-0F4A-6AC3-EA21D5BBAB07}"/>
              </a:ext>
            </a:extLst>
          </p:cNvPr>
          <p:cNvGrpSpPr/>
          <p:nvPr/>
        </p:nvGrpSpPr>
        <p:grpSpPr>
          <a:xfrm>
            <a:off x="2637266" y="1236727"/>
            <a:ext cx="2802180" cy="3663979"/>
            <a:chOff x="2637266" y="1236727"/>
            <a:chExt cx="2802180" cy="3663979"/>
          </a:xfrm>
        </p:grpSpPr>
        <p:cxnSp>
          <p:nvCxnSpPr>
            <p:cNvPr id="34" name="Straight Connector 33">
              <a:extLst>
                <a:ext uri="{FF2B5EF4-FFF2-40B4-BE49-F238E27FC236}">
                  <a16:creationId xmlns:a16="http://schemas.microsoft.com/office/drawing/2014/main" id="{FAC71584-D74A-86A0-4E66-C45CAFAC947C}"/>
                </a:ext>
              </a:extLst>
            </p:cNvPr>
            <p:cNvCxnSpPr>
              <a:cxnSpLocks/>
            </p:cNvCxnSpPr>
            <p:nvPr/>
          </p:nvCxnSpPr>
          <p:spPr>
            <a:xfrm>
              <a:off x="2637266" y="3279992"/>
              <a:ext cx="1144786"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47" name="Group 46">
              <a:extLst>
                <a:ext uri="{FF2B5EF4-FFF2-40B4-BE49-F238E27FC236}">
                  <a16:creationId xmlns:a16="http://schemas.microsoft.com/office/drawing/2014/main" id="{A5C8482D-7D37-78F2-D468-3A514522D0C6}"/>
                </a:ext>
              </a:extLst>
            </p:cNvPr>
            <p:cNvGrpSpPr/>
            <p:nvPr/>
          </p:nvGrpSpPr>
          <p:grpSpPr>
            <a:xfrm>
              <a:off x="3782052" y="1236727"/>
              <a:ext cx="1657394" cy="3663979"/>
              <a:chOff x="3782052" y="1236727"/>
              <a:chExt cx="1657394" cy="3663979"/>
            </a:xfrm>
          </p:grpSpPr>
          <p:pic>
            <p:nvPicPr>
              <p:cNvPr id="46" name="Picture 45" descr="A white screen with black border&#10;&#10;Description automatically generated">
                <a:extLst>
                  <a:ext uri="{FF2B5EF4-FFF2-40B4-BE49-F238E27FC236}">
                    <a16:creationId xmlns:a16="http://schemas.microsoft.com/office/drawing/2014/main" id="{F85FD2F1-26F0-9240-3A44-35954A862FBE}"/>
                  </a:ext>
                </a:extLst>
              </p:cNvPr>
              <p:cNvPicPr>
                <a:picLocks noChangeAspect="1"/>
              </p:cNvPicPr>
              <p:nvPr/>
            </p:nvPicPr>
            <p:blipFill>
              <a:blip r:embed="rId5"/>
              <a:stretch>
                <a:fillRect/>
              </a:stretch>
            </p:blipFill>
            <p:spPr>
              <a:xfrm>
                <a:off x="3782052" y="1636806"/>
                <a:ext cx="1600200" cy="3263900"/>
              </a:xfrm>
              <a:prstGeom prst="rect">
                <a:avLst/>
              </a:prstGeom>
            </p:spPr>
          </p:pic>
          <p:grpSp>
            <p:nvGrpSpPr>
              <p:cNvPr id="24" name="Group 23">
                <a:extLst>
                  <a:ext uri="{FF2B5EF4-FFF2-40B4-BE49-F238E27FC236}">
                    <a16:creationId xmlns:a16="http://schemas.microsoft.com/office/drawing/2014/main" id="{8C10483E-A880-C7CA-5223-4C76ABE2E2C1}"/>
                  </a:ext>
                </a:extLst>
              </p:cNvPr>
              <p:cNvGrpSpPr/>
              <p:nvPr/>
            </p:nvGrpSpPr>
            <p:grpSpPr>
              <a:xfrm>
                <a:off x="3867994" y="1236727"/>
                <a:ext cx="1571452" cy="3382895"/>
                <a:chOff x="6583482" y="1239405"/>
                <a:chExt cx="1571452" cy="3382895"/>
              </a:xfrm>
            </p:grpSpPr>
            <p:sp>
              <p:nvSpPr>
                <p:cNvPr id="25" name="Google Shape;293;p38">
                  <a:extLst>
                    <a:ext uri="{FF2B5EF4-FFF2-40B4-BE49-F238E27FC236}">
                      <a16:creationId xmlns:a16="http://schemas.microsoft.com/office/drawing/2014/main" id="{64AFECD2-E29C-C867-DC28-588C47C23C2E}"/>
                    </a:ext>
                  </a:extLst>
                </p:cNvPr>
                <p:cNvSpPr txBox="1"/>
                <p:nvPr/>
              </p:nvSpPr>
              <p:spPr>
                <a:xfrm>
                  <a:off x="6637645" y="1239405"/>
                  <a:ext cx="1299686"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Scan Results</a:t>
                  </a:r>
                  <a:endParaRPr b="1" i="1" dirty="0">
                    <a:latin typeface="Lato"/>
                    <a:ea typeface="Lato"/>
                    <a:cs typeface="Lato"/>
                    <a:sym typeface="Lato"/>
                  </a:endParaRPr>
                </a:p>
              </p:txBody>
            </p:sp>
            <p:pic>
              <p:nvPicPr>
                <p:cNvPr id="29" name="Picture 28" descr="A screenshot of a grass field&#10;&#10;Description automatically generated">
                  <a:extLst>
                    <a:ext uri="{FF2B5EF4-FFF2-40B4-BE49-F238E27FC236}">
                      <a16:creationId xmlns:a16="http://schemas.microsoft.com/office/drawing/2014/main" id="{A3F471AB-0442-6403-27DF-40E935ACC4F9}"/>
                    </a:ext>
                  </a:extLst>
                </p:cNvPr>
                <p:cNvPicPr>
                  <a:picLocks noChangeAspect="1"/>
                </p:cNvPicPr>
                <p:nvPr/>
              </p:nvPicPr>
              <p:blipFill>
                <a:blip r:embed="rId8"/>
                <a:stretch>
                  <a:fillRect/>
                </a:stretch>
              </p:blipFill>
              <p:spPr>
                <a:xfrm>
                  <a:off x="6804718" y="2409019"/>
                  <a:ext cx="1350216" cy="1833626"/>
                </a:xfrm>
                <a:prstGeom prst="rect">
                  <a:avLst/>
                </a:prstGeom>
              </p:spPr>
            </p:pic>
            <p:sp>
              <p:nvSpPr>
                <p:cNvPr id="31" name="Google Shape;310;p38">
                  <a:extLst>
                    <a:ext uri="{FF2B5EF4-FFF2-40B4-BE49-F238E27FC236}">
                      <a16:creationId xmlns:a16="http://schemas.microsoft.com/office/drawing/2014/main" id="{E0DB8874-E36D-2462-94D3-E1CBF6AC7C40}"/>
                    </a:ext>
                  </a:extLst>
                </p:cNvPr>
                <p:cNvSpPr txBox="1"/>
                <p:nvPr/>
              </p:nvSpPr>
              <p:spPr>
                <a:xfrm>
                  <a:off x="6583482" y="2044997"/>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Lawn Info</a:t>
                  </a:r>
                  <a:endParaRPr sz="1000" b="1" dirty="0">
                    <a:solidFill>
                      <a:srgbClr val="1A711D"/>
                    </a:solidFill>
                    <a:latin typeface="Times New Roman"/>
                    <a:ea typeface="Times New Roman"/>
                    <a:cs typeface="Times New Roman"/>
                    <a:sym typeface="Times New Roman"/>
                  </a:endParaRPr>
                </a:p>
              </p:txBody>
            </p:sp>
            <p:sp>
              <p:nvSpPr>
                <p:cNvPr id="32" name="Google Shape;313;p38">
                  <a:extLst>
                    <a:ext uri="{FF2B5EF4-FFF2-40B4-BE49-F238E27FC236}">
                      <a16:creationId xmlns:a16="http://schemas.microsoft.com/office/drawing/2014/main" id="{2CB51AED-F5BF-FDB4-6C39-2F931405E844}"/>
                    </a:ext>
                  </a:extLst>
                </p:cNvPr>
                <p:cNvSpPr/>
                <p:nvPr/>
              </p:nvSpPr>
              <p:spPr>
                <a:xfrm>
                  <a:off x="6667896" y="4351976"/>
                  <a:ext cx="1259172"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solidFill>
                        <a:schemeClr val="lt1"/>
                      </a:solidFill>
                    </a:rPr>
                    <a:t>Schedule Service</a:t>
                  </a:r>
                </a:p>
              </p:txBody>
            </p:sp>
          </p:grpSp>
        </p:grpSp>
      </p:grpSp>
      <p:sp>
        <p:nvSpPr>
          <p:cNvPr id="3" name="TextBox 2">
            <a:extLst>
              <a:ext uri="{FF2B5EF4-FFF2-40B4-BE49-F238E27FC236}">
                <a16:creationId xmlns:a16="http://schemas.microsoft.com/office/drawing/2014/main" id="{B16FF285-12BA-02CE-AA85-7F4140D7F181}"/>
              </a:ext>
            </a:extLst>
          </p:cNvPr>
          <p:cNvSpPr txBox="1"/>
          <p:nvPr/>
        </p:nvSpPr>
        <p:spPr>
          <a:xfrm>
            <a:off x="2680747" y="4912890"/>
            <a:ext cx="3802494" cy="230832"/>
          </a:xfrm>
          <a:prstGeom prst="rect">
            <a:avLst/>
          </a:prstGeom>
          <a:noFill/>
        </p:spPr>
        <p:txBody>
          <a:bodyPr wrap="square">
            <a:spAutoFit/>
          </a:bodyPr>
          <a:lstStyle/>
          <a:p>
            <a:pPr marL="609600">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1832727725"/>
      </p:ext>
    </p:extLst>
  </p:cSld>
  <p:clrMapOvr>
    <a:masterClrMapping/>
  </p:clrMapOvr>
  <mc:AlternateContent xmlns:mc="http://schemas.openxmlformats.org/markup-compatibility/2006" xmlns:p14="http://schemas.microsoft.com/office/powerpoint/2010/main">
    <mc:Choice Requires="p14">
      <p:transition spd="slow" p14:dur="2000" advTm="51548"/>
    </mc:Choice>
    <mc:Fallback xmlns="">
      <p:transition spd="slow" advTm="515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12" name="Google Shape;312;p38"/>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308" name="Google Shape;308;p38"/>
          <p:cNvSpPr/>
          <p:nvPr/>
        </p:nvSpPr>
        <p:spPr>
          <a:xfrm>
            <a:off x="1253741" y="1970481"/>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3;p30">
            <a:extLst>
              <a:ext uri="{FF2B5EF4-FFF2-40B4-BE49-F238E27FC236}">
                <a16:creationId xmlns:a16="http://schemas.microsoft.com/office/drawing/2014/main" id="{4A8623AA-A605-45EC-A30D-C0946949EF55}"/>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Wireframe</a:t>
            </a:r>
            <a:endParaRPr sz="2400" dirty="0">
              <a:latin typeface="Poppins" panose="00000500000000000000" pitchFamily="2" charset="0"/>
              <a:cs typeface="Poppins" panose="00000500000000000000" pitchFamily="2" charset="0"/>
            </a:endParaRPr>
          </a:p>
        </p:txBody>
      </p:sp>
      <p:sp>
        <p:nvSpPr>
          <p:cNvPr id="327" name="Google Shape;308;p38">
            <a:extLst>
              <a:ext uri="{FF2B5EF4-FFF2-40B4-BE49-F238E27FC236}">
                <a16:creationId xmlns:a16="http://schemas.microsoft.com/office/drawing/2014/main" id="{EFB5D224-6820-FE76-CAEC-F468C0DE7298}"/>
              </a:ext>
            </a:extLst>
          </p:cNvPr>
          <p:cNvSpPr/>
          <p:nvPr/>
        </p:nvSpPr>
        <p:spPr>
          <a:xfrm>
            <a:off x="6636647"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roup 384">
            <a:extLst>
              <a:ext uri="{FF2B5EF4-FFF2-40B4-BE49-F238E27FC236}">
                <a16:creationId xmlns:a16="http://schemas.microsoft.com/office/drawing/2014/main" id="{3BD75728-AA94-195B-6B44-E713994BAAF8}"/>
              </a:ext>
            </a:extLst>
          </p:cNvPr>
          <p:cNvGrpSpPr/>
          <p:nvPr/>
        </p:nvGrpSpPr>
        <p:grpSpPr>
          <a:xfrm>
            <a:off x="1023273" y="1253912"/>
            <a:ext cx="1705227" cy="3646794"/>
            <a:chOff x="1023273" y="1253912"/>
            <a:chExt cx="1705227" cy="3646794"/>
          </a:xfrm>
        </p:grpSpPr>
        <p:grpSp>
          <p:nvGrpSpPr>
            <p:cNvPr id="384" name="Group 383">
              <a:extLst>
                <a:ext uri="{FF2B5EF4-FFF2-40B4-BE49-F238E27FC236}">
                  <a16:creationId xmlns:a16="http://schemas.microsoft.com/office/drawing/2014/main" id="{B069AE2C-B8DE-D6DE-F342-C0E9EC71FA5F}"/>
                </a:ext>
              </a:extLst>
            </p:cNvPr>
            <p:cNvGrpSpPr/>
            <p:nvPr/>
          </p:nvGrpSpPr>
          <p:grpSpPr>
            <a:xfrm>
              <a:off x="1023273" y="1253912"/>
              <a:ext cx="1705227" cy="3646794"/>
              <a:chOff x="1023273" y="1253912"/>
              <a:chExt cx="1705227" cy="3646794"/>
            </a:xfrm>
          </p:grpSpPr>
          <p:pic>
            <p:nvPicPr>
              <p:cNvPr id="383" name="Picture 382" descr="A white screen with black border&#10;&#10;Description automatically generated">
                <a:extLst>
                  <a:ext uri="{FF2B5EF4-FFF2-40B4-BE49-F238E27FC236}">
                    <a16:creationId xmlns:a16="http://schemas.microsoft.com/office/drawing/2014/main" id="{122A4A17-9DC9-197E-B161-3A28E056B25D}"/>
                  </a:ext>
                </a:extLst>
              </p:cNvPr>
              <p:cNvPicPr>
                <a:picLocks noChangeAspect="1"/>
              </p:cNvPicPr>
              <p:nvPr/>
            </p:nvPicPr>
            <p:blipFill>
              <a:blip r:embed="rId5"/>
              <a:stretch>
                <a:fillRect/>
              </a:stretch>
            </p:blipFill>
            <p:spPr>
              <a:xfrm>
                <a:off x="1088791" y="1636806"/>
                <a:ext cx="1600200" cy="3263900"/>
              </a:xfrm>
              <a:prstGeom prst="rect">
                <a:avLst/>
              </a:prstGeom>
            </p:spPr>
          </p:pic>
          <p:sp>
            <p:nvSpPr>
              <p:cNvPr id="305" name="Google Shape;305;p38"/>
              <p:cNvSpPr txBox="1"/>
              <p:nvPr/>
            </p:nvSpPr>
            <p:spPr>
              <a:xfrm>
                <a:off x="1296797" y="1253912"/>
                <a:ext cx="1184251"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Checkout</a:t>
                </a:r>
                <a:endParaRPr b="1" i="1" dirty="0">
                  <a:latin typeface="Lato"/>
                  <a:ea typeface="Lato"/>
                  <a:cs typeface="Lato"/>
                  <a:sym typeface="Lato"/>
                </a:endParaRPr>
              </a:p>
            </p:txBody>
          </p:sp>
          <p:sp>
            <p:nvSpPr>
              <p:cNvPr id="313" name="Google Shape;313;p38"/>
              <p:cNvSpPr/>
              <p:nvPr/>
            </p:nvSpPr>
            <p:spPr>
              <a:xfrm>
                <a:off x="1182516" y="4319035"/>
                <a:ext cx="1399627" cy="298189"/>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solidFill>
                      <a:schemeClr val="lt1"/>
                    </a:solidFill>
                  </a:rPr>
                  <a:t>Confirm Appointment</a:t>
                </a:r>
                <a:endParaRPr sz="900" dirty="0">
                  <a:solidFill>
                    <a:schemeClr val="lt1"/>
                  </a:solidFill>
                </a:endParaRPr>
              </a:p>
            </p:txBody>
          </p:sp>
          <p:grpSp>
            <p:nvGrpSpPr>
              <p:cNvPr id="353" name="Group 352">
                <a:extLst>
                  <a:ext uri="{FF2B5EF4-FFF2-40B4-BE49-F238E27FC236}">
                    <a16:creationId xmlns:a16="http://schemas.microsoft.com/office/drawing/2014/main" id="{E38F4E68-A321-D8DE-8338-56C4BF12C1BD}"/>
                  </a:ext>
                </a:extLst>
              </p:cNvPr>
              <p:cNvGrpSpPr/>
              <p:nvPr/>
            </p:nvGrpSpPr>
            <p:grpSpPr>
              <a:xfrm>
                <a:off x="1023273" y="2067797"/>
                <a:ext cx="1698018" cy="691726"/>
                <a:chOff x="1023273" y="2067797"/>
                <a:chExt cx="1698018" cy="691726"/>
              </a:xfrm>
            </p:grpSpPr>
            <p:sp>
              <p:nvSpPr>
                <p:cNvPr id="310" name="Google Shape;310;p38"/>
                <p:cNvSpPr txBox="1"/>
                <p:nvPr/>
              </p:nvSpPr>
              <p:spPr>
                <a:xfrm>
                  <a:off x="1158282" y="2067797"/>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Order Summary</a:t>
                  </a:r>
                  <a:endParaRPr sz="1000" b="1" dirty="0">
                    <a:solidFill>
                      <a:srgbClr val="1A711D"/>
                    </a:solidFill>
                    <a:latin typeface="Times New Roman"/>
                    <a:ea typeface="Times New Roman"/>
                    <a:cs typeface="Times New Roman"/>
                    <a:sym typeface="Times New Roman"/>
                  </a:endParaRPr>
                </a:p>
              </p:txBody>
            </p:sp>
            <p:sp>
              <p:nvSpPr>
                <p:cNvPr id="350" name="Google Shape;300;p38">
                  <a:extLst>
                    <a:ext uri="{FF2B5EF4-FFF2-40B4-BE49-F238E27FC236}">
                      <a16:creationId xmlns:a16="http://schemas.microsoft.com/office/drawing/2014/main" id="{91074C2E-1CD6-170B-39B8-440A622DE38D}"/>
                    </a:ext>
                  </a:extLst>
                </p:cNvPr>
                <p:cNvSpPr txBox="1"/>
                <p:nvPr/>
              </p:nvSpPr>
              <p:spPr>
                <a:xfrm>
                  <a:off x="1023273" y="2251722"/>
                  <a:ext cx="1698018" cy="50780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Lawn Professional: Peter Parker</a:t>
                  </a:r>
                </a:p>
                <a:p>
                  <a:pPr marL="0" lvl="0" indent="0" algn="ctr" rtl="0">
                    <a:spcBef>
                      <a:spcPts val="0"/>
                    </a:spcBef>
                    <a:spcAft>
                      <a:spcPts val="0"/>
                    </a:spcAft>
                    <a:buNone/>
                  </a:pPr>
                  <a:r>
                    <a:rPr lang="en-US" sz="700" dirty="0">
                      <a:highlight>
                        <a:schemeClr val="lt1"/>
                      </a:highlight>
                      <a:latin typeface="Lato"/>
                      <a:ea typeface="Lato"/>
                      <a:cs typeface="Lato"/>
                      <a:sym typeface="Lato"/>
                    </a:rPr>
                    <a:t>Date: August 15, 2023 - 9:00 AM</a:t>
                  </a:r>
                </a:p>
                <a:p>
                  <a:pPr marL="0" lvl="0" indent="0" algn="ctr" rtl="0">
                    <a:spcBef>
                      <a:spcPts val="0"/>
                    </a:spcBef>
                    <a:spcAft>
                      <a:spcPts val="0"/>
                    </a:spcAft>
                    <a:buNone/>
                  </a:pPr>
                  <a:r>
                    <a:rPr lang="en-US" sz="700" dirty="0">
                      <a:highlight>
                        <a:schemeClr val="lt1"/>
                      </a:highlight>
                      <a:latin typeface="Lato"/>
                      <a:ea typeface="Lato"/>
                      <a:cs typeface="Lato"/>
                      <a:sym typeface="Lato"/>
                    </a:rPr>
                    <a:t>Total Amount: $50.00</a:t>
                  </a:r>
                  <a:endParaRPr sz="700" dirty="0">
                    <a:highlight>
                      <a:schemeClr val="lt1"/>
                    </a:highlight>
                    <a:latin typeface="Lato"/>
                    <a:ea typeface="Lato"/>
                    <a:cs typeface="Lato"/>
                    <a:sym typeface="Lato"/>
                  </a:endParaRPr>
                </a:p>
              </p:txBody>
            </p:sp>
          </p:grpSp>
          <p:grpSp>
            <p:nvGrpSpPr>
              <p:cNvPr id="354" name="Group 353">
                <a:extLst>
                  <a:ext uri="{FF2B5EF4-FFF2-40B4-BE49-F238E27FC236}">
                    <a16:creationId xmlns:a16="http://schemas.microsoft.com/office/drawing/2014/main" id="{C0D0B7E3-AA3F-016F-7CD3-90EBE685C69D}"/>
                  </a:ext>
                </a:extLst>
              </p:cNvPr>
              <p:cNvGrpSpPr/>
              <p:nvPr/>
            </p:nvGrpSpPr>
            <p:grpSpPr>
              <a:xfrm>
                <a:off x="1074818" y="2717890"/>
                <a:ext cx="1594532" cy="891372"/>
                <a:chOff x="1074818" y="2638355"/>
                <a:chExt cx="1594532" cy="891372"/>
              </a:xfrm>
            </p:grpSpPr>
            <p:sp>
              <p:nvSpPr>
                <p:cNvPr id="314" name="Google Shape;314;p38"/>
                <p:cNvSpPr txBox="1"/>
                <p:nvPr/>
              </p:nvSpPr>
              <p:spPr>
                <a:xfrm>
                  <a:off x="1174891" y="2638355"/>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Billing</a:t>
                  </a:r>
                  <a:endParaRPr sz="1000" b="1" dirty="0">
                    <a:solidFill>
                      <a:srgbClr val="1A711D"/>
                    </a:solidFill>
                    <a:latin typeface="Times New Roman"/>
                    <a:ea typeface="Times New Roman"/>
                    <a:cs typeface="Times New Roman"/>
                    <a:sym typeface="Times New Roman"/>
                  </a:endParaRPr>
                </a:p>
              </p:txBody>
            </p:sp>
            <p:sp>
              <p:nvSpPr>
                <p:cNvPr id="351" name="Google Shape;300;p38">
                  <a:extLst>
                    <a:ext uri="{FF2B5EF4-FFF2-40B4-BE49-F238E27FC236}">
                      <a16:creationId xmlns:a16="http://schemas.microsoft.com/office/drawing/2014/main" id="{432B9EB5-679E-6B5E-9C39-6B9D98C1BCCE}"/>
                    </a:ext>
                  </a:extLst>
                </p:cNvPr>
                <p:cNvSpPr txBox="1"/>
                <p:nvPr/>
              </p:nvSpPr>
              <p:spPr>
                <a:xfrm>
                  <a:off x="1074818" y="2806482"/>
                  <a:ext cx="1594532"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Name: John Doe</a:t>
                  </a:r>
                </a:p>
                <a:p>
                  <a:pPr marL="0" lvl="0" indent="0" algn="ctr" rtl="0">
                    <a:spcBef>
                      <a:spcPts val="0"/>
                    </a:spcBef>
                    <a:spcAft>
                      <a:spcPts val="0"/>
                    </a:spcAft>
                    <a:buNone/>
                  </a:pPr>
                  <a:r>
                    <a:rPr lang="en-US" sz="700" dirty="0">
                      <a:highlight>
                        <a:schemeClr val="lt1"/>
                      </a:highlight>
                      <a:latin typeface="Lato"/>
                      <a:ea typeface="Lato"/>
                      <a:cs typeface="Lato"/>
                      <a:sym typeface="Lato"/>
                    </a:rPr>
                    <a:t>Address: 123 Main Street, Blacksburg, VA</a:t>
                  </a:r>
                </a:p>
                <a:p>
                  <a:pPr marL="0" lvl="0" indent="0" algn="ctr" rtl="0">
                    <a:spcBef>
                      <a:spcPts val="0"/>
                    </a:spcBef>
                    <a:spcAft>
                      <a:spcPts val="0"/>
                    </a:spcAft>
                    <a:buNone/>
                  </a:pPr>
                  <a:r>
                    <a:rPr lang="en-US" sz="700" dirty="0">
                      <a:highlight>
                        <a:schemeClr val="lt1"/>
                      </a:highlight>
                      <a:latin typeface="Lato"/>
                      <a:ea typeface="Lato"/>
                      <a:cs typeface="Lato"/>
                      <a:sym typeface="Lato"/>
                    </a:rPr>
                    <a:t>Email: </a:t>
                  </a:r>
                  <a:r>
                    <a:rPr lang="en-US" sz="700" dirty="0" err="1">
                      <a:highlight>
                        <a:schemeClr val="lt1"/>
                      </a:highlight>
                      <a:latin typeface="Lato"/>
                      <a:ea typeface="Lato"/>
                      <a:cs typeface="Lato"/>
                      <a:sym typeface="Lato"/>
                    </a:rPr>
                    <a:t>johnsmith@gmail.com</a:t>
                  </a:r>
                  <a:endParaRPr lang="en-US" sz="700" dirty="0">
                    <a:highlight>
                      <a:schemeClr val="lt1"/>
                    </a:highlight>
                    <a:latin typeface="Lato"/>
                    <a:ea typeface="Lato"/>
                    <a:cs typeface="Lato"/>
                    <a:sym typeface="Lato"/>
                  </a:endParaRPr>
                </a:p>
                <a:p>
                  <a:pPr marL="0" lvl="0" indent="0" algn="ctr" rtl="0">
                    <a:spcBef>
                      <a:spcPts val="0"/>
                    </a:spcBef>
                    <a:spcAft>
                      <a:spcPts val="0"/>
                    </a:spcAft>
                    <a:buNone/>
                  </a:pPr>
                  <a:r>
                    <a:rPr lang="en-US" sz="700" dirty="0">
                      <a:highlight>
                        <a:schemeClr val="lt1"/>
                      </a:highlight>
                      <a:latin typeface="Lato"/>
                      <a:ea typeface="Lato"/>
                      <a:cs typeface="Lato"/>
                      <a:sym typeface="Lato"/>
                    </a:rPr>
                    <a:t>Phone: (123) 456-7890</a:t>
                  </a:r>
                  <a:endParaRPr sz="700" dirty="0">
                    <a:highlight>
                      <a:schemeClr val="lt1"/>
                    </a:highlight>
                    <a:latin typeface="Lato"/>
                    <a:ea typeface="Lato"/>
                    <a:cs typeface="Lato"/>
                    <a:sym typeface="Lato"/>
                  </a:endParaRPr>
                </a:p>
              </p:txBody>
            </p:sp>
          </p:grpSp>
          <p:grpSp>
            <p:nvGrpSpPr>
              <p:cNvPr id="355" name="Group 354">
                <a:extLst>
                  <a:ext uri="{FF2B5EF4-FFF2-40B4-BE49-F238E27FC236}">
                    <a16:creationId xmlns:a16="http://schemas.microsoft.com/office/drawing/2014/main" id="{29965C66-347A-4208-B599-4F11DDC0C2F5}"/>
                  </a:ext>
                </a:extLst>
              </p:cNvPr>
              <p:cNvGrpSpPr/>
              <p:nvPr/>
            </p:nvGrpSpPr>
            <p:grpSpPr>
              <a:xfrm>
                <a:off x="1049282" y="3564177"/>
                <a:ext cx="1679218" cy="688780"/>
                <a:chOff x="1049282" y="3395707"/>
                <a:chExt cx="1679218" cy="688780"/>
              </a:xfrm>
            </p:grpSpPr>
            <p:sp>
              <p:nvSpPr>
                <p:cNvPr id="318" name="Google Shape;318;p38"/>
                <p:cNvSpPr txBox="1"/>
                <p:nvPr/>
              </p:nvSpPr>
              <p:spPr>
                <a:xfrm>
                  <a:off x="1158084" y="3395707"/>
                  <a:ext cx="1428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Payment Method</a:t>
                  </a:r>
                  <a:endParaRPr sz="1000" b="1" dirty="0">
                    <a:solidFill>
                      <a:srgbClr val="1A711D"/>
                    </a:solidFill>
                    <a:latin typeface="Times New Roman"/>
                    <a:ea typeface="Times New Roman"/>
                    <a:cs typeface="Times New Roman"/>
                    <a:sym typeface="Times New Roman"/>
                  </a:endParaRPr>
                </a:p>
              </p:txBody>
            </p:sp>
            <p:sp>
              <p:nvSpPr>
                <p:cNvPr id="352" name="Google Shape;300;p38">
                  <a:extLst>
                    <a:ext uri="{FF2B5EF4-FFF2-40B4-BE49-F238E27FC236}">
                      <a16:creationId xmlns:a16="http://schemas.microsoft.com/office/drawing/2014/main" id="{A389B380-A6CA-2F44-F0AD-5789C5AB94F2}"/>
                    </a:ext>
                  </a:extLst>
                </p:cNvPr>
                <p:cNvSpPr txBox="1"/>
                <p:nvPr/>
              </p:nvSpPr>
              <p:spPr>
                <a:xfrm>
                  <a:off x="1049282" y="3576686"/>
                  <a:ext cx="1679218" cy="50780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CC: **** **** **** 1234</a:t>
                  </a:r>
                </a:p>
                <a:p>
                  <a:pPr marL="0" lvl="0" indent="0" algn="ctr" rtl="0">
                    <a:spcBef>
                      <a:spcPts val="0"/>
                    </a:spcBef>
                    <a:spcAft>
                      <a:spcPts val="0"/>
                    </a:spcAft>
                    <a:buNone/>
                  </a:pPr>
                  <a:r>
                    <a:rPr lang="en-US" sz="700" dirty="0">
                      <a:highlight>
                        <a:schemeClr val="lt1"/>
                      </a:highlight>
                      <a:latin typeface="Lato"/>
                      <a:ea typeface="Lato"/>
                      <a:cs typeface="Lato"/>
                      <a:sym typeface="Lato"/>
                    </a:rPr>
                    <a:t>Expiration Date: 07/25</a:t>
                  </a:r>
                </a:p>
                <a:p>
                  <a:pPr marL="0" lvl="0" indent="0" algn="ctr" rtl="0">
                    <a:spcBef>
                      <a:spcPts val="0"/>
                    </a:spcBef>
                    <a:spcAft>
                      <a:spcPts val="0"/>
                    </a:spcAft>
                    <a:buNone/>
                  </a:pPr>
                  <a:r>
                    <a:rPr lang="en-US" sz="700" dirty="0">
                      <a:highlight>
                        <a:schemeClr val="lt1"/>
                      </a:highlight>
                      <a:latin typeface="Lato"/>
                      <a:ea typeface="Lato"/>
                      <a:cs typeface="Lato"/>
                      <a:sym typeface="Lato"/>
                    </a:rPr>
                    <a:t>CVV: ***</a:t>
                  </a:r>
                  <a:endParaRPr sz="700" dirty="0">
                    <a:highlight>
                      <a:schemeClr val="lt1"/>
                    </a:highlight>
                    <a:latin typeface="Lato"/>
                    <a:ea typeface="Lato"/>
                    <a:cs typeface="Lato"/>
                    <a:sym typeface="Lato"/>
                  </a:endParaRPr>
                </a:p>
              </p:txBody>
            </p:sp>
          </p:grpSp>
        </p:grpSp>
        <p:cxnSp>
          <p:nvCxnSpPr>
            <p:cNvPr id="357" name="Straight Connector 356">
              <a:extLst>
                <a:ext uri="{FF2B5EF4-FFF2-40B4-BE49-F238E27FC236}">
                  <a16:creationId xmlns:a16="http://schemas.microsoft.com/office/drawing/2014/main" id="{C6B703C7-454C-08B7-49C4-67AC92EAF46D}"/>
                </a:ext>
              </a:extLst>
            </p:cNvPr>
            <p:cNvCxnSpPr>
              <a:cxnSpLocks/>
            </p:cNvCxnSpPr>
            <p:nvPr/>
          </p:nvCxnSpPr>
          <p:spPr>
            <a:xfrm>
              <a:off x="1316498" y="274010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8" name="Straight Connector 357">
              <a:extLst>
                <a:ext uri="{FF2B5EF4-FFF2-40B4-BE49-F238E27FC236}">
                  <a16:creationId xmlns:a16="http://schemas.microsoft.com/office/drawing/2014/main" id="{4AC43BA4-30DA-B945-2A4F-3A63F6E7399B}"/>
                </a:ext>
              </a:extLst>
            </p:cNvPr>
            <p:cNvCxnSpPr>
              <a:cxnSpLocks/>
            </p:cNvCxnSpPr>
            <p:nvPr/>
          </p:nvCxnSpPr>
          <p:spPr>
            <a:xfrm>
              <a:off x="1309358" y="359466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59" name="Rectangle 358">
            <a:extLst>
              <a:ext uri="{FF2B5EF4-FFF2-40B4-BE49-F238E27FC236}">
                <a16:creationId xmlns:a16="http://schemas.microsoft.com/office/drawing/2014/main" id="{BA197621-A864-877E-AAAA-283B4B00DEFF}"/>
              </a:ext>
            </a:extLst>
          </p:cNvPr>
          <p:cNvSpPr/>
          <p:nvPr/>
        </p:nvSpPr>
        <p:spPr>
          <a:xfrm>
            <a:off x="3972702" y="2886017"/>
            <a:ext cx="1260040" cy="1879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391" name="Group 390">
            <a:extLst>
              <a:ext uri="{FF2B5EF4-FFF2-40B4-BE49-F238E27FC236}">
                <a16:creationId xmlns:a16="http://schemas.microsoft.com/office/drawing/2014/main" id="{45AECD80-9D02-19EB-5C1B-A924178CC38D}"/>
              </a:ext>
            </a:extLst>
          </p:cNvPr>
          <p:cNvGrpSpPr/>
          <p:nvPr/>
        </p:nvGrpSpPr>
        <p:grpSpPr>
          <a:xfrm>
            <a:off x="2651212" y="1253912"/>
            <a:ext cx="2769797" cy="3662781"/>
            <a:chOff x="2651212" y="1253912"/>
            <a:chExt cx="2769797" cy="3662781"/>
          </a:xfrm>
        </p:grpSpPr>
        <p:pic>
          <p:nvPicPr>
            <p:cNvPr id="390" name="Picture 389" descr="A green and white check mark&#10;&#10;Description automatically generated">
              <a:extLst>
                <a:ext uri="{FF2B5EF4-FFF2-40B4-BE49-F238E27FC236}">
                  <a16:creationId xmlns:a16="http://schemas.microsoft.com/office/drawing/2014/main" id="{FA81D483-A145-FF8B-ECF0-DC7BB3DFBC6B}"/>
                </a:ext>
              </a:extLst>
            </p:cNvPr>
            <p:cNvPicPr>
              <a:picLocks noChangeAspect="1"/>
            </p:cNvPicPr>
            <p:nvPr/>
          </p:nvPicPr>
          <p:blipFill>
            <a:blip r:embed="rId6"/>
            <a:stretch>
              <a:fillRect/>
            </a:stretch>
          </p:blipFill>
          <p:spPr>
            <a:xfrm>
              <a:off x="3791698" y="1652793"/>
              <a:ext cx="1600200" cy="3263900"/>
            </a:xfrm>
            <a:prstGeom prst="rect">
              <a:avLst/>
            </a:prstGeom>
          </p:spPr>
        </p:pic>
        <p:sp>
          <p:nvSpPr>
            <p:cNvPr id="340" name="Google Shape;293;p38">
              <a:extLst>
                <a:ext uri="{FF2B5EF4-FFF2-40B4-BE49-F238E27FC236}">
                  <a16:creationId xmlns:a16="http://schemas.microsoft.com/office/drawing/2014/main" id="{FEE843B8-D3D6-B5C9-5E77-6E672F3FE0DA}"/>
                </a:ext>
              </a:extLst>
            </p:cNvPr>
            <p:cNvSpPr txBox="1"/>
            <p:nvPr/>
          </p:nvSpPr>
          <p:spPr>
            <a:xfrm>
              <a:off x="3972702" y="1253912"/>
              <a:ext cx="1198596"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Confirmation</a:t>
              </a:r>
              <a:endParaRPr b="1" i="1" dirty="0">
                <a:latin typeface="Lato"/>
                <a:ea typeface="Lato"/>
                <a:cs typeface="Lato"/>
                <a:sym typeface="Lato"/>
              </a:endParaRPr>
            </a:p>
          </p:txBody>
        </p:sp>
        <p:cxnSp>
          <p:nvCxnSpPr>
            <p:cNvPr id="347" name="Straight Connector 346">
              <a:extLst>
                <a:ext uri="{FF2B5EF4-FFF2-40B4-BE49-F238E27FC236}">
                  <a16:creationId xmlns:a16="http://schemas.microsoft.com/office/drawing/2014/main" id="{52471F4D-97FD-DA1E-901D-E34BE831685E}"/>
                </a:ext>
              </a:extLst>
            </p:cNvPr>
            <p:cNvCxnSpPr>
              <a:cxnSpLocks/>
            </p:cNvCxnSpPr>
            <p:nvPr/>
          </p:nvCxnSpPr>
          <p:spPr>
            <a:xfrm>
              <a:off x="2651212" y="3284459"/>
              <a:ext cx="1144786" cy="168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0" name="Google Shape;310;p38">
              <a:extLst>
                <a:ext uri="{FF2B5EF4-FFF2-40B4-BE49-F238E27FC236}">
                  <a16:creationId xmlns:a16="http://schemas.microsoft.com/office/drawing/2014/main" id="{ECF78C75-E055-C7CF-50F8-BA08661135F4}"/>
                </a:ext>
              </a:extLst>
            </p:cNvPr>
            <p:cNvSpPr txBox="1"/>
            <p:nvPr/>
          </p:nvSpPr>
          <p:spPr>
            <a:xfrm>
              <a:off x="3881529" y="2907575"/>
              <a:ext cx="14280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900" b="1" dirty="0">
                  <a:solidFill>
                    <a:srgbClr val="1A711D"/>
                  </a:solidFill>
                  <a:latin typeface="Lato" panose="020F0502020204030203" pitchFamily="34" charset="0"/>
                  <a:ea typeface="Lato" panose="020F0502020204030203" pitchFamily="34" charset="0"/>
                  <a:cs typeface="Lato" panose="020F0502020204030203" pitchFamily="34" charset="0"/>
                  <a:sym typeface="Times New Roman"/>
                </a:rPr>
                <a:t>Your Appointment is Confirmed</a:t>
              </a:r>
            </a:p>
          </p:txBody>
        </p:sp>
        <p:sp>
          <p:nvSpPr>
            <p:cNvPr id="361" name="Google Shape;300;p38">
              <a:extLst>
                <a:ext uri="{FF2B5EF4-FFF2-40B4-BE49-F238E27FC236}">
                  <a16:creationId xmlns:a16="http://schemas.microsoft.com/office/drawing/2014/main" id="{FB5D5924-42B0-ED68-60DF-5FEEAD3304BB}"/>
                </a:ext>
              </a:extLst>
            </p:cNvPr>
            <p:cNvSpPr txBox="1"/>
            <p:nvPr/>
          </p:nvSpPr>
          <p:spPr>
            <a:xfrm>
              <a:off x="3844614" y="3946087"/>
              <a:ext cx="1454772"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b="1" dirty="0">
                  <a:highlight>
                    <a:schemeClr val="lt1"/>
                  </a:highlight>
                  <a:latin typeface="Lato"/>
                  <a:ea typeface="Lato"/>
                  <a:cs typeface="Lato"/>
                  <a:sym typeface="Lato"/>
                </a:rPr>
                <a:t>Confirmation #: 123456789</a:t>
              </a:r>
              <a:endParaRPr sz="800" b="1" dirty="0">
                <a:highlight>
                  <a:schemeClr val="lt1"/>
                </a:highlight>
                <a:latin typeface="Lato"/>
                <a:ea typeface="Lato"/>
                <a:cs typeface="Lato"/>
                <a:sym typeface="Lato"/>
              </a:endParaRPr>
            </a:p>
          </p:txBody>
        </p:sp>
        <p:sp>
          <p:nvSpPr>
            <p:cNvPr id="362" name="Google Shape;300;p38">
              <a:extLst>
                <a:ext uri="{FF2B5EF4-FFF2-40B4-BE49-F238E27FC236}">
                  <a16:creationId xmlns:a16="http://schemas.microsoft.com/office/drawing/2014/main" id="{4EBB7C7F-8E69-66B1-0D5B-01861DC0E28E}"/>
                </a:ext>
              </a:extLst>
            </p:cNvPr>
            <p:cNvSpPr txBox="1"/>
            <p:nvPr/>
          </p:nvSpPr>
          <p:spPr>
            <a:xfrm>
              <a:off x="3722991" y="3353979"/>
              <a:ext cx="1698018" cy="7232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Lawn Professional: Peter Parker</a:t>
              </a:r>
            </a:p>
            <a:p>
              <a:pPr marL="0" lvl="0" indent="0" algn="ctr" rtl="0">
                <a:spcBef>
                  <a:spcPts val="0"/>
                </a:spcBef>
                <a:spcAft>
                  <a:spcPts val="0"/>
                </a:spcAft>
                <a:buNone/>
              </a:pPr>
              <a:r>
                <a:rPr lang="en-US" sz="700" dirty="0">
                  <a:highlight>
                    <a:schemeClr val="lt1"/>
                  </a:highlight>
                  <a:latin typeface="Lato"/>
                  <a:ea typeface="Lato"/>
                  <a:cs typeface="Lato"/>
                  <a:sym typeface="Lato"/>
                </a:rPr>
                <a:t>Date: August 15, 2023 - 9:00 AM</a:t>
              </a:r>
            </a:p>
            <a:p>
              <a:pPr marL="0" lvl="0" indent="0" algn="ctr" rtl="0">
                <a:spcBef>
                  <a:spcPts val="0"/>
                </a:spcBef>
                <a:spcAft>
                  <a:spcPts val="0"/>
                </a:spcAft>
                <a:buNone/>
              </a:pPr>
              <a:r>
                <a:rPr lang="en-US" sz="700" dirty="0">
                  <a:highlight>
                    <a:schemeClr val="lt1"/>
                  </a:highlight>
                  <a:latin typeface="Lato"/>
                  <a:ea typeface="Lato"/>
                  <a:cs typeface="Lato"/>
                  <a:sym typeface="Lato"/>
                </a:rPr>
                <a:t>Total Amount: $50.00</a:t>
              </a:r>
            </a:p>
            <a:p>
              <a:pPr algn="ctr"/>
              <a:r>
                <a:rPr lang="en-US" sz="700" dirty="0">
                  <a:highlight>
                    <a:schemeClr val="lt1"/>
                  </a:highlight>
                  <a:latin typeface="Lato"/>
                  <a:ea typeface="Lato"/>
                  <a:cs typeface="Lato"/>
                  <a:sym typeface="Lato"/>
                </a:rPr>
                <a:t>CC: **** **** **** 1234</a:t>
              </a:r>
            </a:p>
            <a:p>
              <a:pPr marL="0" lvl="0" indent="0" algn="ctr" rtl="0">
                <a:spcBef>
                  <a:spcPts val="0"/>
                </a:spcBef>
                <a:spcAft>
                  <a:spcPts val="0"/>
                </a:spcAft>
                <a:buNone/>
              </a:pPr>
              <a:endParaRPr lang="en-US" sz="700" dirty="0">
                <a:highlight>
                  <a:schemeClr val="lt1"/>
                </a:highlight>
                <a:latin typeface="Lato"/>
                <a:ea typeface="Lato"/>
                <a:cs typeface="Lato"/>
                <a:sym typeface="Lato"/>
              </a:endParaRPr>
            </a:p>
          </p:txBody>
        </p:sp>
        <p:sp>
          <p:nvSpPr>
            <p:cNvPr id="364" name="Google Shape;313;p38">
              <a:extLst>
                <a:ext uri="{FF2B5EF4-FFF2-40B4-BE49-F238E27FC236}">
                  <a16:creationId xmlns:a16="http://schemas.microsoft.com/office/drawing/2014/main" id="{5DE2FD62-4B9D-2E06-A66F-4A9566BDCCF5}"/>
                </a:ext>
              </a:extLst>
            </p:cNvPr>
            <p:cNvSpPr/>
            <p:nvPr/>
          </p:nvSpPr>
          <p:spPr>
            <a:xfrm>
              <a:off x="3924633" y="4332967"/>
              <a:ext cx="1334329" cy="270324"/>
            </a:xfrm>
            <a:prstGeom prst="flowChartTerminator">
              <a:avLst/>
            </a:prstGeom>
            <a:solidFill>
              <a:srgbClr val="38761D"/>
            </a:solidFill>
            <a:ln w="9525"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lt1"/>
                  </a:solidFill>
                </a:rPr>
                <a:t>Back to Dashboard</a:t>
              </a:r>
              <a:endParaRPr sz="900" dirty="0">
                <a:solidFill>
                  <a:schemeClr val="lt1"/>
                </a:solidFill>
              </a:endParaRPr>
            </a:p>
          </p:txBody>
        </p:sp>
      </p:grpSp>
      <p:sp>
        <p:nvSpPr>
          <p:cNvPr id="366" name="Google Shape;308;p38">
            <a:extLst>
              <a:ext uri="{FF2B5EF4-FFF2-40B4-BE49-F238E27FC236}">
                <a16:creationId xmlns:a16="http://schemas.microsoft.com/office/drawing/2014/main" id="{5AF820F8-2F6B-DB21-3900-DA6BDAE6B266}"/>
              </a:ext>
            </a:extLst>
          </p:cNvPr>
          <p:cNvSpPr/>
          <p:nvPr/>
        </p:nvSpPr>
        <p:spPr>
          <a:xfrm>
            <a:off x="6634238" y="1953296"/>
            <a:ext cx="1257789" cy="279531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roup 393">
            <a:extLst>
              <a:ext uri="{FF2B5EF4-FFF2-40B4-BE49-F238E27FC236}">
                <a16:creationId xmlns:a16="http://schemas.microsoft.com/office/drawing/2014/main" id="{FE822D91-7EBB-3E9F-6599-6A236D327339}"/>
              </a:ext>
            </a:extLst>
          </p:cNvPr>
          <p:cNvGrpSpPr/>
          <p:nvPr/>
        </p:nvGrpSpPr>
        <p:grpSpPr>
          <a:xfrm>
            <a:off x="5319929" y="1236727"/>
            <a:ext cx="2781859" cy="3663979"/>
            <a:chOff x="5319929" y="1236727"/>
            <a:chExt cx="2781859" cy="3663979"/>
          </a:xfrm>
        </p:grpSpPr>
        <p:pic>
          <p:nvPicPr>
            <p:cNvPr id="393" name="Picture 392" descr="A white screen with black border&#10;&#10;Description automatically generated">
              <a:extLst>
                <a:ext uri="{FF2B5EF4-FFF2-40B4-BE49-F238E27FC236}">
                  <a16:creationId xmlns:a16="http://schemas.microsoft.com/office/drawing/2014/main" id="{63E7A00E-125D-A9A2-5622-53A8A0BCBE52}"/>
                </a:ext>
              </a:extLst>
            </p:cNvPr>
            <p:cNvPicPr>
              <a:picLocks noChangeAspect="1"/>
            </p:cNvPicPr>
            <p:nvPr/>
          </p:nvPicPr>
          <p:blipFill>
            <a:blip r:embed="rId5"/>
            <a:stretch>
              <a:fillRect/>
            </a:stretch>
          </p:blipFill>
          <p:spPr>
            <a:xfrm>
              <a:off x="6455009" y="1636806"/>
              <a:ext cx="1600200" cy="3263900"/>
            </a:xfrm>
            <a:prstGeom prst="rect">
              <a:avLst/>
            </a:prstGeom>
          </p:spPr>
        </p:pic>
        <p:sp>
          <p:nvSpPr>
            <p:cNvPr id="325" name="Google Shape;305;p38">
              <a:extLst>
                <a:ext uri="{FF2B5EF4-FFF2-40B4-BE49-F238E27FC236}">
                  <a16:creationId xmlns:a16="http://schemas.microsoft.com/office/drawing/2014/main" id="{1105123E-52E1-1D5D-8A4A-BB47B41E9847}"/>
                </a:ext>
              </a:extLst>
            </p:cNvPr>
            <p:cNvSpPr txBox="1"/>
            <p:nvPr/>
          </p:nvSpPr>
          <p:spPr>
            <a:xfrm>
              <a:off x="6679703" y="1236727"/>
              <a:ext cx="1184251"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dirty="0">
                  <a:latin typeface="Lato"/>
                  <a:ea typeface="Lato"/>
                  <a:cs typeface="Lato"/>
                  <a:sym typeface="Lato"/>
                </a:rPr>
                <a:t>Dashboard</a:t>
              </a:r>
              <a:endParaRPr b="1" i="1" dirty="0">
                <a:latin typeface="Lato"/>
                <a:ea typeface="Lato"/>
                <a:cs typeface="Lato"/>
                <a:sym typeface="Lato"/>
              </a:endParaRPr>
            </a:p>
          </p:txBody>
        </p:sp>
        <p:cxnSp>
          <p:nvCxnSpPr>
            <p:cNvPr id="338" name="Straight Connector 337">
              <a:extLst>
                <a:ext uri="{FF2B5EF4-FFF2-40B4-BE49-F238E27FC236}">
                  <a16:creationId xmlns:a16="http://schemas.microsoft.com/office/drawing/2014/main" id="{AD1019BC-4EC9-7420-F915-3CFEC31394DC}"/>
                </a:ext>
              </a:extLst>
            </p:cNvPr>
            <p:cNvCxnSpPr>
              <a:cxnSpLocks/>
            </p:cNvCxnSpPr>
            <p:nvPr/>
          </p:nvCxnSpPr>
          <p:spPr>
            <a:xfrm>
              <a:off x="5319929" y="3278304"/>
              <a:ext cx="1144786" cy="3319"/>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7" name="Google Shape;310;p38">
              <a:extLst>
                <a:ext uri="{FF2B5EF4-FFF2-40B4-BE49-F238E27FC236}">
                  <a16:creationId xmlns:a16="http://schemas.microsoft.com/office/drawing/2014/main" id="{E6E99FC2-8272-3A81-97D3-2120A5F7B3E2}"/>
                </a:ext>
              </a:extLst>
            </p:cNvPr>
            <p:cNvSpPr txBox="1"/>
            <p:nvPr/>
          </p:nvSpPr>
          <p:spPr>
            <a:xfrm>
              <a:off x="6538779" y="2050612"/>
              <a:ext cx="14280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solidFill>
                    <a:srgbClr val="1A711D"/>
                  </a:solidFill>
                  <a:latin typeface="Times New Roman"/>
                  <a:ea typeface="Times New Roman"/>
                  <a:cs typeface="Times New Roman"/>
                  <a:sym typeface="Times New Roman"/>
                </a:rPr>
                <a:t>Hi, John!</a:t>
              </a:r>
              <a:endParaRPr sz="1000" b="1" dirty="0">
                <a:solidFill>
                  <a:srgbClr val="1A711D"/>
                </a:solidFill>
                <a:latin typeface="Times New Roman"/>
                <a:ea typeface="Times New Roman"/>
                <a:cs typeface="Times New Roman"/>
                <a:sym typeface="Times New Roman"/>
              </a:endParaRPr>
            </a:p>
          </p:txBody>
        </p:sp>
        <p:grpSp>
          <p:nvGrpSpPr>
            <p:cNvPr id="373" name="Group 372">
              <a:extLst>
                <a:ext uri="{FF2B5EF4-FFF2-40B4-BE49-F238E27FC236}">
                  <a16:creationId xmlns:a16="http://schemas.microsoft.com/office/drawing/2014/main" id="{144C83DF-C99A-BD82-9293-4F275641DA5F}"/>
                </a:ext>
              </a:extLst>
            </p:cNvPr>
            <p:cNvGrpSpPr/>
            <p:nvPr/>
          </p:nvGrpSpPr>
          <p:grpSpPr>
            <a:xfrm>
              <a:off x="6493918" y="3284743"/>
              <a:ext cx="1517721" cy="815217"/>
              <a:chOff x="1081611" y="2577613"/>
              <a:chExt cx="1517721" cy="815217"/>
            </a:xfrm>
          </p:grpSpPr>
          <p:sp>
            <p:nvSpPr>
              <p:cNvPr id="374" name="Google Shape;314;p38">
                <a:extLst>
                  <a:ext uri="{FF2B5EF4-FFF2-40B4-BE49-F238E27FC236}">
                    <a16:creationId xmlns:a16="http://schemas.microsoft.com/office/drawing/2014/main" id="{12F39043-D596-7948-6CA8-AD78BD918B64}"/>
                  </a:ext>
                </a:extLst>
              </p:cNvPr>
              <p:cNvSpPr txBox="1"/>
              <p:nvPr/>
            </p:nvSpPr>
            <p:spPr>
              <a:xfrm>
                <a:off x="1104873" y="2577613"/>
                <a:ext cx="1494459"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b="1" dirty="0">
                    <a:solidFill>
                      <a:srgbClr val="1A711D"/>
                    </a:solidFill>
                    <a:latin typeface="Times New Roman"/>
                    <a:ea typeface="Times New Roman"/>
                    <a:cs typeface="Times New Roman"/>
                    <a:sym typeface="Times New Roman"/>
                  </a:rPr>
                  <a:t>Upcoming Appointment</a:t>
                </a:r>
              </a:p>
            </p:txBody>
          </p:sp>
          <p:sp>
            <p:nvSpPr>
              <p:cNvPr id="375" name="Google Shape;300;p38">
                <a:extLst>
                  <a:ext uri="{FF2B5EF4-FFF2-40B4-BE49-F238E27FC236}">
                    <a16:creationId xmlns:a16="http://schemas.microsoft.com/office/drawing/2014/main" id="{4F3B3D46-AFBE-135F-557F-4CDEEB184B8B}"/>
                  </a:ext>
                </a:extLst>
              </p:cNvPr>
              <p:cNvSpPr txBox="1"/>
              <p:nvPr/>
            </p:nvSpPr>
            <p:spPr>
              <a:xfrm>
                <a:off x="1081611" y="2777307"/>
                <a:ext cx="1489599"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dirty="0">
                    <a:highlight>
                      <a:schemeClr val="lt1"/>
                    </a:highlight>
                    <a:latin typeface="Lato"/>
                    <a:ea typeface="Lato"/>
                    <a:cs typeface="Lato"/>
                    <a:sym typeface="Lato"/>
                  </a:rPr>
                  <a:t>Next Session: July 15, 2023 - 9:00 AM</a:t>
                </a:r>
              </a:p>
              <a:p>
                <a:pPr marL="0" lvl="0" indent="0" algn="ctr" rtl="0">
                  <a:spcBef>
                    <a:spcPts val="0"/>
                  </a:spcBef>
                  <a:spcAft>
                    <a:spcPts val="0"/>
                  </a:spcAft>
                  <a:buNone/>
                </a:pPr>
                <a:r>
                  <a:rPr lang="en-US" sz="700" dirty="0">
                    <a:highlight>
                      <a:schemeClr val="lt1"/>
                    </a:highlight>
                    <a:latin typeface="Lato"/>
                    <a:ea typeface="Lato"/>
                    <a:cs typeface="Lato"/>
                    <a:sym typeface="Lato"/>
                  </a:rPr>
                  <a:t>Remaining Time: 3 days, 6 hours, 32 minutes</a:t>
                </a:r>
              </a:p>
            </p:txBody>
          </p:sp>
        </p:grpSp>
        <p:pic>
          <p:nvPicPr>
            <p:cNvPr id="377" name="Google Shape;312;p38">
              <a:extLst>
                <a:ext uri="{FF2B5EF4-FFF2-40B4-BE49-F238E27FC236}">
                  <a16:creationId xmlns:a16="http://schemas.microsoft.com/office/drawing/2014/main" id="{CB1987EA-5CA0-6C9F-320F-4C59E20F7828}"/>
                </a:ext>
              </a:extLst>
            </p:cNvPr>
            <p:cNvPicPr preferRelativeResize="0"/>
            <p:nvPr/>
          </p:nvPicPr>
          <p:blipFill>
            <a:blip r:embed="rId4">
              <a:alphaModFix/>
            </a:blip>
            <a:stretch>
              <a:fillRect/>
            </a:stretch>
          </p:blipFill>
          <p:spPr>
            <a:xfrm>
              <a:off x="6818773" y="2395661"/>
              <a:ext cx="886950" cy="886950"/>
            </a:xfrm>
            <a:prstGeom prst="rect">
              <a:avLst/>
            </a:prstGeom>
            <a:noFill/>
            <a:ln>
              <a:noFill/>
            </a:ln>
          </p:spPr>
        </p:pic>
        <p:sp>
          <p:nvSpPr>
            <p:cNvPr id="380" name="Google Shape;300;p38">
              <a:extLst>
                <a:ext uri="{FF2B5EF4-FFF2-40B4-BE49-F238E27FC236}">
                  <a16:creationId xmlns:a16="http://schemas.microsoft.com/office/drawing/2014/main" id="{61FBEDBE-5B32-F5C5-737F-F298A919D4AF}"/>
                </a:ext>
              </a:extLst>
            </p:cNvPr>
            <p:cNvSpPr txBox="1"/>
            <p:nvPr/>
          </p:nvSpPr>
          <p:spPr>
            <a:xfrm>
              <a:off x="6403770" y="4200874"/>
              <a:ext cx="1698018"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600" dirty="0">
                  <a:highlight>
                    <a:schemeClr val="lt1"/>
                  </a:highlight>
                  <a:latin typeface="Lato"/>
                  <a:ea typeface="Lato"/>
                  <a:cs typeface="Lato"/>
                  <a:sym typeface="Lato"/>
                </a:rPr>
                <a:t>Current Location: Blacksburg, VA</a:t>
              </a:r>
            </a:p>
            <a:p>
              <a:pPr marL="0" lvl="0" indent="0" algn="ctr" rtl="0">
                <a:spcBef>
                  <a:spcPts val="0"/>
                </a:spcBef>
                <a:spcAft>
                  <a:spcPts val="0"/>
                </a:spcAft>
                <a:buNone/>
              </a:pPr>
              <a:r>
                <a:rPr lang="en-US" sz="600" dirty="0">
                  <a:highlight>
                    <a:schemeClr val="lt1"/>
                  </a:highlight>
                  <a:latin typeface="Lato"/>
                  <a:ea typeface="Lato"/>
                  <a:cs typeface="Lato"/>
                  <a:sym typeface="Lato"/>
                </a:rPr>
                <a:t>Current Temperature: 78°F</a:t>
              </a:r>
            </a:p>
            <a:p>
              <a:pPr marL="0" lvl="0" indent="0" algn="ctr" rtl="0">
                <a:spcBef>
                  <a:spcPts val="0"/>
                </a:spcBef>
                <a:spcAft>
                  <a:spcPts val="0"/>
                </a:spcAft>
                <a:buNone/>
              </a:pPr>
              <a:r>
                <a:rPr lang="en-US" sz="600" dirty="0">
                  <a:highlight>
                    <a:schemeClr val="lt1"/>
                  </a:highlight>
                  <a:latin typeface="Lato"/>
                  <a:ea typeface="Lato"/>
                  <a:cs typeface="Lato"/>
                  <a:sym typeface="Lato"/>
                </a:rPr>
                <a:t>Today's Forecast: Sunny</a:t>
              </a:r>
            </a:p>
            <a:p>
              <a:pPr marL="0" lvl="0" indent="0" algn="ctr" rtl="0">
                <a:spcBef>
                  <a:spcPts val="0"/>
                </a:spcBef>
                <a:spcAft>
                  <a:spcPts val="0"/>
                </a:spcAft>
                <a:buNone/>
              </a:pPr>
              <a:r>
                <a:rPr lang="en-US" sz="600" dirty="0">
                  <a:highlight>
                    <a:schemeClr val="lt1"/>
                  </a:highlight>
                  <a:latin typeface="Lato"/>
                  <a:ea typeface="Lato"/>
                  <a:cs typeface="Lato"/>
                  <a:sym typeface="Lato"/>
                </a:rPr>
                <a:t>Tomorrow's Forecast: Partly Cloudy</a:t>
              </a:r>
              <a:endParaRPr sz="600" dirty="0">
                <a:highlight>
                  <a:schemeClr val="lt1"/>
                </a:highlight>
                <a:latin typeface="Lato"/>
                <a:ea typeface="Lato"/>
                <a:cs typeface="Lato"/>
                <a:sym typeface="Lato"/>
              </a:endParaRPr>
            </a:p>
          </p:txBody>
        </p:sp>
        <p:cxnSp>
          <p:nvCxnSpPr>
            <p:cNvPr id="381" name="Straight Connector 380">
              <a:extLst>
                <a:ext uri="{FF2B5EF4-FFF2-40B4-BE49-F238E27FC236}">
                  <a16:creationId xmlns:a16="http://schemas.microsoft.com/office/drawing/2014/main" id="{6DBB961A-A824-5C2E-E0CC-E9B09F7FF8E2}"/>
                </a:ext>
              </a:extLst>
            </p:cNvPr>
            <p:cNvCxnSpPr>
              <a:cxnSpLocks/>
            </p:cNvCxnSpPr>
            <p:nvPr/>
          </p:nvCxnSpPr>
          <p:spPr>
            <a:xfrm>
              <a:off x="6699435" y="4147510"/>
              <a:ext cx="1144786" cy="1688"/>
            </a:xfrm>
            <a:prstGeom prst="lin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7CEA2C25-0195-3C21-2ECE-34FD00845804}"/>
              </a:ext>
            </a:extLst>
          </p:cNvPr>
          <p:cNvSpPr txBox="1"/>
          <p:nvPr/>
        </p:nvSpPr>
        <p:spPr>
          <a:xfrm>
            <a:off x="2701475" y="4928180"/>
            <a:ext cx="3802494" cy="230832"/>
          </a:xfrm>
          <a:prstGeom prst="rect">
            <a:avLst/>
          </a:prstGeom>
          <a:noFill/>
        </p:spPr>
        <p:txBody>
          <a:bodyPr wrap="square">
            <a:spAutoFit/>
          </a:bodyPr>
          <a:lstStyle/>
          <a:p>
            <a:pPr marL="609600">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2800228469"/>
      </p:ext>
    </p:extLst>
  </p:cSld>
  <p:clrMapOvr>
    <a:masterClrMapping/>
  </p:clrMapOvr>
  <mc:AlternateContent xmlns:mc="http://schemas.openxmlformats.org/markup-compatibility/2006" xmlns:p14="http://schemas.microsoft.com/office/powerpoint/2010/main">
    <mc:Choice Requires="p14">
      <p:transition spd="slow" p14:dur="2000" advTm="39466"/>
    </mc:Choice>
    <mc:Fallback xmlns="">
      <p:transition spd="slow" advTm="39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500"/>
                                        <p:tgtEl>
                                          <p:spTgt spid="3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fade">
                                      <p:cBhvr>
                                        <p:cTn id="12" dur="500"/>
                                        <p:tgtEl>
                                          <p:spTgt spid="3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4"/>
                                        </p:tgtEl>
                                        <p:attrNameLst>
                                          <p:attrName>style.visibility</p:attrName>
                                        </p:attrNameLst>
                                      </p:cBhvr>
                                      <p:to>
                                        <p:strVal val="visible"/>
                                      </p:to>
                                    </p:set>
                                    <p:animEffect transition="in" filter="fade">
                                      <p:cBhvr>
                                        <p:cTn id="17"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User Flow Diagram</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228" name="Picture 227" descr="A diagram of a user account&#10;&#10;Description automatically generated">
            <a:extLst>
              <a:ext uri="{FF2B5EF4-FFF2-40B4-BE49-F238E27FC236}">
                <a16:creationId xmlns:a16="http://schemas.microsoft.com/office/drawing/2014/main" id="{16E93023-20EA-54C7-C517-555FCC4C9792}"/>
              </a:ext>
            </a:extLst>
          </p:cNvPr>
          <p:cNvPicPr>
            <a:picLocks noChangeAspect="1"/>
          </p:cNvPicPr>
          <p:nvPr/>
        </p:nvPicPr>
        <p:blipFill>
          <a:blip r:embed="rId5"/>
          <a:stretch>
            <a:fillRect/>
          </a:stretch>
        </p:blipFill>
        <p:spPr>
          <a:xfrm>
            <a:off x="1691640" y="1317974"/>
            <a:ext cx="5760720" cy="3657600"/>
          </a:xfrm>
          <a:prstGeom prst="rect">
            <a:avLst/>
          </a:prstGeom>
        </p:spPr>
      </p:pic>
      <p:sp>
        <p:nvSpPr>
          <p:cNvPr id="2" name="TextBox 1">
            <a:extLst>
              <a:ext uri="{FF2B5EF4-FFF2-40B4-BE49-F238E27FC236}">
                <a16:creationId xmlns:a16="http://schemas.microsoft.com/office/drawing/2014/main" id="{03202FA5-455D-46B3-E9BD-B6FB5B26D53B}"/>
              </a:ext>
            </a:extLst>
          </p:cNvPr>
          <p:cNvSpPr txBox="1"/>
          <p:nvPr/>
        </p:nvSpPr>
        <p:spPr>
          <a:xfrm>
            <a:off x="2670753" y="4912668"/>
            <a:ext cx="3802494" cy="230832"/>
          </a:xfrm>
          <a:prstGeom prst="rect">
            <a:avLst/>
          </a:prstGeom>
          <a:noFill/>
        </p:spPr>
        <p:txBody>
          <a:bodyPr wrap="square">
            <a:spAutoFit/>
          </a:bodyPr>
          <a:lstStyle/>
          <a:p>
            <a:pPr marL="609600">
              <a:spcBef>
                <a:spcPts val="1000"/>
              </a:spcBef>
            </a:pPr>
            <a:r>
              <a:rPr lang="en-US" sz="900" b="1" i="1" dirty="0">
                <a:latin typeface="Lato" panose="020F0502020204030203" pitchFamily="34" charset="0"/>
                <a:ea typeface="Lato" panose="020F0502020204030203" pitchFamily="34" charset="0"/>
                <a:cs typeface="Lato" panose="020F0502020204030203" pitchFamily="34" charset="0"/>
              </a:rPr>
              <a:t>(Description is included below in the Notes section)</a:t>
            </a:r>
          </a:p>
        </p:txBody>
      </p:sp>
    </p:spTree>
    <p:custDataLst>
      <p:tags r:id="rId1"/>
    </p:custDataLst>
    <p:extLst>
      <p:ext uri="{BB962C8B-B14F-4D97-AF65-F5344CB8AC3E}">
        <p14:creationId xmlns:p14="http://schemas.microsoft.com/office/powerpoint/2010/main" val="4135458848"/>
      </p:ext>
    </p:extLst>
  </p:cSld>
  <p:clrMapOvr>
    <a:masterClrMapping/>
  </p:clrMapOvr>
  <mc:AlternateContent xmlns:mc="http://schemas.openxmlformats.org/markup-compatibility/2006" xmlns:p14="http://schemas.microsoft.com/office/powerpoint/2010/main">
    <mc:Choice Requires="p14">
      <p:transition p14:dur="0" advTm="42780"/>
    </mc:Choice>
    <mc:Fallback xmlns="">
      <p:transition advTm="427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Object Recognition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72;p31">
            <a:extLst>
              <a:ext uri="{FF2B5EF4-FFF2-40B4-BE49-F238E27FC236}">
                <a16:creationId xmlns:a16="http://schemas.microsoft.com/office/drawing/2014/main" id="{F92BCD30-FD6C-7FD9-2659-B7E85DF04D13}"/>
              </a:ext>
            </a:extLst>
          </p:cNvPr>
          <p:cNvSpPr txBox="1">
            <a:spLocks noGrp="1"/>
          </p:cNvSpPr>
          <p:nvPr>
            <p:ph type="body" idx="1"/>
          </p:nvPr>
        </p:nvSpPr>
        <p:spPr>
          <a:xfrm>
            <a:off x="715500" y="1317974"/>
            <a:ext cx="7708500" cy="3344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dirty="0"/>
              <a:t>Lawn Buddy has a thorough dataset of all types of lawns in order to have the most accurate reading of the image recognition. By analyzing the pixels in the image recognition, Lawn Buddy can interpret and understand the logistical nature of lawn care services needed. </a:t>
            </a:r>
            <a:endParaRPr dirty="0"/>
          </a:p>
          <a:p>
            <a:pPr marL="457200" lvl="0" indent="-304800" algn="l" rtl="0">
              <a:spcBef>
                <a:spcPts val="1000"/>
              </a:spcBef>
              <a:spcAft>
                <a:spcPts val="0"/>
              </a:spcAft>
              <a:buSzPts val="1200"/>
              <a:buChar char="●"/>
            </a:pPr>
            <a:r>
              <a:rPr lang="en" dirty="0"/>
              <a:t>By analyzing the dataset, Lawn Buddy uses the criteria of computer vision in order to break down the classification, localization and tagging. Lawn buddy uses the classification feature to detect the lawn, and the use of localization to determine lawn size, and the tagging feature to further find the lawn quality, which is measured through lawn color, and blade length which determines when the lawn needs to be trimmed. </a:t>
            </a:r>
            <a:endParaRPr dirty="0"/>
          </a:p>
          <a:p>
            <a:pPr marL="914400" lvl="1" indent="-292100" algn="l" rtl="0">
              <a:spcBef>
                <a:spcPts val="1000"/>
              </a:spcBef>
              <a:spcAft>
                <a:spcPts val="0"/>
              </a:spcAft>
              <a:buSzPts val="1000"/>
              <a:buChar char="○"/>
            </a:pPr>
            <a:r>
              <a:rPr lang="en" sz="1200" dirty="0"/>
              <a:t>Lawn quality: measured by the appearance and color of the lawn. Ex. yellow lawn = poor quality</a:t>
            </a:r>
            <a:endParaRPr sz="1200" dirty="0"/>
          </a:p>
          <a:p>
            <a:pPr marL="914400" lvl="1" indent="-292100" algn="l" rtl="0">
              <a:spcBef>
                <a:spcPts val="0"/>
              </a:spcBef>
              <a:spcAft>
                <a:spcPts val="0"/>
              </a:spcAft>
              <a:buSzPts val="1000"/>
              <a:buChar char="○"/>
            </a:pPr>
            <a:r>
              <a:rPr lang="en" sz="1200" dirty="0"/>
              <a:t>Blade length: measured by analyzing the individual blade. Ex. blade &gt; 3 inches = long, time for maintenance </a:t>
            </a:r>
            <a:endParaRPr sz="1200" dirty="0"/>
          </a:p>
          <a:p>
            <a:pPr marL="914400" lvl="1" indent="-292100" algn="l" rtl="0">
              <a:spcBef>
                <a:spcPts val="0"/>
              </a:spcBef>
              <a:spcAft>
                <a:spcPts val="0"/>
              </a:spcAft>
              <a:buSzPts val="1000"/>
              <a:buChar char="○"/>
            </a:pPr>
            <a:r>
              <a:rPr lang="en" sz="1200" dirty="0"/>
              <a:t>Lawn size: measured by the phone's AR feature. Ex. 20 x 15 sq. ft.</a:t>
            </a:r>
            <a:endParaRPr sz="1200" dirty="0"/>
          </a:p>
          <a:p>
            <a:pPr marL="914400" lvl="1" indent="-304800" algn="l" rtl="0">
              <a:spcBef>
                <a:spcPts val="0"/>
              </a:spcBef>
              <a:spcAft>
                <a:spcPts val="0"/>
              </a:spcAft>
              <a:buSzPts val="1200"/>
              <a:buChar char="○"/>
            </a:pPr>
            <a:r>
              <a:rPr lang="en" sz="1200" dirty="0"/>
              <a:t>Lawn terrain: measured by the topography of the yard. Ex. hills = non-flat terrain </a:t>
            </a:r>
            <a:endParaRPr sz="1200" dirty="0"/>
          </a:p>
          <a:p>
            <a:pPr marL="914400" lvl="0" indent="0" algn="l" rtl="0">
              <a:spcBef>
                <a:spcPts val="0"/>
              </a:spcBef>
              <a:spcAft>
                <a:spcPts val="0"/>
              </a:spcAft>
              <a:buNone/>
            </a:pPr>
            <a:endParaRPr dirty="0"/>
          </a:p>
          <a:p>
            <a:pPr marL="457200" lvl="0" indent="-292100" algn="l" rtl="0">
              <a:spcBef>
                <a:spcPts val="0"/>
              </a:spcBef>
              <a:spcAft>
                <a:spcPts val="1000"/>
              </a:spcAft>
              <a:buSzPts val="1000"/>
              <a:buChar char="●"/>
            </a:pPr>
            <a:r>
              <a:rPr lang="en" dirty="0"/>
              <a:t>Lawn Buddy uses location services to determine weather patterns like rain and drought to determine the rate of grass growth and then lawn maintenance scheduling. </a:t>
            </a:r>
            <a:endParaRPr dirty="0"/>
          </a:p>
        </p:txBody>
      </p:sp>
    </p:spTree>
    <p:custDataLst>
      <p:tags r:id="rId1"/>
    </p:custDataLst>
    <p:extLst>
      <p:ext uri="{BB962C8B-B14F-4D97-AF65-F5344CB8AC3E}">
        <p14:creationId xmlns:p14="http://schemas.microsoft.com/office/powerpoint/2010/main" val="4209591991"/>
      </p:ext>
    </p:extLst>
  </p:cSld>
  <p:clrMapOvr>
    <a:masterClrMapping/>
  </p:clrMapOvr>
  <mc:AlternateContent xmlns:mc="http://schemas.openxmlformats.org/markup-compatibility/2006" xmlns:p14="http://schemas.microsoft.com/office/powerpoint/2010/main">
    <mc:Choice Requires="p14">
      <p:transition p14:dur="0" advTm="45598"/>
    </mc:Choice>
    <mc:Fallback xmlns="">
      <p:transition advTm="455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Low-Fidelity Prototype</a:t>
            </a:r>
            <a:br>
              <a:rPr lang="en-US" sz="2000" dirty="0"/>
            </a:br>
            <a:r>
              <a:rPr lang="en-US" sz="1600" dirty="0">
                <a:latin typeface="Poppins" panose="00000500000000000000" pitchFamily="2" charset="0"/>
                <a:cs typeface="Poppins" panose="00000500000000000000" pitchFamily="2" charset="0"/>
              </a:rPr>
              <a:t>Description: Use Case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42;p36">
            <a:extLst>
              <a:ext uri="{FF2B5EF4-FFF2-40B4-BE49-F238E27FC236}">
                <a16:creationId xmlns:a16="http://schemas.microsoft.com/office/drawing/2014/main" id="{22949233-7889-40CC-38D6-FDE92E60FBBB}"/>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 dirty="0"/>
              <a:t>A differently abled person wishes to take care of his lawn but physically can not do so. He wants to find the best price in his area, so he downloads Lawn Buddy. He uses the object recognition technology that is featured in the app in order to scan his lawn. From his window, he is able to get a good image of his front yard and the Lawn Buddy app detects his lawn size, lawn terrain, lawn quality, and lawn blade length. By determining the four criteria, Lawn Buddy will automatically create a schedule for lawn maintenance, as well as suggesting a lawn professional and his price ranges. The individual will confirm the scheduling details, and lawn criteria, and his lawn will be under the care of Lawn Buddy for the length of time he desires. Lawn Buddy is able to provide lawn maintenance up to once year in advance. </a:t>
            </a:r>
            <a:endParaRPr dirty="0"/>
          </a:p>
          <a:p>
            <a:pPr marL="457200" lvl="0" indent="-304800" algn="l" rtl="0">
              <a:lnSpc>
                <a:spcPct val="115000"/>
              </a:lnSpc>
              <a:spcBef>
                <a:spcPts val="1000"/>
              </a:spcBef>
              <a:spcAft>
                <a:spcPts val="0"/>
              </a:spcAft>
              <a:buSzPts val="1200"/>
              <a:buChar char="●"/>
            </a:pPr>
            <a:r>
              <a:rPr lang="en" dirty="0"/>
              <a:t>On the scheduled day, the lawn professional comes to your domicile, and provides the lawn care services needed and leaves. His payment and tip is fulfilled through the app, so no contact needed. </a:t>
            </a:r>
            <a:endParaRPr dirty="0"/>
          </a:p>
          <a:p>
            <a:pPr marL="457200" lvl="0" indent="-304800" algn="l" rtl="0">
              <a:lnSpc>
                <a:spcPct val="115000"/>
              </a:lnSpc>
              <a:spcBef>
                <a:spcPts val="1000"/>
              </a:spcBef>
              <a:spcAft>
                <a:spcPts val="0"/>
              </a:spcAft>
              <a:buSzPts val="1200"/>
              <a:buChar char="●"/>
            </a:pPr>
            <a:r>
              <a:rPr lang="en" dirty="0"/>
              <a:t>By using the image recognition technology from Lawn Buddy, the checkout experience is more efficient and user-friendly, especially for sick, elderly or differently abled persons that like to enjoy a maintained lawn.</a:t>
            </a:r>
            <a:endParaRPr dirty="0"/>
          </a:p>
        </p:txBody>
      </p:sp>
    </p:spTree>
    <p:custDataLst>
      <p:tags r:id="rId1"/>
    </p:custDataLst>
    <p:extLst>
      <p:ext uri="{BB962C8B-B14F-4D97-AF65-F5344CB8AC3E}">
        <p14:creationId xmlns:p14="http://schemas.microsoft.com/office/powerpoint/2010/main" val="3845636960"/>
      </p:ext>
    </p:extLst>
  </p:cSld>
  <p:clrMapOvr>
    <a:masterClrMapping/>
  </p:clrMapOvr>
  <mc:AlternateContent xmlns:mc="http://schemas.openxmlformats.org/markup-compatibility/2006" xmlns:p14="http://schemas.microsoft.com/office/powerpoint/2010/main">
    <mc:Choice Requires="p14">
      <p:transition p14:dur="0" advTm="54957"/>
    </mc:Choice>
    <mc:Fallback xmlns="">
      <p:transition advTm="549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Social and Technological Affordances</a:t>
            </a:r>
            <a:br>
              <a:rPr lang="en-US" sz="2000" dirty="0"/>
            </a:br>
            <a:r>
              <a:rPr lang="en-US" sz="1600" dirty="0">
                <a:latin typeface="Poppins" panose="00000500000000000000" pitchFamily="2" charset="0"/>
                <a:cs typeface="Poppins" panose="00000500000000000000" pitchFamily="2" charset="0"/>
              </a:rPr>
              <a:t>User Interaction</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242;p36">
            <a:extLst>
              <a:ext uri="{FF2B5EF4-FFF2-40B4-BE49-F238E27FC236}">
                <a16:creationId xmlns:a16="http://schemas.microsoft.com/office/drawing/2014/main" id="{997E056E-37BA-8656-675C-FBEEAFF662A0}"/>
              </a:ext>
            </a:extLst>
          </p:cNvPr>
          <p:cNvSpPr txBox="1">
            <a:spLocks noGrp="1"/>
          </p:cNvSpPr>
          <p:nvPr>
            <p:ph type="body" idx="1"/>
          </p:nvPr>
        </p:nvSpPr>
        <p:spPr>
          <a:xfrm>
            <a:off x="720000" y="1192160"/>
            <a:ext cx="7704000" cy="3344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SzPts val="1200"/>
              <a:buChar char="●"/>
            </a:pPr>
            <a:r>
              <a:rPr lang="en-US" dirty="0"/>
              <a:t>The AI lawn mowing scheduling app offers a user-friendly interface with intuitive interactions, ensuring a seamless user experience.</a:t>
            </a:r>
          </a:p>
          <a:p>
            <a:pPr marL="457200" lvl="0" indent="-304800" algn="l" rtl="0">
              <a:lnSpc>
                <a:spcPct val="115000"/>
              </a:lnSpc>
              <a:spcBef>
                <a:spcPts val="1000"/>
              </a:spcBef>
              <a:spcAft>
                <a:spcPts val="0"/>
              </a:spcAft>
              <a:buSzPts val="1200"/>
              <a:buChar char="●"/>
            </a:pPr>
            <a:r>
              <a:rPr lang="en-US" dirty="0"/>
              <a:t>Users can easily schedule mowing sessions, manage their lawn care preferences, and view upcoming appointments.</a:t>
            </a:r>
          </a:p>
          <a:p>
            <a:pPr marL="457200" lvl="0" indent="-304800" algn="l" rtl="0">
              <a:lnSpc>
                <a:spcPct val="115000"/>
              </a:lnSpc>
              <a:spcBef>
                <a:spcPts val="1000"/>
              </a:spcBef>
              <a:spcAft>
                <a:spcPts val="0"/>
              </a:spcAft>
              <a:buSzPts val="1200"/>
              <a:buChar char="●"/>
            </a:pPr>
            <a:r>
              <a:rPr lang="en-US" dirty="0"/>
              <a:t>The app provides clear instructions and guidance throughout the scheduling process, reducing user effort and minimizing cognitive load.</a:t>
            </a:r>
          </a:p>
          <a:p>
            <a:pPr marL="457200" lvl="0" indent="-304800" algn="l" rtl="0">
              <a:lnSpc>
                <a:spcPct val="115000"/>
              </a:lnSpc>
              <a:spcBef>
                <a:spcPts val="1000"/>
              </a:spcBef>
              <a:spcAft>
                <a:spcPts val="0"/>
              </a:spcAft>
              <a:buSzPts val="1200"/>
              <a:buChar char="●"/>
            </a:pPr>
            <a:r>
              <a:rPr lang="en-US" dirty="0"/>
              <a:t>Accessibility features, such as adjustable font sizes, color contrast options, and voice-guided navigation, enhance inclusivity for users with diverse needs.</a:t>
            </a:r>
          </a:p>
          <a:p>
            <a:pPr marL="457200" lvl="0" indent="-304800" algn="l" rtl="0">
              <a:lnSpc>
                <a:spcPct val="115000"/>
              </a:lnSpc>
              <a:spcBef>
                <a:spcPts val="1000"/>
              </a:spcBef>
              <a:spcAft>
                <a:spcPts val="0"/>
              </a:spcAft>
              <a:buSzPts val="1200"/>
              <a:buChar char="●"/>
            </a:pPr>
            <a:r>
              <a:rPr lang="en-US" dirty="0"/>
              <a:t>Push notifications and reminders keep users informed about upcoming appointments, improving engagement and reducing the likelihood of missed sessions.</a:t>
            </a:r>
          </a:p>
        </p:txBody>
      </p:sp>
    </p:spTree>
    <p:custDataLst>
      <p:tags r:id="rId1"/>
    </p:custDataLst>
    <p:extLst>
      <p:ext uri="{BB962C8B-B14F-4D97-AF65-F5344CB8AC3E}">
        <p14:creationId xmlns:p14="http://schemas.microsoft.com/office/powerpoint/2010/main" val="2156949410"/>
      </p:ext>
    </p:extLst>
  </p:cSld>
  <p:clrMapOvr>
    <a:masterClrMapping/>
  </p:clrMapOvr>
  <mc:AlternateContent xmlns:mc="http://schemas.openxmlformats.org/markup-compatibility/2006" xmlns:p14="http://schemas.microsoft.com/office/powerpoint/2010/main">
    <mc:Choice Requires="p14">
      <p:transition p14:dur="0" advTm="43626"/>
    </mc:Choice>
    <mc:Fallback xmlns="">
      <p:transition advTm="436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3.1|4.4"/>
</p:tagLst>
</file>

<file path=ppt/tags/tag10.xml><?xml version="1.0" encoding="utf-8"?>
<p:tagLst xmlns:a="http://schemas.openxmlformats.org/drawingml/2006/main" xmlns:r="http://schemas.openxmlformats.org/officeDocument/2006/relationships" xmlns:p="http://schemas.openxmlformats.org/presentationml/2006/main">
  <p:tag name="TIMING" val="|3.1|3.3|4.5|9.5|8.9"/>
</p:tagLst>
</file>

<file path=ppt/tags/tag11.xml><?xml version="1.0" encoding="utf-8"?>
<p:tagLst xmlns:a="http://schemas.openxmlformats.org/drawingml/2006/main" xmlns:r="http://schemas.openxmlformats.org/officeDocument/2006/relationships" xmlns:p="http://schemas.openxmlformats.org/presentationml/2006/main">
  <p:tag name="TIMING" val="|1.1|12.6"/>
</p:tagLst>
</file>

<file path=ppt/tags/tag12.xml><?xml version="1.0" encoding="utf-8"?>
<p:tagLst xmlns:a="http://schemas.openxmlformats.org/drawingml/2006/main" xmlns:r="http://schemas.openxmlformats.org/officeDocument/2006/relationships" xmlns:p="http://schemas.openxmlformats.org/presentationml/2006/main">
  <p:tag name="TIMING" val="|0.5|12.2|7.3|5.6"/>
</p:tagLst>
</file>

<file path=ppt/tags/tag13.xml><?xml version="1.0" encoding="utf-8"?>
<p:tagLst xmlns:a="http://schemas.openxmlformats.org/drawingml/2006/main" xmlns:r="http://schemas.openxmlformats.org/officeDocument/2006/relationships" xmlns:p="http://schemas.openxmlformats.org/presentationml/2006/main">
  <p:tag name="TIMING" val="|3.8|2.5|2.6|5.1"/>
</p:tagLst>
</file>

<file path=ppt/tags/tag14.xml><?xml version="1.0" encoding="utf-8"?>
<p:tagLst xmlns:a="http://schemas.openxmlformats.org/drawingml/2006/main" xmlns:r="http://schemas.openxmlformats.org/officeDocument/2006/relationships" xmlns:p="http://schemas.openxmlformats.org/presentationml/2006/main">
  <p:tag name="TIMING" val="|1.3|9"/>
</p:tagLst>
</file>

<file path=ppt/tags/tag15.xml><?xml version="1.0" encoding="utf-8"?>
<p:tagLst xmlns:a="http://schemas.openxmlformats.org/drawingml/2006/main" xmlns:r="http://schemas.openxmlformats.org/officeDocument/2006/relationships" xmlns:p="http://schemas.openxmlformats.org/presentationml/2006/main">
  <p:tag name="TIMING" val="|1.6|19.4|4.9"/>
</p:tagLst>
</file>

<file path=ppt/tags/tag16.xml><?xml version="1.0" encoding="utf-8"?>
<p:tagLst xmlns:a="http://schemas.openxmlformats.org/drawingml/2006/main" xmlns:r="http://schemas.openxmlformats.org/officeDocument/2006/relationships" xmlns:p="http://schemas.openxmlformats.org/presentationml/2006/main">
  <p:tag name="TIMING" val="|0.8|12.5"/>
</p:tagLst>
</file>

<file path=ppt/tags/tag17.xml><?xml version="1.0" encoding="utf-8"?>
<p:tagLst xmlns:a="http://schemas.openxmlformats.org/drawingml/2006/main" xmlns:r="http://schemas.openxmlformats.org/officeDocument/2006/relationships" xmlns:p="http://schemas.openxmlformats.org/presentationml/2006/main">
  <p:tag name="TIMING" val="|3.8|2.5|2.6|5.1"/>
</p:tagLst>
</file>

<file path=ppt/tags/tag18.xml><?xml version="1.0" encoding="utf-8"?>
<p:tagLst xmlns:a="http://schemas.openxmlformats.org/drawingml/2006/main" xmlns:r="http://schemas.openxmlformats.org/officeDocument/2006/relationships" xmlns:p="http://schemas.openxmlformats.org/presentationml/2006/main">
  <p:tag name="TIMING" val="|0.7|6.7"/>
</p:tagLst>
</file>

<file path=ppt/tags/tag19.xml><?xml version="1.0" encoding="utf-8"?>
<p:tagLst xmlns:a="http://schemas.openxmlformats.org/drawingml/2006/main" xmlns:r="http://schemas.openxmlformats.org/officeDocument/2006/relationships" xmlns:p="http://schemas.openxmlformats.org/presentationml/2006/main">
  <p:tag name="TIMING" val="|0.9|6.3"/>
</p:tagLst>
</file>

<file path=ppt/tags/tag2.xml><?xml version="1.0" encoding="utf-8"?>
<p:tagLst xmlns:a="http://schemas.openxmlformats.org/drawingml/2006/main" xmlns:r="http://schemas.openxmlformats.org/officeDocument/2006/relationships" xmlns:p="http://schemas.openxmlformats.org/presentationml/2006/main">
  <p:tag name="TIMING" val="|2.3|20.3"/>
</p:tagLst>
</file>

<file path=ppt/tags/tag20.xml><?xml version="1.0" encoding="utf-8"?>
<p:tagLst xmlns:a="http://schemas.openxmlformats.org/drawingml/2006/main" xmlns:r="http://schemas.openxmlformats.org/officeDocument/2006/relationships" xmlns:p="http://schemas.openxmlformats.org/presentationml/2006/main">
  <p:tag name="TIMING" val="|1.8|8.3"/>
</p:tagLst>
</file>

<file path=ppt/tags/tag3.xml><?xml version="1.0" encoding="utf-8"?>
<p:tagLst xmlns:a="http://schemas.openxmlformats.org/drawingml/2006/main" xmlns:r="http://schemas.openxmlformats.org/officeDocument/2006/relationships" xmlns:p="http://schemas.openxmlformats.org/presentationml/2006/main">
  <p:tag name="TIMING" val="|1.9|20.1|16.1"/>
</p:tagLst>
</file>

<file path=ppt/tags/tag4.xml><?xml version="1.0" encoding="utf-8"?>
<p:tagLst xmlns:a="http://schemas.openxmlformats.org/drawingml/2006/main" xmlns:r="http://schemas.openxmlformats.org/officeDocument/2006/relationships" xmlns:p="http://schemas.openxmlformats.org/presentationml/2006/main">
  <p:tag name="TIMING" val="|3.5|15.8|14.6"/>
</p:tagLst>
</file>

<file path=ppt/tags/tag5.xml><?xml version="1.0" encoding="utf-8"?>
<p:tagLst xmlns:a="http://schemas.openxmlformats.org/drawingml/2006/main" xmlns:r="http://schemas.openxmlformats.org/officeDocument/2006/relationships" xmlns:p="http://schemas.openxmlformats.org/presentationml/2006/main">
  <p:tag name="TIMING" val="|1.9"/>
</p:tagLst>
</file>

<file path=ppt/tags/tag6.xml><?xml version="1.0" encoding="utf-8"?>
<p:tagLst xmlns:a="http://schemas.openxmlformats.org/drawingml/2006/main" xmlns:r="http://schemas.openxmlformats.org/officeDocument/2006/relationships" xmlns:p="http://schemas.openxmlformats.org/presentationml/2006/main">
  <p:tag name="TIMING" val="|2.1|7.4|23.4"/>
</p:tagLst>
</file>

<file path=ppt/tags/tag7.xml><?xml version="1.0" encoding="utf-8"?>
<p:tagLst xmlns:a="http://schemas.openxmlformats.org/drawingml/2006/main" xmlns:r="http://schemas.openxmlformats.org/officeDocument/2006/relationships" xmlns:p="http://schemas.openxmlformats.org/presentationml/2006/main">
  <p:tag name="TIMING" val="|1.7|32.4|10.4"/>
</p:tagLst>
</file>

<file path=ppt/tags/tag8.xml><?xml version="1.0" encoding="utf-8"?>
<p:tagLst xmlns:a="http://schemas.openxmlformats.org/drawingml/2006/main" xmlns:r="http://schemas.openxmlformats.org/officeDocument/2006/relationships" xmlns:p="http://schemas.openxmlformats.org/presentationml/2006/main">
  <p:tag name="TIMING" val="|1.9|6.2|8.8|7.8|11.5"/>
</p:tagLst>
</file>

<file path=ppt/tags/tag9.xml><?xml version="1.0" encoding="utf-8"?>
<p:tagLst xmlns:a="http://schemas.openxmlformats.org/drawingml/2006/main" xmlns:r="http://schemas.openxmlformats.org/officeDocument/2006/relationships" xmlns:p="http://schemas.openxmlformats.org/presentationml/2006/main">
  <p:tag name="TIMING" val="|1.4|7|11.4|9.1|7"/>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3086</TotalTime>
  <Words>3397</Words>
  <Application>Microsoft Macintosh PowerPoint</Application>
  <PresentationFormat>On-screen Show (16:9)</PresentationFormat>
  <Paragraphs>230</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Poppins SemiBold</vt:lpstr>
      <vt:lpstr>Courier New</vt:lpstr>
      <vt:lpstr>Poppins</vt:lpstr>
      <vt:lpstr>Arial</vt:lpstr>
      <vt:lpstr>Lato</vt:lpstr>
      <vt:lpstr>Roboto Condensed Light</vt:lpstr>
      <vt:lpstr>Times New Roman</vt:lpstr>
      <vt:lpstr>PT Sans</vt:lpstr>
      <vt:lpstr>Open Sans</vt:lpstr>
      <vt:lpstr>Elegant, Modern Milky White Company Profile by Slidesgo</vt:lpstr>
      <vt:lpstr>Lawn Buddy “The cutting hedge technology”</vt:lpstr>
      <vt:lpstr>Low-Fidelity Prototype Wireframe</vt:lpstr>
      <vt:lpstr>Low-Fidelity Prototype Wireframe</vt:lpstr>
      <vt:lpstr>Low-Fidelity Prototype Wireframe</vt:lpstr>
      <vt:lpstr>Low-Fidelity Prototype Wireframe</vt:lpstr>
      <vt:lpstr>Low-Fidelity Prototype User Flow Diagram</vt:lpstr>
      <vt:lpstr>Low-Fidelity Prototype Description: Object Recognition</vt:lpstr>
      <vt:lpstr>Low-Fidelity Prototype Description: Use Case</vt:lpstr>
      <vt:lpstr>Social and Technological Affordances User Interaction</vt:lpstr>
      <vt:lpstr>Social and Technological Affordances Social Implications</vt:lpstr>
      <vt:lpstr>Social and Technological Affordances Technological Affordances</vt:lpstr>
      <vt:lpstr>AI Technology Stack Schematics Hardware and Infrastructure: Hardware Components</vt:lpstr>
      <vt:lpstr>AI Technology Stack Schematics Hardware and Infrastructure: Cloud Services</vt:lpstr>
      <vt:lpstr>AI Technology Stack Schematics Hardware and Infrastructure: Amazon SageMaker Workflow</vt:lpstr>
      <vt:lpstr>AI Technology Stack Schematics Software</vt:lpstr>
      <vt:lpstr>AI Technology Stack Schematics Software</vt:lpstr>
      <vt:lpstr>AI Technology Stack Schematics Data</vt:lpstr>
      <vt:lpstr>AI Technology Stack Schematics Data</vt:lpstr>
      <vt:lpstr>AI Technology Stack Schematics Algorithms</vt:lpstr>
      <vt:lpstr>AI Technology Stack Schematics Algorithms</vt:lpstr>
      <vt:lpstr>AI Technology Stack Schematics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327</cp:revision>
  <dcterms:modified xsi:type="dcterms:W3CDTF">2023-07-13T20:09:15Z</dcterms:modified>
</cp:coreProperties>
</file>