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Lato"/>
      <p:regular r:id="rId18"/>
      <p:bold r:id="rId19"/>
      <p:italic r:id="rId20"/>
      <p:boldItalic r:id="rId21"/>
    </p:embeddedFont>
    <p:embeddedFont>
      <p:font typeface="Bungee"/>
      <p:regular r:id="rId22"/>
    </p:embeddedFont>
    <p:embeddedFont>
      <p:font typeface="Poppins SemiBold"/>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Bungee-regular.fntdata"/><Relationship Id="rId21" Type="http://schemas.openxmlformats.org/officeDocument/2006/relationships/font" Target="fonts/Lato-bold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4233f2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84233f2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326d0444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326d0444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326d0444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326d0444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c474bcb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c474bc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b0ae9a8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b0ae9a8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64e41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b64e41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dc474bc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dc474bc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Include high level features</a:t>
            </a:r>
            <a:endParaRPr/>
          </a:p>
          <a:p>
            <a:pPr indent="-298450" lvl="0" marL="457200" rtl="0" algn="l">
              <a:spcBef>
                <a:spcPts val="0"/>
              </a:spcBef>
              <a:spcAft>
                <a:spcPts val="0"/>
              </a:spcAft>
              <a:buSzPts val="1100"/>
              <a:buChar char="-"/>
            </a:pPr>
            <a:r>
              <a:rPr lang="en"/>
              <a:t>Adjust dates accordingly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dc474bc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dc474bc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Match with Kanban board for features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2a228e0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2a228e0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Backlog Spreadsheet Link: https://docs.google.com/spreadsheets/d/18J4Ar8B82NslGVTDSySM2jdiz17-u7eK4tMNJfMAnn8/edit#gid=0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dc474bc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dc474bc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Reword and add more details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dc474bc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dc474bc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 Spreadsheet Link: https://docs.google.com/spreadsheets/d/18J4Ar8B82NslGVTDSySM2jdiz17-u7eK4tMNJfMAnn8/edit#gid=0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326d0444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326d0444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Simplified version of planned sprints (slide 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dc474bcb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dc474bcb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Trello Board Link: https://trello.com/b/MFcGKIqt/lawn-buddy-agile-board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3450" y="1767862"/>
            <a:ext cx="3910500" cy="1857300"/>
          </a:xfrm>
          <a:prstGeom prst="rect">
            <a:avLst/>
          </a:prstGeom>
        </p:spPr>
        <p:txBody>
          <a:bodyPr anchorCtr="0" anchor="b" bIns="91425" lIns="91425" spcFirstLastPara="1" rIns="91425" wrap="square" tIns="91425">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53536" y="3820119"/>
            <a:ext cx="3910500" cy="39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txBox="1"/>
          <p:nvPr>
            <p:ph hasCustomPrompt="1" type="title"/>
          </p:nvPr>
        </p:nvSpPr>
        <p:spPr>
          <a:xfrm>
            <a:off x="1577850" y="2300443"/>
            <a:ext cx="5988300" cy="1428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1577850" y="3615825"/>
            <a:ext cx="5988300" cy="497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 name="Shape 42"/>
        <p:cNvGrpSpPr/>
        <p:nvPr/>
      </p:nvGrpSpPr>
      <p:grpSpPr>
        <a:xfrm>
          <a:off x="0" y="0"/>
          <a:ext cx="0" cy="0"/>
          <a:chOff x="0" y="0"/>
          <a:chExt cx="0" cy="0"/>
        </a:xfrm>
      </p:grpSpPr>
      <p:sp>
        <p:nvSpPr>
          <p:cNvPr id="43" name="Google Shape;43;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13"/>
          <p:cNvSpPr txBox="1"/>
          <p:nvPr>
            <p:ph idx="2" type="title"/>
          </p:nvPr>
        </p:nvSpPr>
        <p:spPr>
          <a:xfrm>
            <a:off x="1972675"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1" type="subTitle"/>
          </p:nvPr>
        </p:nvSpPr>
        <p:spPr>
          <a:xfrm>
            <a:off x="1972675"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6" name="Google Shape;46;p13"/>
          <p:cNvSpPr txBox="1"/>
          <p:nvPr>
            <p:ph hasCustomPrompt="1" idx="3" type="title"/>
          </p:nvPr>
        </p:nvSpPr>
        <p:spPr>
          <a:xfrm>
            <a:off x="582650"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13"/>
          <p:cNvSpPr txBox="1"/>
          <p:nvPr>
            <p:ph idx="4" type="title"/>
          </p:nvPr>
        </p:nvSpPr>
        <p:spPr>
          <a:xfrm>
            <a:off x="5875350"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13"/>
          <p:cNvSpPr txBox="1"/>
          <p:nvPr>
            <p:ph idx="5" type="subTitle"/>
          </p:nvPr>
        </p:nvSpPr>
        <p:spPr>
          <a:xfrm>
            <a:off x="5875350"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9" name="Google Shape;49;p13"/>
          <p:cNvSpPr txBox="1"/>
          <p:nvPr>
            <p:ph hasCustomPrompt="1" idx="6" type="title"/>
          </p:nvPr>
        </p:nvSpPr>
        <p:spPr>
          <a:xfrm>
            <a:off x="4485425"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13"/>
          <p:cNvSpPr txBox="1"/>
          <p:nvPr>
            <p:ph idx="7" type="title"/>
          </p:nvPr>
        </p:nvSpPr>
        <p:spPr>
          <a:xfrm>
            <a:off x="1972675"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 name="Google Shape;51;p13"/>
          <p:cNvSpPr txBox="1"/>
          <p:nvPr>
            <p:ph idx="8" type="subTitle"/>
          </p:nvPr>
        </p:nvSpPr>
        <p:spPr>
          <a:xfrm>
            <a:off x="1972675"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2" name="Google Shape;52;p13"/>
          <p:cNvSpPr txBox="1"/>
          <p:nvPr>
            <p:ph hasCustomPrompt="1" idx="9" type="title"/>
          </p:nvPr>
        </p:nvSpPr>
        <p:spPr>
          <a:xfrm>
            <a:off x="582650"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 name="Google Shape;53;p13"/>
          <p:cNvSpPr txBox="1"/>
          <p:nvPr>
            <p:ph idx="13" type="title"/>
          </p:nvPr>
        </p:nvSpPr>
        <p:spPr>
          <a:xfrm>
            <a:off x="5875350"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3"/>
          <p:cNvSpPr txBox="1"/>
          <p:nvPr>
            <p:ph idx="14" type="subTitle"/>
          </p:nvPr>
        </p:nvSpPr>
        <p:spPr>
          <a:xfrm>
            <a:off x="5875350"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5" name="Google Shape;55;p13"/>
          <p:cNvSpPr txBox="1"/>
          <p:nvPr>
            <p:ph hasCustomPrompt="1" idx="15" type="title"/>
          </p:nvPr>
        </p:nvSpPr>
        <p:spPr>
          <a:xfrm>
            <a:off x="4485425"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56"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2716300" y="2095925"/>
            <a:ext cx="4992900" cy="136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4"/>
          <p:cNvSpPr txBox="1"/>
          <p:nvPr>
            <p:ph idx="1" type="subTitle"/>
          </p:nvPr>
        </p:nvSpPr>
        <p:spPr>
          <a:xfrm>
            <a:off x="1643400" y="3541275"/>
            <a:ext cx="58572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5"/>
          <p:cNvSpPr txBox="1"/>
          <p:nvPr>
            <p:ph type="title"/>
          </p:nvPr>
        </p:nvSpPr>
        <p:spPr>
          <a:xfrm>
            <a:off x="1753050" y="3294944"/>
            <a:ext cx="5637900" cy="29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2" name="Google Shape;62;p15"/>
          <p:cNvSpPr txBox="1"/>
          <p:nvPr>
            <p:ph idx="1" type="subTitle"/>
          </p:nvPr>
        </p:nvSpPr>
        <p:spPr>
          <a:xfrm>
            <a:off x="1379550" y="1703638"/>
            <a:ext cx="6384900" cy="14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63" name="Shape 63"/>
        <p:cNvGrpSpPr/>
        <p:nvPr/>
      </p:nvGrpSpPr>
      <p:grpSpPr>
        <a:xfrm>
          <a:off x="0" y="0"/>
          <a:ext cx="0" cy="0"/>
          <a:chOff x="0" y="0"/>
          <a:chExt cx="0" cy="0"/>
        </a:xfrm>
      </p:grpSpPr>
      <p:sp>
        <p:nvSpPr>
          <p:cNvPr id="64" name="Google Shape;64;p16"/>
          <p:cNvSpPr txBox="1"/>
          <p:nvPr>
            <p:ph idx="1" type="body"/>
          </p:nvPr>
        </p:nvSpPr>
        <p:spPr>
          <a:xfrm>
            <a:off x="719900" y="1228725"/>
            <a:ext cx="7704000" cy="3403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65" name="Google Shape;65;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6" name="Shape 66"/>
        <p:cNvGrpSpPr/>
        <p:nvPr/>
      </p:nvGrpSpPr>
      <p:grpSpPr>
        <a:xfrm>
          <a:off x="0" y="0"/>
          <a:ext cx="0" cy="0"/>
          <a:chOff x="0" y="0"/>
          <a:chExt cx="0" cy="0"/>
        </a:xfrm>
      </p:grpSpPr>
      <p:sp>
        <p:nvSpPr>
          <p:cNvPr id="67" name="Google Shape;67;p17"/>
          <p:cNvSpPr txBox="1"/>
          <p:nvPr>
            <p:ph idx="1" type="subTitle"/>
          </p:nvPr>
        </p:nvSpPr>
        <p:spPr>
          <a:xfrm flipH="1">
            <a:off x="4836750" y="1917675"/>
            <a:ext cx="3222300" cy="12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69" name="Shape 69"/>
        <p:cNvGrpSpPr/>
        <p:nvPr/>
      </p:nvGrpSpPr>
      <p:grpSpPr>
        <a:xfrm>
          <a:off x="0" y="0"/>
          <a:ext cx="0" cy="0"/>
          <a:chOff x="0" y="0"/>
          <a:chExt cx="0" cy="0"/>
        </a:xfrm>
      </p:grpSpPr>
      <p:sp>
        <p:nvSpPr>
          <p:cNvPr id="70" name="Google Shape;70;p18"/>
          <p:cNvSpPr txBox="1"/>
          <p:nvPr>
            <p:ph type="title"/>
          </p:nvPr>
        </p:nvSpPr>
        <p:spPr>
          <a:xfrm>
            <a:off x="93770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8"/>
          <p:cNvSpPr txBox="1"/>
          <p:nvPr>
            <p:ph idx="1" type="subTitle"/>
          </p:nvPr>
        </p:nvSpPr>
        <p:spPr>
          <a:xfrm>
            <a:off x="8555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8"/>
          <p:cNvSpPr txBox="1"/>
          <p:nvPr>
            <p:ph idx="2" type="title"/>
          </p:nvPr>
        </p:nvSpPr>
        <p:spPr>
          <a:xfrm>
            <a:off x="348442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8"/>
          <p:cNvSpPr txBox="1"/>
          <p:nvPr>
            <p:ph idx="3" type="subTitle"/>
          </p:nvPr>
        </p:nvSpPr>
        <p:spPr>
          <a:xfrm>
            <a:off x="3402225"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8"/>
          <p:cNvSpPr txBox="1"/>
          <p:nvPr>
            <p:ph idx="4" type="title"/>
          </p:nvPr>
        </p:nvSpPr>
        <p:spPr>
          <a:xfrm>
            <a:off x="6031147"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8"/>
          <p:cNvSpPr txBox="1"/>
          <p:nvPr>
            <p:ph idx="5" type="subTitle"/>
          </p:nvPr>
        </p:nvSpPr>
        <p:spPr>
          <a:xfrm>
            <a:off x="59490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8"/>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2">
  <p:cSld name="CUSTOM_6_2">
    <p:spTree>
      <p:nvGrpSpPr>
        <p:cNvPr id="77" name="Shape 77"/>
        <p:cNvGrpSpPr/>
        <p:nvPr/>
      </p:nvGrpSpPr>
      <p:grpSpPr>
        <a:xfrm>
          <a:off x="0" y="0"/>
          <a:ext cx="0" cy="0"/>
          <a:chOff x="0" y="0"/>
          <a:chExt cx="0" cy="0"/>
        </a:xfrm>
      </p:grpSpPr>
      <p:sp>
        <p:nvSpPr>
          <p:cNvPr id="78" name="Google Shape;78;p19"/>
          <p:cNvSpPr txBox="1"/>
          <p:nvPr>
            <p:ph type="title"/>
          </p:nvPr>
        </p:nvSpPr>
        <p:spPr>
          <a:xfrm>
            <a:off x="8799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9"/>
          <p:cNvSpPr txBox="1"/>
          <p:nvPr>
            <p:ph idx="1" type="subTitle"/>
          </p:nvPr>
        </p:nvSpPr>
        <p:spPr>
          <a:xfrm>
            <a:off x="8799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9"/>
          <p:cNvSpPr txBox="1"/>
          <p:nvPr>
            <p:ph idx="2" type="title"/>
          </p:nvPr>
        </p:nvSpPr>
        <p:spPr>
          <a:xfrm>
            <a:off x="348435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9"/>
          <p:cNvSpPr txBox="1"/>
          <p:nvPr>
            <p:ph idx="3" type="subTitle"/>
          </p:nvPr>
        </p:nvSpPr>
        <p:spPr>
          <a:xfrm>
            <a:off x="348435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 name="Google Shape;82;p19"/>
          <p:cNvSpPr txBox="1"/>
          <p:nvPr>
            <p:ph idx="4" type="title"/>
          </p:nvPr>
        </p:nvSpPr>
        <p:spPr>
          <a:xfrm>
            <a:off x="60888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19"/>
          <p:cNvSpPr txBox="1"/>
          <p:nvPr>
            <p:ph idx="5" type="subTitle"/>
          </p:nvPr>
        </p:nvSpPr>
        <p:spPr>
          <a:xfrm>
            <a:off x="60888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19"/>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1">
  <p:cSld name="CUSTOM_6_1">
    <p:spTree>
      <p:nvGrpSpPr>
        <p:cNvPr id="85" name="Shape 85"/>
        <p:cNvGrpSpPr/>
        <p:nvPr/>
      </p:nvGrpSpPr>
      <p:grpSpPr>
        <a:xfrm>
          <a:off x="0" y="0"/>
          <a:ext cx="0" cy="0"/>
          <a:chOff x="0" y="0"/>
          <a:chExt cx="0" cy="0"/>
        </a:xfrm>
      </p:grpSpPr>
      <p:sp>
        <p:nvSpPr>
          <p:cNvPr id="86" name="Google Shape;86;p20"/>
          <p:cNvSpPr txBox="1"/>
          <p:nvPr>
            <p:ph type="title"/>
          </p:nvPr>
        </p:nvSpPr>
        <p:spPr>
          <a:xfrm>
            <a:off x="83315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20"/>
          <p:cNvSpPr txBox="1"/>
          <p:nvPr>
            <p:ph idx="1" type="subTitle"/>
          </p:nvPr>
        </p:nvSpPr>
        <p:spPr>
          <a:xfrm>
            <a:off x="93770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20"/>
          <p:cNvSpPr txBox="1"/>
          <p:nvPr>
            <p:ph idx="2" type="title"/>
          </p:nvPr>
        </p:nvSpPr>
        <p:spPr>
          <a:xfrm>
            <a:off x="3379875"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20"/>
          <p:cNvSpPr txBox="1"/>
          <p:nvPr>
            <p:ph idx="3" type="subTitle"/>
          </p:nvPr>
        </p:nvSpPr>
        <p:spPr>
          <a:xfrm>
            <a:off x="3484425"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4" type="title"/>
          </p:nvPr>
        </p:nvSpPr>
        <p:spPr>
          <a:xfrm>
            <a:off x="592660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20"/>
          <p:cNvSpPr txBox="1"/>
          <p:nvPr>
            <p:ph idx="5" type="subTitle"/>
          </p:nvPr>
        </p:nvSpPr>
        <p:spPr>
          <a:xfrm>
            <a:off x="603115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983400" y="2489600"/>
            <a:ext cx="4440600" cy="1330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983400" y="524625"/>
            <a:ext cx="4440600" cy="1406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9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3983400" y="3903600"/>
            <a:ext cx="3174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93" name="Shape 93"/>
        <p:cNvGrpSpPr/>
        <p:nvPr/>
      </p:nvGrpSpPr>
      <p:grpSpPr>
        <a:xfrm>
          <a:off x="0" y="0"/>
          <a:ext cx="0" cy="0"/>
          <a:chOff x="0" y="0"/>
          <a:chExt cx="0" cy="0"/>
        </a:xfrm>
      </p:grpSpPr>
      <p:sp>
        <p:nvSpPr>
          <p:cNvPr id="94" name="Google Shape;94;p21"/>
          <p:cNvSpPr txBox="1"/>
          <p:nvPr>
            <p:ph type="title"/>
          </p:nvPr>
        </p:nvSpPr>
        <p:spPr>
          <a:xfrm>
            <a:off x="698619" y="1546925"/>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21"/>
          <p:cNvSpPr txBox="1"/>
          <p:nvPr>
            <p:ph idx="1" type="subTitle"/>
          </p:nvPr>
        </p:nvSpPr>
        <p:spPr>
          <a:xfrm>
            <a:off x="1003719" y="2015038"/>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21"/>
          <p:cNvSpPr txBox="1"/>
          <p:nvPr>
            <p:ph idx="2" type="title"/>
          </p:nvPr>
        </p:nvSpPr>
        <p:spPr>
          <a:xfrm>
            <a:off x="6008706" y="1546925"/>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21"/>
          <p:cNvSpPr txBox="1"/>
          <p:nvPr>
            <p:ph idx="3" type="subTitle"/>
          </p:nvPr>
        </p:nvSpPr>
        <p:spPr>
          <a:xfrm>
            <a:off x="6008706" y="2015038"/>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21"/>
          <p:cNvSpPr txBox="1"/>
          <p:nvPr>
            <p:ph idx="4" type="title"/>
          </p:nvPr>
        </p:nvSpPr>
        <p:spPr>
          <a:xfrm>
            <a:off x="698619" y="3076650"/>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21"/>
          <p:cNvSpPr txBox="1"/>
          <p:nvPr>
            <p:ph idx="5" type="subTitle"/>
          </p:nvPr>
        </p:nvSpPr>
        <p:spPr>
          <a:xfrm>
            <a:off x="1003719" y="3544763"/>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6" type="title"/>
          </p:nvPr>
        </p:nvSpPr>
        <p:spPr>
          <a:xfrm>
            <a:off x="6008706" y="3076650"/>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1"/>
          <p:cNvSpPr txBox="1"/>
          <p:nvPr>
            <p:ph idx="7" type="subTitle"/>
          </p:nvPr>
        </p:nvSpPr>
        <p:spPr>
          <a:xfrm>
            <a:off x="6008706" y="3544763"/>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1">
  <p:cSld name="CUSTOM_5_1">
    <p:spTree>
      <p:nvGrpSpPr>
        <p:cNvPr id="103" name="Shape 103"/>
        <p:cNvGrpSpPr/>
        <p:nvPr/>
      </p:nvGrpSpPr>
      <p:grpSpPr>
        <a:xfrm>
          <a:off x="0" y="0"/>
          <a:ext cx="0" cy="0"/>
          <a:chOff x="0" y="0"/>
          <a:chExt cx="0" cy="0"/>
        </a:xfrm>
      </p:grpSpPr>
      <p:sp>
        <p:nvSpPr>
          <p:cNvPr id="104" name="Google Shape;104;p22"/>
          <p:cNvSpPr txBox="1"/>
          <p:nvPr>
            <p:ph type="title"/>
          </p:nvPr>
        </p:nvSpPr>
        <p:spPr>
          <a:xfrm>
            <a:off x="1633805"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633799"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2"/>
          <p:cNvSpPr txBox="1"/>
          <p:nvPr>
            <p:ph idx="2" type="title"/>
          </p:nvPr>
        </p:nvSpPr>
        <p:spPr>
          <a:xfrm>
            <a:off x="5645780"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2"/>
          <p:cNvSpPr txBox="1"/>
          <p:nvPr>
            <p:ph idx="3" type="subTitle"/>
          </p:nvPr>
        </p:nvSpPr>
        <p:spPr>
          <a:xfrm>
            <a:off x="5645774"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2"/>
          <p:cNvSpPr txBox="1"/>
          <p:nvPr>
            <p:ph idx="4" type="title"/>
          </p:nvPr>
        </p:nvSpPr>
        <p:spPr>
          <a:xfrm>
            <a:off x="1633805"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2"/>
          <p:cNvSpPr txBox="1"/>
          <p:nvPr>
            <p:ph idx="5" type="subTitle"/>
          </p:nvPr>
        </p:nvSpPr>
        <p:spPr>
          <a:xfrm>
            <a:off x="1633799"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2"/>
          <p:cNvSpPr txBox="1"/>
          <p:nvPr>
            <p:ph idx="6" type="title"/>
          </p:nvPr>
        </p:nvSpPr>
        <p:spPr>
          <a:xfrm>
            <a:off x="5645780"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2"/>
          <p:cNvSpPr txBox="1"/>
          <p:nvPr>
            <p:ph idx="7" type="subTitle"/>
          </p:nvPr>
        </p:nvSpPr>
        <p:spPr>
          <a:xfrm>
            <a:off x="5645774"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2"/>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 name="Shape 113"/>
        <p:cNvGrpSpPr/>
        <p:nvPr/>
      </p:nvGrpSpPr>
      <p:grpSpPr>
        <a:xfrm>
          <a:off x="0" y="0"/>
          <a:ext cx="0" cy="0"/>
          <a:chOff x="0" y="0"/>
          <a:chExt cx="0" cy="0"/>
        </a:xfrm>
      </p:grpSpPr>
      <p:sp>
        <p:nvSpPr>
          <p:cNvPr id="114" name="Google Shape;114;p23"/>
          <p:cNvSpPr txBox="1"/>
          <p:nvPr>
            <p:ph type="title"/>
          </p:nvPr>
        </p:nvSpPr>
        <p:spPr>
          <a:xfrm>
            <a:off x="861799"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3"/>
          <p:cNvSpPr txBox="1"/>
          <p:nvPr>
            <p:ph idx="1" type="subTitle"/>
          </p:nvPr>
        </p:nvSpPr>
        <p:spPr>
          <a:xfrm>
            <a:off x="861799"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23"/>
          <p:cNvSpPr txBox="1"/>
          <p:nvPr>
            <p:ph idx="2" type="title"/>
          </p:nvPr>
        </p:nvSpPr>
        <p:spPr>
          <a:xfrm>
            <a:off x="3579012"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23"/>
          <p:cNvSpPr txBox="1"/>
          <p:nvPr>
            <p:ph idx="3" type="subTitle"/>
          </p:nvPr>
        </p:nvSpPr>
        <p:spPr>
          <a:xfrm>
            <a:off x="3579012"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idx="4" type="title"/>
          </p:nvPr>
        </p:nvSpPr>
        <p:spPr>
          <a:xfrm>
            <a:off x="861799"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3"/>
          <p:cNvSpPr txBox="1"/>
          <p:nvPr>
            <p:ph idx="5" type="subTitle"/>
          </p:nvPr>
        </p:nvSpPr>
        <p:spPr>
          <a:xfrm>
            <a:off x="861799"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3"/>
          <p:cNvSpPr txBox="1"/>
          <p:nvPr>
            <p:ph idx="6" type="title"/>
          </p:nvPr>
        </p:nvSpPr>
        <p:spPr>
          <a:xfrm>
            <a:off x="3579012"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3"/>
          <p:cNvSpPr txBox="1"/>
          <p:nvPr>
            <p:ph idx="7" type="subTitle"/>
          </p:nvPr>
        </p:nvSpPr>
        <p:spPr>
          <a:xfrm>
            <a:off x="3579012"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3"/>
          <p:cNvSpPr txBox="1"/>
          <p:nvPr>
            <p:ph idx="8" type="title"/>
          </p:nvPr>
        </p:nvSpPr>
        <p:spPr>
          <a:xfrm>
            <a:off x="6281400"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3"/>
          <p:cNvSpPr txBox="1"/>
          <p:nvPr>
            <p:ph idx="9" type="subTitle"/>
          </p:nvPr>
        </p:nvSpPr>
        <p:spPr>
          <a:xfrm>
            <a:off x="6281400" y="2280043"/>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3"/>
          <p:cNvSpPr txBox="1"/>
          <p:nvPr>
            <p:ph idx="13" type="title"/>
          </p:nvPr>
        </p:nvSpPr>
        <p:spPr>
          <a:xfrm>
            <a:off x="6281400" y="3664438"/>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3"/>
          <p:cNvSpPr txBox="1"/>
          <p:nvPr>
            <p:ph idx="14" type="subTitle"/>
          </p:nvPr>
        </p:nvSpPr>
        <p:spPr>
          <a:xfrm>
            <a:off x="6281400" y="4100957"/>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23"/>
          <p:cNvSpPr txBox="1"/>
          <p:nvPr>
            <p:ph idx="15"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
    <p:spTree>
      <p:nvGrpSpPr>
        <p:cNvPr id="127" name="Shape 127"/>
        <p:cNvGrpSpPr/>
        <p:nvPr/>
      </p:nvGrpSpPr>
      <p:grpSpPr>
        <a:xfrm>
          <a:off x="0" y="0"/>
          <a:ext cx="0" cy="0"/>
          <a:chOff x="0" y="0"/>
          <a:chExt cx="0" cy="0"/>
        </a:xfrm>
      </p:grpSpPr>
      <p:sp>
        <p:nvSpPr>
          <p:cNvPr id="128" name="Google Shape;128;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4"/>
          <p:cNvSpPr txBox="1"/>
          <p:nvPr>
            <p:ph hasCustomPrompt="1" idx="2" type="title"/>
          </p:nvPr>
        </p:nvSpPr>
        <p:spPr>
          <a:xfrm>
            <a:off x="1026251"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24"/>
          <p:cNvSpPr txBox="1"/>
          <p:nvPr>
            <p:ph idx="1" type="subTitle"/>
          </p:nvPr>
        </p:nvSpPr>
        <p:spPr>
          <a:xfrm>
            <a:off x="1235725"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 name="Google Shape;131;p24"/>
          <p:cNvSpPr txBox="1"/>
          <p:nvPr>
            <p:ph hasCustomPrompt="1" idx="3" type="title"/>
          </p:nvPr>
        </p:nvSpPr>
        <p:spPr>
          <a:xfrm>
            <a:off x="5167463"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2" name="Google Shape;132;p24"/>
          <p:cNvSpPr txBox="1"/>
          <p:nvPr>
            <p:ph idx="4" type="subTitle"/>
          </p:nvPr>
        </p:nvSpPr>
        <p:spPr>
          <a:xfrm>
            <a:off x="5376976"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3" name="Google Shape;133;p24"/>
          <p:cNvSpPr txBox="1"/>
          <p:nvPr>
            <p:ph hasCustomPrompt="1" idx="5" type="title"/>
          </p:nvPr>
        </p:nvSpPr>
        <p:spPr>
          <a:xfrm>
            <a:off x="1026251"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4" name="Google Shape;134;p24"/>
          <p:cNvSpPr txBox="1"/>
          <p:nvPr>
            <p:ph idx="6" type="subTitle"/>
          </p:nvPr>
        </p:nvSpPr>
        <p:spPr>
          <a:xfrm>
            <a:off x="1235725"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5" name="Google Shape;135;p24"/>
          <p:cNvSpPr txBox="1"/>
          <p:nvPr>
            <p:ph hasCustomPrompt="1" idx="7" type="title"/>
          </p:nvPr>
        </p:nvSpPr>
        <p:spPr>
          <a:xfrm>
            <a:off x="5167463"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4"/>
          <p:cNvSpPr txBox="1"/>
          <p:nvPr>
            <p:ph idx="8" type="subTitle"/>
          </p:nvPr>
        </p:nvSpPr>
        <p:spPr>
          <a:xfrm>
            <a:off x="5376912"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37" name="Shape 137"/>
        <p:cNvGrpSpPr/>
        <p:nvPr/>
      </p:nvGrpSpPr>
      <p:grpSpPr>
        <a:xfrm>
          <a:off x="0" y="0"/>
          <a:ext cx="0" cy="0"/>
          <a:chOff x="0" y="0"/>
          <a:chExt cx="0" cy="0"/>
        </a:xfrm>
      </p:grpSpPr>
      <p:sp>
        <p:nvSpPr>
          <p:cNvPr id="138" name="Google Shape;138;p25"/>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139" name="Google Shape;139;p2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40" name="Shape 140"/>
        <p:cNvGrpSpPr/>
        <p:nvPr/>
      </p:nvGrpSpPr>
      <p:grpSpPr>
        <a:xfrm>
          <a:off x="0" y="0"/>
          <a:ext cx="0" cy="0"/>
          <a:chOff x="0" y="0"/>
          <a:chExt cx="0" cy="0"/>
        </a:xfrm>
      </p:grpSpPr>
      <p:sp>
        <p:nvSpPr>
          <p:cNvPr id="141" name="Google Shape;141;p26"/>
          <p:cNvSpPr txBox="1"/>
          <p:nvPr>
            <p:ph type="title"/>
          </p:nvPr>
        </p:nvSpPr>
        <p:spPr>
          <a:xfrm>
            <a:off x="2424600" y="507223"/>
            <a:ext cx="4294800" cy="10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6"/>
          <p:cNvSpPr txBox="1"/>
          <p:nvPr>
            <p:ph idx="1" type="subTitle"/>
          </p:nvPr>
        </p:nvSpPr>
        <p:spPr>
          <a:xfrm>
            <a:off x="2854650" y="1558696"/>
            <a:ext cx="3434700" cy="13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6"/>
          <p:cNvSpPr txBox="1"/>
          <p:nvPr/>
        </p:nvSpPr>
        <p:spPr>
          <a:xfrm>
            <a:off x="2378550" y="3566516"/>
            <a:ext cx="43869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4990513"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0" name="Google Shape;20;p5"/>
          <p:cNvSpPr txBox="1"/>
          <p:nvPr>
            <p:ph idx="2" type="subTitle"/>
          </p:nvPr>
        </p:nvSpPr>
        <p:spPr>
          <a:xfrm>
            <a:off x="4990513"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5"/>
          <p:cNvSpPr txBox="1"/>
          <p:nvPr>
            <p:ph idx="3" type="subTitle"/>
          </p:nvPr>
        </p:nvSpPr>
        <p:spPr>
          <a:xfrm flipH="1">
            <a:off x="906888"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2" name="Google Shape;22;p5"/>
          <p:cNvSpPr txBox="1"/>
          <p:nvPr>
            <p:ph idx="4" type="subTitle"/>
          </p:nvPr>
        </p:nvSpPr>
        <p:spPr>
          <a:xfrm flipH="1">
            <a:off x="906888"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28" name="Google Shape;2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ph type="title"/>
          </p:nvPr>
        </p:nvSpPr>
        <p:spPr>
          <a:xfrm flipH="1">
            <a:off x="2348238" y="2691005"/>
            <a:ext cx="4447500" cy="1926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720000" y="1221150"/>
            <a:ext cx="4268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9"/>
          <p:cNvSpPr txBox="1"/>
          <p:nvPr>
            <p:ph idx="1" type="subTitle"/>
          </p:nvPr>
        </p:nvSpPr>
        <p:spPr>
          <a:xfrm>
            <a:off x="720000" y="2240565"/>
            <a:ext cx="4268100" cy="16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1174050"/>
            <a:ext cx="4460400" cy="10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cons8.com/" TargetMode="External"/><Relationship Id="rId4" Type="http://schemas.openxmlformats.org/officeDocument/2006/relationships/hyperlink" Target="https://www.atlassian.com/team-playbook/plays/retrospective" TargetMode="External"/><Relationship Id="rId5" Type="http://schemas.openxmlformats.org/officeDocument/2006/relationships/hyperlink" Target="https://www.smartsheet.com/content/agile-sprint-scrum-capacity-templates" TargetMode="External"/><Relationship Id="rId6" Type="http://schemas.openxmlformats.org/officeDocument/2006/relationships/hyperlink" Target="https://roadmunk.com/roadmap-templates/scrum-roadmap#:~:text=What%20is%20a%20scrum%20roadmap,tackled%20during%20each%20sprint%20cycle" TargetMode="External"/><Relationship Id="rId7"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370800" y="789437"/>
            <a:ext cx="3910500" cy="18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Lawn Buddy</a:t>
            </a:r>
            <a:endParaRPr sz="4100"/>
          </a:p>
          <a:p>
            <a:pPr indent="0" lvl="0" marL="0" rtl="0" algn="ctr">
              <a:spcBef>
                <a:spcPts val="0"/>
              </a:spcBef>
              <a:spcAft>
                <a:spcPts val="0"/>
              </a:spcAft>
              <a:buNone/>
            </a:pPr>
            <a:r>
              <a:rPr i="1" lang="en" sz="1000">
                <a:solidFill>
                  <a:srgbClr val="38761D"/>
                </a:solidFill>
              </a:rPr>
              <a:t>“The cutting hedge technology”</a:t>
            </a:r>
            <a:endParaRPr i="1" sz="1000">
              <a:solidFill>
                <a:srgbClr val="38761D"/>
              </a:solidFill>
            </a:endParaRPr>
          </a:p>
        </p:txBody>
      </p:sp>
      <p:sp>
        <p:nvSpPr>
          <p:cNvPr id="150" name="Google Shape;150;p28"/>
          <p:cNvSpPr txBox="1"/>
          <p:nvPr>
            <p:ph idx="1" type="subTitle"/>
          </p:nvPr>
        </p:nvSpPr>
        <p:spPr>
          <a:xfrm>
            <a:off x="264449" y="3690100"/>
            <a:ext cx="4123200" cy="39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500"/>
              <a:t>Assignment 3: Scrum: Planning &amp; Execution</a:t>
            </a:r>
            <a:endParaRPr b="1" sz="1500"/>
          </a:p>
          <a:p>
            <a:pPr indent="0" lvl="0" marL="0" rtl="0" algn="ctr">
              <a:lnSpc>
                <a:spcPct val="150000"/>
              </a:lnSpc>
              <a:spcBef>
                <a:spcPts val="0"/>
              </a:spcBef>
              <a:spcAft>
                <a:spcPts val="0"/>
              </a:spcAft>
              <a:buNone/>
            </a:pPr>
            <a:r>
              <a:rPr lang="en" sz="1100"/>
              <a:t>Enaas Ahmad, Gasser Ahmed, Hamnah Rizwan</a:t>
            </a:r>
            <a:endParaRPr sz="1100"/>
          </a:p>
          <a:p>
            <a:pPr indent="0" lvl="0" marL="0" rtl="0" algn="ctr">
              <a:lnSpc>
                <a:spcPct val="150000"/>
              </a:lnSpc>
              <a:spcBef>
                <a:spcPts val="0"/>
              </a:spcBef>
              <a:spcAft>
                <a:spcPts val="0"/>
              </a:spcAft>
              <a:buNone/>
            </a:pPr>
            <a:r>
              <a:rPr lang="en" sz="1100"/>
              <a:t>BIT 5594</a:t>
            </a:r>
            <a:endParaRPr sz="1100"/>
          </a:p>
          <a:p>
            <a:pPr indent="0" lvl="0" marL="0" rtl="0" algn="ctr">
              <a:lnSpc>
                <a:spcPct val="150000"/>
              </a:lnSpc>
              <a:spcBef>
                <a:spcPts val="0"/>
              </a:spcBef>
              <a:spcAft>
                <a:spcPts val="0"/>
              </a:spcAft>
              <a:buNone/>
            </a:pPr>
            <a:r>
              <a:rPr lang="en" sz="1100"/>
              <a:t>7/31/2022</a:t>
            </a:r>
            <a:endParaRPr sz="1100"/>
          </a:p>
        </p:txBody>
      </p:sp>
      <p:pic>
        <p:nvPicPr>
          <p:cNvPr id="151" name="Google Shape;151;p28"/>
          <p:cNvPicPr preferRelativeResize="0"/>
          <p:nvPr/>
        </p:nvPicPr>
        <p:blipFill>
          <a:blip r:embed="rId3">
            <a:alphaModFix/>
          </a:blip>
          <a:stretch>
            <a:fillRect/>
          </a:stretch>
        </p:blipFill>
        <p:spPr>
          <a:xfrm>
            <a:off x="4604124" y="400775"/>
            <a:ext cx="4275302"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Standup #1 Notes - 07/25/2022</a:t>
            </a:r>
            <a:endParaRPr sz="2800"/>
          </a:p>
        </p:txBody>
      </p:sp>
      <p:pic>
        <p:nvPicPr>
          <p:cNvPr id="257" name="Google Shape;257;p37"/>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258" name="Google Shape;258;p37"/>
          <p:cNvGrpSpPr/>
          <p:nvPr/>
        </p:nvGrpSpPr>
        <p:grpSpPr>
          <a:xfrm>
            <a:off x="757466" y="1546425"/>
            <a:ext cx="2484934" cy="1235425"/>
            <a:chOff x="757500" y="1546425"/>
            <a:chExt cx="1823805" cy="1235425"/>
          </a:xfrm>
        </p:grpSpPr>
        <p:sp>
          <p:nvSpPr>
            <p:cNvPr id="259" name="Google Shape;259;p37"/>
            <p:cNvSpPr txBox="1"/>
            <p:nvPr/>
          </p:nvSpPr>
          <p:spPr>
            <a:xfrm flipH="1">
              <a:off x="757500" y="1546425"/>
              <a:ext cx="11355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Enaas</a:t>
              </a:r>
              <a:endParaRPr>
                <a:solidFill>
                  <a:srgbClr val="000000"/>
                </a:solidFill>
                <a:latin typeface="Poppins SemiBold"/>
                <a:ea typeface="Poppins SemiBold"/>
                <a:cs typeface="Poppins SemiBold"/>
                <a:sym typeface="Poppins SemiBold"/>
              </a:endParaRPr>
            </a:p>
          </p:txBody>
        </p:sp>
        <p:sp>
          <p:nvSpPr>
            <p:cNvPr id="260" name="Google Shape;260;p37"/>
            <p:cNvSpPr txBox="1"/>
            <p:nvPr/>
          </p:nvSpPr>
          <p:spPr>
            <a:xfrm flipH="1">
              <a:off x="757605" y="1749250"/>
              <a:ext cx="18237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Started a WordPress project (https://lawnbuddy.wordpress.com)</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Planning to complete “Blog” page</a:t>
              </a:r>
              <a:endParaRPr sz="1000">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Discussed meeting with the team for standup #2 on 08/01/2022</a:t>
              </a:r>
              <a:endParaRPr sz="1000">
                <a:latin typeface="Lato"/>
                <a:ea typeface="Lato"/>
                <a:cs typeface="Lato"/>
                <a:sym typeface="Lato"/>
              </a:endParaRPr>
            </a:p>
          </p:txBody>
        </p:sp>
      </p:grpSp>
      <p:sp>
        <p:nvSpPr>
          <p:cNvPr id="261" name="Google Shape;261;p37"/>
          <p:cNvSpPr txBox="1"/>
          <p:nvPr/>
        </p:nvSpPr>
        <p:spPr>
          <a:xfrm flipH="1">
            <a:off x="3550430" y="1546425"/>
            <a:ext cx="1547119"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Gasser</a:t>
            </a:r>
            <a:endParaRPr>
              <a:solidFill>
                <a:srgbClr val="000000"/>
              </a:solidFill>
              <a:latin typeface="Poppins SemiBold"/>
              <a:ea typeface="Poppins SemiBold"/>
              <a:cs typeface="Poppins SemiBold"/>
              <a:sym typeface="Poppins SemiBold"/>
            </a:endParaRPr>
          </a:p>
        </p:txBody>
      </p:sp>
      <p:sp>
        <p:nvSpPr>
          <p:cNvPr id="262" name="Google Shape;262;p37"/>
          <p:cNvSpPr txBox="1"/>
          <p:nvPr/>
        </p:nvSpPr>
        <p:spPr>
          <a:xfrm flipH="1">
            <a:off x="3550457" y="1749250"/>
            <a:ext cx="2484900" cy="166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rgbClr val="000000"/>
              </a:buClr>
              <a:buSzPts val="1000"/>
              <a:buFont typeface="Lato"/>
              <a:buChar char="●"/>
            </a:pPr>
            <a:r>
              <a:rPr lang="en" sz="1000">
                <a:latin typeface="Lato"/>
                <a:ea typeface="Lato"/>
                <a:cs typeface="Lato"/>
                <a:sym typeface="Lato"/>
              </a:rPr>
              <a:t>Started agile board on Trello and discussed user stories and story points with the team</a:t>
            </a:r>
            <a:endParaRPr sz="1000">
              <a:latin typeface="Lato"/>
              <a:ea typeface="Lato"/>
              <a:cs typeface="Lato"/>
              <a:sym typeface="Lato"/>
            </a:endParaRPr>
          </a:p>
          <a:p>
            <a:pPr indent="-164084" lvl="0" marL="329184" rtl="0" algn="l">
              <a:spcBef>
                <a:spcPts val="0"/>
              </a:spcBef>
              <a:spcAft>
                <a:spcPts val="0"/>
              </a:spcAft>
              <a:buSzPts val="1000"/>
              <a:buFont typeface="Lato"/>
              <a:buChar char="●"/>
            </a:pPr>
            <a:r>
              <a:rPr lang="en" sz="1000">
                <a:latin typeface="Lato"/>
                <a:ea typeface="Lato"/>
                <a:cs typeface="Lato"/>
                <a:sym typeface="Lato"/>
              </a:rPr>
              <a:t>Planning to finish the Trello agile board to include user stories, sprints, dates, and assignments.</a:t>
            </a:r>
            <a:endParaRPr sz="1000">
              <a:latin typeface="Lato"/>
              <a:ea typeface="Lato"/>
              <a:cs typeface="Lato"/>
              <a:sym typeface="Lato"/>
            </a:endParaRPr>
          </a:p>
          <a:p>
            <a:pPr indent="-164084" lvl="0" marL="329184" rtl="0" algn="l">
              <a:spcBef>
                <a:spcPts val="0"/>
              </a:spcBef>
              <a:spcAft>
                <a:spcPts val="0"/>
              </a:spcAft>
              <a:buSzPts val="1000"/>
              <a:buFont typeface="Lato"/>
              <a:buChar char="●"/>
            </a:pPr>
            <a:r>
              <a:rPr lang="en" sz="1000">
                <a:latin typeface="Lato"/>
                <a:ea typeface="Lato"/>
                <a:cs typeface="Lato"/>
                <a:sym typeface="Lato"/>
              </a:rPr>
              <a:t>Planning to finish “Home” page</a:t>
            </a:r>
            <a:endParaRPr sz="1000">
              <a:latin typeface="Lato"/>
              <a:ea typeface="Lato"/>
              <a:cs typeface="Lato"/>
              <a:sym typeface="Lato"/>
            </a:endParaRPr>
          </a:p>
        </p:txBody>
      </p:sp>
      <p:grpSp>
        <p:nvGrpSpPr>
          <p:cNvPr id="263" name="Google Shape;263;p37"/>
          <p:cNvGrpSpPr/>
          <p:nvPr/>
        </p:nvGrpSpPr>
        <p:grpSpPr>
          <a:xfrm>
            <a:off x="6343359" y="1546425"/>
            <a:ext cx="2484927" cy="1923625"/>
            <a:chOff x="6343350" y="1647825"/>
            <a:chExt cx="1823800" cy="1923625"/>
          </a:xfrm>
        </p:grpSpPr>
        <p:sp>
          <p:nvSpPr>
            <p:cNvPr id="264" name="Google Shape;264;p37"/>
            <p:cNvSpPr txBox="1"/>
            <p:nvPr/>
          </p:nvSpPr>
          <p:spPr>
            <a:xfrm flipH="1">
              <a:off x="6343350" y="1647825"/>
              <a:ext cx="11355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Hamnah</a:t>
              </a:r>
              <a:endParaRPr>
                <a:solidFill>
                  <a:srgbClr val="000000"/>
                </a:solidFill>
                <a:latin typeface="Poppins SemiBold"/>
                <a:ea typeface="Poppins SemiBold"/>
                <a:cs typeface="Poppins SemiBold"/>
                <a:sym typeface="Poppins SemiBold"/>
              </a:endParaRPr>
            </a:p>
          </p:txBody>
        </p:sp>
        <p:sp>
          <p:nvSpPr>
            <p:cNvPr id="265" name="Google Shape;265;p37"/>
            <p:cNvSpPr txBox="1"/>
            <p:nvPr/>
          </p:nvSpPr>
          <p:spPr>
            <a:xfrm flipH="1">
              <a:off x="6343450" y="1850650"/>
              <a:ext cx="1823700" cy="17208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Took standup notes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Planning to create a roadmap of high-level features for the website</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Planning to present MVP versus the entire backlog/RTM</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Planning to finish “About Us” page and most of the “Business Plan” page</a:t>
              </a:r>
              <a:endParaRPr sz="1000">
                <a:solidFill>
                  <a:schemeClr val="dk1"/>
                </a:solidFill>
                <a:latin typeface="Lato"/>
                <a:ea typeface="Lato"/>
                <a:cs typeface="Lato"/>
                <a:sym typeface="Lato"/>
              </a:endParaRPr>
            </a:p>
          </p:txBody>
        </p:sp>
      </p:grpSp>
      <p:sp>
        <p:nvSpPr>
          <p:cNvPr id="266" name="Google Shape;266;p37"/>
          <p:cNvSpPr txBox="1"/>
          <p:nvPr/>
        </p:nvSpPr>
        <p:spPr>
          <a:xfrm flipH="1">
            <a:off x="757195" y="3375225"/>
            <a:ext cx="1935996"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Identified issues</a:t>
            </a:r>
            <a:endParaRPr>
              <a:solidFill>
                <a:srgbClr val="000000"/>
              </a:solidFill>
              <a:latin typeface="Poppins SemiBold"/>
              <a:ea typeface="Poppins SemiBold"/>
              <a:cs typeface="Poppins SemiBold"/>
              <a:sym typeface="Poppins SemiBold"/>
            </a:endParaRPr>
          </a:p>
        </p:txBody>
      </p:sp>
      <p:sp>
        <p:nvSpPr>
          <p:cNvPr id="267" name="Google Shape;267;p37"/>
          <p:cNvSpPr txBox="1"/>
          <p:nvPr/>
        </p:nvSpPr>
        <p:spPr>
          <a:xfrm flipH="1">
            <a:off x="757794" y="3578050"/>
            <a:ext cx="27927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What Application Lifecycle Management (ALM) tool should we use?</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What sequence should we use to estimate story points?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Wix versus WordPress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How long should sprints be?</a:t>
            </a:r>
            <a:endParaRPr sz="1000">
              <a:solidFill>
                <a:schemeClr val="dk1"/>
              </a:solidFill>
              <a:latin typeface="Lato"/>
              <a:ea typeface="Lato"/>
              <a:cs typeface="Lato"/>
              <a:sym typeface="Lato"/>
            </a:endParaRPr>
          </a:p>
        </p:txBody>
      </p:sp>
      <p:cxnSp>
        <p:nvCxnSpPr>
          <p:cNvPr id="268" name="Google Shape;268;p37"/>
          <p:cNvCxnSpPr/>
          <p:nvPr/>
        </p:nvCxnSpPr>
        <p:spPr>
          <a:xfrm>
            <a:off x="309450" y="3175450"/>
            <a:ext cx="8525100" cy="9000"/>
          </a:xfrm>
          <a:prstGeom prst="straightConnector1">
            <a:avLst/>
          </a:prstGeom>
          <a:noFill/>
          <a:ln cap="flat" cmpd="sng" w="9525">
            <a:solidFill>
              <a:schemeClr val="dk2"/>
            </a:solidFill>
            <a:prstDash val="solid"/>
            <a:round/>
            <a:headEnd len="med" w="med" type="none"/>
            <a:tailEnd len="med" w="med" type="none"/>
          </a:ln>
        </p:spPr>
      </p:cxnSp>
      <p:sp>
        <p:nvSpPr>
          <p:cNvPr id="269" name="Google Shape;269;p37"/>
          <p:cNvSpPr txBox="1"/>
          <p:nvPr/>
        </p:nvSpPr>
        <p:spPr>
          <a:xfrm flipH="1">
            <a:off x="3550450" y="3375225"/>
            <a:ext cx="22968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Suggested Resolutions</a:t>
            </a:r>
            <a:endParaRPr>
              <a:solidFill>
                <a:srgbClr val="000000"/>
              </a:solidFill>
              <a:latin typeface="Poppins SemiBold"/>
              <a:ea typeface="Poppins SemiBold"/>
              <a:cs typeface="Poppins SemiBold"/>
              <a:sym typeface="Poppins SemiBold"/>
            </a:endParaRPr>
          </a:p>
        </p:txBody>
      </p:sp>
      <p:sp>
        <p:nvSpPr>
          <p:cNvPr id="270" name="Google Shape;270;p37"/>
          <p:cNvSpPr txBox="1"/>
          <p:nvPr/>
        </p:nvSpPr>
        <p:spPr>
          <a:xfrm flipH="1">
            <a:off x="3551100" y="3578050"/>
            <a:ext cx="48729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Decided to u</a:t>
            </a:r>
            <a:r>
              <a:rPr lang="en" sz="1000">
                <a:solidFill>
                  <a:schemeClr val="dk1"/>
                </a:solidFill>
                <a:latin typeface="Lato"/>
                <a:ea typeface="Lato"/>
                <a:cs typeface="Lato"/>
                <a:sym typeface="Lato"/>
              </a:rPr>
              <a:t>se Trello after comparing it Trello, Asana, and Jira</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Agreed on u</a:t>
            </a:r>
            <a:r>
              <a:rPr lang="en" sz="1000">
                <a:solidFill>
                  <a:schemeClr val="dk1"/>
                </a:solidFill>
                <a:latin typeface="Lato"/>
                <a:ea typeface="Lato"/>
                <a:cs typeface="Lato"/>
                <a:sym typeface="Lato"/>
              </a:rPr>
              <a:t>s</a:t>
            </a:r>
            <a:r>
              <a:rPr lang="en" sz="1000">
                <a:solidFill>
                  <a:schemeClr val="dk1"/>
                </a:solidFill>
                <a:latin typeface="Lato"/>
                <a:ea typeface="Lato"/>
                <a:cs typeface="Lato"/>
                <a:sym typeface="Lato"/>
              </a:rPr>
              <a:t>ing</a:t>
            </a:r>
            <a:r>
              <a:rPr lang="en" sz="1000">
                <a:solidFill>
                  <a:schemeClr val="dk1"/>
                </a:solidFill>
                <a:latin typeface="Lato"/>
                <a:ea typeface="Lato"/>
                <a:cs typeface="Lato"/>
                <a:sym typeface="Lato"/>
              </a:rPr>
              <a:t> 1, 2, 3, 4, 5 sequence to estimate story points as follows:             1 - Green = Very Easy, 2 - Yellow = Easy, 3 - Orange = Medium, 4 - Red = Hard, and 5 - Purple = Very Hard</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Decided to use </a:t>
            </a:r>
            <a:r>
              <a:rPr lang="en" sz="1000">
                <a:solidFill>
                  <a:schemeClr val="dk1"/>
                </a:solidFill>
                <a:latin typeface="Lato"/>
                <a:ea typeface="Lato"/>
                <a:cs typeface="Lato"/>
                <a:sym typeface="Lato"/>
              </a:rPr>
              <a:t>WordPress</a:t>
            </a:r>
            <a:r>
              <a:rPr lang="en" sz="1000">
                <a:solidFill>
                  <a:schemeClr val="dk1"/>
                </a:solidFill>
                <a:latin typeface="Lato"/>
                <a:ea typeface="Lato"/>
                <a:cs typeface="Lato"/>
                <a:sym typeface="Lato"/>
              </a:rPr>
              <a:t> after comparing its pros and cons to Wix</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Agreed to have 1 week sprints</a:t>
            </a:r>
            <a:endParaRPr sz="10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Standup #2 Notes </a:t>
            </a:r>
            <a:r>
              <a:rPr lang="en" sz="2800"/>
              <a:t>- 08/01/2022</a:t>
            </a:r>
            <a:endParaRPr sz="2800"/>
          </a:p>
        </p:txBody>
      </p:sp>
      <p:pic>
        <p:nvPicPr>
          <p:cNvPr id="276" name="Google Shape;276;p38"/>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277" name="Google Shape;277;p38"/>
          <p:cNvGrpSpPr/>
          <p:nvPr/>
        </p:nvGrpSpPr>
        <p:grpSpPr>
          <a:xfrm>
            <a:off x="757466" y="1546425"/>
            <a:ext cx="2484934" cy="1235425"/>
            <a:chOff x="757500" y="1546425"/>
            <a:chExt cx="1823805" cy="1235425"/>
          </a:xfrm>
        </p:grpSpPr>
        <p:sp>
          <p:nvSpPr>
            <p:cNvPr id="278" name="Google Shape;278;p38"/>
            <p:cNvSpPr txBox="1"/>
            <p:nvPr/>
          </p:nvSpPr>
          <p:spPr>
            <a:xfrm flipH="1">
              <a:off x="757500" y="1546425"/>
              <a:ext cx="11355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Enaas</a:t>
              </a:r>
              <a:endParaRPr>
                <a:solidFill>
                  <a:srgbClr val="000000"/>
                </a:solidFill>
                <a:latin typeface="Poppins SemiBold"/>
                <a:ea typeface="Poppins SemiBold"/>
                <a:cs typeface="Poppins SemiBold"/>
                <a:sym typeface="Poppins SemiBold"/>
              </a:endParaRPr>
            </a:p>
          </p:txBody>
        </p:sp>
        <p:sp>
          <p:nvSpPr>
            <p:cNvPr id="279" name="Google Shape;279;p38"/>
            <p:cNvSpPr txBox="1"/>
            <p:nvPr/>
          </p:nvSpPr>
          <p:spPr>
            <a:xfrm flipH="1">
              <a:off x="757605" y="1749250"/>
              <a:ext cx="18237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Took standup notes</a:t>
              </a:r>
              <a:endParaRPr sz="1000">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C</a:t>
              </a:r>
              <a:r>
                <a:rPr lang="en" sz="1000">
                  <a:latin typeface="Lato"/>
                  <a:ea typeface="Lato"/>
                  <a:cs typeface="Lato"/>
                  <a:sym typeface="Lato"/>
                </a:rPr>
                <a:t>ompleted “Blog” page</a:t>
              </a:r>
              <a:endParaRPr sz="1000">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Planning to finish “Support” page</a:t>
              </a:r>
              <a:endParaRPr sz="1000">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latin typeface="Lato"/>
                  <a:ea typeface="Lato"/>
                  <a:cs typeface="Lato"/>
                  <a:sym typeface="Lato"/>
                </a:rPr>
                <a:t>Planning to c</a:t>
              </a:r>
              <a:r>
                <a:rPr lang="en" sz="1000">
                  <a:latin typeface="Lato"/>
                  <a:ea typeface="Lato"/>
                  <a:cs typeface="Lato"/>
                  <a:sym typeface="Lato"/>
                </a:rPr>
                <a:t>reate an Ecwid store (Ecwid Instant Site) and link page to the site </a:t>
              </a:r>
              <a:endParaRPr sz="1000">
                <a:latin typeface="Lato"/>
                <a:ea typeface="Lato"/>
                <a:cs typeface="Lato"/>
                <a:sym typeface="Lato"/>
              </a:endParaRPr>
            </a:p>
          </p:txBody>
        </p:sp>
      </p:grpSp>
      <p:sp>
        <p:nvSpPr>
          <p:cNvPr id="280" name="Google Shape;280;p38"/>
          <p:cNvSpPr txBox="1"/>
          <p:nvPr/>
        </p:nvSpPr>
        <p:spPr>
          <a:xfrm flipH="1">
            <a:off x="3550449" y="1546425"/>
            <a:ext cx="15471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Gasser</a:t>
            </a:r>
            <a:endParaRPr>
              <a:solidFill>
                <a:srgbClr val="000000"/>
              </a:solidFill>
              <a:latin typeface="Poppins SemiBold"/>
              <a:ea typeface="Poppins SemiBold"/>
              <a:cs typeface="Poppins SemiBold"/>
              <a:sym typeface="Poppins SemiBold"/>
            </a:endParaRPr>
          </a:p>
        </p:txBody>
      </p:sp>
      <p:sp>
        <p:nvSpPr>
          <p:cNvPr id="281" name="Google Shape;281;p38"/>
          <p:cNvSpPr txBox="1"/>
          <p:nvPr/>
        </p:nvSpPr>
        <p:spPr>
          <a:xfrm flipH="1">
            <a:off x="3550457" y="1749250"/>
            <a:ext cx="2484900" cy="166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SzPts val="1000"/>
              <a:buFont typeface="Lato"/>
              <a:buChar char="●"/>
            </a:pPr>
            <a:r>
              <a:rPr lang="en" sz="1000">
                <a:latin typeface="Lato"/>
                <a:ea typeface="Lato"/>
                <a:cs typeface="Lato"/>
                <a:sym typeface="Lato"/>
              </a:rPr>
              <a:t>Finished the Trello agile board to include user stories, sprints, dates, and assignments</a:t>
            </a:r>
            <a:endParaRPr sz="1000">
              <a:latin typeface="Lato"/>
              <a:ea typeface="Lato"/>
              <a:cs typeface="Lato"/>
              <a:sym typeface="Lato"/>
            </a:endParaRPr>
          </a:p>
          <a:p>
            <a:pPr indent="-164084" lvl="0" marL="329184" rtl="0" algn="l">
              <a:spcBef>
                <a:spcPts val="0"/>
              </a:spcBef>
              <a:spcAft>
                <a:spcPts val="0"/>
              </a:spcAft>
              <a:buSzPts val="1000"/>
              <a:buFont typeface="Lato"/>
              <a:buChar char="●"/>
            </a:pPr>
            <a:r>
              <a:rPr lang="en" sz="1000">
                <a:latin typeface="Lato"/>
                <a:ea typeface="Lato"/>
                <a:cs typeface="Lato"/>
                <a:sym typeface="Lato"/>
              </a:rPr>
              <a:t>Finished “Home” page</a:t>
            </a:r>
            <a:endParaRPr sz="1000">
              <a:latin typeface="Lato"/>
              <a:ea typeface="Lato"/>
              <a:cs typeface="Lato"/>
              <a:sym typeface="Lato"/>
            </a:endParaRPr>
          </a:p>
          <a:p>
            <a:pPr indent="-164084" lvl="0" marL="329184" rtl="0" algn="l">
              <a:spcBef>
                <a:spcPts val="0"/>
              </a:spcBef>
              <a:spcAft>
                <a:spcPts val="0"/>
              </a:spcAft>
              <a:buSzPts val="1000"/>
              <a:buFont typeface="Lato"/>
              <a:buChar char="●"/>
            </a:pPr>
            <a:r>
              <a:rPr lang="en" sz="1000">
                <a:latin typeface="Lato"/>
                <a:ea typeface="Lato"/>
                <a:cs typeface="Lato"/>
                <a:sym typeface="Lato"/>
              </a:rPr>
              <a:t>Planning to finish “E-commerce” page</a:t>
            </a:r>
            <a:endParaRPr sz="1000">
              <a:latin typeface="Lato"/>
              <a:ea typeface="Lato"/>
              <a:cs typeface="Lato"/>
              <a:sym typeface="Lato"/>
            </a:endParaRPr>
          </a:p>
        </p:txBody>
      </p:sp>
      <p:grpSp>
        <p:nvGrpSpPr>
          <p:cNvPr id="282" name="Google Shape;282;p38"/>
          <p:cNvGrpSpPr/>
          <p:nvPr/>
        </p:nvGrpSpPr>
        <p:grpSpPr>
          <a:xfrm>
            <a:off x="6343359" y="1546425"/>
            <a:ext cx="2484927" cy="1923625"/>
            <a:chOff x="6343350" y="1647825"/>
            <a:chExt cx="1823800" cy="1923625"/>
          </a:xfrm>
        </p:grpSpPr>
        <p:sp>
          <p:nvSpPr>
            <p:cNvPr id="283" name="Google Shape;283;p38"/>
            <p:cNvSpPr txBox="1"/>
            <p:nvPr/>
          </p:nvSpPr>
          <p:spPr>
            <a:xfrm flipH="1">
              <a:off x="6343350" y="1647825"/>
              <a:ext cx="11355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Hamnah</a:t>
              </a:r>
              <a:endParaRPr>
                <a:solidFill>
                  <a:srgbClr val="000000"/>
                </a:solidFill>
                <a:latin typeface="Poppins SemiBold"/>
                <a:ea typeface="Poppins SemiBold"/>
                <a:cs typeface="Poppins SemiBold"/>
                <a:sym typeface="Poppins SemiBold"/>
              </a:endParaRPr>
            </a:p>
          </p:txBody>
        </p:sp>
        <p:sp>
          <p:nvSpPr>
            <p:cNvPr id="284" name="Google Shape;284;p38"/>
            <p:cNvSpPr txBox="1"/>
            <p:nvPr/>
          </p:nvSpPr>
          <p:spPr>
            <a:xfrm flipH="1">
              <a:off x="6343450" y="1850650"/>
              <a:ext cx="1823700" cy="17208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Created a roadmap of high-level features for the website</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Presented MVP versus the entire backlog/RTM</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 Finished “About Us” page and most of the “Business Plan” page</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Planning to finish “Career Opportunities” page  and the rest of “Business Plan” page</a:t>
              </a:r>
              <a:endParaRPr sz="1000">
                <a:solidFill>
                  <a:schemeClr val="dk1"/>
                </a:solidFill>
                <a:latin typeface="Lato"/>
                <a:ea typeface="Lato"/>
                <a:cs typeface="Lato"/>
                <a:sym typeface="Lato"/>
              </a:endParaRPr>
            </a:p>
          </p:txBody>
        </p:sp>
      </p:grpSp>
      <p:sp>
        <p:nvSpPr>
          <p:cNvPr id="285" name="Google Shape;285;p38"/>
          <p:cNvSpPr txBox="1"/>
          <p:nvPr/>
        </p:nvSpPr>
        <p:spPr>
          <a:xfrm flipH="1">
            <a:off x="757291" y="3375225"/>
            <a:ext cx="19359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Identified issues</a:t>
            </a:r>
            <a:endParaRPr>
              <a:solidFill>
                <a:srgbClr val="000000"/>
              </a:solidFill>
              <a:latin typeface="Poppins SemiBold"/>
              <a:ea typeface="Poppins SemiBold"/>
              <a:cs typeface="Poppins SemiBold"/>
              <a:sym typeface="Poppins SemiBold"/>
            </a:endParaRPr>
          </a:p>
        </p:txBody>
      </p:sp>
      <p:sp>
        <p:nvSpPr>
          <p:cNvPr id="286" name="Google Shape;286;p38"/>
          <p:cNvSpPr txBox="1"/>
          <p:nvPr/>
        </p:nvSpPr>
        <p:spPr>
          <a:xfrm flipH="1">
            <a:off x="757794" y="3578050"/>
            <a:ext cx="27927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WordPress is not showing the website pages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Ecwid store didn’t have definitive options for services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Team member emergency causing partial </a:t>
            </a:r>
            <a:r>
              <a:rPr lang="en" sz="1000">
                <a:solidFill>
                  <a:schemeClr val="dk1"/>
                </a:solidFill>
                <a:latin typeface="Lato"/>
                <a:ea typeface="Lato"/>
                <a:cs typeface="Lato"/>
                <a:sym typeface="Lato"/>
              </a:rPr>
              <a:t>unavailability</a:t>
            </a:r>
            <a:endParaRPr sz="1000">
              <a:solidFill>
                <a:schemeClr val="dk1"/>
              </a:solidFill>
              <a:latin typeface="Lato"/>
              <a:ea typeface="Lato"/>
              <a:cs typeface="Lato"/>
              <a:sym typeface="Lato"/>
            </a:endParaRPr>
          </a:p>
        </p:txBody>
      </p:sp>
      <p:cxnSp>
        <p:nvCxnSpPr>
          <p:cNvPr id="287" name="Google Shape;287;p38"/>
          <p:cNvCxnSpPr/>
          <p:nvPr/>
        </p:nvCxnSpPr>
        <p:spPr>
          <a:xfrm>
            <a:off x="309450" y="3302975"/>
            <a:ext cx="8525100" cy="90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38"/>
          <p:cNvSpPr txBox="1"/>
          <p:nvPr/>
        </p:nvSpPr>
        <p:spPr>
          <a:xfrm flipH="1">
            <a:off x="3550450" y="3375225"/>
            <a:ext cx="22968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SemiBold"/>
                <a:ea typeface="Poppins SemiBold"/>
                <a:cs typeface="Poppins SemiBold"/>
                <a:sym typeface="Poppins SemiBold"/>
              </a:rPr>
              <a:t>Suggested Resolutions</a:t>
            </a:r>
            <a:endParaRPr>
              <a:solidFill>
                <a:srgbClr val="000000"/>
              </a:solidFill>
              <a:latin typeface="Poppins SemiBold"/>
              <a:ea typeface="Poppins SemiBold"/>
              <a:cs typeface="Poppins SemiBold"/>
              <a:sym typeface="Poppins SemiBold"/>
            </a:endParaRPr>
          </a:p>
        </p:txBody>
      </p:sp>
      <p:sp>
        <p:nvSpPr>
          <p:cNvPr id="289" name="Google Shape;289;p38"/>
          <p:cNvSpPr txBox="1"/>
          <p:nvPr/>
        </p:nvSpPr>
        <p:spPr>
          <a:xfrm flipH="1">
            <a:off x="3551100" y="3578050"/>
            <a:ext cx="4872900" cy="1032600"/>
          </a:xfrm>
          <a:prstGeom prst="rect">
            <a:avLst/>
          </a:prstGeom>
          <a:noFill/>
          <a:ln>
            <a:noFill/>
          </a:ln>
        </p:spPr>
        <p:txBody>
          <a:bodyPr anchorCtr="0" anchor="t" bIns="91425" lIns="91425" spcFirstLastPara="1" rIns="91425" wrap="square" tIns="91425">
            <a:noAutofit/>
          </a:bodyPr>
          <a:lstStyle/>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The </a:t>
            </a:r>
            <a:r>
              <a:rPr lang="en" sz="1000">
                <a:solidFill>
                  <a:schemeClr val="dk1"/>
                </a:solidFill>
                <a:latin typeface="Lato"/>
                <a:ea typeface="Lato"/>
                <a:cs typeface="Lato"/>
                <a:sym typeface="Lato"/>
              </a:rPr>
              <a:t>overview pages are published but not the “pages”</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Use an ecommerce online store that is geared toward services rather than products. Added sample services, but they did not complete the criteria of the Lawn Buddy formula. </a:t>
            </a:r>
            <a:endParaRPr sz="1000">
              <a:solidFill>
                <a:schemeClr val="dk1"/>
              </a:solidFill>
              <a:latin typeface="Lato"/>
              <a:ea typeface="Lato"/>
              <a:cs typeface="Lato"/>
              <a:sym typeface="Lato"/>
            </a:endParaRPr>
          </a:p>
          <a:p>
            <a:pPr indent="-164084" lvl="0" marL="329184"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Reassign user stories to be able to meet our sprint deadline</a:t>
            </a:r>
            <a:endParaRPr sz="10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Retrospective Notes</a:t>
            </a:r>
            <a:r>
              <a:rPr lang="en" sz="2800"/>
              <a:t> - 08/08/2022</a:t>
            </a:r>
            <a:endParaRPr sz="2800"/>
          </a:p>
          <a:p>
            <a:pPr indent="0" lvl="0" marL="0" rtl="0" algn="l">
              <a:spcBef>
                <a:spcPts val="0"/>
              </a:spcBef>
              <a:spcAft>
                <a:spcPts val="0"/>
              </a:spcAft>
              <a:buNone/>
            </a:pPr>
            <a:r>
              <a:t/>
            </a:r>
            <a:endParaRPr sz="2800"/>
          </a:p>
        </p:txBody>
      </p:sp>
      <p:pic>
        <p:nvPicPr>
          <p:cNvPr id="295" name="Google Shape;295;p3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96" name="Google Shape;296;p39"/>
          <p:cNvSpPr txBox="1"/>
          <p:nvPr/>
        </p:nvSpPr>
        <p:spPr>
          <a:xfrm flipH="1">
            <a:off x="1078050" y="1863400"/>
            <a:ext cx="17982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What went well</a:t>
            </a:r>
            <a:endParaRPr sz="1600">
              <a:solidFill>
                <a:srgbClr val="000000"/>
              </a:solidFill>
              <a:latin typeface="Poppins SemiBold"/>
              <a:ea typeface="Poppins SemiBold"/>
              <a:cs typeface="Poppins SemiBold"/>
              <a:sym typeface="Poppins SemiBold"/>
            </a:endParaRPr>
          </a:p>
        </p:txBody>
      </p:sp>
      <p:sp>
        <p:nvSpPr>
          <p:cNvPr id="297" name="Google Shape;297;p39"/>
          <p:cNvSpPr txBox="1"/>
          <p:nvPr/>
        </p:nvSpPr>
        <p:spPr>
          <a:xfrm flipH="1">
            <a:off x="720000" y="2096800"/>
            <a:ext cx="2514300" cy="24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Great communication and input from the team</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The team dynamic as we resolved issues was excellent</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solidFill>
                  <a:schemeClr val="dk1"/>
                </a:solidFill>
                <a:latin typeface="Lato"/>
                <a:ea typeface="Lato"/>
                <a:cs typeface="Lato"/>
                <a:sym typeface="Lato"/>
              </a:rPr>
              <a:t>Effective standup meetings</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Good planning gave us a head start on developing the website</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The website demo went well</a:t>
            </a:r>
            <a:endParaRPr sz="1200">
              <a:solidFill>
                <a:srgbClr val="000000"/>
              </a:solidFill>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lang="en" sz="1200">
                <a:latin typeface="Lato"/>
                <a:ea typeface="Lato"/>
                <a:cs typeface="Lato"/>
                <a:sym typeface="Lato"/>
              </a:rPr>
              <a:t>All user stories were delivered on time</a:t>
            </a:r>
            <a:endParaRPr sz="1200">
              <a:latin typeface="Lato"/>
              <a:ea typeface="Lato"/>
              <a:cs typeface="Lato"/>
              <a:sym typeface="Lato"/>
            </a:endParaRPr>
          </a:p>
        </p:txBody>
      </p:sp>
      <p:sp>
        <p:nvSpPr>
          <p:cNvPr id="298" name="Google Shape;298;p39"/>
          <p:cNvSpPr/>
          <p:nvPr/>
        </p:nvSpPr>
        <p:spPr>
          <a:xfrm>
            <a:off x="1652825" y="1121800"/>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9"/>
          <p:cNvPicPr preferRelativeResize="0"/>
          <p:nvPr/>
        </p:nvPicPr>
        <p:blipFill>
          <a:blip r:embed="rId4">
            <a:alphaModFix/>
          </a:blip>
          <a:stretch>
            <a:fillRect/>
          </a:stretch>
        </p:blipFill>
        <p:spPr>
          <a:xfrm>
            <a:off x="1798817" y="1275742"/>
            <a:ext cx="356616" cy="356616"/>
          </a:xfrm>
          <a:prstGeom prst="rect">
            <a:avLst/>
          </a:prstGeom>
          <a:noFill/>
          <a:ln>
            <a:noFill/>
          </a:ln>
        </p:spPr>
      </p:pic>
      <p:sp>
        <p:nvSpPr>
          <p:cNvPr id="300" name="Google Shape;300;p39"/>
          <p:cNvSpPr txBox="1"/>
          <p:nvPr/>
        </p:nvSpPr>
        <p:spPr>
          <a:xfrm flipH="1">
            <a:off x="6423050" y="1863400"/>
            <a:ext cx="19320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Lessons Learned</a:t>
            </a:r>
            <a:endParaRPr sz="1600">
              <a:solidFill>
                <a:srgbClr val="000000"/>
              </a:solidFill>
              <a:latin typeface="Poppins SemiBold"/>
              <a:ea typeface="Poppins SemiBold"/>
              <a:cs typeface="Poppins SemiBold"/>
              <a:sym typeface="Poppins SemiBold"/>
            </a:endParaRPr>
          </a:p>
        </p:txBody>
      </p:sp>
      <p:sp>
        <p:nvSpPr>
          <p:cNvPr id="301" name="Google Shape;301;p39"/>
          <p:cNvSpPr txBox="1"/>
          <p:nvPr/>
        </p:nvSpPr>
        <p:spPr>
          <a:xfrm flipH="1">
            <a:off x="6102800" y="2096800"/>
            <a:ext cx="2514300" cy="24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Make sure to carefully read and understand the requirements before starting any work</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Backlog maintenance</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Improve user stories to have more details</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Make better estimates of story points and dates</a:t>
            </a:r>
            <a:endParaRPr sz="1200">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latin typeface="Lato"/>
                <a:ea typeface="Lato"/>
                <a:cs typeface="Lato"/>
                <a:sym typeface="Lato"/>
              </a:rPr>
              <a:t>Frequent saving of the </a:t>
            </a:r>
            <a:r>
              <a:rPr lang="en" sz="1200">
                <a:latin typeface="Lato"/>
                <a:ea typeface="Lato"/>
                <a:cs typeface="Lato"/>
                <a:sym typeface="Lato"/>
              </a:rPr>
              <a:t>website</a:t>
            </a:r>
            <a:r>
              <a:rPr lang="en" sz="1200">
                <a:latin typeface="Lato"/>
                <a:ea typeface="Lato"/>
                <a:cs typeface="Lato"/>
                <a:sym typeface="Lato"/>
              </a:rPr>
              <a:t> to ensure that no progress is lost </a:t>
            </a:r>
            <a:endParaRPr sz="1200">
              <a:latin typeface="Lato"/>
              <a:ea typeface="Lato"/>
              <a:cs typeface="Lato"/>
              <a:sym typeface="Lato"/>
            </a:endParaRPr>
          </a:p>
        </p:txBody>
      </p:sp>
      <p:sp>
        <p:nvSpPr>
          <p:cNvPr id="302" name="Google Shape;302;p39"/>
          <p:cNvSpPr/>
          <p:nvPr/>
        </p:nvSpPr>
        <p:spPr>
          <a:xfrm>
            <a:off x="7035625" y="1121800"/>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txBox="1"/>
          <p:nvPr/>
        </p:nvSpPr>
        <p:spPr>
          <a:xfrm flipH="1">
            <a:off x="3583588" y="1863400"/>
            <a:ext cx="21699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What didn’t go well</a:t>
            </a:r>
            <a:endParaRPr sz="1600">
              <a:solidFill>
                <a:srgbClr val="000000"/>
              </a:solidFill>
              <a:latin typeface="Poppins SemiBold"/>
              <a:ea typeface="Poppins SemiBold"/>
              <a:cs typeface="Poppins SemiBold"/>
              <a:sym typeface="Poppins SemiBold"/>
            </a:endParaRPr>
          </a:p>
        </p:txBody>
      </p:sp>
      <p:sp>
        <p:nvSpPr>
          <p:cNvPr id="304" name="Google Shape;304;p39"/>
          <p:cNvSpPr txBox="1"/>
          <p:nvPr/>
        </p:nvSpPr>
        <p:spPr>
          <a:xfrm flipH="1">
            <a:off x="3411388" y="2096800"/>
            <a:ext cx="2514300" cy="24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had to redo the Trello agile board to represent the e-commerce website user stories instead of the actual Lawn Buddy app user stories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Stories took longer to implement than we expected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Had a couple instances of a team member starting work on a story without assigning it to themselves, and then someone else started working on it too</a:t>
            </a:r>
            <a:endParaRPr sz="1200">
              <a:solidFill>
                <a:schemeClr val="dk1"/>
              </a:solidFill>
              <a:latin typeface="Lato"/>
              <a:ea typeface="Lato"/>
              <a:cs typeface="Lato"/>
              <a:sym typeface="Lato"/>
            </a:endParaRPr>
          </a:p>
        </p:txBody>
      </p:sp>
      <p:sp>
        <p:nvSpPr>
          <p:cNvPr id="305" name="Google Shape;305;p39"/>
          <p:cNvSpPr/>
          <p:nvPr/>
        </p:nvSpPr>
        <p:spPr>
          <a:xfrm>
            <a:off x="4344213" y="1121800"/>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39"/>
          <p:cNvPicPr preferRelativeResize="0"/>
          <p:nvPr/>
        </p:nvPicPr>
        <p:blipFill>
          <a:blip r:embed="rId5">
            <a:alphaModFix/>
          </a:blip>
          <a:stretch>
            <a:fillRect/>
          </a:stretch>
        </p:blipFill>
        <p:spPr>
          <a:xfrm flipH="1" rot="10800000">
            <a:off x="4490230" y="1275742"/>
            <a:ext cx="356616" cy="356616"/>
          </a:xfrm>
          <a:prstGeom prst="rect">
            <a:avLst/>
          </a:prstGeom>
          <a:noFill/>
          <a:ln>
            <a:noFill/>
          </a:ln>
        </p:spPr>
      </p:pic>
      <p:pic>
        <p:nvPicPr>
          <p:cNvPr id="307" name="Google Shape;307;p39"/>
          <p:cNvPicPr preferRelativeResize="0"/>
          <p:nvPr/>
        </p:nvPicPr>
        <p:blipFill>
          <a:blip r:embed="rId6">
            <a:alphaModFix/>
          </a:blip>
          <a:stretch>
            <a:fillRect/>
          </a:stretch>
        </p:blipFill>
        <p:spPr>
          <a:xfrm>
            <a:off x="7181617" y="1275742"/>
            <a:ext cx="356616" cy="3566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Appendix</a:t>
            </a:r>
            <a:endParaRPr sz="2800"/>
          </a:p>
        </p:txBody>
      </p:sp>
      <p:sp>
        <p:nvSpPr>
          <p:cNvPr id="313" name="Google Shape;313;p40"/>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u="sng">
                <a:solidFill>
                  <a:schemeClr val="hlink"/>
                </a:solidFill>
                <a:hlinkClick r:id="rId3"/>
              </a:rPr>
              <a:t>https://icons8.com/</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chemeClr val="hlink"/>
                </a:solidFill>
                <a:hlinkClick r:id="rId4"/>
              </a:rPr>
              <a:t>https://www.atlassian.com/team-playbook/plays/retrospective</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chemeClr val="hlink"/>
                </a:solidFill>
                <a:hlinkClick r:id="rId5"/>
              </a:rPr>
              <a:t>https://www.smartsheet.com/content/agile-sprint-scrum-capacity-templates</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chemeClr val="hlink"/>
                </a:solidFill>
                <a:hlinkClick r:id="rId6"/>
              </a:rPr>
              <a:t>https://roadmunk.com/roadmap-templates/scrum-roadmap#:~:text=What%20is%20a%20scrum%20roadmap,tackled%20during%20each%20sprint%20cycle</a:t>
            </a:r>
            <a:r>
              <a:rPr lang="en" sz="1300" u="sng">
                <a:solidFill>
                  <a:srgbClr val="000000"/>
                </a:solidFill>
              </a:rPr>
              <a:t>.</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rPr>
              <a:t>https://medium.com/@ClrMobile/planning-a-minimum-viable-product-a-step-by-step-guide-6f387d657870</a:t>
            </a:r>
            <a:endParaRPr sz="1300" u="sng">
              <a:solidFill>
                <a:srgbClr val="000000"/>
              </a:solidFill>
            </a:endParaRPr>
          </a:p>
        </p:txBody>
      </p:sp>
      <p:pic>
        <p:nvPicPr>
          <p:cNvPr id="314" name="Google Shape;314;p40"/>
          <p:cNvPicPr preferRelativeResize="0"/>
          <p:nvPr/>
        </p:nvPicPr>
        <p:blipFill>
          <a:blip r:embed="rId7">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157" name="Google Shape;157;p29"/>
          <p:cNvSpPr txBox="1"/>
          <p:nvPr>
            <p:ph idx="1" type="body"/>
          </p:nvPr>
        </p:nvSpPr>
        <p:spPr>
          <a:xfrm>
            <a:off x="666400" y="3487700"/>
            <a:ext cx="1515900" cy="178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Roadmap</a:t>
            </a:r>
            <a:endParaRPr b="1"/>
          </a:p>
          <a:p>
            <a:pPr indent="0" lvl="0" marL="0" rtl="0" algn="ctr">
              <a:lnSpc>
                <a:spcPct val="100000"/>
              </a:lnSpc>
              <a:spcBef>
                <a:spcPts val="1600"/>
              </a:spcBef>
              <a:spcAft>
                <a:spcPts val="1600"/>
              </a:spcAft>
              <a:buNone/>
            </a:pPr>
            <a:r>
              <a:rPr lang="en" sz="1100"/>
              <a:t>An overview of the planned timeline, milestones, and deliverables of the final project</a:t>
            </a:r>
            <a:endParaRPr sz="1100"/>
          </a:p>
        </p:txBody>
      </p:sp>
      <p:pic>
        <p:nvPicPr>
          <p:cNvPr id="158" name="Google Shape;158;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59" name="Google Shape;159;p29"/>
          <p:cNvSpPr/>
          <p:nvPr/>
        </p:nvSpPr>
        <p:spPr>
          <a:xfrm>
            <a:off x="720000" y="2524400"/>
            <a:ext cx="1775100" cy="8871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2327147" y="2524400"/>
            <a:ext cx="1775100" cy="8871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3934294" y="2524400"/>
            <a:ext cx="1693200" cy="8871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5459440" y="2524400"/>
            <a:ext cx="1633200" cy="887100"/>
          </a:xfrm>
          <a:prstGeom prst="chevron">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idx="1" type="body"/>
          </p:nvPr>
        </p:nvSpPr>
        <p:spPr>
          <a:xfrm>
            <a:off x="5390144" y="3487700"/>
            <a:ext cx="1515900" cy="178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Standup Notes</a:t>
            </a:r>
            <a:endParaRPr b="1"/>
          </a:p>
          <a:p>
            <a:pPr indent="0" lvl="0" marL="0" rtl="0" algn="ctr">
              <a:lnSpc>
                <a:spcPct val="100000"/>
              </a:lnSpc>
              <a:spcBef>
                <a:spcPts val="1600"/>
              </a:spcBef>
              <a:spcAft>
                <a:spcPts val="1600"/>
              </a:spcAft>
              <a:buNone/>
            </a:pPr>
            <a:r>
              <a:rPr lang="en" sz="1100"/>
              <a:t>Documentation during our standup meetings where we planned and adjusted tasks as needed</a:t>
            </a:r>
            <a:endParaRPr sz="1100"/>
          </a:p>
        </p:txBody>
      </p:sp>
      <p:sp>
        <p:nvSpPr>
          <p:cNvPr id="164" name="Google Shape;164;p29"/>
          <p:cNvSpPr txBox="1"/>
          <p:nvPr>
            <p:ph idx="1" type="body"/>
          </p:nvPr>
        </p:nvSpPr>
        <p:spPr>
          <a:xfrm>
            <a:off x="6927525" y="3487700"/>
            <a:ext cx="1627500" cy="178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Retrospective </a:t>
            </a:r>
            <a:r>
              <a:rPr b="1" lang="en"/>
              <a:t>Notes</a:t>
            </a:r>
            <a:endParaRPr b="1"/>
          </a:p>
          <a:p>
            <a:pPr indent="0" lvl="0" marL="0" rtl="0" algn="ctr">
              <a:lnSpc>
                <a:spcPct val="100000"/>
              </a:lnSpc>
              <a:spcBef>
                <a:spcPts val="1600"/>
              </a:spcBef>
              <a:spcAft>
                <a:spcPts val="1600"/>
              </a:spcAft>
              <a:buNone/>
            </a:pPr>
            <a:r>
              <a:rPr lang="en" sz="1100"/>
              <a:t>Overview of how the project went, and improvements could be made for the future</a:t>
            </a:r>
            <a:endParaRPr sz="1100"/>
          </a:p>
        </p:txBody>
      </p:sp>
      <p:sp>
        <p:nvSpPr>
          <p:cNvPr id="165" name="Google Shape;165;p29"/>
          <p:cNvSpPr txBox="1"/>
          <p:nvPr>
            <p:ph idx="1" type="body"/>
          </p:nvPr>
        </p:nvSpPr>
        <p:spPr>
          <a:xfrm>
            <a:off x="2203781" y="3487700"/>
            <a:ext cx="1515900" cy="178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Sprint</a:t>
            </a:r>
            <a:endParaRPr b="1"/>
          </a:p>
          <a:p>
            <a:pPr indent="0" lvl="0" marL="0" rtl="0" algn="ctr">
              <a:lnSpc>
                <a:spcPct val="100000"/>
              </a:lnSpc>
              <a:spcBef>
                <a:spcPts val="1600"/>
              </a:spcBef>
              <a:spcAft>
                <a:spcPts val="1600"/>
              </a:spcAft>
              <a:buNone/>
            </a:pPr>
            <a:r>
              <a:rPr lang="en" sz="1100"/>
              <a:t>Description of what took place for each sprint, and a comparison between Sprint 1 and Sprint 2</a:t>
            </a:r>
            <a:endParaRPr sz="1100"/>
          </a:p>
        </p:txBody>
      </p:sp>
      <p:sp>
        <p:nvSpPr>
          <p:cNvPr id="166" name="Google Shape;166;p29"/>
          <p:cNvSpPr/>
          <p:nvPr/>
        </p:nvSpPr>
        <p:spPr>
          <a:xfrm>
            <a:off x="6924663" y="2524400"/>
            <a:ext cx="1633200" cy="8871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741163" y="3487700"/>
            <a:ext cx="1627500" cy="178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t>Scrum/Kanban board</a:t>
            </a:r>
            <a:endParaRPr b="1" sz="1100"/>
          </a:p>
          <a:p>
            <a:pPr indent="0" lvl="0" marL="0" rtl="0" algn="ctr">
              <a:lnSpc>
                <a:spcPct val="100000"/>
              </a:lnSpc>
              <a:spcBef>
                <a:spcPts val="1600"/>
              </a:spcBef>
              <a:spcAft>
                <a:spcPts val="1600"/>
              </a:spcAft>
              <a:buNone/>
            </a:pPr>
            <a:r>
              <a:rPr lang="en" sz="1100"/>
              <a:t>Depicts the stages of the project including the Project backlog, MVP, and Sprint comparison </a:t>
            </a:r>
            <a:endParaRPr sz="1100"/>
          </a:p>
        </p:txBody>
      </p:sp>
      <p:sp>
        <p:nvSpPr>
          <p:cNvPr id="168" name="Google Shape;168;p29"/>
          <p:cNvSpPr txBox="1"/>
          <p:nvPr>
            <p:ph idx="1" type="body"/>
          </p:nvPr>
        </p:nvSpPr>
        <p:spPr>
          <a:xfrm>
            <a:off x="720000" y="1121788"/>
            <a:ext cx="8000400" cy="119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Project Scope Statement</a:t>
            </a:r>
            <a:endParaRPr b="1" sz="1500"/>
          </a:p>
          <a:p>
            <a:pPr indent="0" lvl="0" marL="0" rtl="0" algn="l">
              <a:lnSpc>
                <a:spcPct val="100000"/>
              </a:lnSpc>
              <a:spcBef>
                <a:spcPts val="1600"/>
              </a:spcBef>
              <a:spcAft>
                <a:spcPts val="1600"/>
              </a:spcAft>
              <a:buNone/>
            </a:pPr>
            <a:r>
              <a:rPr lang="en"/>
              <a:t>For Lawn Buddy we developed an e-commerce website for our business, using the Scrum methodology. The website will include, at a minimum, a home page, about section, blog posts, support, career opportunities, business plan, and an e-commerce page with an Ecwid store. The site will also have a friendly user interface that is easy to navigate. </a:t>
            </a:r>
            <a:endParaRPr/>
          </a:p>
        </p:txBody>
      </p:sp>
      <p:pic>
        <p:nvPicPr>
          <p:cNvPr id="169" name="Google Shape;169;p29"/>
          <p:cNvPicPr preferRelativeResize="0"/>
          <p:nvPr/>
        </p:nvPicPr>
        <p:blipFill>
          <a:blip r:embed="rId4">
            <a:alphaModFix/>
          </a:blip>
          <a:stretch>
            <a:fillRect/>
          </a:stretch>
        </p:blipFill>
        <p:spPr>
          <a:xfrm>
            <a:off x="1223400" y="2583800"/>
            <a:ext cx="768300" cy="768300"/>
          </a:xfrm>
          <a:prstGeom prst="rect">
            <a:avLst/>
          </a:prstGeom>
          <a:noFill/>
          <a:ln>
            <a:noFill/>
          </a:ln>
        </p:spPr>
      </p:pic>
      <p:pic>
        <p:nvPicPr>
          <p:cNvPr id="170" name="Google Shape;170;p29"/>
          <p:cNvPicPr preferRelativeResize="0"/>
          <p:nvPr/>
        </p:nvPicPr>
        <p:blipFill>
          <a:blip r:embed="rId5">
            <a:alphaModFix/>
          </a:blip>
          <a:stretch>
            <a:fillRect/>
          </a:stretch>
        </p:blipFill>
        <p:spPr>
          <a:xfrm>
            <a:off x="2960963" y="2638013"/>
            <a:ext cx="659875" cy="659875"/>
          </a:xfrm>
          <a:prstGeom prst="rect">
            <a:avLst/>
          </a:prstGeom>
          <a:noFill/>
          <a:ln>
            <a:noFill/>
          </a:ln>
        </p:spPr>
      </p:pic>
      <p:pic>
        <p:nvPicPr>
          <p:cNvPr id="171" name="Google Shape;171;p29"/>
          <p:cNvPicPr preferRelativeResize="0"/>
          <p:nvPr/>
        </p:nvPicPr>
        <p:blipFill>
          <a:blip r:embed="rId6">
            <a:alphaModFix/>
          </a:blip>
          <a:stretch>
            <a:fillRect/>
          </a:stretch>
        </p:blipFill>
        <p:spPr>
          <a:xfrm>
            <a:off x="4527122" y="2638013"/>
            <a:ext cx="659875" cy="659875"/>
          </a:xfrm>
          <a:prstGeom prst="rect">
            <a:avLst/>
          </a:prstGeom>
          <a:noFill/>
          <a:ln>
            <a:noFill/>
          </a:ln>
        </p:spPr>
      </p:pic>
      <p:pic>
        <p:nvPicPr>
          <p:cNvPr id="172" name="Google Shape;172;p29"/>
          <p:cNvPicPr preferRelativeResize="0"/>
          <p:nvPr/>
        </p:nvPicPr>
        <p:blipFill>
          <a:blip r:embed="rId7">
            <a:alphaModFix/>
          </a:blip>
          <a:stretch>
            <a:fillRect/>
          </a:stretch>
        </p:blipFill>
        <p:spPr>
          <a:xfrm>
            <a:off x="6093265" y="2681600"/>
            <a:ext cx="463110" cy="572700"/>
          </a:xfrm>
          <a:prstGeom prst="rect">
            <a:avLst/>
          </a:prstGeom>
          <a:noFill/>
          <a:ln>
            <a:noFill/>
          </a:ln>
        </p:spPr>
      </p:pic>
      <p:pic>
        <p:nvPicPr>
          <p:cNvPr id="173" name="Google Shape;173;p29"/>
          <p:cNvPicPr preferRelativeResize="0"/>
          <p:nvPr/>
        </p:nvPicPr>
        <p:blipFill>
          <a:blip r:embed="rId8">
            <a:alphaModFix/>
          </a:blip>
          <a:stretch>
            <a:fillRect/>
          </a:stretch>
        </p:blipFill>
        <p:spPr>
          <a:xfrm>
            <a:off x="7462650" y="2638013"/>
            <a:ext cx="659875" cy="65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Scrum Roadmap</a:t>
            </a:r>
            <a:endParaRPr sz="2800"/>
          </a:p>
        </p:txBody>
      </p:sp>
      <p:pic>
        <p:nvPicPr>
          <p:cNvPr id="179" name="Google Shape;179;p30"/>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80" name="Google Shape;180;p30"/>
          <p:cNvPicPr preferRelativeResize="0"/>
          <p:nvPr/>
        </p:nvPicPr>
        <p:blipFill rotWithShape="1">
          <a:blip r:embed="rId4">
            <a:alphaModFix/>
          </a:blip>
          <a:srcRect b="10868" l="0" r="0" t="6418"/>
          <a:stretch/>
        </p:blipFill>
        <p:spPr>
          <a:xfrm>
            <a:off x="1195388" y="1001050"/>
            <a:ext cx="6753224" cy="3927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MVP vs Backlog</a:t>
            </a:r>
            <a:endParaRPr sz="2800"/>
          </a:p>
        </p:txBody>
      </p:sp>
      <p:pic>
        <p:nvPicPr>
          <p:cNvPr id="186" name="Google Shape;186;p31"/>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187" name="Google Shape;187;p31"/>
          <p:cNvGrpSpPr/>
          <p:nvPr/>
        </p:nvGrpSpPr>
        <p:grpSpPr>
          <a:xfrm>
            <a:off x="1054375" y="1739825"/>
            <a:ext cx="7035250" cy="3403675"/>
            <a:chOff x="1265075" y="1652050"/>
            <a:chExt cx="7035250" cy="3403675"/>
          </a:xfrm>
        </p:grpSpPr>
        <p:sp>
          <p:nvSpPr>
            <p:cNvPr id="188" name="Google Shape;188;p31"/>
            <p:cNvSpPr/>
            <p:nvPr/>
          </p:nvSpPr>
          <p:spPr>
            <a:xfrm>
              <a:off x="4893500" y="3466600"/>
              <a:ext cx="2435400" cy="121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4893500" y="2055200"/>
              <a:ext cx="2435400" cy="1213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txBox="1"/>
            <p:nvPr/>
          </p:nvSpPr>
          <p:spPr>
            <a:xfrm>
              <a:off x="5959750" y="2041900"/>
              <a:ext cx="1330500" cy="1293000"/>
            </a:xfrm>
            <a:prstGeom prst="rect">
              <a:avLst/>
            </a:prstGeom>
            <a:noFill/>
            <a:ln>
              <a:noFill/>
            </a:ln>
          </p:spPr>
          <p:txBody>
            <a:bodyPr anchorCtr="0" anchor="t" bIns="91425" lIns="91425" spcFirstLastPara="1" rIns="91425" wrap="square" tIns="91425">
              <a:spAutoFit/>
            </a:bodyPr>
            <a:lstStyle/>
            <a:p>
              <a:pPr indent="-83820" lvl="0" marL="274320" rtl="0" algn="l">
                <a:spcBef>
                  <a:spcPts val="0"/>
                </a:spcBef>
                <a:spcAft>
                  <a:spcPts val="0"/>
                </a:spcAft>
                <a:buSzPts val="600"/>
                <a:buFont typeface="Lato"/>
                <a:buChar char="●"/>
              </a:pPr>
              <a:r>
                <a:rPr lang="en" sz="600">
                  <a:latin typeface="Lato"/>
                  <a:ea typeface="Lato"/>
                  <a:cs typeface="Lato"/>
                  <a:sym typeface="Lato"/>
                </a:rPr>
                <a:t>“Home” Page: Lawn Buddy Overview</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latin typeface="Lato"/>
                  <a:ea typeface="Lato"/>
                  <a:cs typeface="Lato"/>
                  <a:sym typeface="Lato"/>
                </a:rPr>
                <a:t>“Home” Page: Sign up button</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latin typeface="Lato"/>
                  <a:ea typeface="Lato"/>
                  <a:cs typeface="Lato"/>
                  <a:sym typeface="Lato"/>
                </a:rPr>
                <a:t>“Home” Page: How Lawn Buddy works</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latin typeface="Lato"/>
                  <a:ea typeface="Lato"/>
                  <a:cs typeface="Lato"/>
                  <a:sym typeface="Lato"/>
                </a:rPr>
                <a:t>“About” Page: Mission &amp; culture</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solidFill>
                    <a:schemeClr val="dk1"/>
                  </a:solidFill>
                  <a:latin typeface="Lato"/>
                  <a:ea typeface="Lato"/>
                  <a:cs typeface="Lato"/>
                  <a:sym typeface="Lato"/>
                </a:rPr>
                <a:t>“About” Page: </a:t>
              </a:r>
              <a:r>
                <a:rPr lang="en" sz="600">
                  <a:latin typeface="Lato"/>
                  <a:ea typeface="Lato"/>
                  <a:cs typeface="Lato"/>
                  <a:sym typeface="Lato"/>
                </a:rPr>
                <a:t>The team</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solidFill>
                    <a:schemeClr val="dk1"/>
                  </a:solidFill>
                  <a:latin typeface="Lato"/>
                  <a:ea typeface="Lato"/>
                  <a:cs typeface="Lato"/>
                  <a:sym typeface="Lato"/>
                </a:rPr>
                <a:t>“Support” Page: </a:t>
              </a:r>
              <a:r>
                <a:rPr lang="en" sz="600">
                  <a:latin typeface="Lato"/>
                  <a:ea typeface="Lato"/>
                  <a:cs typeface="Lato"/>
                  <a:sym typeface="Lato"/>
                </a:rPr>
                <a:t>FAQ</a:t>
              </a:r>
              <a:endParaRPr sz="600">
                <a:latin typeface="Lato"/>
                <a:ea typeface="Lato"/>
                <a:cs typeface="Lato"/>
                <a:sym typeface="Lato"/>
              </a:endParaRPr>
            </a:p>
            <a:p>
              <a:pPr indent="-83820" lvl="0" marL="274320" rtl="0" algn="l">
                <a:spcBef>
                  <a:spcPts val="0"/>
                </a:spcBef>
                <a:spcAft>
                  <a:spcPts val="0"/>
                </a:spcAft>
                <a:buSzPts val="600"/>
                <a:buFont typeface="Lato"/>
                <a:buChar char="●"/>
              </a:pPr>
              <a:r>
                <a:rPr lang="en" sz="600">
                  <a:solidFill>
                    <a:schemeClr val="dk1"/>
                  </a:solidFill>
                  <a:latin typeface="Lato"/>
                  <a:ea typeface="Lato"/>
                  <a:cs typeface="Lato"/>
                  <a:sym typeface="Lato"/>
                </a:rPr>
                <a:t>“Support” Page: </a:t>
              </a:r>
              <a:r>
                <a:rPr lang="en" sz="600">
                  <a:latin typeface="Lato"/>
                  <a:ea typeface="Lato"/>
                  <a:cs typeface="Lato"/>
                  <a:sym typeface="Lato"/>
                </a:rPr>
                <a:t>Terms &amp; conditions</a:t>
              </a:r>
              <a:endParaRPr sz="600">
                <a:latin typeface="Lato"/>
                <a:ea typeface="Lato"/>
                <a:cs typeface="Lato"/>
                <a:sym typeface="Lato"/>
              </a:endParaRPr>
            </a:p>
          </p:txBody>
        </p:sp>
        <p:sp>
          <p:nvSpPr>
            <p:cNvPr id="191" name="Google Shape;191;p31"/>
            <p:cNvSpPr txBox="1"/>
            <p:nvPr/>
          </p:nvSpPr>
          <p:spPr>
            <a:xfrm>
              <a:off x="5073300" y="2021350"/>
              <a:ext cx="1213200" cy="1285200"/>
            </a:xfrm>
            <a:prstGeom prst="rect">
              <a:avLst/>
            </a:prstGeom>
            <a:noFill/>
            <a:ln>
              <a:noFill/>
            </a:ln>
          </p:spPr>
          <p:txBody>
            <a:bodyPr anchorCtr="0" anchor="t" bIns="91425" lIns="91425" spcFirstLastPara="1" rIns="91425" wrap="square" tIns="91425">
              <a:spAutoFit/>
            </a:bodyPr>
            <a:lstStyle/>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“Support” Page: </a:t>
              </a:r>
              <a:r>
                <a:rPr lang="en" sz="650">
                  <a:solidFill>
                    <a:schemeClr val="dk1"/>
                  </a:solidFill>
                  <a:latin typeface="Lato"/>
                  <a:ea typeface="Lato"/>
                  <a:cs typeface="Lato"/>
                  <a:sym typeface="Lato"/>
                </a:rPr>
                <a:t>Privacy policy</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“Business Plan:” Product/service</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“Business Plan:” Marketing plan</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“Business Plan”: Operations</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“Business Plan:” Financials</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“E-commerce” Page: E-commerce app/plugin</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“E-commerce” Page: Cart</a:t>
              </a:r>
              <a:endParaRPr sz="650">
                <a:solidFill>
                  <a:schemeClr val="dk1"/>
                </a:solidFill>
                <a:latin typeface="Lato"/>
                <a:ea typeface="Lato"/>
                <a:cs typeface="Lato"/>
                <a:sym typeface="Lato"/>
              </a:endParaRPr>
            </a:p>
            <a:p>
              <a:pPr indent="-86995" lvl="0" marL="0" rtl="0" algn="l">
                <a:spcBef>
                  <a:spcPts val="0"/>
                </a:spcBef>
                <a:spcAft>
                  <a:spcPts val="0"/>
                </a:spcAft>
                <a:buClr>
                  <a:schemeClr val="dk1"/>
                </a:buClr>
                <a:buSzPts val="650"/>
                <a:buFont typeface="Lato"/>
                <a:buChar char="●"/>
              </a:pPr>
              <a:r>
                <a:rPr lang="en" sz="650">
                  <a:solidFill>
                    <a:schemeClr val="dk1"/>
                  </a:solidFill>
                  <a:latin typeface="Lato"/>
                  <a:ea typeface="Lato"/>
                  <a:cs typeface="Lato"/>
                  <a:sym typeface="Lato"/>
                </a:rPr>
                <a:t>“E-commerce” Page: Checkout</a:t>
              </a:r>
              <a:endParaRPr sz="650">
                <a:latin typeface="Lato"/>
                <a:ea typeface="Lato"/>
                <a:cs typeface="Lato"/>
                <a:sym typeface="Lato"/>
              </a:endParaRPr>
            </a:p>
          </p:txBody>
        </p:sp>
        <p:sp>
          <p:nvSpPr>
            <p:cNvPr id="192" name="Google Shape;192;p31"/>
            <p:cNvSpPr txBox="1"/>
            <p:nvPr/>
          </p:nvSpPr>
          <p:spPr>
            <a:xfrm>
              <a:off x="4893500" y="3673150"/>
              <a:ext cx="2384100" cy="800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Contact Page</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Customer confirmation page</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Confirmation email</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Setup payment merchant service</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Profile/account page</a:t>
              </a:r>
              <a:endParaRPr sz="800">
                <a:solidFill>
                  <a:schemeClr val="dk1"/>
                </a:solidFill>
                <a:latin typeface="Lato"/>
                <a:ea typeface="Lato"/>
                <a:cs typeface="Lato"/>
                <a:sym typeface="Lato"/>
              </a:endParaRPr>
            </a:p>
          </p:txBody>
        </p:sp>
        <p:sp>
          <p:nvSpPr>
            <p:cNvPr id="193" name="Google Shape;193;p31"/>
            <p:cNvSpPr/>
            <p:nvPr/>
          </p:nvSpPr>
          <p:spPr>
            <a:xfrm>
              <a:off x="7087125" y="1752325"/>
              <a:ext cx="1213200" cy="22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a:off x="2169000" y="2045850"/>
              <a:ext cx="2435400" cy="1213500"/>
            </a:xfrm>
            <a:prstGeom prst="rect">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nvSpPr>
          <p:spPr>
            <a:xfrm>
              <a:off x="2165175" y="2325400"/>
              <a:ext cx="2384100" cy="677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“About” Page: Testimonials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“Blog” Page: News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Promos &amp; Specials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Setup database</a:t>
              </a:r>
              <a:endParaRPr sz="800">
                <a:solidFill>
                  <a:schemeClr val="dk1"/>
                </a:solidFill>
                <a:latin typeface="Lato"/>
                <a:ea typeface="Lato"/>
                <a:cs typeface="Lato"/>
                <a:sym typeface="Lato"/>
              </a:endParaRPr>
            </a:p>
          </p:txBody>
        </p:sp>
        <p:sp>
          <p:nvSpPr>
            <p:cNvPr id="196" name="Google Shape;196;p31"/>
            <p:cNvSpPr/>
            <p:nvPr/>
          </p:nvSpPr>
          <p:spPr>
            <a:xfrm>
              <a:off x="2169000" y="3475950"/>
              <a:ext cx="2435400" cy="121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a:off x="2165175" y="3621000"/>
              <a:ext cx="2384100" cy="923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“Career Opportunities:” </a:t>
              </a:r>
              <a:r>
                <a:rPr lang="en" sz="800">
                  <a:solidFill>
                    <a:schemeClr val="dk1"/>
                  </a:solidFill>
                  <a:latin typeface="Lato"/>
                  <a:ea typeface="Lato"/>
                  <a:cs typeface="Lato"/>
                  <a:sym typeface="Lato"/>
                </a:rPr>
                <a:t>Jobs Available</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“Career Opportunities:” Benefits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“About Us” Page: Advisors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“About Us” Page: Partners</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“Blog” Page: Gallery Pa</a:t>
              </a:r>
              <a:r>
                <a:rPr lang="en" sz="800">
                  <a:solidFill>
                    <a:schemeClr val="dk1"/>
                  </a:solidFill>
                  <a:latin typeface="Lato"/>
                  <a:ea typeface="Lato"/>
                  <a:cs typeface="Lato"/>
                  <a:sym typeface="Lato"/>
                </a:rPr>
                <a:t>ge</a:t>
              </a:r>
              <a:endParaRPr sz="800">
                <a:solidFill>
                  <a:schemeClr val="dk1"/>
                </a:solidFill>
                <a:latin typeface="Lato"/>
                <a:ea typeface="Lato"/>
                <a:cs typeface="Lato"/>
                <a:sym typeface="Lato"/>
              </a:endParaRPr>
            </a:p>
            <a:p>
              <a:pPr indent="-279400" lvl="0" marL="457200" rtl="0" algn="l">
                <a:spcBef>
                  <a:spcPts val="0"/>
                </a:spcBef>
                <a:spcAft>
                  <a:spcPts val="0"/>
                </a:spcAft>
                <a:buClr>
                  <a:schemeClr val="dk1"/>
                </a:buClr>
                <a:buSzPts val="800"/>
                <a:buFont typeface="Lato"/>
                <a:buChar char="●"/>
              </a:pPr>
              <a:r>
                <a:rPr lang="en" sz="800">
                  <a:solidFill>
                    <a:schemeClr val="dk1"/>
                  </a:solidFill>
                  <a:latin typeface="Lato"/>
                  <a:ea typeface="Lato"/>
                  <a:cs typeface="Lato"/>
                  <a:sym typeface="Lato"/>
                </a:rPr>
                <a:t>“Blog” Page: Case Studies/client page</a:t>
              </a:r>
              <a:endParaRPr sz="800">
                <a:solidFill>
                  <a:schemeClr val="dk1"/>
                </a:solidFill>
                <a:latin typeface="Lato"/>
                <a:ea typeface="Lato"/>
                <a:cs typeface="Lato"/>
                <a:sym typeface="Lato"/>
              </a:endParaRPr>
            </a:p>
          </p:txBody>
        </p:sp>
        <p:cxnSp>
          <p:nvCxnSpPr>
            <p:cNvPr id="198" name="Google Shape;198;p31"/>
            <p:cNvCxnSpPr/>
            <p:nvPr/>
          </p:nvCxnSpPr>
          <p:spPr>
            <a:xfrm>
              <a:off x="2151875" y="3367650"/>
              <a:ext cx="5182500" cy="0"/>
            </a:xfrm>
            <a:prstGeom prst="straightConnector1">
              <a:avLst/>
            </a:prstGeom>
            <a:noFill/>
            <a:ln cap="flat" cmpd="sng" w="9525">
              <a:solidFill>
                <a:schemeClr val="dk1"/>
              </a:solidFill>
              <a:prstDash val="solid"/>
              <a:round/>
              <a:headEnd len="med" w="med" type="triangle"/>
              <a:tailEnd len="med" w="med" type="triangle"/>
            </a:ln>
          </p:spPr>
        </p:cxnSp>
        <p:cxnSp>
          <p:nvCxnSpPr>
            <p:cNvPr id="199" name="Google Shape;199;p31"/>
            <p:cNvCxnSpPr/>
            <p:nvPr/>
          </p:nvCxnSpPr>
          <p:spPr>
            <a:xfrm>
              <a:off x="4748950" y="2060550"/>
              <a:ext cx="0" cy="2631300"/>
            </a:xfrm>
            <a:prstGeom prst="straightConnector1">
              <a:avLst/>
            </a:prstGeom>
            <a:noFill/>
            <a:ln cap="flat" cmpd="sng" w="9525">
              <a:solidFill>
                <a:schemeClr val="dk1"/>
              </a:solidFill>
              <a:prstDash val="solid"/>
              <a:round/>
              <a:headEnd len="med" w="med" type="triangle"/>
              <a:tailEnd len="med" w="med" type="triangle"/>
            </a:ln>
          </p:spPr>
        </p:cxnSp>
        <p:sp>
          <p:nvSpPr>
            <p:cNvPr id="200" name="Google Shape;200;p31"/>
            <p:cNvSpPr txBox="1"/>
            <p:nvPr/>
          </p:nvSpPr>
          <p:spPr>
            <a:xfrm>
              <a:off x="1265075" y="1679575"/>
              <a:ext cx="88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Lato"/>
                  <a:ea typeface="Lato"/>
                  <a:cs typeface="Lato"/>
                  <a:sym typeface="Lato"/>
                </a:rPr>
                <a:t>Debate</a:t>
              </a:r>
              <a:endParaRPr sz="1200">
                <a:solidFill>
                  <a:srgbClr val="434343"/>
                </a:solidFill>
                <a:latin typeface="Lato"/>
                <a:ea typeface="Lato"/>
                <a:cs typeface="Lato"/>
                <a:sym typeface="Lato"/>
              </a:endParaRPr>
            </a:p>
          </p:txBody>
        </p:sp>
        <p:sp>
          <p:nvSpPr>
            <p:cNvPr id="201" name="Google Shape;201;p31"/>
            <p:cNvSpPr txBox="1"/>
            <p:nvPr/>
          </p:nvSpPr>
          <p:spPr>
            <a:xfrm>
              <a:off x="1265075" y="3090600"/>
              <a:ext cx="88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Lato"/>
                  <a:ea typeface="Lato"/>
                  <a:cs typeface="Lato"/>
                  <a:sym typeface="Lato"/>
                </a:rPr>
                <a:t>Low</a:t>
              </a:r>
              <a:endParaRPr sz="1200">
                <a:solidFill>
                  <a:srgbClr val="434343"/>
                </a:solidFill>
                <a:latin typeface="Lato"/>
                <a:ea typeface="Lato"/>
                <a:cs typeface="Lato"/>
                <a:sym typeface="Lato"/>
              </a:endParaRPr>
            </a:p>
            <a:p>
              <a:pPr indent="0" lvl="0" marL="0" rtl="0" algn="l">
                <a:spcBef>
                  <a:spcPts val="0"/>
                </a:spcBef>
                <a:spcAft>
                  <a:spcPts val="0"/>
                </a:spcAft>
                <a:buNone/>
              </a:pPr>
              <a:r>
                <a:rPr lang="en" sz="1200">
                  <a:solidFill>
                    <a:srgbClr val="434343"/>
                  </a:solidFill>
                  <a:latin typeface="Lato"/>
                  <a:ea typeface="Lato"/>
                  <a:cs typeface="Lato"/>
                  <a:sym typeface="Lato"/>
                </a:rPr>
                <a:t>Urgency</a:t>
              </a:r>
              <a:endParaRPr sz="1200">
                <a:solidFill>
                  <a:srgbClr val="434343"/>
                </a:solidFill>
                <a:latin typeface="Lato"/>
                <a:ea typeface="Lato"/>
                <a:cs typeface="Lato"/>
                <a:sym typeface="Lato"/>
              </a:endParaRPr>
            </a:p>
          </p:txBody>
        </p:sp>
        <p:sp>
          <p:nvSpPr>
            <p:cNvPr id="202" name="Google Shape;202;p31"/>
            <p:cNvSpPr txBox="1"/>
            <p:nvPr/>
          </p:nvSpPr>
          <p:spPr>
            <a:xfrm>
              <a:off x="1265075" y="4686425"/>
              <a:ext cx="165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Lato"/>
                  <a:ea typeface="Lato"/>
                  <a:cs typeface="Lato"/>
                  <a:sym typeface="Lato"/>
                </a:rPr>
                <a:t>Don’t Include In MVP</a:t>
              </a:r>
              <a:endParaRPr sz="1200">
                <a:solidFill>
                  <a:srgbClr val="434343"/>
                </a:solidFill>
                <a:latin typeface="Lato"/>
                <a:ea typeface="Lato"/>
                <a:cs typeface="Lato"/>
                <a:sym typeface="Lato"/>
              </a:endParaRPr>
            </a:p>
          </p:txBody>
        </p:sp>
        <p:sp>
          <p:nvSpPr>
            <p:cNvPr id="203" name="Google Shape;203;p31"/>
            <p:cNvSpPr txBox="1"/>
            <p:nvPr/>
          </p:nvSpPr>
          <p:spPr>
            <a:xfrm>
              <a:off x="3917225" y="4686425"/>
              <a:ext cx="165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434343"/>
                  </a:solidFill>
                  <a:latin typeface="Lato"/>
                  <a:ea typeface="Lato"/>
                  <a:cs typeface="Lato"/>
                  <a:sym typeface="Lato"/>
                </a:rPr>
                <a:t>Low Impact</a:t>
              </a:r>
              <a:endParaRPr sz="1200">
                <a:solidFill>
                  <a:srgbClr val="434343"/>
                </a:solidFill>
                <a:latin typeface="Lato"/>
                <a:ea typeface="Lato"/>
                <a:cs typeface="Lato"/>
                <a:sym typeface="Lato"/>
              </a:endParaRPr>
            </a:p>
          </p:txBody>
        </p:sp>
        <p:sp>
          <p:nvSpPr>
            <p:cNvPr id="204" name="Google Shape;204;p31"/>
            <p:cNvSpPr txBox="1"/>
            <p:nvPr/>
          </p:nvSpPr>
          <p:spPr>
            <a:xfrm>
              <a:off x="3923050" y="1652050"/>
              <a:ext cx="165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434343"/>
                  </a:solidFill>
                  <a:latin typeface="Lato"/>
                  <a:ea typeface="Lato"/>
                  <a:cs typeface="Lato"/>
                  <a:sym typeface="Lato"/>
                </a:rPr>
                <a:t>High</a:t>
              </a:r>
              <a:r>
                <a:rPr lang="en" sz="1200">
                  <a:solidFill>
                    <a:srgbClr val="434343"/>
                  </a:solidFill>
                  <a:latin typeface="Lato"/>
                  <a:ea typeface="Lato"/>
                  <a:cs typeface="Lato"/>
                  <a:sym typeface="Lato"/>
                </a:rPr>
                <a:t> Impact</a:t>
              </a:r>
              <a:endParaRPr sz="1200">
                <a:solidFill>
                  <a:srgbClr val="434343"/>
                </a:solidFill>
                <a:latin typeface="Lato"/>
                <a:ea typeface="Lato"/>
                <a:cs typeface="Lato"/>
                <a:sym typeface="Lato"/>
              </a:endParaRPr>
            </a:p>
          </p:txBody>
        </p:sp>
        <p:sp>
          <p:nvSpPr>
            <p:cNvPr id="205" name="Google Shape;205;p31"/>
            <p:cNvSpPr txBox="1"/>
            <p:nvPr/>
          </p:nvSpPr>
          <p:spPr>
            <a:xfrm>
              <a:off x="6648525" y="4686425"/>
              <a:ext cx="16518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rgbClr val="434343"/>
                  </a:solidFill>
                  <a:latin typeface="Lato"/>
                  <a:ea typeface="Lato"/>
                  <a:cs typeface="Lato"/>
                  <a:sym typeface="Lato"/>
                </a:rPr>
                <a:t>Revisit</a:t>
              </a:r>
              <a:endParaRPr sz="1200">
                <a:solidFill>
                  <a:srgbClr val="434343"/>
                </a:solidFill>
                <a:latin typeface="Lato"/>
                <a:ea typeface="Lato"/>
                <a:cs typeface="Lato"/>
                <a:sym typeface="Lato"/>
              </a:endParaRPr>
            </a:p>
          </p:txBody>
        </p:sp>
        <p:sp>
          <p:nvSpPr>
            <p:cNvPr id="206" name="Google Shape;206;p31"/>
            <p:cNvSpPr txBox="1"/>
            <p:nvPr/>
          </p:nvSpPr>
          <p:spPr>
            <a:xfrm>
              <a:off x="7366425" y="3114950"/>
              <a:ext cx="9339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rgbClr val="434343"/>
                  </a:solidFill>
                  <a:latin typeface="Lato"/>
                  <a:ea typeface="Lato"/>
                  <a:cs typeface="Lato"/>
                  <a:sym typeface="Lato"/>
                </a:rPr>
                <a:t>High</a:t>
              </a:r>
              <a:endParaRPr sz="1200">
                <a:solidFill>
                  <a:srgbClr val="434343"/>
                </a:solidFill>
                <a:latin typeface="Lato"/>
                <a:ea typeface="Lato"/>
                <a:cs typeface="Lato"/>
                <a:sym typeface="Lato"/>
              </a:endParaRPr>
            </a:p>
            <a:p>
              <a:pPr indent="0" lvl="0" marL="0" rtl="0" algn="r">
                <a:spcBef>
                  <a:spcPts val="0"/>
                </a:spcBef>
                <a:spcAft>
                  <a:spcPts val="0"/>
                </a:spcAft>
                <a:buNone/>
              </a:pPr>
              <a:r>
                <a:rPr lang="en" sz="1200">
                  <a:solidFill>
                    <a:srgbClr val="434343"/>
                  </a:solidFill>
                  <a:latin typeface="Lato"/>
                  <a:ea typeface="Lato"/>
                  <a:cs typeface="Lato"/>
                  <a:sym typeface="Lato"/>
                </a:rPr>
                <a:t>Urgency</a:t>
              </a:r>
              <a:endParaRPr sz="1200">
                <a:solidFill>
                  <a:srgbClr val="434343"/>
                </a:solidFill>
                <a:latin typeface="Lato"/>
                <a:ea typeface="Lato"/>
                <a:cs typeface="Lato"/>
                <a:sym typeface="Lato"/>
              </a:endParaRPr>
            </a:p>
          </p:txBody>
        </p:sp>
        <p:sp>
          <p:nvSpPr>
            <p:cNvPr id="207" name="Google Shape;207;p31"/>
            <p:cNvSpPr txBox="1"/>
            <p:nvPr/>
          </p:nvSpPr>
          <p:spPr>
            <a:xfrm>
              <a:off x="6680025" y="1679575"/>
              <a:ext cx="16203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rgbClr val="434343"/>
                  </a:solidFill>
                  <a:latin typeface="Lato"/>
                  <a:ea typeface="Lato"/>
                  <a:cs typeface="Lato"/>
                  <a:sym typeface="Lato"/>
                </a:rPr>
                <a:t>Include in MVP</a:t>
              </a:r>
              <a:endParaRPr sz="1200">
                <a:solidFill>
                  <a:srgbClr val="434343"/>
                </a:solidFill>
                <a:latin typeface="Lato"/>
                <a:ea typeface="Lato"/>
                <a:cs typeface="Lato"/>
                <a:sym typeface="Lato"/>
              </a:endParaRPr>
            </a:p>
          </p:txBody>
        </p:sp>
      </p:grpSp>
      <p:sp>
        <p:nvSpPr>
          <p:cNvPr id="208" name="Google Shape;208;p31"/>
          <p:cNvSpPr txBox="1"/>
          <p:nvPr>
            <p:ph idx="1" type="body"/>
          </p:nvPr>
        </p:nvSpPr>
        <p:spPr>
          <a:xfrm>
            <a:off x="720000" y="1001050"/>
            <a:ext cx="7164900" cy="6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100"/>
              <a:t>The </a:t>
            </a:r>
            <a:r>
              <a:rPr lang="en" sz="1100"/>
              <a:t>MVP was selected by determining the success criteria for our project.  We then considered the prioritization of the project’s features and the customer needs.  For Lawn Buddy, we listed out the potential features and separated them into four categories to help determine which to prioritize in the MVP.</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1580151" y="1121800"/>
            <a:ext cx="5983680" cy="3973374"/>
          </a:xfrm>
          <a:prstGeom prst="rect">
            <a:avLst/>
          </a:prstGeom>
          <a:noFill/>
          <a:ln>
            <a:noFill/>
          </a:ln>
        </p:spPr>
      </p:pic>
      <p:pic>
        <p:nvPicPr>
          <p:cNvPr id="214" name="Google Shape;214;p32"/>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15" name="Google Shape;215;p32"/>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MVP vs Backlog</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Estimation Basis</a:t>
            </a:r>
            <a:endParaRPr sz="2800"/>
          </a:p>
        </p:txBody>
      </p:sp>
      <p:sp>
        <p:nvSpPr>
          <p:cNvPr id="221" name="Google Shape;221;p33"/>
          <p:cNvSpPr txBox="1"/>
          <p:nvPr>
            <p:ph idx="1" type="body"/>
          </p:nvPr>
        </p:nvSpPr>
        <p:spPr>
          <a:xfrm>
            <a:off x="720000" y="1121800"/>
            <a:ext cx="7813200" cy="3543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a:t>Story points:</a:t>
            </a:r>
            <a:r>
              <a:rPr lang="en"/>
              <a:t> The story points used was a </a:t>
            </a:r>
            <a:r>
              <a:rPr lang="en"/>
              <a:t> 1, 2, 3, 4, 5 sequence. The points were categorized as follows: </a:t>
            </a:r>
            <a:br>
              <a:rPr lang="en"/>
            </a:br>
            <a:r>
              <a:rPr lang="en"/>
              <a:t>1 - Green = Very Easy, 2 - Yellow = Easy, 3 - Orange = Medium, 4 - Red = Hard, and 5 - Purple = Very Hard</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b="1" lang="en"/>
              <a:t>Planned sprints:</a:t>
            </a:r>
            <a:r>
              <a:rPr lang="en"/>
              <a:t> The sprints were determined by two main factors, which were </a:t>
            </a:r>
            <a:r>
              <a:rPr lang="en"/>
              <a:t>the number of points for each story and </a:t>
            </a:r>
            <a:r>
              <a:rPr lang="en"/>
              <a:t>and points capacity for each sprint</a:t>
            </a:r>
            <a:r>
              <a:rPr lang="en"/>
              <a:t>. For example, some tasks were moved from </a:t>
            </a:r>
            <a:r>
              <a:rPr lang="en"/>
              <a:t>Sprint</a:t>
            </a:r>
            <a:r>
              <a:rPr lang="en"/>
              <a:t> 2 to Sprint 1, and vice versa, since one of the stories had higher points </a:t>
            </a:r>
            <a:r>
              <a:rPr lang="en"/>
              <a:t>than</a:t>
            </a:r>
            <a:r>
              <a:rPr lang="en"/>
              <a:t> the others.  As a specific example, most of the business plan stories were moved from Sprint 2 to Sprint 1, since Sprint 2 had many more points than Sprint 1.</a:t>
            </a:r>
            <a:endParaRPr/>
          </a:p>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b="1" lang="en"/>
              <a:t>Identifying the Capacity: </a:t>
            </a:r>
            <a:r>
              <a:rPr lang="en"/>
              <a:t>The capacity was identified by firstly determining</a:t>
            </a:r>
            <a:r>
              <a:rPr b="1" lang="en"/>
              <a:t> </a:t>
            </a:r>
            <a:r>
              <a:rPr lang="en"/>
              <a:t> the availability of each team member. For each member, time off was subtracted  from Net Work Hours,  and the results were multiplied by his/her availability to get the individual capacity.</a:t>
            </a:r>
            <a:r>
              <a:rPr lang="en"/>
              <a:t> The individual capacities were then added </a:t>
            </a:r>
            <a:r>
              <a:rPr lang="en"/>
              <a:t>to get the Team capacity in person hours, and divide by eight to get the capacity in person-days. </a:t>
            </a:r>
            <a:endParaRPr sz="1200"/>
          </a:p>
          <a:p>
            <a:pPr indent="-304800" lvl="1" marL="914400" rtl="0" algn="l">
              <a:lnSpc>
                <a:spcPct val="115000"/>
              </a:lnSpc>
              <a:spcBef>
                <a:spcPts val="1000"/>
              </a:spcBef>
              <a:spcAft>
                <a:spcPts val="0"/>
              </a:spcAft>
              <a:buSzPts val="1200"/>
              <a:buFont typeface="Lato"/>
              <a:buChar char="○"/>
            </a:pPr>
            <a:r>
              <a:rPr lang="en" sz="1200"/>
              <a:t>Sprint #1 Capacity = 120 (Enaas: 40, Gasser: 40, Hamnah: 40)</a:t>
            </a:r>
            <a:endParaRPr sz="1200"/>
          </a:p>
          <a:p>
            <a:pPr indent="-304800" lvl="1" marL="914400" rtl="0" algn="l">
              <a:lnSpc>
                <a:spcPct val="115000"/>
              </a:lnSpc>
              <a:spcBef>
                <a:spcPts val="1000"/>
              </a:spcBef>
              <a:spcAft>
                <a:spcPts val="0"/>
              </a:spcAft>
              <a:buSzPts val="1200"/>
              <a:buFont typeface="Lato"/>
              <a:buChar char="○"/>
            </a:pPr>
            <a:r>
              <a:rPr lang="en" sz="1200"/>
              <a:t>Sprint #2 Capacity = 100 (Enaas: 35, Gasser: 30, Hamnah: 35) </a:t>
            </a:r>
            <a:endParaRPr/>
          </a:p>
        </p:txBody>
      </p:sp>
      <p:pic>
        <p:nvPicPr>
          <p:cNvPr id="222" name="Google Shape;222;p33"/>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Timeline &amp; Sprint 1 vs Sprint 2</a:t>
            </a:r>
            <a:endParaRPr sz="2800"/>
          </a:p>
        </p:txBody>
      </p:sp>
      <p:pic>
        <p:nvPicPr>
          <p:cNvPr id="228" name="Google Shape;228;p34"/>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229" name="Google Shape;229;p34"/>
          <p:cNvPicPr preferRelativeResize="0"/>
          <p:nvPr/>
        </p:nvPicPr>
        <p:blipFill>
          <a:blip r:embed="rId4">
            <a:alphaModFix/>
          </a:blip>
          <a:stretch>
            <a:fillRect/>
          </a:stretch>
        </p:blipFill>
        <p:spPr>
          <a:xfrm>
            <a:off x="6351875" y="1163275"/>
            <a:ext cx="2072125" cy="3942975"/>
          </a:xfrm>
          <a:prstGeom prst="rect">
            <a:avLst/>
          </a:prstGeom>
          <a:noFill/>
          <a:ln>
            <a:noFill/>
          </a:ln>
        </p:spPr>
      </p:pic>
      <p:pic>
        <p:nvPicPr>
          <p:cNvPr id="230" name="Google Shape;230;p34"/>
          <p:cNvPicPr preferRelativeResize="0"/>
          <p:nvPr/>
        </p:nvPicPr>
        <p:blipFill>
          <a:blip r:embed="rId5">
            <a:alphaModFix/>
          </a:blip>
          <a:stretch>
            <a:fillRect/>
          </a:stretch>
        </p:blipFill>
        <p:spPr>
          <a:xfrm>
            <a:off x="512275" y="1163275"/>
            <a:ext cx="5779292" cy="3837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Sprint 1 vs Sprint 2</a:t>
            </a:r>
            <a:endParaRPr sz="2800"/>
          </a:p>
        </p:txBody>
      </p:sp>
      <p:pic>
        <p:nvPicPr>
          <p:cNvPr id="236" name="Google Shape;236;p35"/>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37" name="Google Shape;237;p35"/>
          <p:cNvSpPr txBox="1"/>
          <p:nvPr/>
        </p:nvSpPr>
        <p:spPr>
          <a:xfrm>
            <a:off x="720000" y="1121800"/>
            <a:ext cx="78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000">
                <a:solidFill>
                  <a:schemeClr val="dk1"/>
                </a:solidFill>
                <a:latin typeface="Lato"/>
                <a:ea typeface="Lato"/>
                <a:cs typeface="Lato"/>
                <a:sym typeface="Lato"/>
              </a:rPr>
              <a:t>We decided on two factors to determine what the Sprints would consist of. These </a:t>
            </a:r>
            <a:r>
              <a:rPr lang="en" sz="1000">
                <a:solidFill>
                  <a:schemeClr val="dk1"/>
                </a:solidFill>
                <a:latin typeface="Lato"/>
                <a:ea typeface="Lato"/>
                <a:cs typeface="Lato"/>
                <a:sym typeface="Lato"/>
              </a:rPr>
              <a:t>were the number of points for each story </a:t>
            </a:r>
            <a:r>
              <a:rPr lang="en" sz="1000">
                <a:solidFill>
                  <a:schemeClr val="dk1"/>
                </a:solidFill>
                <a:latin typeface="Lato"/>
                <a:ea typeface="Lato"/>
                <a:cs typeface="Lato"/>
                <a:sym typeface="Lato"/>
              </a:rPr>
              <a:t>(30 for Sprint 1 and 29 for Sprint 2)</a:t>
            </a:r>
            <a:r>
              <a:rPr lang="en" sz="1000">
                <a:solidFill>
                  <a:schemeClr val="dk1"/>
                </a:solidFill>
                <a:latin typeface="Lato"/>
                <a:ea typeface="Lato"/>
                <a:cs typeface="Lato"/>
                <a:sym typeface="Lato"/>
              </a:rPr>
              <a:t> and the points capacity (120 for Sprint 1 and 100 for Sprint 2) for each Sprint. For example, </a:t>
            </a:r>
            <a:r>
              <a:rPr lang="en" sz="1000">
                <a:solidFill>
                  <a:schemeClr val="dk1"/>
                </a:solidFill>
                <a:latin typeface="Lato"/>
                <a:ea typeface="Lato"/>
                <a:cs typeface="Lato"/>
                <a:sym typeface="Lato"/>
              </a:rPr>
              <a:t>since one of the stories had higher points than the others, s</a:t>
            </a:r>
            <a:r>
              <a:rPr lang="en" sz="1000">
                <a:solidFill>
                  <a:schemeClr val="dk1"/>
                </a:solidFill>
                <a:latin typeface="Lato"/>
                <a:ea typeface="Lato"/>
                <a:cs typeface="Lato"/>
                <a:sym typeface="Lato"/>
              </a:rPr>
              <a:t>ome tasks were moved from Sprint 2 to Sprint 1, and vice versa. </a:t>
            </a:r>
            <a:r>
              <a:rPr lang="en" sz="1000">
                <a:solidFill>
                  <a:schemeClr val="dk1"/>
                </a:solidFill>
                <a:latin typeface="Lato"/>
                <a:ea typeface="Lato"/>
                <a:cs typeface="Lato"/>
                <a:sym typeface="Lato"/>
              </a:rPr>
              <a:t>Additionally,</a:t>
            </a:r>
            <a:r>
              <a:rPr lang="en" sz="1000">
                <a:solidFill>
                  <a:schemeClr val="dk1"/>
                </a:solidFill>
                <a:latin typeface="Lato"/>
                <a:ea typeface="Lato"/>
                <a:cs typeface="Lato"/>
                <a:sym typeface="Lato"/>
              </a:rPr>
              <a:t> some of the business plan stories were moved from Sprint 2 to Sprint 1, since Sprint 2 had more points than Sprint 1.</a:t>
            </a:r>
            <a:endParaRPr sz="1000">
              <a:latin typeface="Lato"/>
              <a:ea typeface="Lato"/>
              <a:cs typeface="Lato"/>
              <a:sym typeface="Lato"/>
            </a:endParaRPr>
          </a:p>
        </p:txBody>
      </p:sp>
      <p:grpSp>
        <p:nvGrpSpPr>
          <p:cNvPr id="238" name="Google Shape;238;p35"/>
          <p:cNvGrpSpPr/>
          <p:nvPr/>
        </p:nvGrpSpPr>
        <p:grpSpPr>
          <a:xfrm>
            <a:off x="247763" y="1922200"/>
            <a:ext cx="8648463" cy="2955925"/>
            <a:chOff x="380250" y="1450400"/>
            <a:chExt cx="8648463" cy="2955925"/>
          </a:xfrm>
        </p:grpSpPr>
        <p:grpSp>
          <p:nvGrpSpPr>
            <p:cNvPr id="239" name="Google Shape;239;p35"/>
            <p:cNvGrpSpPr/>
            <p:nvPr/>
          </p:nvGrpSpPr>
          <p:grpSpPr>
            <a:xfrm>
              <a:off x="4950162" y="1498063"/>
              <a:ext cx="4078551" cy="2908263"/>
              <a:chOff x="5302187" y="1498063"/>
              <a:chExt cx="4078551" cy="2908263"/>
            </a:xfrm>
          </p:grpSpPr>
          <p:pic>
            <p:nvPicPr>
              <p:cNvPr id="240" name="Google Shape;240;p35" title="Chart"/>
              <p:cNvPicPr preferRelativeResize="0"/>
              <p:nvPr/>
            </p:nvPicPr>
            <p:blipFill>
              <a:blip r:embed="rId4">
                <a:alphaModFix/>
              </a:blip>
              <a:stretch>
                <a:fillRect/>
              </a:stretch>
            </p:blipFill>
            <p:spPr>
              <a:xfrm>
                <a:off x="5302187" y="1498063"/>
                <a:ext cx="4078551" cy="2521900"/>
              </a:xfrm>
              <a:prstGeom prst="rect">
                <a:avLst/>
              </a:prstGeom>
              <a:noFill/>
              <a:ln>
                <a:noFill/>
              </a:ln>
            </p:spPr>
          </p:pic>
          <p:sp>
            <p:nvSpPr>
              <p:cNvPr id="241" name="Google Shape;241;p35"/>
              <p:cNvSpPr txBox="1"/>
              <p:nvPr/>
            </p:nvSpPr>
            <p:spPr>
              <a:xfrm>
                <a:off x="6782550" y="4067625"/>
                <a:ext cx="63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Sprint 2</a:t>
                </a:r>
                <a:endParaRPr>
                  <a:latin typeface="Lato"/>
                  <a:ea typeface="Lato"/>
                  <a:cs typeface="Lato"/>
                  <a:sym typeface="Lato"/>
                </a:endParaRPr>
              </a:p>
            </p:txBody>
          </p:sp>
        </p:grpSp>
        <p:grpSp>
          <p:nvGrpSpPr>
            <p:cNvPr id="242" name="Google Shape;242;p35"/>
            <p:cNvGrpSpPr/>
            <p:nvPr/>
          </p:nvGrpSpPr>
          <p:grpSpPr>
            <a:xfrm>
              <a:off x="380250" y="1450400"/>
              <a:ext cx="4519402" cy="2955925"/>
              <a:chOff x="720000" y="1450400"/>
              <a:chExt cx="4519402" cy="2955925"/>
            </a:xfrm>
          </p:grpSpPr>
          <p:pic>
            <p:nvPicPr>
              <p:cNvPr id="243" name="Google Shape;243;p35" title="Chart"/>
              <p:cNvPicPr preferRelativeResize="0"/>
              <p:nvPr/>
            </p:nvPicPr>
            <p:blipFill>
              <a:blip r:embed="rId5">
                <a:alphaModFix/>
              </a:blip>
              <a:stretch>
                <a:fillRect/>
              </a:stretch>
            </p:blipFill>
            <p:spPr>
              <a:xfrm>
                <a:off x="720000" y="1450400"/>
                <a:ext cx="4519402" cy="2621788"/>
              </a:xfrm>
              <a:prstGeom prst="rect">
                <a:avLst/>
              </a:prstGeom>
              <a:noFill/>
              <a:ln>
                <a:noFill/>
              </a:ln>
            </p:spPr>
          </p:pic>
          <p:sp>
            <p:nvSpPr>
              <p:cNvPr id="244" name="Google Shape;244;p35"/>
              <p:cNvSpPr txBox="1"/>
              <p:nvPr/>
            </p:nvSpPr>
            <p:spPr>
              <a:xfrm>
                <a:off x="2660650" y="4067625"/>
                <a:ext cx="63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Sprint 1</a:t>
                </a:r>
                <a:endParaRPr>
                  <a:latin typeface="Lato"/>
                  <a:ea typeface="Lato"/>
                  <a:cs typeface="Lato"/>
                  <a:sym typeface="Lat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Scrum/Kanban board</a:t>
            </a:r>
            <a:endParaRPr sz="2800"/>
          </a:p>
        </p:txBody>
      </p:sp>
      <p:pic>
        <p:nvPicPr>
          <p:cNvPr id="250" name="Google Shape;250;p36"/>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251" name="Google Shape;251;p36"/>
          <p:cNvPicPr preferRelativeResize="0"/>
          <p:nvPr/>
        </p:nvPicPr>
        <p:blipFill>
          <a:blip r:embed="rId4">
            <a:alphaModFix/>
          </a:blip>
          <a:stretch>
            <a:fillRect/>
          </a:stretch>
        </p:blipFill>
        <p:spPr>
          <a:xfrm>
            <a:off x="2350901" y="1001050"/>
            <a:ext cx="4442192" cy="4021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