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8"/>
  </p:notesMasterIdLst>
  <p:sldIdLst>
    <p:sldId id="256" r:id="rId2"/>
    <p:sldId id="281" r:id="rId3"/>
    <p:sldId id="287" r:id="rId4"/>
    <p:sldId id="288" r:id="rId5"/>
    <p:sldId id="289" r:id="rId6"/>
    <p:sldId id="290" r:id="rId7"/>
  </p:sldIdLst>
  <p:sldSz cx="9144000" cy="5143500" type="screen16x9"/>
  <p:notesSz cx="6858000" cy="9144000"/>
  <p:embeddedFontLst>
    <p:embeddedFont>
      <p:font typeface="Lato" panose="020F0502020204030203" pitchFamily="34" charset="0"/>
      <p:regular r:id="rId9"/>
      <p:bold r:id="rId10"/>
      <p:italic r:id="rId11"/>
      <p:boldItalic r:id="rId12"/>
    </p:embeddedFont>
    <p:embeddedFont>
      <p:font typeface="Open Sans" panose="020B0606030504020204" pitchFamily="34" charset="0"/>
      <p:regular r:id="rId13"/>
      <p:bold r:id="rId14"/>
      <p:italic r:id="rId15"/>
      <p:boldItalic r:id="rId16"/>
    </p:embeddedFont>
    <p:embeddedFont>
      <p:font typeface="Poppins SemiBold" panose="00000700000000000000" pitchFamily="2" charset="0"/>
      <p:regular r:id="rId17"/>
      <p:bold r:id="rId18"/>
      <p:italic r:id="rId19"/>
      <p:boldItalic r:id="rId20"/>
    </p:embeddedFont>
    <p:embeddedFont>
      <p:font typeface="PT Sans" panose="020B0503020203020204" pitchFamily="34" charset="0"/>
      <p:regular r:id="rId21"/>
      <p:bold r:id="rId22"/>
      <p:italic r:id="rId23"/>
      <p:boldItalic r:id="rId24"/>
    </p:embeddedFont>
    <p:embeddedFont>
      <p:font typeface="Roboto" panose="02000000000000000000" pitchFamily="2" charset="0"/>
      <p:regular r:id="rId25"/>
      <p:bold r:id="rId26"/>
      <p:italic r:id="rId27"/>
      <p:boldItalic r:id="rId28"/>
    </p:embeddedFont>
    <p:embeddedFont>
      <p:font typeface="Roboto Condensed Light" panose="02000000000000000000" pitchFamily="2" charset="0"/>
      <p:regular r:id="rId29"/>
      <p: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4649" autoAdjust="0"/>
  </p:normalViewPr>
  <p:slideViewPr>
    <p:cSldViewPr snapToGrid="0">
      <p:cViewPr varScale="1">
        <p:scale>
          <a:sx n="128" d="100"/>
          <a:sy n="128" d="100"/>
        </p:scale>
        <p:origin x="113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26" Type="http://schemas.openxmlformats.org/officeDocument/2006/relationships/font" Target="fonts/font18.fntdata"/><Relationship Id="rId3" Type="http://schemas.openxmlformats.org/officeDocument/2006/relationships/slide" Target="slides/slide2.xml"/><Relationship Id="rId21" Type="http://schemas.openxmlformats.org/officeDocument/2006/relationships/font" Target="fonts/font13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schemas.openxmlformats.org/officeDocument/2006/relationships/font" Target="fonts/font17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29" Type="http://schemas.openxmlformats.org/officeDocument/2006/relationships/font" Target="fonts/font2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font" Target="fonts/font16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font" Target="fonts/font15.fntdata"/><Relationship Id="rId28" Type="http://schemas.openxmlformats.org/officeDocument/2006/relationships/font" Target="fonts/font20.fntdata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font" Target="fonts/font14.fntdata"/><Relationship Id="rId27" Type="http://schemas.openxmlformats.org/officeDocument/2006/relationships/font" Target="fonts/font19.fntdata"/><Relationship Id="rId30" Type="http://schemas.openxmlformats.org/officeDocument/2006/relationships/font" Target="fonts/font22.fntdata"/><Relationship Id="rId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184233f2bd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184233f2bd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r>
              <a:rPr lang="en-US" sz="1050" dirty="0">
                <a:latin typeface="Roboto"/>
                <a:ea typeface="Roboto"/>
                <a:cs typeface="Roboto"/>
                <a:sym typeface="Roboto"/>
              </a:rPr>
              <a:t>Hi everyone [pause] this is Gasser Ahmed. [pause] Welcome to this presentation </a:t>
            </a:r>
            <a:r>
              <a:rPr lang="en-US" sz="105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[pause] </a:t>
            </a:r>
            <a:r>
              <a:rPr lang="en-US" sz="1050" dirty="0">
                <a:latin typeface="Roboto"/>
                <a:ea typeface="Roboto"/>
                <a:cs typeface="Roboto"/>
                <a:sym typeface="Roboto"/>
              </a:rPr>
              <a:t>where </a:t>
            </a:r>
            <a:r>
              <a:rPr lang="en-US" sz="105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I’m going to talk about [pause] the AI technology strategy for the Lawn Buddy app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2fc0804dff_2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2fc0804dff_2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800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93991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2fc0804dff_2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2fc0804dff_2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800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59816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2fc0804dff_2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2fc0804dff_2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800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81809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2fc0804dff_2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2fc0804dff_2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800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47845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2fc0804dff_2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2fc0804dff_2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800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7133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53450" y="1767862"/>
            <a:ext cx="3910500" cy="185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53536" y="3820119"/>
            <a:ext cx="3910500" cy="39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">
  <p:cSld name="CUSTOM_1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/>
          <p:nvPr/>
        </p:nvSpPr>
        <p:spPr>
          <a:xfrm>
            <a:off x="454550" y="1883025"/>
            <a:ext cx="8278800" cy="2865300"/>
          </a:xfrm>
          <a:prstGeom prst="roundRect">
            <a:avLst>
              <a:gd name="adj" fmla="val 3352"/>
            </a:avLst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chemeClr val="dk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title"/>
          </p:nvPr>
        </p:nvSpPr>
        <p:spPr>
          <a:xfrm>
            <a:off x="2716300" y="2095925"/>
            <a:ext cx="4992900" cy="13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11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ubTitle" idx="1"/>
          </p:nvPr>
        </p:nvSpPr>
        <p:spPr>
          <a:xfrm>
            <a:off x="1643400" y="3541275"/>
            <a:ext cx="5857200" cy="72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>
            <a:spLocks noGrp="1"/>
          </p:cNvSpPr>
          <p:nvPr>
            <p:ph type="title"/>
          </p:nvPr>
        </p:nvSpPr>
        <p:spPr>
          <a:xfrm>
            <a:off x="1753050" y="3294944"/>
            <a:ext cx="5637900" cy="29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subTitle" idx="1"/>
          </p:nvPr>
        </p:nvSpPr>
        <p:spPr>
          <a:xfrm>
            <a:off x="1379550" y="1703638"/>
            <a:ext cx="6384900" cy="14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2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 txBox="1">
            <a:spLocks noGrp="1"/>
          </p:cNvSpPr>
          <p:nvPr>
            <p:ph type="body" idx="1"/>
          </p:nvPr>
        </p:nvSpPr>
        <p:spPr>
          <a:xfrm>
            <a:off x="719900" y="1228725"/>
            <a:ext cx="7704000" cy="340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4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>
            <a:spLocks noGrp="1"/>
          </p:cNvSpPr>
          <p:nvPr>
            <p:ph type="subTitle" idx="1"/>
          </p:nvPr>
        </p:nvSpPr>
        <p:spPr>
          <a:xfrm flipH="1">
            <a:off x="4836750" y="1917675"/>
            <a:ext cx="3222300" cy="125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s 1">
  <p:cSld name="CUSTOM_6_1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0"/>
          <p:cNvSpPr txBox="1">
            <a:spLocks noGrp="1"/>
          </p:cNvSpPr>
          <p:nvPr>
            <p:ph type="title"/>
          </p:nvPr>
        </p:nvSpPr>
        <p:spPr>
          <a:xfrm>
            <a:off x="833150" y="1445850"/>
            <a:ext cx="2384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7" name="Google Shape;87;p20"/>
          <p:cNvSpPr txBox="1">
            <a:spLocks noGrp="1"/>
          </p:cNvSpPr>
          <p:nvPr>
            <p:ph type="subTitle" idx="1"/>
          </p:nvPr>
        </p:nvSpPr>
        <p:spPr>
          <a:xfrm>
            <a:off x="937700" y="3630525"/>
            <a:ext cx="2175300" cy="61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0"/>
          <p:cNvSpPr txBox="1">
            <a:spLocks noGrp="1"/>
          </p:cNvSpPr>
          <p:nvPr>
            <p:ph type="title" idx="2"/>
          </p:nvPr>
        </p:nvSpPr>
        <p:spPr>
          <a:xfrm>
            <a:off x="3379875" y="1445850"/>
            <a:ext cx="2384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9" name="Google Shape;89;p20"/>
          <p:cNvSpPr txBox="1">
            <a:spLocks noGrp="1"/>
          </p:cNvSpPr>
          <p:nvPr>
            <p:ph type="subTitle" idx="3"/>
          </p:nvPr>
        </p:nvSpPr>
        <p:spPr>
          <a:xfrm>
            <a:off x="3484425" y="3630525"/>
            <a:ext cx="2175300" cy="61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20"/>
          <p:cNvSpPr txBox="1">
            <a:spLocks noGrp="1"/>
          </p:cNvSpPr>
          <p:nvPr>
            <p:ph type="title" idx="4"/>
          </p:nvPr>
        </p:nvSpPr>
        <p:spPr>
          <a:xfrm>
            <a:off x="5926600" y="1445850"/>
            <a:ext cx="2384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1" name="Google Shape;91;p20"/>
          <p:cNvSpPr txBox="1">
            <a:spLocks noGrp="1"/>
          </p:cNvSpPr>
          <p:nvPr>
            <p:ph type="subTitle" idx="5"/>
          </p:nvPr>
        </p:nvSpPr>
        <p:spPr>
          <a:xfrm>
            <a:off x="6031150" y="3630525"/>
            <a:ext cx="2175300" cy="61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0"/>
          <p:cNvSpPr txBox="1">
            <a:spLocks noGrp="1"/>
          </p:cNvSpPr>
          <p:nvPr>
            <p:ph type="title" idx="6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861799" y="1837437"/>
            <a:ext cx="1986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subTitle" idx="1"/>
          </p:nvPr>
        </p:nvSpPr>
        <p:spPr>
          <a:xfrm>
            <a:off x="861799" y="2280035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42424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title" idx="2"/>
          </p:nvPr>
        </p:nvSpPr>
        <p:spPr>
          <a:xfrm>
            <a:off x="3579012" y="1837437"/>
            <a:ext cx="1986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subTitle" idx="3"/>
          </p:nvPr>
        </p:nvSpPr>
        <p:spPr>
          <a:xfrm>
            <a:off x="3579012" y="2280035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42424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title" idx="4"/>
          </p:nvPr>
        </p:nvSpPr>
        <p:spPr>
          <a:xfrm>
            <a:off x="861799" y="3664437"/>
            <a:ext cx="1986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9" name="Google Shape;119;p23"/>
          <p:cNvSpPr txBox="1">
            <a:spLocks noGrp="1"/>
          </p:cNvSpPr>
          <p:nvPr>
            <p:ph type="subTitle" idx="5"/>
          </p:nvPr>
        </p:nvSpPr>
        <p:spPr>
          <a:xfrm>
            <a:off x="861799" y="4100948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42424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3"/>
          <p:cNvSpPr txBox="1">
            <a:spLocks noGrp="1"/>
          </p:cNvSpPr>
          <p:nvPr>
            <p:ph type="title" idx="6"/>
          </p:nvPr>
        </p:nvSpPr>
        <p:spPr>
          <a:xfrm>
            <a:off x="3579012" y="3664437"/>
            <a:ext cx="1986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21" name="Google Shape;121;p23"/>
          <p:cNvSpPr txBox="1">
            <a:spLocks noGrp="1"/>
          </p:cNvSpPr>
          <p:nvPr>
            <p:ph type="subTitle" idx="7"/>
          </p:nvPr>
        </p:nvSpPr>
        <p:spPr>
          <a:xfrm>
            <a:off x="3579012" y="4100948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42424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23"/>
          <p:cNvSpPr txBox="1">
            <a:spLocks noGrp="1"/>
          </p:cNvSpPr>
          <p:nvPr>
            <p:ph type="title" idx="8"/>
          </p:nvPr>
        </p:nvSpPr>
        <p:spPr>
          <a:xfrm>
            <a:off x="6281400" y="1837437"/>
            <a:ext cx="1986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23" name="Google Shape;123;p23"/>
          <p:cNvSpPr txBox="1">
            <a:spLocks noGrp="1"/>
          </p:cNvSpPr>
          <p:nvPr>
            <p:ph type="subTitle" idx="9"/>
          </p:nvPr>
        </p:nvSpPr>
        <p:spPr>
          <a:xfrm>
            <a:off x="6281400" y="2280043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42424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3"/>
          <p:cNvSpPr txBox="1">
            <a:spLocks noGrp="1"/>
          </p:cNvSpPr>
          <p:nvPr>
            <p:ph type="title" idx="13"/>
          </p:nvPr>
        </p:nvSpPr>
        <p:spPr>
          <a:xfrm>
            <a:off x="6281400" y="3664438"/>
            <a:ext cx="1986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25" name="Google Shape;125;p23"/>
          <p:cNvSpPr txBox="1">
            <a:spLocks noGrp="1"/>
          </p:cNvSpPr>
          <p:nvPr>
            <p:ph type="subTitle" idx="14"/>
          </p:nvPr>
        </p:nvSpPr>
        <p:spPr>
          <a:xfrm>
            <a:off x="6281400" y="4100957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42424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3"/>
          <p:cNvSpPr txBox="1">
            <a:spLocks noGrp="1"/>
          </p:cNvSpPr>
          <p:nvPr>
            <p:ph type="title" idx="15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7_1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24"/>
          <p:cNvSpPr txBox="1">
            <a:spLocks noGrp="1"/>
          </p:cNvSpPr>
          <p:nvPr>
            <p:ph type="title" idx="2" hasCustomPrompt="1"/>
          </p:nvPr>
        </p:nvSpPr>
        <p:spPr>
          <a:xfrm>
            <a:off x="1026251" y="1339388"/>
            <a:ext cx="29502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30" name="Google Shape;130;p24"/>
          <p:cNvSpPr txBox="1">
            <a:spLocks noGrp="1"/>
          </p:cNvSpPr>
          <p:nvPr>
            <p:ph type="subTitle" idx="1"/>
          </p:nvPr>
        </p:nvSpPr>
        <p:spPr>
          <a:xfrm>
            <a:off x="1235725" y="2168303"/>
            <a:ext cx="2531400" cy="52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400">
                <a:solidFill>
                  <a:srgbClr val="242424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131" name="Google Shape;131;p24"/>
          <p:cNvSpPr txBox="1">
            <a:spLocks noGrp="1"/>
          </p:cNvSpPr>
          <p:nvPr>
            <p:ph type="title" idx="3" hasCustomPrompt="1"/>
          </p:nvPr>
        </p:nvSpPr>
        <p:spPr>
          <a:xfrm>
            <a:off x="5167463" y="1339388"/>
            <a:ext cx="29502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32" name="Google Shape;132;p24"/>
          <p:cNvSpPr txBox="1">
            <a:spLocks noGrp="1"/>
          </p:cNvSpPr>
          <p:nvPr>
            <p:ph type="subTitle" idx="4"/>
          </p:nvPr>
        </p:nvSpPr>
        <p:spPr>
          <a:xfrm>
            <a:off x="5376976" y="2168303"/>
            <a:ext cx="2531400" cy="52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400">
                <a:solidFill>
                  <a:srgbClr val="242424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133" name="Google Shape;133;p24"/>
          <p:cNvSpPr txBox="1">
            <a:spLocks noGrp="1"/>
          </p:cNvSpPr>
          <p:nvPr>
            <p:ph type="title" idx="5" hasCustomPrompt="1"/>
          </p:nvPr>
        </p:nvSpPr>
        <p:spPr>
          <a:xfrm>
            <a:off x="1026251" y="3136425"/>
            <a:ext cx="29502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34" name="Google Shape;134;p24"/>
          <p:cNvSpPr txBox="1">
            <a:spLocks noGrp="1"/>
          </p:cNvSpPr>
          <p:nvPr>
            <p:ph type="subTitle" idx="6"/>
          </p:nvPr>
        </p:nvSpPr>
        <p:spPr>
          <a:xfrm>
            <a:off x="1235725" y="3947153"/>
            <a:ext cx="2531400" cy="52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400">
                <a:solidFill>
                  <a:srgbClr val="242424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135" name="Google Shape;135;p24"/>
          <p:cNvSpPr txBox="1">
            <a:spLocks noGrp="1"/>
          </p:cNvSpPr>
          <p:nvPr>
            <p:ph type="title" idx="7" hasCustomPrompt="1"/>
          </p:nvPr>
        </p:nvSpPr>
        <p:spPr>
          <a:xfrm>
            <a:off x="5167463" y="3136425"/>
            <a:ext cx="29502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36" name="Google Shape;136;p24"/>
          <p:cNvSpPr txBox="1">
            <a:spLocks noGrp="1"/>
          </p:cNvSpPr>
          <p:nvPr>
            <p:ph type="subTitle" idx="8"/>
          </p:nvPr>
        </p:nvSpPr>
        <p:spPr>
          <a:xfrm>
            <a:off x="5376912" y="3947153"/>
            <a:ext cx="2531400" cy="52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400">
                <a:solidFill>
                  <a:srgbClr val="242424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4">
          <p15:clr>
            <a:srgbClr val="FA7B17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ONE_COLUMN_TEXT_1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>
            <a:spLocks noGrp="1"/>
          </p:cNvSpPr>
          <p:nvPr>
            <p:ph type="subTitle" idx="1"/>
          </p:nvPr>
        </p:nvSpPr>
        <p:spPr>
          <a:xfrm>
            <a:off x="720000" y="1308275"/>
            <a:ext cx="6606000" cy="18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AutoNum type="arabicPeriod"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AutoNum type="alphaLcPeriod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AutoNum type="romanLcPeriod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AutoNum type="arabicPeriod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AutoNum type="alphaLcPeriod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AutoNum type="romanLcPeriod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AutoNum type="arabicPeriod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AutoNum type="alphaLcPeriod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600"/>
              <a:buFont typeface="Open Sans"/>
              <a:buAutoNum type="romanLcPeriod"/>
              <a:defRPr/>
            </a:lvl9pPr>
          </a:lstStyle>
          <a:p>
            <a:endParaRPr/>
          </a:p>
        </p:txBody>
      </p:sp>
      <p:sp>
        <p:nvSpPr>
          <p:cNvPr id="139" name="Google Shape;139;p2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 txBox="1">
            <a:spLocks noGrp="1"/>
          </p:cNvSpPr>
          <p:nvPr>
            <p:ph type="title"/>
          </p:nvPr>
        </p:nvSpPr>
        <p:spPr>
          <a:xfrm>
            <a:off x="2424600" y="507223"/>
            <a:ext cx="4294800" cy="105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7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26"/>
          <p:cNvSpPr txBox="1">
            <a:spLocks noGrp="1"/>
          </p:cNvSpPr>
          <p:nvPr>
            <p:ph type="subTitle" idx="1"/>
          </p:nvPr>
        </p:nvSpPr>
        <p:spPr>
          <a:xfrm>
            <a:off x="2854650" y="1558696"/>
            <a:ext cx="3434700" cy="131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26"/>
          <p:cNvSpPr txBox="1"/>
          <p:nvPr/>
        </p:nvSpPr>
        <p:spPr>
          <a:xfrm>
            <a:off x="2378550" y="3566516"/>
            <a:ext cx="43869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CREDITS: This presentation template was created by </a:t>
            </a:r>
            <a:r>
              <a:rPr lang="en" sz="1000">
                <a:solidFill>
                  <a:schemeClr val="dk1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, including icons by </a:t>
            </a:r>
            <a:r>
              <a:rPr lang="en" sz="1000">
                <a:solidFill>
                  <a:schemeClr val="dk1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and infographics &amp; images by </a:t>
            </a:r>
            <a:r>
              <a:rPr lang="en" sz="1000">
                <a:solidFill>
                  <a:schemeClr val="dk1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3_1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983400" y="2489600"/>
            <a:ext cx="4440600" cy="133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3983400" y="524625"/>
            <a:ext cx="4440600" cy="140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9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3983400" y="3903600"/>
            <a:ext cx="3174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720000" y="1287725"/>
            <a:ext cx="7704000" cy="334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00"/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/>
          <p:nvPr/>
        </p:nvSpPr>
        <p:spPr>
          <a:xfrm>
            <a:off x="454550" y="1883025"/>
            <a:ext cx="8255100" cy="2865300"/>
          </a:xfrm>
          <a:prstGeom prst="roundRect">
            <a:avLst>
              <a:gd name="adj" fmla="val 3352"/>
            </a:avLst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chemeClr val="dk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title"/>
          </p:nvPr>
        </p:nvSpPr>
        <p:spPr>
          <a:xfrm flipH="1">
            <a:off x="2348238" y="2691005"/>
            <a:ext cx="4447500" cy="192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 txBox="1">
            <a:spLocks noGrp="1"/>
          </p:cNvSpPr>
          <p:nvPr>
            <p:ph type="title"/>
          </p:nvPr>
        </p:nvSpPr>
        <p:spPr>
          <a:xfrm>
            <a:off x="720000" y="1221150"/>
            <a:ext cx="4268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subTitle" idx="1"/>
          </p:nvPr>
        </p:nvSpPr>
        <p:spPr>
          <a:xfrm>
            <a:off x="720000" y="2240565"/>
            <a:ext cx="4268100" cy="16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0"/>
          <p:cNvSpPr txBox="1">
            <a:spLocks noGrp="1"/>
          </p:cNvSpPr>
          <p:nvPr>
            <p:ph type="title"/>
          </p:nvPr>
        </p:nvSpPr>
        <p:spPr>
          <a:xfrm>
            <a:off x="720000" y="1174050"/>
            <a:ext cx="4460400" cy="10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1"/>
          <p:cNvSpPr/>
          <p:nvPr/>
        </p:nvSpPr>
        <p:spPr>
          <a:xfrm>
            <a:off x="454550" y="1883025"/>
            <a:ext cx="8229600" cy="2865300"/>
          </a:xfrm>
          <a:prstGeom prst="roundRect">
            <a:avLst>
              <a:gd name="adj" fmla="val 3352"/>
            </a:avLst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chemeClr val="dk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11"/>
          <p:cNvSpPr txBox="1">
            <a:spLocks noGrp="1"/>
          </p:cNvSpPr>
          <p:nvPr>
            <p:ph type="title" hasCustomPrompt="1"/>
          </p:nvPr>
        </p:nvSpPr>
        <p:spPr>
          <a:xfrm>
            <a:off x="1577850" y="2300443"/>
            <a:ext cx="5988300" cy="142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0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0" name="Google Shape;40;p11"/>
          <p:cNvSpPr txBox="1">
            <a:spLocks noGrp="1"/>
          </p:cNvSpPr>
          <p:nvPr>
            <p:ph type="subTitle" idx="1"/>
          </p:nvPr>
        </p:nvSpPr>
        <p:spPr>
          <a:xfrm>
            <a:off x="1577850" y="3615825"/>
            <a:ext cx="5988300" cy="497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9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title" idx="2"/>
          </p:nvPr>
        </p:nvSpPr>
        <p:spPr>
          <a:xfrm>
            <a:off x="1972675" y="1682850"/>
            <a:ext cx="1985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5" name="Google Shape;45;p13"/>
          <p:cNvSpPr txBox="1">
            <a:spLocks noGrp="1"/>
          </p:cNvSpPr>
          <p:nvPr>
            <p:ph type="subTitle" idx="1"/>
          </p:nvPr>
        </p:nvSpPr>
        <p:spPr>
          <a:xfrm>
            <a:off x="1972675" y="2315972"/>
            <a:ext cx="25521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13"/>
          <p:cNvSpPr txBox="1">
            <a:spLocks noGrp="1"/>
          </p:cNvSpPr>
          <p:nvPr>
            <p:ph type="title" idx="3" hasCustomPrompt="1"/>
          </p:nvPr>
        </p:nvSpPr>
        <p:spPr>
          <a:xfrm>
            <a:off x="582650" y="1667500"/>
            <a:ext cx="1389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5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7" name="Google Shape;47;p13"/>
          <p:cNvSpPr txBox="1">
            <a:spLocks noGrp="1"/>
          </p:cNvSpPr>
          <p:nvPr>
            <p:ph type="title" idx="4"/>
          </p:nvPr>
        </p:nvSpPr>
        <p:spPr>
          <a:xfrm>
            <a:off x="5875350" y="1682850"/>
            <a:ext cx="1985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subTitle" idx="5"/>
          </p:nvPr>
        </p:nvSpPr>
        <p:spPr>
          <a:xfrm>
            <a:off x="5875350" y="2315972"/>
            <a:ext cx="25521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title" idx="6" hasCustomPrompt="1"/>
          </p:nvPr>
        </p:nvSpPr>
        <p:spPr>
          <a:xfrm>
            <a:off x="4485425" y="1667500"/>
            <a:ext cx="1389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5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50" name="Google Shape;50;p13"/>
          <p:cNvSpPr txBox="1">
            <a:spLocks noGrp="1"/>
          </p:cNvSpPr>
          <p:nvPr>
            <p:ph type="title" idx="7"/>
          </p:nvPr>
        </p:nvSpPr>
        <p:spPr>
          <a:xfrm>
            <a:off x="1972675" y="3314221"/>
            <a:ext cx="1985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subTitle" idx="8"/>
          </p:nvPr>
        </p:nvSpPr>
        <p:spPr>
          <a:xfrm>
            <a:off x="1972675" y="3947343"/>
            <a:ext cx="25521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title" idx="9" hasCustomPrompt="1"/>
          </p:nvPr>
        </p:nvSpPr>
        <p:spPr>
          <a:xfrm>
            <a:off x="582650" y="3298874"/>
            <a:ext cx="1389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5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53" name="Google Shape;53;p13"/>
          <p:cNvSpPr txBox="1">
            <a:spLocks noGrp="1"/>
          </p:cNvSpPr>
          <p:nvPr>
            <p:ph type="title" idx="13"/>
          </p:nvPr>
        </p:nvSpPr>
        <p:spPr>
          <a:xfrm>
            <a:off x="5875350" y="3314221"/>
            <a:ext cx="1985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subTitle" idx="14"/>
          </p:nvPr>
        </p:nvSpPr>
        <p:spPr>
          <a:xfrm>
            <a:off x="5875350" y="3947343"/>
            <a:ext cx="25521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title" idx="15" hasCustomPrompt="1"/>
          </p:nvPr>
        </p:nvSpPr>
        <p:spPr>
          <a:xfrm>
            <a:off x="4485425" y="3298874"/>
            <a:ext cx="1389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5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SemiBold"/>
              <a:buNone/>
              <a:defRPr sz="30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SemiBold"/>
              <a:buNone/>
              <a:defRPr sz="30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SemiBold"/>
              <a:buNone/>
              <a:defRPr sz="30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SemiBold"/>
              <a:buNone/>
              <a:defRPr sz="30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SemiBold"/>
              <a:buNone/>
              <a:defRPr sz="30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SemiBold"/>
              <a:buNone/>
              <a:defRPr sz="30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SemiBold"/>
              <a:buNone/>
              <a:defRPr sz="30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SemiBold"/>
              <a:buNone/>
              <a:defRPr sz="30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SemiBold"/>
              <a:buNone/>
              <a:defRPr sz="30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66" r:id="rId14"/>
    <p:sldLayoutId id="2147483669" r:id="rId15"/>
    <p:sldLayoutId id="2147483670" r:id="rId16"/>
    <p:sldLayoutId id="2147483671" r:id="rId17"/>
    <p:sldLayoutId id="2147483672" r:id="rId18"/>
    <p:sldLayoutId id="2147483673" r:id="rId1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8"/>
          <p:cNvSpPr txBox="1">
            <a:spLocks noGrp="1"/>
          </p:cNvSpPr>
          <p:nvPr>
            <p:ph type="ctrTitle"/>
          </p:nvPr>
        </p:nvSpPr>
        <p:spPr>
          <a:xfrm>
            <a:off x="1804562" y="2023671"/>
            <a:ext cx="5534873" cy="81286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100" dirty="0"/>
              <a:t>Simulation Analysis</a:t>
            </a:r>
            <a:endParaRPr sz="4100" dirty="0"/>
          </a:p>
        </p:txBody>
      </p:sp>
      <p:sp>
        <p:nvSpPr>
          <p:cNvPr id="150" name="Google Shape;150;p28"/>
          <p:cNvSpPr txBox="1">
            <a:spLocks noGrp="1"/>
          </p:cNvSpPr>
          <p:nvPr>
            <p:ph type="subTitle" idx="1"/>
          </p:nvPr>
        </p:nvSpPr>
        <p:spPr>
          <a:xfrm>
            <a:off x="2510399" y="3262384"/>
            <a:ext cx="4123200" cy="12150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Gasser Ahmed</a:t>
            </a:r>
            <a:endParaRPr sz="1400" dirty="0"/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MGT 5824</a:t>
            </a: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5/25/2023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5E253A-C409-DB0E-8AA7-272FA08F2329}"/>
              </a:ext>
            </a:extLst>
          </p:cNvPr>
          <p:cNvSpPr txBox="1"/>
          <p:nvPr/>
        </p:nvSpPr>
        <p:spPr>
          <a:xfrm>
            <a:off x="1864859" y="2836540"/>
            <a:ext cx="5474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New Venture Simulation: The Food Truck Challenge 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124"/>
    </mc:Choice>
    <mc:Fallback xmlns="">
      <p:transition spd="slow" advTm="11124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91433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Overview of Decisions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8860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1030"/>
    </mc:Choice>
    <mc:Fallback xmlns="">
      <p:transition advTm="2103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89184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Overview of the Strategic Adaptations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9986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1030"/>
    </mc:Choice>
    <mc:Fallback xmlns="">
      <p:transition advTm="2103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91433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Overall Performance Analysis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429947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21030"/>
    </mc:Choice>
    <mc:Fallback>
      <p:transition advTm="2103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75098CE-9021-D52D-263A-EF9902D478B6}"/>
              </a:ext>
            </a:extLst>
          </p:cNvPr>
          <p:cNvGraphicFramePr>
            <a:graphicFrameLocks noGrp="1"/>
          </p:cNvGraphicFramePr>
          <p:nvPr/>
        </p:nvGraphicFramePr>
        <p:xfrm>
          <a:off x="2749212" y="1104497"/>
          <a:ext cx="3645576" cy="3512356"/>
        </p:xfrm>
        <a:graphic>
          <a:graphicData uri="http://schemas.openxmlformats.org/drawingml/2006/table">
            <a:tbl>
              <a:tblPr/>
              <a:tblGrid>
                <a:gridCol w="911394">
                  <a:extLst>
                    <a:ext uri="{9D8B030D-6E8A-4147-A177-3AD203B41FA5}">
                      <a16:colId xmlns:a16="http://schemas.microsoft.com/office/drawing/2014/main" val="1774808015"/>
                    </a:ext>
                  </a:extLst>
                </a:gridCol>
                <a:gridCol w="911394">
                  <a:extLst>
                    <a:ext uri="{9D8B030D-6E8A-4147-A177-3AD203B41FA5}">
                      <a16:colId xmlns:a16="http://schemas.microsoft.com/office/drawing/2014/main" val="3156605102"/>
                    </a:ext>
                  </a:extLst>
                </a:gridCol>
                <a:gridCol w="911394">
                  <a:extLst>
                    <a:ext uri="{9D8B030D-6E8A-4147-A177-3AD203B41FA5}">
                      <a16:colId xmlns:a16="http://schemas.microsoft.com/office/drawing/2014/main" val="4209843823"/>
                    </a:ext>
                  </a:extLst>
                </a:gridCol>
                <a:gridCol w="911394">
                  <a:extLst>
                    <a:ext uri="{9D8B030D-6E8A-4147-A177-3AD203B41FA5}">
                      <a16:colId xmlns:a16="http://schemas.microsoft.com/office/drawing/2014/main" val="2410236098"/>
                    </a:ext>
                  </a:extLst>
                </a:gridCol>
              </a:tblGrid>
              <a:tr h="130393">
                <a:tc>
                  <a:txBody>
                    <a:bodyPr/>
                    <a:lstStyle/>
                    <a:p>
                      <a:pPr algn="l"/>
                      <a:r>
                        <a:rPr lang="en-US" sz="600">
                          <a:effectLst/>
                        </a:rPr>
                        <a:t>Name</a:t>
                      </a:r>
                    </a:p>
                  </a:txBody>
                  <a:tcPr marL="39118" marR="39118" marT="19559" marB="195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>
                          <a:effectLst/>
                        </a:rPr>
                        <a:t>Users</a:t>
                      </a:r>
                    </a:p>
                  </a:txBody>
                  <a:tcPr marL="39118" marR="39118" marT="19559" marB="195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>
                          <a:effectLst/>
                        </a:rPr>
                        <a:t>Week</a:t>
                      </a:r>
                    </a:p>
                  </a:txBody>
                  <a:tcPr marL="39118" marR="39118" marT="19559" marB="195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>
                          <a:effectLst/>
                        </a:rPr>
                        <a:t>Current Revenue</a:t>
                      </a:r>
                    </a:p>
                  </a:txBody>
                  <a:tcPr marL="39118" marR="39118" marT="19559" marB="195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5953651"/>
                  </a:ext>
                </a:extLst>
              </a:tr>
              <a:tr h="221668">
                <a:tc>
                  <a:txBody>
                    <a:bodyPr/>
                    <a:lstStyle/>
                    <a:p>
                      <a:r>
                        <a:rPr lang="en-US" sz="600">
                          <a:effectLst/>
                        </a:rPr>
                        <a:t>Neswanth Keepudi's Team</a:t>
                      </a:r>
                    </a:p>
                  </a:txBody>
                  <a:tcPr marL="39118" marR="39118" marT="19559" marB="195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>
                          <a:effectLst/>
                        </a:rPr>
                        <a:t>Neswanth Keepudi</a:t>
                      </a:r>
                    </a:p>
                  </a:txBody>
                  <a:tcPr marL="39118" marR="39118" marT="19559" marB="195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>
                          <a:effectLst/>
                        </a:rPr>
                        <a:t>Complete</a:t>
                      </a:r>
                    </a:p>
                  </a:txBody>
                  <a:tcPr marL="39118" marR="39118" marT="19559" marB="195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>
                          <a:effectLst/>
                        </a:rPr>
                        <a:t>$37,269</a:t>
                      </a:r>
                    </a:p>
                  </a:txBody>
                  <a:tcPr marL="39118" marR="39118" marT="19559" marB="195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0967458"/>
                  </a:ext>
                </a:extLst>
              </a:tr>
              <a:tr h="130393">
                <a:tc>
                  <a:txBody>
                    <a:bodyPr/>
                    <a:lstStyle/>
                    <a:p>
                      <a:r>
                        <a:rPr lang="en-US" sz="600">
                          <a:effectLst/>
                        </a:rPr>
                        <a:t>Jay Hullett</a:t>
                      </a:r>
                    </a:p>
                  </a:txBody>
                  <a:tcPr marL="39118" marR="39118" marT="19559" marB="195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>
                          <a:effectLst/>
                        </a:rPr>
                        <a:t>Jay Hullett</a:t>
                      </a:r>
                    </a:p>
                  </a:txBody>
                  <a:tcPr marL="39118" marR="39118" marT="19559" marB="195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>
                          <a:effectLst/>
                        </a:rPr>
                        <a:t>Complete</a:t>
                      </a:r>
                    </a:p>
                  </a:txBody>
                  <a:tcPr marL="39118" marR="39118" marT="19559" marB="195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>
                          <a:effectLst/>
                        </a:rPr>
                        <a:t>$34,002</a:t>
                      </a:r>
                    </a:p>
                  </a:txBody>
                  <a:tcPr marL="39118" marR="39118" marT="19559" marB="195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5416855"/>
                  </a:ext>
                </a:extLst>
              </a:tr>
              <a:tr h="221668">
                <a:tc>
                  <a:txBody>
                    <a:bodyPr/>
                    <a:lstStyle/>
                    <a:p>
                      <a:r>
                        <a:rPr lang="en-US" sz="600">
                          <a:effectLst/>
                        </a:rPr>
                        <a:t>Haynes Chewning's Food Truck Challenge</a:t>
                      </a:r>
                    </a:p>
                  </a:txBody>
                  <a:tcPr marL="39118" marR="39118" marT="19559" marB="195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>
                          <a:effectLst/>
                        </a:rPr>
                        <a:t>Haynes Chewning</a:t>
                      </a:r>
                    </a:p>
                  </a:txBody>
                  <a:tcPr marL="39118" marR="39118" marT="19559" marB="195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>
                          <a:effectLst/>
                        </a:rPr>
                        <a:t>Complete</a:t>
                      </a:r>
                    </a:p>
                  </a:txBody>
                  <a:tcPr marL="39118" marR="39118" marT="19559" marB="195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>
                          <a:effectLst/>
                        </a:rPr>
                        <a:t>$33,234</a:t>
                      </a:r>
                    </a:p>
                  </a:txBody>
                  <a:tcPr marL="39118" marR="39118" marT="19559" marB="195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0926129"/>
                  </a:ext>
                </a:extLst>
              </a:tr>
              <a:tr h="130393">
                <a:tc>
                  <a:txBody>
                    <a:bodyPr/>
                    <a:lstStyle/>
                    <a:p>
                      <a:r>
                        <a:rPr lang="en-US" sz="600">
                          <a:effectLst/>
                        </a:rPr>
                        <a:t>Anusha Kallige Bhasker</a:t>
                      </a:r>
                    </a:p>
                  </a:txBody>
                  <a:tcPr marL="39118" marR="39118" marT="19559" marB="195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>
                          <a:effectLst/>
                        </a:rPr>
                        <a:t>Anusha Kallige Bhasker</a:t>
                      </a:r>
                    </a:p>
                  </a:txBody>
                  <a:tcPr marL="39118" marR="39118" marT="19559" marB="195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>
                          <a:effectLst/>
                        </a:rPr>
                        <a:t>Complete</a:t>
                      </a:r>
                    </a:p>
                  </a:txBody>
                  <a:tcPr marL="39118" marR="39118" marT="19559" marB="195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>
                          <a:effectLst/>
                        </a:rPr>
                        <a:t>$27,045</a:t>
                      </a:r>
                    </a:p>
                  </a:txBody>
                  <a:tcPr marL="39118" marR="39118" marT="19559" marB="195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3116051"/>
                  </a:ext>
                </a:extLst>
              </a:tr>
              <a:tr h="130393">
                <a:tc>
                  <a:txBody>
                    <a:bodyPr/>
                    <a:lstStyle/>
                    <a:p>
                      <a:r>
                        <a:rPr lang="en-US" sz="600">
                          <a:effectLst/>
                        </a:rPr>
                        <a:t>Saran's Team</a:t>
                      </a:r>
                    </a:p>
                  </a:txBody>
                  <a:tcPr marL="39118" marR="39118" marT="19559" marB="195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>
                          <a:effectLst/>
                        </a:rPr>
                        <a:t>Saran Sankar</a:t>
                      </a:r>
                    </a:p>
                  </a:txBody>
                  <a:tcPr marL="39118" marR="39118" marT="19559" marB="195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>
                          <a:effectLst/>
                        </a:rPr>
                        <a:t>Complete</a:t>
                      </a:r>
                    </a:p>
                  </a:txBody>
                  <a:tcPr marL="39118" marR="39118" marT="19559" marB="195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>
                          <a:effectLst/>
                        </a:rPr>
                        <a:t>$26,946</a:t>
                      </a:r>
                    </a:p>
                  </a:txBody>
                  <a:tcPr marL="39118" marR="39118" marT="19559" marB="195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7812966"/>
                  </a:ext>
                </a:extLst>
              </a:tr>
              <a:tr h="312943">
                <a:tc>
                  <a:txBody>
                    <a:bodyPr/>
                    <a:lstStyle/>
                    <a:p>
                      <a:r>
                        <a:rPr lang="en-US" sz="600">
                          <a:effectLst/>
                        </a:rPr>
                        <a:t>Poojitha Thorekadanahalli Anandhkumar</a:t>
                      </a:r>
                    </a:p>
                  </a:txBody>
                  <a:tcPr marL="39118" marR="39118" marT="19559" marB="195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>
                          <a:effectLst/>
                        </a:rPr>
                        <a:t>Poojitha Thorekadanahalli Anandhkumar</a:t>
                      </a:r>
                    </a:p>
                  </a:txBody>
                  <a:tcPr marL="39118" marR="39118" marT="19559" marB="195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>
                          <a:effectLst/>
                        </a:rPr>
                        <a:t>Complete</a:t>
                      </a:r>
                    </a:p>
                  </a:txBody>
                  <a:tcPr marL="39118" marR="39118" marT="19559" marB="195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>
                          <a:effectLst/>
                        </a:rPr>
                        <a:t>$26,904</a:t>
                      </a:r>
                    </a:p>
                  </a:txBody>
                  <a:tcPr marL="39118" marR="39118" marT="19559" marB="195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5486823"/>
                  </a:ext>
                </a:extLst>
              </a:tr>
              <a:tr h="130393">
                <a:tc>
                  <a:txBody>
                    <a:bodyPr/>
                    <a:lstStyle/>
                    <a:p>
                      <a:r>
                        <a:rPr lang="en-US" sz="600">
                          <a:effectLst/>
                        </a:rPr>
                        <a:t>Gasser's Team</a:t>
                      </a:r>
                    </a:p>
                  </a:txBody>
                  <a:tcPr marL="39118" marR="39118" marT="19559" marB="195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>
                          <a:effectLst/>
                        </a:rPr>
                        <a:t>Gasser Ahmed</a:t>
                      </a:r>
                    </a:p>
                  </a:txBody>
                  <a:tcPr marL="39118" marR="39118" marT="19559" marB="195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>
                          <a:effectLst/>
                        </a:rPr>
                        <a:t>Complete</a:t>
                      </a:r>
                    </a:p>
                  </a:txBody>
                  <a:tcPr marL="39118" marR="39118" marT="19559" marB="195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>
                          <a:effectLst/>
                        </a:rPr>
                        <a:t>$25,812</a:t>
                      </a:r>
                    </a:p>
                  </a:txBody>
                  <a:tcPr marL="39118" marR="39118" marT="19559" marB="195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6905649"/>
                  </a:ext>
                </a:extLst>
              </a:tr>
              <a:tr h="130393">
                <a:tc>
                  <a:txBody>
                    <a:bodyPr/>
                    <a:lstStyle/>
                    <a:p>
                      <a:r>
                        <a:rPr lang="en-US" sz="600">
                          <a:effectLst/>
                        </a:rPr>
                        <a:t>Big Moo Ice Cream</a:t>
                      </a:r>
                    </a:p>
                  </a:txBody>
                  <a:tcPr marL="39118" marR="39118" marT="19559" marB="195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>
                          <a:effectLst/>
                        </a:rPr>
                        <a:t>Luis Rosales</a:t>
                      </a:r>
                    </a:p>
                  </a:txBody>
                  <a:tcPr marL="39118" marR="39118" marT="19559" marB="195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>
                          <a:effectLst/>
                        </a:rPr>
                        <a:t>Complete</a:t>
                      </a:r>
                    </a:p>
                  </a:txBody>
                  <a:tcPr marL="39118" marR="39118" marT="19559" marB="195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>
                          <a:effectLst/>
                        </a:rPr>
                        <a:t>$22,725</a:t>
                      </a:r>
                    </a:p>
                  </a:txBody>
                  <a:tcPr marL="39118" marR="39118" marT="19559" marB="195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6728710"/>
                  </a:ext>
                </a:extLst>
              </a:tr>
              <a:tr h="221668">
                <a:tc>
                  <a:txBody>
                    <a:bodyPr/>
                    <a:lstStyle/>
                    <a:p>
                      <a:r>
                        <a:rPr lang="en-US" sz="600">
                          <a:effectLst/>
                        </a:rPr>
                        <a:t>Benjamin Paschina's Team</a:t>
                      </a:r>
                    </a:p>
                  </a:txBody>
                  <a:tcPr marL="39118" marR="39118" marT="19559" marB="195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>
                          <a:effectLst/>
                        </a:rPr>
                        <a:t>Benjamin Paschina</a:t>
                      </a:r>
                    </a:p>
                  </a:txBody>
                  <a:tcPr marL="39118" marR="39118" marT="19559" marB="195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>
                          <a:effectLst/>
                        </a:rPr>
                        <a:t>Complete</a:t>
                      </a:r>
                    </a:p>
                  </a:txBody>
                  <a:tcPr marL="39118" marR="39118" marT="19559" marB="195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>
                          <a:effectLst/>
                        </a:rPr>
                        <a:t>$20,841</a:t>
                      </a:r>
                    </a:p>
                  </a:txBody>
                  <a:tcPr marL="39118" marR="39118" marT="19559" marB="195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0694159"/>
                  </a:ext>
                </a:extLst>
              </a:tr>
              <a:tr h="130393">
                <a:tc>
                  <a:txBody>
                    <a:bodyPr/>
                    <a:lstStyle/>
                    <a:p>
                      <a:r>
                        <a:rPr lang="en-US" sz="600">
                          <a:effectLst/>
                        </a:rPr>
                        <a:t>Elliott Coyne's Team</a:t>
                      </a:r>
                    </a:p>
                  </a:txBody>
                  <a:tcPr marL="39118" marR="39118" marT="19559" marB="195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>
                          <a:effectLst/>
                        </a:rPr>
                        <a:t>Elliott Coyne</a:t>
                      </a:r>
                    </a:p>
                  </a:txBody>
                  <a:tcPr marL="39118" marR="39118" marT="19559" marB="195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>
                          <a:effectLst/>
                        </a:rPr>
                        <a:t>Complete</a:t>
                      </a:r>
                    </a:p>
                  </a:txBody>
                  <a:tcPr marL="39118" marR="39118" marT="19559" marB="195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>
                          <a:effectLst/>
                        </a:rPr>
                        <a:t>$20,565</a:t>
                      </a:r>
                    </a:p>
                  </a:txBody>
                  <a:tcPr marL="39118" marR="39118" marT="19559" marB="195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4947562"/>
                  </a:ext>
                </a:extLst>
              </a:tr>
              <a:tr h="130393">
                <a:tc>
                  <a:txBody>
                    <a:bodyPr/>
                    <a:lstStyle/>
                    <a:p>
                      <a:r>
                        <a:rPr lang="en-US" sz="600">
                          <a:effectLst/>
                        </a:rPr>
                        <a:t>Emilia VT</a:t>
                      </a:r>
                    </a:p>
                  </a:txBody>
                  <a:tcPr marL="39118" marR="39118" marT="19559" marB="195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>
                          <a:effectLst/>
                        </a:rPr>
                        <a:t>Emilia Voge</a:t>
                      </a:r>
                    </a:p>
                  </a:txBody>
                  <a:tcPr marL="39118" marR="39118" marT="19559" marB="195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>
                          <a:effectLst/>
                        </a:rPr>
                        <a:t>Complete</a:t>
                      </a:r>
                    </a:p>
                  </a:txBody>
                  <a:tcPr marL="39118" marR="39118" marT="19559" marB="195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>
                          <a:effectLst/>
                        </a:rPr>
                        <a:t>$19,698</a:t>
                      </a:r>
                    </a:p>
                  </a:txBody>
                  <a:tcPr marL="39118" marR="39118" marT="19559" marB="195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7979233"/>
                  </a:ext>
                </a:extLst>
              </a:tr>
              <a:tr h="130393">
                <a:tc>
                  <a:txBody>
                    <a:bodyPr/>
                    <a:lstStyle/>
                    <a:p>
                      <a:r>
                        <a:rPr lang="en-US" sz="600">
                          <a:effectLst/>
                        </a:rPr>
                        <a:t>Miller's Team</a:t>
                      </a:r>
                    </a:p>
                  </a:txBody>
                  <a:tcPr marL="39118" marR="39118" marT="19559" marB="195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>
                          <a:effectLst/>
                        </a:rPr>
                        <a:t>Colton Miller</a:t>
                      </a:r>
                    </a:p>
                  </a:txBody>
                  <a:tcPr marL="39118" marR="39118" marT="19559" marB="195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>
                          <a:effectLst/>
                        </a:rPr>
                        <a:t>Complete</a:t>
                      </a:r>
                    </a:p>
                  </a:txBody>
                  <a:tcPr marL="39118" marR="39118" marT="19559" marB="195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>
                          <a:effectLst/>
                        </a:rPr>
                        <a:t>$19,401</a:t>
                      </a:r>
                    </a:p>
                  </a:txBody>
                  <a:tcPr marL="39118" marR="39118" marT="19559" marB="195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8747878"/>
                  </a:ext>
                </a:extLst>
              </a:tr>
              <a:tr h="130393">
                <a:tc>
                  <a:txBody>
                    <a:bodyPr/>
                    <a:lstStyle/>
                    <a:p>
                      <a:r>
                        <a:rPr lang="en-US" sz="600">
                          <a:effectLst/>
                        </a:rPr>
                        <a:t>Joe Place</a:t>
                      </a:r>
                    </a:p>
                  </a:txBody>
                  <a:tcPr marL="39118" marR="39118" marT="19559" marB="195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>
                          <a:effectLst/>
                        </a:rPr>
                        <a:t>Joseph Place</a:t>
                      </a:r>
                    </a:p>
                  </a:txBody>
                  <a:tcPr marL="39118" marR="39118" marT="19559" marB="195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>
                          <a:effectLst/>
                        </a:rPr>
                        <a:t>Complete</a:t>
                      </a:r>
                    </a:p>
                  </a:txBody>
                  <a:tcPr marL="39118" marR="39118" marT="19559" marB="195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>
                          <a:effectLst/>
                        </a:rPr>
                        <a:t>$18,990</a:t>
                      </a:r>
                    </a:p>
                  </a:txBody>
                  <a:tcPr marL="39118" marR="39118" marT="19559" marB="195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8781228"/>
                  </a:ext>
                </a:extLst>
              </a:tr>
              <a:tr h="130393">
                <a:tc>
                  <a:txBody>
                    <a:bodyPr/>
                    <a:lstStyle/>
                    <a:p>
                      <a:r>
                        <a:rPr lang="en-US" sz="600">
                          <a:effectLst/>
                        </a:rPr>
                        <a:t>Asad Mansoor's Team</a:t>
                      </a:r>
                    </a:p>
                  </a:txBody>
                  <a:tcPr marL="39118" marR="39118" marT="19559" marB="195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>
                          <a:effectLst/>
                        </a:rPr>
                        <a:t>Asad Mansoor</a:t>
                      </a:r>
                    </a:p>
                  </a:txBody>
                  <a:tcPr marL="39118" marR="39118" marT="19559" marB="195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>
                          <a:effectLst/>
                        </a:rPr>
                        <a:t>Complete</a:t>
                      </a:r>
                    </a:p>
                  </a:txBody>
                  <a:tcPr marL="39118" marR="39118" marT="19559" marB="195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>
                          <a:effectLst/>
                        </a:rPr>
                        <a:t>$17,577</a:t>
                      </a:r>
                    </a:p>
                  </a:txBody>
                  <a:tcPr marL="39118" marR="39118" marT="19559" marB="195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0816839"/>
                  </a:ext>
                </a:extLst>
              </a:tr>
              <a:tr h="130393">
                <a:tc>
                  <a:txBody>
                    <a:bodyPr/>
                    <a:lstStyle/>
                    <a:p>
                      <a:r>
                        <a:rPr lang="en-US" sz="600">
                          <a:effectLst/>
                        </a:rPr>
                        <a:t>Melo’s Team</a:t>
                      </a:r>
                    </a:p>
                  </a:txBody>
                  <a:tcPr marL="39118" marR="39118" marT="19559" marB="195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>
                          <a:effectLst/>
                        </a:rPr>
                        <a:t>Sara Romero Vicente</a:t>
                      </a:r>
                    </a:p>
                  </a:txBody>
                  <a:tcPr marL="39118" marR="39118" marT="19559" marB="195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>
                          <a:effectLst/>
                        </a:rPr>
                        <a:t>Complete</a:t>
                      </a:r>
                    </a:p>
                  </a:txBody>
                  <a:tcPr marL="39118" marR="39118" marT="19559" marB="195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>
                          <a:effectLst/>
                        </a:rPr>
                        <a:t>$16,725</a:t>
                      </a:r>
                    </a:p>
                  </a:txBody>
                  <a:tcPr marL="39118" marR="39118" marT="19559" marB="195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9531464"/>
                  </a:ext>
                </a:extLst>
              </a:tr>
              <a:tr h="130393">
                <a:tc>
                  <a:txBody>
                    <a:bodyPr/>
                    <a:lstStyle/>
                    <a:p>
                      <a:r>
                        <a:rPr lang="en-US" sz="600">
                          <a:effectLst/>
                        </a:rPr>
                        <a:t>Lenny's Chill Delights</a:t>
                      </a:r>
                    </a:p>
                  </a:txBody>
                  <a:tcPr marL="39118" marR="39118" marT="19559" marB="195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>
                          <a:effectLst/>
                        </a:rPr>
                        <a:t>Joshua Reese</a:t>
                      </a:r>
                    </a:p>
                  </a:txBody>
                  <a:tcPr marL="39118" marR="39118" marT="19559" marB="195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>
                          <a:effectLst/>
                        </a:rPr>
                        <a:t>Complete</a:t>
                      </a:r>
                    </a:p>
                  </a:txBody>
                  <a:tcPr marL="39118" marR="39118" marT="19559" marB="195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>
                          <a:effectLst/>
                        </a:rPr>
                        <a:t>$15,915</a:t>
                      </a:r>
                    </a:p>
                  </a:txBody>
                  <a:tcPr marL="39118" marR="39118" marT="19559" marB="195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0819333"/>
                  </a:ext>
                </a:extLst>
              </a:tr>
              <a:tr h="130393">
                <a:tc>
                  <a:txBody>
                    <a:bodyPr/>
                    <a:lstStyle/>
                    <a:p>
                      <a:r>
                        <a:rPr lang="en-US" sz="600">
                          <a:effectLst/>
                        </a:rPr>
                        <a:t>Paradigm Food Services</a:t>
                      </a:r>
                    </a:p>
                  </a:txBody>
                  <a:tcPr marL="39118" marR="39118" marT="19559" marB="195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>
                          <a:effectLst/>
                        </a:rPr>
                        <a:t>Mike Chinea</a:t>
                      </a:r>
                    </a:p>
                  </a:txBody>
                  <a:tcPr marL="39118" marR="39118" marT="19559" marB="195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>
                          <a:effectLst/>
                        </a:rPr>
                        <a:t>Complete</a:t>
                      </a:r>
                    </a:p>
                  </a:txBody>
                  <a:tcPr marL="39118" marR="39118" marT="19559" marB="195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>
                          <a:effectLst/>
                        </a:rPr>
                        <a:t>$15,042</a:t>
                      </a:r>
                    </a:p>
                  </a:txBody>
                  <a:tcPr marL="39118" marR="39118" marT="19559" marB="195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0890534"/>
                  </a:ext>
                </a:extLst>
              </a:tr>
              <a:tr h="221668">
                <a:tc>
                  <a:txBody>
                    <a:bodyPr/>
                    <a:lstStyle/>
                    <a:p>
                      <a:r>
                        <a:rPr lang="en-US" sz="600">
                          <a:effectLst/>
                        </a:rPr>
                        <a:t>Robert's Dessert Paradise</a:t>
                      </a:r>
                    </a:p>
                  </a:txBody>
                  <a:tcPr marL="39118" marR="39118" marT="19559" marB="195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>
                          <a:effectLst/>
                        </a:rPr>
                        <a:t>Robert Nottingham</a:t>
                      </a:r>
                    </a:p>
                  </a:txBody>
                  <a:tcPr marL="39118" marR="39118" marT="19559" marB="195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>
                          <a:effectLst/>
                        </a:rPr>
                        <a:t>Complete</a:t>
                      </a:r>
                    </a:p>
                  </a:txBody>
                  <a:tcPr marL="39118" marR="39118" marT="19559" marB="195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>
                          <a:effectLst/>
                        </a:rPr>
                        <a:t>$14,667</a:t>
                      </a:r>
                    </a:p>
                  </a:txBody>
                  <a:tcPr marL="39118" marR="39118" marT="19559" marB="195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7249422"/>
                  </a:ext>
                </a:extLst>
              </a:tr>
              <a:tr h="130393">
                <a:tc>
                  <a:txBody>
                    <a:bodyPr/>
                    <a:lstStyle/>
                    <a:p>
                      <a:r>
                        <a:rPr lang="en-US" sz="600">
                          <a:effectLst/>
                        </a:rPr>
                        <a:t>Purpleberry</a:t>
                      </a:r>
                    </a:p>
                  </a:txBody>
                  <a:tcPr marL="39118" marR="39118" marT="19559" marB="195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>
                          <a:effectLst/>
                        </a:rPr>
                        <a:t>Syed Haroon Yusuf</a:t>
                      </a:r>
                    </a:p>
                  </a:txBody>
                  <a:tcPr marL="39118" marR="39118" marT="19559" marB="195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>
                          <a:effectLst/>
                        </a:rPr>
                        <a:t>Complete</a:t>
                      </a:r>
                    </a:p>
                  </a:txBody>
                  <a:tcPr marL="39118" marR="39118" marT="19559" marB="195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>
                          <a:effectLst/>
                        </a:rPr>
                        <a:t>$13,356</a:t>
                      </a:r>
                    </a:p>
                  </a:txBody>
                  <a:tcPr marL="39118" marR="39118" marT="19559" marB="195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1162623"/>
                  </a:ext>
                </a:extLst>
              </a:tr>
              <a:tr h="130393">
                <a:tc>
                  <a:txBody>
                    <a:bodyPr/>
                    <a:lstStyle/>
                    <a:p>
                      <a:r>
                        <a:rPr lang="en-US" sz="600">
                          <a:effectLst/>
                        </a:rPr>
                        <a:t>Yingquan Li's Team</a:t>
                      </a:r>
                    </a:p>
                  </a:txBody>
                  <a:tcPr marL="39118" marR="39118" marT="19559" marB="195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>
                          <a:effectLst/>
                        </a:rPr>
                        <a:t>Yingquan Li</a:t>
                      </a:r>
                    </a:p>
                  </a:txBody>
                  <a:tcPr marL="39118" marR="39118" marT="19559" marB="195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>
                          <a:effectLst/>
                        </a:rPr>
                        <a:t>Complete</a:t>
                      </a:r>
                    </a:p>
                  </a:txBody>
                  <a:tcPr marL="39118" marR="39118" marT="19559" marB="195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>
                          <a:effectLst/>
                        </a:rPr>
                        <a:t>$11,427</a:t>
                      </a:r>
                    </a:p>
                  </a:txBody>
                  <a:tcPr marL="39118" marR="39118" marT="19559" marB="195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6838382"/>
                  </a:ext>
                </a:extLst>
              </a:tr>
              <a:tr h="130393">
                <a:tc>
                  <a:txBody>
                    <a:bodyPr/>
                    <a:lstStyle/>
                    <a:p>
                      <a:r>
                        <a:rPr lang="en-US" sz="600">
                          <a:effectLst/>
                        </a:rPr>
                        <a:t>Mehar Chawla's Team</a:t>
                      </a:r>
                    </a:p>
                  </a:txBody>
                  <a:tcPr marL="39118" marR="39118" marT="19559" marB="195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>
                          <a:effectLst/>
                        </a:rPr>
                        <a:t>Mehar Chawla</a:t>
                      </a:r>
                    </a:p>
                  </a:txBody>
                  <a:tcPr marL="39118" marR="39118" marT="19559" marB="195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>
                          <a:effectLst/>
                        </a:rPr>
                        <a:t>2</a:t>
                      </a:r>
                    </a:p>
                  </a:txBody>
                  <a:tcPr marL="39118" marR="39118" marT="19559" marB="195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 dirty="0">
                          <a:effectLst/>
                        </a:rPr>
                        <a:t>$4,221</a:t>
                      </a:r>
                    </a:p>
                  </a:txBody>
                  <a:tcPr marL="39118" marR="39118" marT="19559" marB="195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416814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CD664BE-D228-5DB3-FB1A-30C1294CBF70}"/>
              </a:ext>
            </a:extLst>
          </p:cNvPr>
          <p:cNvGraphicFramePr>
            <a:graphicFrameLocks noGrp="1"/>
          </p:cNvGraphicFramePr>
          <p:nvPr/>
        </p:nvGraphicFramePr>
        <p:xfrm>
          <a:off x="2749212" y="1104497"/>
          <a:ext cx="3645576" cy="3512356"/>
        </p:xfrm>
        <a:graphic>
          <a:graphicData uri="http://schemas.openxmlformats.org/drawingml/2006/table">
            <a:tbl>
              <a:tblPr/>
              <a:tblGrid>
                <a:gridCol w="911394">
                  <a:extLst>
                    <a:ext uri="{9D8B030D-6E8A-4147-A177-3AD203B41FA5}">
                      <a16:colId xmlns:a16="http://schemas.microsoft.com/office/drawing/2014/main" val="34256830"/>
                    </a:ext>
                  </a:extLst>
                </a:gridCol>
                <a:gridCol w="911394">
                  <a:extLst>
                    <a:ext uri="{9D8B030D-6E8A-4147-A177-3AD203B41FA5}">
                      <a16:colId xmlns:a16="http://schemas.microsoft.com/office/drawing/2014/main" val="888829994"/>
                    </a:ext>
                  </a:extLst>
                </a:gridCol>
                <a:gridCol w="911394">
                  <a:extLst>
                    <a:ext uri="{9D8B030D-6E8A-4147-A177-3AD203B41FA5}">
                      <a16:colId xmlns:a16="http://schemas.microsoft.com/office/drawing/2014/main" val="2714293467"/>
                    </a:ext>
                  </a:extLst>
                </a:gridCol>
                <a:gridCol w="911394">
                  <a:extLst>
                    <a:ext uri="{9D8B030D-6E8A-4147-A177-3AD203B41FA5}">
                      <a16:colId xmlns:a16="http://schemas.microsoft.com/office/drawing/2014/main" val="1965427149"/>
                    </a:ext>
                  </a:extLst>
                </a:gridCol>
              </a:tblGrid>
              <a:tr h="130393">
                <a:tc>
                  <a:txBody>
                    <a:bodyPr/>
                    <a:lstStyle/>
                    <a:p>
                      <a:pPr algn="l"/>
                      <a:r>
                        <a:rPr lang="en-US" sz="600">
                          <a:effectLst/>
                        </a:rPr>
                        <a:t>Name</a:t>
                      </a:r>
                    </a:p>
                  </a:txBody>
                  <a:tcPr marL="39118" marR="39118" marT="19559" marB="195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>
                          <a:effectLst/>
                        </a:rPr>
                        <a:t>Users</a:t>
                      </a:r>
                    </a:p>
                  </a:txBody>
                  <a:tcPr marL="39118" marR="39118" marT="19559" marB="195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>
                          <a:effectLst/>
                        </a:rPr>
                        <a:t>Week</a:t>
                      </a:r>
                    </a:p>
                  </a:txBody>
                  <a:tcPr marL="39118" marR="39118" marT="19559" marB="195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>
                          <a:effectLst/>
                        </a:rPr>
                        <a:t>Current Revenue</a:t>
                      </a:r>
                    </a:p>
                  </a:txBody>
                  <a:tcPr marL="39118" marR="39118" marT="19559" marB="195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459150"/>
                  </a:ext>
                </a:extLst>
              </a:tr>
              <a:tr h="221668">
                <a:tc>
                  <a:txBody>
                    <a:bodyPr/>
                    <a:lstStyle/>
                    <a:p>
                      <a:r>
                        <a:rPr lang="en-US" sz="600">
                          <a:effectLst/>
                        </a:rPr>
                        <a:t>Neswanth Keepudi's Team</a:t>
                      </a:r>
                    </a:p>
                  </a:txBody>
                  <a:tcPr marL="39118" marR="39118" marT="19559" marB="195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>
                          <a:effectLst/>
                        </a:rPr>
                        <a:t>Neswanth Keepudi</a:t>
                      </a:r>
                    </a:p>
                  </a:txBody>
                  <a:tcPr marL="39118" marR="39118" marT="19559" marB="195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>
                          <a:effectLst/>
                        </a:rPr>
                        <a:t>Complete</a:t>
                      </a:r>
                    </a:p>
                  </a:txBody>
                  <a:tcPr marL="39118" marR="39118" marT="19559" marB="195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>
                          <a:effectLst/>
                        </a:rPr>
                        <a:t>$37,269</a:t>
                      </a:r>
                    </a:p>
                  </a:txBody>
                  <a:tcPr marL="39118" marR="39118" marT="19559" marB="195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8356394"/>
                  </a:ext>
                </a:extLst>
              </a:tr>
              <a:tr h="130393">
                <a:tc>
                  <a:txBody>
                    <a:bodyPr/>
                    <a:lstStyle/>
                    <a:p>
                      <a:r>
                        <a:rPr lang="en-US" sz="600">
                          <a:effectLst/>
                        </a:rPr>
                        <a:t>Jay Hullett</a:t>
                      </a:r>
                    </a:p>
                  </a:txBody>
                  <a:tcPr marL="39118" marR="39118" marT="19559" marB="195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>
                          <a:effectLst/>
                        </a:rPr>
                        <a:t>Jay Hullett</a:t>
                      </a:r>
                    </a:p>
                  </a:txBody>
                  <a:tcPr marL="39118" marR="39118" marT="19559" marB="195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>
                          <a:effectLst/>
                        </a:rPr>
                        <a:t>Complete</a:t>
                      </a:r>
                    </a:p>
                  </a:txBody>
                  <a:tcPr marL="39118" marR="39118" marT="19559" marB="195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>
                          <a:effectLst/>
                        </a:rPr>
                        <a:t>$34,002</a:t>
                      </a:r>
                    </a:p>
                  </a:txBody>
                  <a:tcPr marL="39118" marR="39118" marT="19559" marB="195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1871627"/>
                  </a:ext>
                </a:extLst>
              </a:tr>
              <a:tr h="221668">
                <a:tc>
                  <a:txBody>
                    <a:bodyPr/>
                    <a:lstStyle/>
                    <a:p>
                      <a:r>
                        <a:rPr lang="en-US" sz="600">
                          <a:effectLst/>
                        </a:rPr>
                        <a:t>Haynes Chewning's Food Truck Challenge</a:t>
                      </a:r>
                    </a:p>
                  </a:txBody>
                  <a:tcPr marL="39118" marR="39118" marT="19559" marB="195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>
                          <a:effectLst/>
                        </a:rPr>
                        <a:t>Haynes Chewning</a:t>
                      </a:r>
                    </a:p>
                  </a:txBody>
                  <a:tcPr marL="39118" marR="39118" marT="19559" marB="195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>
                          <a:effectLst/>
                        </a:rPr>
                        <a:t>Complete</a:t>
                      </a:r>
                    </a:p>
                  </a:txBody>
                  <a:tcPr marL="39118" marR="39118" marT="19559" marB="195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>
                          <a:effectLst/>
                        </a:rPr>
                        <a:t>$33,234</a:t>
                      </a:r>
                    </a:p>
                  </a:txBody>
                  <a:tcPr marL="39118" marR="39118" marT="19559" marB="195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217972"/>
                  </a:ext>
                </a:extLst>
              </a:tr>
              <a:tr h="130393">
                <a:tc>
                  <a:txBody>
                    <a:bodyPr/>
                    <a:lstStyle/>
                    <a:p>
                      <a:r>
                        <a:rPr lang="en-US" sz="600">
                          <a:effectLst/>
                        </a:rPr>
                        <a:t>Anusha Kallige Bhasker</a:t>
                      </a:r>
                    </a:p>
                  </a:txBody>
                  <a:tcPr marL="39118" marR="39118" marT="19559" marB="195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>
                          <a:effectLst/>
                        </a:rPr>
                        <a:t>Anusha Kallige Bhasker</a:t>
                      </a:r>
                    </a:p>
                  </a:txBody>
                  <a:tcPr marL="39118" marR="39118" marT="19559" marB="195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>
                          <a:effectLst/>
                        </a:rPr>
                        <a:t>Complete</a:t>
                      </a:r>
                    </a:p>
                  </a:txBody>
                  <a:tcPr marL="39118" marR="39118" marT="19559" marB="195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>
                          <a:effectLst/>
                        </a:rPr>
                        <a:t>$27,045</a:t>
                      </a:r>
                    </a:p>
                  </a:txBody>
                  <a:tcPr marL="39118" marR="39118" marT="19559" marB="195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1607645"/>
                  </a:ext>
                </a:extLst>
              </a:tr>
              <a:tr h="130393">
                <a:tc>
                  <a:txBody>
                    <a:bodyPr/>
                    <a:lstStyle/>
                    <a:p>
                      <a:r>
                        <a:rPr lang="en-US" sz="600">
                          <a:effectLst/>
                        </a:rPr>
                        <a:t>Saran's Team</a:t>
                      </a:r>
                    </a:p>
                  </a:txBody>
                  <a:tcPr marL="39118" marR="39118" marT="19559" marB="195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>
                          <a:effectLst/>
                        </a:rPr>
                        <a:t>Saran Sankar</a:t>
                      </a:r>
                    </a:p>
                  </a:txBody>
                  <a:tcPr marL="39118" marR="39118" marT="19559" marB="195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>
                          <a:effectLst/>
                        </a:rPr>
                        <a:t>Complete</a:t>
                      </a:r>
                    </a:p>
                  </a:txBody>
                  <a:tcPr marL="39118" marR="39118" marT="19559" marB="195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>
                          <a:effectLst/>
                        </a:rPr>
                        <a:t>$26,946</a:t>
                      </a:r>
                    </a:p>
                  </a:txBody>
                  <a:tcPr marL="39118" marR="39118" marT="19559" marB="195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5350631"/>
                  </a:ext>
                </a:extLst>
              </a:tr>
              <a:tr h="312943">
                <a:tc>
                  <a:txBody>
                    <a:bodyPr/>
                    <a:lstStyle/>
                    <a:p>
                      <a:r>
                        <a:rPr lang="en-US" sz="600">
                          <a:effectLst/>
                        </a:rPr>
                        <a:t>Poojitha Thorekadanahalli Anandhkumar</a:t>
                      </a:r>
                    </a:p>
                  </a:txBody>
                  <a:tcPr marL="39118" marR="39118" marT="19559" marB="195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>
                          <a:effectLst/>
                        </a:rPr>
                        <a:t>Poojitha Thorekadanahalli Anandhkumar</a:t>
                      </a:r>
                    </a:p>
                  </a:txBody>
                  <a:tcPr marL="39118" marR="39118" marT="19559" marB="195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>
                          <a:effectLst/>
                        </a:rPr>
                        <a:t>Complete</a:t>
                      </a:r>
                    </a:p>
                  </a:txBody>
                  <a:tcPr marL="39118" marR="39118" marT="19559" marB="195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>
                          <a:effectLst/>
                        </a:rPr>
                        <a:t>$26,904</a:t>
                      </a:r>
                    </a:p>
                  </a:txBody>
                  <a:tcPr marL="39118" marR="39118" marT="19559" marB="195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9278525"/>
                  </a:ext>
                </a:extLst>
              </a:tr>
              <a:tr h="130393">
                <a:tc>
                  <a:txBody>
                    <a:bodyPr/>
                    <a:lstStyle/>
                    <a:p>
                      <a:r>
                        <a:rPr lang="en-US" sz="600">
                          <a:effectLst/>
                        </a:rPr>
                        <a:t>Gasser's Team</a:t>
                      </a:r>
                    </a:p>
                  </a:txBody>
                  <a:tcPr marL="39118" marR="39118" marT="19559" marB="195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>
                          <a:effectLst/>
                        </a:rPr>
                        <a:t>Gasser Ahmed</a:t>
                      </a:r>
                    </a:p>
                  </a:txBody>
                  <a:tcPr marL="39118" marR="39118" marT="19559" marB="195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>
                          <a:effectLst/>
                        </a:rPr>
                        <a:t>Complete</a:t>
                      </a:r>
                    </a:p>
                  </a:txBody>
                  <a:tcPr marL="39118" marR="39118" marT="19559" marB="195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>
                          <a:effectLst/>
                        </a:rPr>
                        <a:t>$25,812</a:t>
                      </a:r>
                    </a:p>
                  </a:txBody>
                  <a:tcPr marL="39118" marR="39118" marT="19559" marB="195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8422798"/>
                  </a:ext>
                </a:extLst>
              </a:tr>
              <a:tr h="130393">
                <a:tc>
                  <a:txBody>
                    <a:bodyPr/>
                    <a:lstStyle/>
                    <a:p>
                      <a:r>
                        <a:rPr lang="en-US" sz="600">
                          <a:effectLst/>
                        </a:rPr>
                        <a:t>Big Moo Ice Cream</a:t>
                      </a:r>
                    </a:p>
                  </a:txBody>
                  <a:tcPr marL="39118" marR="39118" marT="19559" marB="195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>
                          <a:effectLst/>
                        </a:rPr>
                        <a:t>Luis Rosales</a:t>
                      </a:r>
                    </a:p>
                  </a:txBody>
                  <a:tcPr marL="39118" marR="39118" marT="19559" marB="195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>
                          <a:effectLst/>
                        </a:rPr>
                        <a:t>Complete</a:t>
                      </a:r>
                    </a:p>
                  </a:txBody>
                  <a:tcPr marL="39118" marR="39118" marT="19559" marB="195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>
                          <a:effectLst/>
                        </a:rPr>
                        <a:t>$22,725</a:t>
                      </a:r>
                    </a:p>
                  </a:txBody>
                  <a:tcPr marL="39118" marR="39118" marT="19559" marB="195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4515716"/>
                  </a:ext>
                </a:extLst>
              </a:tr>
              <a:tr h="221668">
                <a:tc>
                  <a:txBody>
                    <a:bodyPr/>
                    <a:lstStyle/>
                    <a:p>
                      <a:r>
                        <a:rPr lang="en-US" sz="600">
                          <a:effectLst/>
                        </a:rPr>
                        <a:t>Benjamin Paschina's Team</a:t>
                      </a:r>
                    </a:p>
                  </a:txBody>
                  <a:tcPr marL="39118" marR="39118" marT="19559" marB="195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>
                          <a:effectLst/>
                        </a:rPr>
                        <a:t>Benjamin Paschina</a:t>
                      </a:r>
                    </a:p>
                  </a:txBody>
                  <a:tcPr marL="39118" marR="39118" marT="19559" marB="195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>
                          <a:effectLst/>
                        </a:rPr>
                        <a:t>Complete</a:t>
                      </a:r>
                    </a:p>
                  </a:txBody>
                  <a:tcPr marL="39118" marR="39118" marT="19559" marB="195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>
                          <a:effectLst/>
                        </a:rPr>
                        <a:t>$20,841</a:t>
                      </a:r>
                    </a:p>
                  </a:txBody>
                  <a:tcPr marL="39118" marR="39118" marT="19559" marB="195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7329615"/>
                  </a:ext>
                </a:extLst>
              </a:tr>
              <a:tr h="130393">
                <a:tc>
                  <a:txBody>
                    <a:bodyPr/>
                    <a:lstStyle/>
                    <a:p>
                      <a:r>
                        <a:rPr lang="en-US" sz="600">
                          <a:effectLst/>
                        </a:rPr>
                        <a:t>Elliott Coyne's Team</a:t>
                      </a:r>
                    </a:p>
                  </a:txBody>
                  <a:tcPr marL="39118" marR="39118" marT="19559" marB="195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>
                          <a:effectLst/>
                        </a:rPr>
                        <a:t>Elliott Coyne</a:t>
                      </a:r>
                    </a:p>
                  </a:txBody>
                  <a:tcPr marL="39118" marR="39118" marT="19559" marB="195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>
                          <a:effectLst/>
                        </a:rPr>
                        <a:t>Complete</a:t>
                      </a:r>
                    </a:p>
                  </a:txBody>
                  <a:tcPr marL="39118" marR="39118" marT="19559" marB="195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>
                          <a:effectLst/>
                        </a:rPr>
                        <a:t>$20,565</a:t>
                      </a:r>
                    </a:p>
                  </a:txBody>
                  <a:tcPr marL="39118" marR="39118" marT="19559" marB="195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817088"/>
                  </a:ext>
                </a:extLst>
              </a:tr>
              <a:tr h="130393">
                <a:tc>
                  <a:txBody>
                    <a:bodyPr/>
                    <a:lstStyle/>
                    <a:p>
                      <a:r>
                        <a:rPr lang="en-US" sz="600">
                          <a:effectLst/>
                        </a:rPr>
                        <a:t>Emilia VT</a:t>
                      </a:r>
                    </a:p>
                  </a:txBody>
                  <a:tcPr marL="39118" marR="39118" marT="19559" marB="195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>
                          <a:effectLst/>
                        </a:rPr>
                        <a:t>Emilia Voge</a:t>
                      </a:r>
                    </a:p>
                  </a:txBody>
                  <a:tcPr marL="39118" marR="39118" marT="19559" marB="195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>
                          <a:effectLst/>
                        </a:rPr>
                        <a:t>Complete</a:t>
                      </a:r>
                    </a:p>
                  </a:txBody>
                  <a:tcPr marL="39118" marR="39118" marT="19559" marB="195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>
                          <a:effectLst/>
                        </a:rPr>
                        <a:t>$19,698</a:t>
                      </a:r>
                    </a:p>
                  </a:txBody>
                  <a:tcPr marL="39118" marR="39118" marT="19559" marB="195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506439"/>
                  </a:ext>
                </a:extLst>
              </a:tr>
              <a:tr h="130393">
                <a:tc>
                  <a:txBody>
                    <a:bodyPr/>
                    <a:lstStyle/>
                    <a:p>
                      <a:r>
                        <a:rPr lang="en-US" sz="600">
                          <a:effectLst/>
                        </a:rPr>
                        <a:t>Miller's Team</a:t>
                      </a:r>
                    </a:p>
                  </a:txBody>
                  <a:tcPr marL="39118" marR="39118" marT="19559" marB="195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>
                          <a:effectLst/>
                        </a:rPr>
                        <a:t>Colton Miller</a:t>
                      </a:r>
                    </a:p>
                  </a:txBody>
                  <a:tcPr marL="39118" marR="39118" marT="19559" marB="195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>
                          <a:effectLst/>
                        </a:rPr>
                        <a:t>Complete</a:t>
                      </a:r>
                    </a:p>
                  </a:txBody>
                  <a:tcPr marL="39118" marR="39118" marT="19559" marB="195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>
                          <a:effectLst/>
                        </a:rPr>
                        <a:t>$19,401</a:t>
                      </a:r>
                    </a:p>
                  </a:txBody>
                  <a:tcPr marL="39118" marR="39118" marT="19559" marB="195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802531"/>
                  </a:ext>
                </a:extLst>
              </a:tr>
              <a:tr h="130393">
                <a:tc>
                  <a:txBody>
                    <a:bodyPr/>
                    <a:lstStyle/>
                    <a:p>
                      <a:r>
                        <a:rPr lang="en-US" sz="600">
                          <a:effectLst/>
                        </a:rPr>
                        <a:t>Joe Place</a:t>
                      </a:r>
                    </a:p>
                  </a:txBody>
                  <a:tcPr marL="39118" marR="39118" marT="19559" marB="195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>
                          <a:effectLst/>
                        </a:rPr>
                        <a:t>Joseph Place</a:t>
                      </a:r>
                    </a:p>
                  </a:txBody>
                  <a:tcPr marL="39118" marR="39118" marT="19559" marB="195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>
                          <a:effectLst/>
                        </a:rPr>
                        <a:t>Complete</a:t>
                      </a:r>
                    </a:p>
                  </a:txBody>
                  <a:tcPr marL="39118" marR="39118" marT="19559" marB="195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>
                          <a:effectLst/>
                        </a:rPr>
                        <a:t>$18,990</a:t>
                      </a:r>
                    </a:p>
                  </a:txBody>
                  <a:tcPr marL="39118" marR="39118" marT="19559" marB="195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0314631"/>
                  </a:ext>
                </a:extLst>
              </a:tr>
              <a:tr h="130393">
                <a:tc>
                  <a:txBody>
                    <a:bodyPr/>
                    <a:lstStyle/>
                    <a:p>
                      <a:r>
                        <a:rPr lang="en-US" sz="600">
                          <a:effectLst/>
                        </a:rPr>
                        <a:t>Asad Mansoor's Team</a:t>
                      </a:r>
                    </a:p>
                  </a:txBody>
                  <a:tcPr marL="39118" marR="39118" marT="19559" marB="195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>
                          <a:effectLst/>
                        </a:rPr>
                        <a:t>Asad Mansoor</a:t>
                      </a:r>
                    </a:p>
                  </a:txBody>
                  <a:tcPr marL="39118" marR="39118" marT="19559" marB="195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>
                          <a:effectLst/>
                        </a:rPr>
                        <a:t>Complete</a:t>
                      </a:r>
                    </a:p>
                  </a:txBody>
                  <a:tcPr marL="39118" marR="39118" marT="19559" marB="195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>
                          <a:effectLst/>
                        </a:rPr>
                        <a:t>$17,577</a:t>
                      </a:r>
                    </a:p>
                  </a:txBody>
                  <a:tcPr marL="39118" marR="39118" marT="19559" marB="195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6009691"/>
                  </a:ext>
                </a:extLst>
              </a:tr>
              <a:tr h="130393">
                <a:tc>
                  <a:txBody>
                    <a:bodyPr/>
                    <a:lstStyle/>
                    <a:p>
                      <a:r>
                        <a:rPr lang="en-US" sz="600">
                          <a:effectLst/>
                        </a:rPr>
                        <a:t>Melo’s Team</a:t>
                      </a:r>
                    </a:p>
                  </a:txBody>
                  <a:tcPr marL="39118" marR="39118" marT="19559" marB="195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>
                          <a:effectLst/>
                        </a:rPr>
                        <a:t>Sara Romero Vicente</a:t>
                      </a:r>
                    </a:p>
                  </a:txBody>
                  <a:tcPr marL="39118" marR="39118" marT="19559" marB="195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>
                          <a:effectLst/>
                        </a:rPr>
                        <a:t>Complete</a:t>
                      </a:r>
                    </a:p>
                  </a:txBody>
                  <a:tcPr marL="39118" marR="39118" marT="19559" marB="195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>
                          <a:effectLst/>
                        </a:rPr>
                        <a:t>$16,725</a:t>
                      </a:r>
                    </a:p>
                  </a:txBody>
                  <a:tcPr marL="39118" marR="39118" marT="19559" marB="195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6597890"/>
                  </a:ext>
                </a:extLst>
              </a:tr>
              <a:tr h="130393">
                <a:tc>
                  <a:txBody>
                    <a:bodyPr/>
                    <a:lstStyle/>
                    <a:p>
                      <a:r>
                        <a:rPr lang="en-US" sz="600">
                          <a:effectLst/>
                        </a:rPr>
                        <a:t>Lenny's Chill Delights</a:t>
                      </a:r>
                    </a:p>
                  </a:txBody>
                  <a:tcPr marL="39118" marR="39118" marT="19559" marB="195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>
                          <a:effectLst/>
                        </a:rPr>
                        <a:t>Joshua Reese</a:t>
                      </a:r>
                    </a:p>
                  </a:txBody>
                  <a:tcPr marL="39118" marR="39118" marT="19559" marB="195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>
                          <a:effectLst/>
                        </a:rPr>
                        <a:t>Complete</a:t>
                      </a:r>
                    </a:p>
                  </a:txBody>
                  <a:tcPr marL="39118" marR="39118" marT="19559" marB="195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>
                          <a:effectLst/>
                        </a:rPr>
                        <a:t>$15,915</a:t>
                      </a:r>
                    </a:p>
                  </a:txBody>
                  <a:tcPr marL="39118" marR="39118" marT="19559" marB="195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5364584"/>
                  </a:ext>
                </a:extLst>
              </a:tr>
              <a:tr h="130393">
                <a:tc>
                  <a:txBody>
                    <a:bodyPr/>
                    <a:lstStyle/>
                    <a:p>
                      <a:r>
                        <a:rPr lang="en-US" sz="600">
                          <a:effectLst/>
                        </a:rPr>
                        <a:t>Paradigm Food Services</a:t>
                      </a:r>
                    </a:p>
                  </a:txBody>
                  <a:tcPr marL="39118" marR="39118" marT="19559" marB="195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>
                          <a:effectLst/>
                        </a:rPr>
                        <a:t>Mike Chinea</a:t>
                      </a:r>
                    </a:p>
                  </a:txBody>
                  <a:tcPr marL="39118" marR="39118" marT="19559" marB="195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>
                          <a:effectLst/>
                        </a:rPr>
                        <a:t>Complete</a:t>
                      </a:r>
                    </a:p>
                  </a:txBody>
                  <a:tcPr marL="39118" marR="39118" marT="19559" marB="195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>
                          <a:effectLst/>
                        </a:rPr>
                        <a:t>$15,042</a:t>
                      </a:r>
                    </a:p>
                  </a:txBody>
                  <a:tcPr marL="39118" marR="39118" marT="19559" marB="195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4413921"/>
                  </a:ext>
                </a:extLst>
              </a:tr>
              <a:tr h="221668">
                <a:tc>
                  <a:txBody>
                    <a:bodyPr/>
                    <a:lstStyle/>
                    <a:p>
                      <a:r>
                        <a:rPr lang="en-US" sz="600">
                          <a:effectLst/>
                        </a:rPr>
                        <a:t>Robert's Dessert Paradise</a:t>
                      </a:r>
                    </a:p>
                  </a:txBody>
                  <a:tcPr marL="39118" marR="39118" marT="19559" marB="195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>
                          <a:effectLst/>
                        </a:rPr>
                        <a:t>Robert Nottingham</a:t>
                      </a:r>
                    </a:p>
                  </a:txBody>
                  <a:tcPr marL="39118" marR="39118" marT="19559" marB="195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>
                          <a:effectLst/>
                        </a:rPr>
                        <a:t>Complete</a:t>
                      </a:r>
                    </a:p>
                  </a:txBody>
                  <a:tcPr marL="39118" marR="39118" marT="19559" marB="195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>
                          <a:effectLst/>
                        </a:rPr>
                        <a:t>$14,667</a:t>
                      </a:r>
                    </a:p>
                  </a:txBody>
                  <a:tcPr marL="39118" marR="39118" marT="19559" marB="195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7036955"/>
                  </a:ext>
                </a:extLst>
              </a:tr>
              <a:tr h="130393">
                <a:tc>
                  <a:txBody>
                    <a:bodyPr/>
                    <a:lstStyle/>
                    <a:p>
                      <a:r>
                        <a:rPr lang="en-US" sz="600">
                          <a:effectLst/>
                        </a:rPr>
                        <a:t>Purpleberry</a:t>
                      </a:r>
                    </a:p>
                  </a:txBody>
                  <a:tcPr marL="39118" marR="39118" marT="19559" marB="195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>
                          <a:effectLst/>
                        </a:rPr>
                        <a:t>Syed Haroon Yusuf</a:t>
                      </a:r>
                    </a:p>
                  </a:txBody>
                  <a:tcPr marL="39118" marR="39118" marT="19559" marB="195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>
                          <a:effectLst/>
                        </a:rPr>
                        <a:t>Complete</a:t>
                      </a:r>
                    </a:p>
                  </a:txBody>
                  <a:tcPr marL="39118" marR="39118" marT="19559" marB="195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>
                          <a:effectLst/>
                        </a:rPr>
                        <a:t>$13,356</a:t>
                      </a:r>
                    </a:p>
                  </a:txBody>
                  <a:tcPr marL="39118" marR="39118" marT="19559" marB="195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2331656"/>
                  </a:ext>
                </a:extLst>
              </a:tr>
              <a:tr h="130393">
                <a:tc>
                  <a:txBody>
                    <a:bodyPr/>
                    <a:lstStyle/>
                    <a:p>
                      <a:r>
                        <a:rPr lang="en-US" sz="600">
                          <a:effectLst/>
                        </a:rPr>
                        <a:t>Yingquan Li's Team</a:t>
                      </a:r>
                    </a:p>
                  </a:txBody>
                  <a:tcPr marL="39118" marR="39118" marT="19559" marB="195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>
                          <a:effectLst/>
                        </a:rPr>
                        <a:t>Yingquan Li</a:t>
                      </a:r>
                    </a:p>
                  </a:txBody>
                  <a:tcPr marL="39118" marR="39118" marT="19559" marB="195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>
                          <a:effectLst/>
                        </a:rPr>
                        <a:t>Complete</a:t>
                      </a:r>
                    </a:p>
                  </a:txBody>
                  <a:tcPr marL="39118" marR="39118" marT="19559" marB="195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>
                          <a:effectLst/>
                        </a:rPr>
                        <a:t>$11,427</a:t>
                      </a:r>
                    </a:p>
                  </a:txBody>
                  <a:tcPr marL="39118" marR="39118" marT="19559" marB="195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0450656"/>
                  </a:ext>
                </a:extLst>
              </a:tr>
              <a:tr h="130393">
                <a:tc>
                  <a:txBody>
                    <a:bodyPr/>
                    <a:lstStyle/>
                    <a:p>
                      <a:r>
                        <a:rPr lang="en-US" sz="600">
                          <a:effectLst/>
                        </a:rPr>
                        <a:t>Mehar Chawla's Team</a:t>
                      </a:r>
                    </a:p>
                  </a:txBody>
                  <a:tcPr marL="39118" marR="39118" marT="19559" marB="195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>
                          <a:effectLst/>
                        </a:rPr>
                        <a:t>Mehar Chawla</a:t>
                      </a:r>
                    </a:p>
                  </a:txBody>
                  <a:tcPr marL="39118" marR="39118" marT="19559" marB="195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>
                          <a:effectLst/>
                        </a:rPr>
                        <a:t>2</a:t>
                      </a:r>
                    </a:p>
                  </a:txBody>
                  <a:tcPr marL="39118" marR="39118" marT="19559" marB="195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 dirty="0">
                          <a:effectLst/>
                        </a:rPr>
                        <a:t>$4,221</a:t>
                      </a:r>
                    </a:p>
                  </a:txBody>
                  <a:tcPr marL="39118" marR="39118" marT="19559" marB="195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1743567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7229172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21030"/>
    </mc:Choice>
    <mc:Fallback>
      <p:transition advTm="2103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CFB8B5F-349B-6DB3-0881-B36A56ABAD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7431165"/>
              </p:ext>
            </p:extLst>
          </p:nvPr>
        </p:nvGraphicFramePr>
        <p:xfrm>
          <a:off x="1008042" y="1030171"/>
          <a:ext cx="7127916" cy="3661008"/>
        </p:xfrm>
        <a:graphic>
          <a:graphicData uri="http://schemas.openxmlformats.org/drawingml/2006/table">
            <a:tbl>
              <a:tblPr/>
              <a:tblGrid>
                <a:gridCol w="1781979">
                  <a:extLst>
                    <a:ext uri="{9D8B030D-6E8A-4147-A177-3AD203B41FA5}">
                      <a16:colId xmlns:a16="http://schemas.microsoft.com/office/drawing/2014/main" val="2158281429"/>
                    </a:ext>
                  </a:extLst>
                </a:gridCol>
                <a:gridCol w="1781979">
                  <a:extLst>
                    <a:ext uri="{9D8B030D-6E8A-4147-A177-3AD203B41FA5}">
                      <a16:colId xmlns:a16="http://schemas.microsoft.com/office/drawing/2014/main" val="1735447772"/>
                    </a:ext>
                  </a:extLst>
                </a:gridCol>
                <a:gridCol w="1781979">
                  <a:extLst>
                    <a:ext uri="{9D8B030D-6E8A-4147-A177-3AD203B41FA5}">
                      <a16:colId xmlns:a16="http://schemas.microsoft.com/office/drawing/2014/main" val="1292889920"/>
                    </a:ext>
                  </a:extLst>
                </a:gridCol>
                <a:gridCol w="1781979">
                  <a:extLst>
                    <a:ext uri="{9D8B030D-6E8A-4147-A177-3AD203B41FA5}">
                      <a16:colId xmlns:a16="http://schemas.microsoft.com/office/drawing/2014/main" val="705335193"/>
                    </a:ext>
                  </a:extLst>
                </a:gridCol>
              </a:tblGrid>
              <a:tr h="254948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Name</a:t>
                      </a:r>
                    </a:p>
                  </a:txBody>
                  <a:tcPr marL="76484" marR="76484" marT="38242" marB="3824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Users</a:t>
                      </a:r>
                    </a:p>
                  </a:txBody>
                  <a:tcPr marL="76484" marR="76484" marT="38242" marB="3824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Week</a:t>
                      </a:r>
                    </a:p>
                  </a:txBody>
                  <a:tcPr marL="76484" marR="76484" marT="38242" marB="3824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Current Revenue</a:t>
                      </a:r>
                    </a:p>
                  </a:txBody>
                  <a:tcPr marL="76484" marR="76484" marT="38242" marB="3824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2143765"/>
                  </a:ext>
                </a:extLst>
              </a:tr>
              <a:tr h="254948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Paradigm Food Services</a:t>
                      </a:r>
                    </a:p>
                  </a:txBody>
                  <a:tcPr marL="76484" marR="76484" marT="38242" marB="3824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Mike Chinea</a:t>
                      </a:r>
                    </a:p>
                  </a:txBody>
                  <a:tcPr marL="76484" marR="76484" marT="38242" marB="3824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Complete</a:t>
                      </a:r>
                    </a:p>
                  </a:txBody>
                  <a:tcPr marL="76484" marR="76484" marT="38242" marB="3824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$28,605</a:t>
                      </a:r>
                    </a:p>
                  </a:txBody>
                  <a:tcPr marL="76484" marR="76484" marT="38242" marB="3824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0791915"/>
                  </a:ext>
                </a:extLst>
              </a:tr>
              <a:tr h="254948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Anna's Team</a:t>
                      </a:r>
                    </a:p>
                  </a:txBody>
                  <a:tcPr marL="76484" marR="76484" marT="38242" marB="3824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Anna Schmitt</a:t>
                      </a:r>
                    </a:p>
                  </a:txBody>
                  <a:tcPr marL="76484" marR="76484" marT="38242" marB="3824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Complete</a:t>
                      </a:r>
                    </a:p>
                  </a:txBody>
                  <a:tcPr marL="76484" marR="76484" marT="38242" marB="3824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$18,483</a:t>
                      </a:r>
                    </a:p>
                  </a:txBody>
                  <a:tcPr marL="76484" marR="76484" marT="38242" marB="3824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4354723"/>
                  </a:ext>
                </a:extLst>
              </a:tr>
              <a:tr h="254948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Frozen Gs</a:t>
                      </a:r>
                    </a:p>
                  </a:txBody>
                  <a:tcPr marL="76484" marR="76484" marT="38242" marB="3824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Gasser Ahmed</a:t>
                      </a:r>
                    </a:p>
                  </a:txBody>
                  <a:tcPr marL="76484" marR="76484" marT="38242" marB="3824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Complete</a:t>
                      </a:r>
                    </a:p>
                  </a:txBody>
                  <a:tcPr marL="76484" marR="76484" marT="38242" marB="3824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$15,453</a:t>
                      </a:r>
                    </a:p>
                  </a:txBody>
                  <a:tcPr marL="76484" marR="76484" marT="38242" marB="3824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7698296"/>
                  </a:ext>
                </a:extLst>
              </a:tr>
              <a:tr h="254948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Jena Grafton's Team</a:t>
                      </a:r>
                    </a:p>
                  </a:txBody>
                  <a:tcPr marL="76484" marR="76484" marT="38242" marB="3824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Jena Grafton</a:t>
                      </a:r>
                    </a:p>
                  </a:txBody>
                  <a:tcPr marL="76484" marR="76484" marT="38242" marB="3824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4</a:t>
                      </a:r>
                    </a:p>
                  </a:txBody>
                  <a:tcPr marL="76484" marR="76484" marT="38242" marB="3824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$10,338</a:t>
                      </a:r>
                    </a:p>
                  </a:txBody>
                  <a:tcPr marL="76484" marR="76484" marT="38242" marB="3824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1561639"/>
                  </a:ext>
                </a:extLst>
              </a:tr>
              <a:tr h="254948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Lenny's Chill Delights</a:t>
                      </a:r>
                    </a:p>
                  </a:txBody>
                  <a:tcPr marL="76484" marR="76484" marT="38242" marB="3824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Joshua Reese</a:t>
                      </a:r>
                    </a:p>
                  </a:txBody>
                  <a:tcPr marL="76484" marR="76484" marT="38242" marB="3824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4</a:t>
                      </a:r>
                    </a:p>
                  </a:txBody>
                  <a:tcPr marL="76484" marR="76484" marT="38242" marB="3824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$7,716</a:t>
                      </a:r>
                    </a:p>
                  </a:txBody>
                  <a:tcPr marL="76484" marR="76484" marT="38242" marB="3824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1725785"/>
                  </a:ext>
                </a:extLst>
              </a:tr>
              <a:tr h="254948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Mike Despars's Team</a:t>
                      </a:r>
                    </a:p>
                  </a:txBody>
                  <a:tcPr marL="76484" marR="76484" marT="38242" marB="3824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Mike Despars</a:t>
                      </a:r>
                    </a:p>
                  </a:txBody>
                  <a:tcPr marL="76484" marR="76484" marT="38242" marB="3824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5</a:t>
                      </a:r>
                    </a:p>
                  </a:txBody>
                  <a:tcPr marL="76484" marR="76484" marT="38242" marB="3824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$6,738</a:t>
                      </a:r>
                    </a:p>
                  </a:txBody>
                  <a:tcPr marL="76484" marR="76484" marT="38242" marB="3824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6528536"/>
                  </a:ext>
                </a:extLst>
              </a:tr>
              <a:tr h="254948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Joe Place</a:t>
                      </a:r>
                    </a:p>
                  </a:txBody>
                  <a:tcPr marL="76484" marR="76484" marT="38242" marB="3824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Joseph Place</a:t>
                      </a:r>
                    </a:p>
                  </a:txBody>
                  <a:tcPr marL="76484" marR="76484" marT="38242" marB="3824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2</a:t>
                      </a:r>
                    </a:p>
                  </a:txBody>
                  <a:tcPr marL="76484" marR="76484" marT="38242" marB="3824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$1,179</a:t>
                      </a:r>
                    </a:p>
                  </a:txBody>
                  <a:tcPr marL="76484" marR="76484" marT="38242" marB="3824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2540035"/>
                  </a:ext>
                </a:extLst>
              </a:tr>
              <a:tr h="611875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Poojitha Thorekadanahalli Anandhkumar</a:t>
                      </a:r>
                    </a:p>
                  </a:txBody>
                  <a:tcPr marL="76484" marR="76484" marT="38242" marB="3824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Poojitha Thorekadanahalli Anandhkumar</a:t>
                      </a:r>
                    </a:p>
                  </a:txBody>
                  <a:tcPr marL="76484" marR="76484" marT="38242" marB="3824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1</a:t>
                      </a:r>
                    </a:p>
                  </a:txBody>
                  <a:tcPr marL="76484" marR="76484" marT="38242" marB="3824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$282</a:t>
                      </a:r>
                    </a:p>
                  </a:txBody>
                  <a:tcPr marL="76484" marR="76484" marT="38242" marB="3824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4911206"/>
                  </a:ext>
                </a:extLst>
              </a:tr>
              <a:tr h="254948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Elsie Darko's Team</a:t>
                      </a:r>
                    </a:p>
                  </a:txBody>
                  <a:tcPr marL="76484" marR="76484" marT="38242" marB="3824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Elsie Darko</a:t>
                      </a:r>
                    </a:p>
                  </a:txBody>
                  <a:tcPr marL="76484" marR="76484" marT="38242" marB="3824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1</a:t>
                      </a:r>
                    </a:p>
                  </a:txBody>
                  <a:tcPr marL="76484" marR="76484" marT="38242" marB="3824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$273</a:t>
                      </a:r>
                    </a:p>
                  </a:txBody>
                  <a:tcPr marL="76484" marR="76484" marT="38242" marB="3824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7475871"/>
                  </a:ext>
                </a:extLst>
              </a:tr>
              <a:tr h="254948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Mehar Chawla's Team</a:t>
                      </a:r>
                    </a:p>
                  </a:txBody>
                  <a:tcPr marL="76484" marR="76484" marT="38242" marB="3824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Mehar Chawla</a:t>
                      </a:r>
                    </a:p>
                  </a:txBody>
                  <a:tcPr marL="76484" marR="76484" marT="38242" marB="3824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1</a:t>
                      </a:r>
                    </a:p>
                  </a:txBody>
                  <a:tcPr marL="76484" marR="76484" marT="38242" marB="3824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$264</a:t>
                      </a:r>
                    </a:p>
                  </a:txBody>
                  <a:tcPr marL="76484" marR="76484" marT="38242" marB="3824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8674475"/>
                  </a:ext>
                </a:extLst>
              </a:tr>
              <a:tr h="254948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Elliott Coyne's Team</a:t>
                      </a:r>
                    </a:p>
                  </a:txBody>
                  <a:tcPr marL="76484" marR="76484" marT="38242" marB="3824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Elliott Coyne</a:t>
                      </a:r>
                    </a:p>
                  </a:txBody>
                  <a:tcPr marL="76484" marR="76484" marT="38242" marB="3824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2</a:t>
                      </a:r>
                    </a:p>
                  </a:txBody>
                  <a:tcPr marL="76484" marR="76484" marT="38242" marB="3824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$0</a:t>
                      </a:r>
                    </a:p>
                  </a:txBody>
                  <a:tcPr marL="76484" marR="76484" marT="38242" marB="3824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7324925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42940748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21030"/>
    </mc:Choice>
    <mc:Fallback>
      <p:transition advTm="21030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5|3|2.1|6.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5|3|2.1|6.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5|3|2.1|6.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5|3|2.1|6.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5|3|2.1|6.2"/>
</p:tagLst>
</file>

<file path=ppt/theme/theme1.xml><?xml version="1.0" encoding="utf-8"?>
<a:theme xmlns:a="http://schemas.openxmlformats.org/drawingml/2006/main" name="Elegant, Modern Milky White Company Profile by Slidesgo">
  <a:themeElements>
    <a:clrScheme name="Simple Light">
      <a:dk1>
        <a:srgbClr val="000000"/>
      </a:dk1>
      <a:lt1>
        <a:srgbClr val="FFFFFF"/>
      </a:lt1>
      <a:dk2>
        <a:srgbClr val="D9D9D9"/>
      </a:dk2>
      <a:lt2>
        <a:srgbClr val="F3F3F3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1898</TotalTime>
  <Words>497</Words>
  <Application>Microsoft Office PowerPoint</Application>
  <PresentationFormat>On-screen Show (16:9)</PresentationFormat>
  <Paragraphs>233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Open Sans</vt:lpstr>
      <vt:lpstr>Poppins SemiBold</vt:lpstr>
      <vt:lpstr>Times New Roman</vt:lpstr>
      <vt:lpstr>Roboto Condensed Light</vt:lpstr>
      <vt:lpstr>Arial</vt:lpstr>
      <vt:lpstr>Roboto</vt:lpstr>
      <vt:lpstr>Lato</vt:lpstr>
      <vt:lpstr>PT Sans</vt:lpstr>
      <vt:lpstr>Elegant, Modern Milky White Company Profile by Slidesgo</vt:lpstr>
      <vt:lpstr>Simulation Analysis</vt:lpstr>
      <vt:lpstr>Overview of Decisions</vt:lpstr>
      <vt:lpstr>Overview of the Strategic Adaptations</vt:lpstr>
      <vt:lpstr>Overall Performance Analysis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Lawn Buddy “The cutting hedge technology”</dc:title>
  <dc:creator>gasser18</dc:creator>
  <cp:lastModifiedBy>Ahmed, Gasser</cp:lastModifiedBy>
  <cp:revision>174</cp:revision>
  <dcterms:modified xsi:type="dcterms:W3CDTF">2023-05-26T16:19:03Z</dcterms:modified>
</cp:coreProperties>
</file>