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Lato"/>
      <p:regular r:id="rId18"/>
      <p:bold r:id="rId19"/>
      <p:italic r:id="rId20"/>
      <p:boldItalic r:id="rId21"/>
    </p:embeddedFont>
    <p:embeddedFont>
      <p:font typeface="Bungee"/>
      <p:regular r:id="rId22"/>
    </p:embeddedFont>
    <p:embeddedFont>
      <p:font typeface="Poppins SemiBold"/>
      <p:regular r:id="rId23"/>
      <p:bold r:id="rId24"/>
      <p:italic r:id="rId25"/>
      <p:boldItalic r:id="rId26"/>
    </p:embeddedFont>
    <p:embeddedFont>
      <p:font typeface="PT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Bungee-regular.fntdata"/><Relationship Id="rId21" Type="http://schemas.openxmlformats.org/officeDocument/2006/relationships/font" Target="fonts/Lato-boldItalic.fntdata"/><Relationship Id="rId24" Type="http://schemas.openxmlformats.org/officeDocument/2006/relationships/font" Target="fonts/PoppinsSemiBold-bold.fntdata"/><Relationship Id="rId23" Type="http://schemas.openxmlformats.org/officeDocument/2006/relationships/font" Target="fonts/Poppins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SemiBold-boldItalic.fntdata"/><Relationship Id="rId25" Type="http://schemas.openxmlformats.org/officeDocument/2006/relationships/font" Target="fonts/PoppinsSemiBold-italic.fntdata"/><Relationship Id="rId28" Type="http://schemas.openxmlformats.org/officeDocument/2006/relationships/font" Target="fonts/PTSans-bold.fntdata"/><Relationship Id="rId27" Type="http://schemas.openxmlformats.org/officeDocument/2006/relationships/font" Target="fonts/PT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T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84233f2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84233f2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4760bb19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4760bb1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b3942b98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3b3942b98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3b3942b9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3b3942b9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3b0ae9a8b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3b0ae9a8b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b64e41a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b64e41a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b9ad979a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b9ad979a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b0ae9a8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b0ae9a8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b9ad979a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b9ad979a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45fa284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45fa284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b0ae9a8b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b0ae9a8b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b3942b9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b3942b9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000"/>
              </a:spcAft>
              <a:buNone/>
            </a:pPr>
            <a:r>
              <a:t/>
            </a:r>
            <a:endParaRPr sz="1200">
              <a:solidFill>
                <a:schemeClr val="dk1"/>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b0ae9a8b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b0ae9a8b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sz="1200">
              <a:solidFill>
                <a:schemeClr val="dk1"/>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53450" y="1767862"/>
            <a:ext cx="3910500" cy="1857300"/>
          </a:xfrm>
          <a:prstGeom prst="rect">
            <a:avLst/>
          </a:prstGeom>
        </p:spPr>
        <p:txBody>
          <a:bodyPr anchorCtr="0" anchor="b" bIns="91425" lIns="91425" spcFirstLastPara="1" rIns="91425" wrap="square" tIns="91425">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653536" y="3820119"/>
            <a:ext cx="3910500" cy="39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fmla="val 3352" name="adj"/>
            </a:avLst>
          </a:prstGeom>
          <a:gradFill>
            <a:gsLst>
              <a:gs pos="0">
                <a:srgbClr val="000000">
                  <a:alpha val="0"/>
                </a:srgbClr>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1"/>
          <p:cNvSpPr txBox="1"/>
          <p:nvPr>
            <p:ph hasCustomPrompt="1" type="title"/>
          </p:nvPr>
        </p:nvSpPr>
        <p:spPr>
          <a:xfrm>
            <a:off x="1577850" y="2300443"/>
            <a:ext cx="5988300" cy="1428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p:nvPr>
            <p:ph idx="1" type="subTitle"/>
          </p:nvPr>
        </p:nvSpPr>
        <p:spPr>
          <a:xfrm>
            <a:off x="1577850" y="3615825"/>
            <a:ext cx="5988300" cy="497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2" name="Shape 42"/>
        <p:cNvGrpSpPr/>
        <p:nvPr/>
      </p:nvGrpSpPr>
      <p:grpSpPr>
        <a:xfrm>
          <a:off x="0" y="0"/>
          <a:ext cx="0" cy="0"/>
          <a:chOff x="0" y="0"/>
          <a:chExt cx="0" cy="0"/>
        </a:xfrm>
      </p:grpSpPr>
      <p:sp>
        <p:nvSpPr>
          <p:cNvPr id="43" name="Google Shape;43;p13"/>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13"/>
          <p:cNvSpPr txBox="1"/>
          <p:nvPr>
            <p:ph idx="2" type="title"/>
          </p:nvPr>
        </p:nvSpPr>
        <p:spPr>
          <a:xfrm>
            <a:off x="1972675" y="1682850"/>
            <a:ext cx="198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13"/>
          <p:cNvSpPr txBox="1"/>
          <p:nvPr>
            <p:ph idx="1" type="subTitle"/>
          </p:nvPr>
        </p:nvSpPr>
        <p:spPr>
          <a:xfrm>
            <a:off x="1972675" y="2315972"/>
            <a:ext cx="2552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46" name="Google Shape;46;p13"/>
          <p:cNvSpPr txBox="1"/>
          <p:nvPr>
            <p:ph hasCustomPrompt="1" idx="3" type="title"/>
          </p:nvPr>
        </p:nvSpPr>
        <p:spPr>
          <a:xfrm>
            <a:off x="582650" y="1667500"/>
            <a:ext cx="1389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 name="Google Shape;47;p13"/>
          <p:cNvSpPr txBox="1"/>
          <p:nvPr>
            <p:ph idx="4" type="title"/>
          </p:nvPr>
        </p:nvSpPr>
        <p:spPr>
          <a:xfrm>
            <a:off x="5875350" y="1682850"/>
            <a:ext cx="198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 name="Google Shape;48;p13"/>
          <p:cNvSpPr txBox="1"/>
          <p:nvPr>
            <p:ph idx="5" type="subTitle"/>
          </p:nvPr>
        </p:nvSpPr>
        <p:spPr>
          <a:xfrm>
            <a:off x="5875350" y="2315972"/>
            <a:ext cx="2552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49" name="Google Shape;49;p13"/>
          <p:cNvSpPr txBox="1"/>
          <p:nvPr>
            <p:ph hasCustomPrompt="1" idx="6" type="title"/>
          </p:nvPr>
        </p:nvSpPr>
        <p:spPr>
          <a:xfrm>
            <a:off x="4485425" y="1667500"/>
            <a:ext cx="1389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 name="Google Shape;50;p13"/>
          <p:cNvSpPr txBox="1"/>
          <p:nvPr>
            <p:ph idx="7" type="title"/>
          </p:nvPr>
        </p:nvSpPr>
        <p:spPr>
          <a:xfrm>
            <a:off x="1972675" y="3314221"/>
            <a:ext cx="198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 name="Google Shape;51;p13"/>
          <p:cNvSpPr txBox="1"/>
          <p:nvPr>
            <p:ph idx="8" type="subTitle"/>
          </p:nvPr>
        </p:nvSpPr>
        <p:spPr>
          <a:xfrm>
            <a:off x="1972675" y="3947343"/>
            <a:ext cx="2552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52" name="Google Shape;52;p13"/>
          <p:cNvSpPr txBox="1"/>
          <p:nvPr>
            <p:ph hasCustomPrompt="1" idx="9" type="title"/>
          </p:nvPr>
        </p:nvSpPr>
        <p:spPr>
          <a:xfrm>
            <a:off x="582650" y="3298874"/>
            <a:ext cx="1389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3" name="Google Shape;53;p13"/>
          <p:cNvSpPr txBox="1"/>
          <p:nvPr>
            <p:ph idx="13" type="title"/>
          </p:nvPr>
        </p:nvSpPr>
        <p:spPr>
          <a:xfrm>
            <a:off x="5875350" y="3314221"/>
            <a:ext cx="1985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 name="Google Shape;54;p13"/>
          <p:cNvSpPr txBox="1"/>
          <p:nvPr>
            <p:ph idx="14" type="subTitle"/>
          </p:nvPr>
        </p:nvSpPr>
        <p:spPr>
          <a:xfrm>
            <a:off x="5875350" y="3947343"/>
            <a:ext cx="2552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55" name="Google Shape;55;p13"/>
          <p:cNvSpPr txBox="1"/>
          <p:nvPr>
            <p:ph hasCustomPrompt="1" idx="15" type="title"/>
          </p:nvPr>
        </p:nvSpPr>
        <p:spPr>
          <a:xfrm>
            <a:off x="4485425" y="3298874"/>
            <a:ext cx="1389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
    <p:spTree>
      <p:nvGrpSpPr>
        <p:cNvPr id="56"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fmla="val 3352" name="adj"/>
            </a:avLst>
          </a:prstGeom>
          <a:gradFill>
            <a:gsLst>
              <a:gs pos="0">
                <a:srgbClr val="000000">
                  <a:alpha val="0"/>
                </a:srgbClr>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txBox="1"/>
          <p:nvPr>
            <p:ph type="title"/>
          </p:nvPr>
        </p:nvSpPr>
        <p:spPr>
          <a:xfrm>
            <a:off x="2716300" y="2095925"/>
            <a:ext cx="4992900" cy="1369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 name="Google Shape;59;p14"/>
          <p:cNvSpPr txBox="1"/>
          <p:nvPr>
            <p:ph idx="1" type="subTitle"/>
          </p:nvPr>
        </p:nvSpPr>
        <p:spPr>
          <a:xfrm>
            <a:off x="1643400" y="3541275"/>
            <a:ext cx="5857200" cy="72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0" name="Shape 60"/>
        <p:cNvGrpSpPr/>
        <p:nvPr/>
      </p:nvGrpSpPr>
      <p:grpSpPr>
        <a:xfrm>
          <a:off x="0" y="0"/>
          <a:ext cx="0" cy="0"/>
          <a:chOff x="0" y="0"/>
          <a:chExt cx="0" cy="0"/>
        </a:xfrm>
      </p:grpSpPr>
      <p:sp>
        <p:nvSpPr>
          <p:cNvPr id="61" name="Google Shape;61;p15"/>
          <p:cNvSpPr txBox="1"/>
          <p:nvPr>
            <p:ph type="title"/>
          </p:nvPr>
        </p:nvSpPr>
        <p:spPr>
          <a:xfrm>
            <a:off x="1753050" y="3294944"/>
            <a:ext cx="5637900" cy="29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2" name="Google Shape;62;p15"/>
          <p:cNvSpPr txBox="1"/>
          <p:nvPr>
            <p:ph idx="1" type="subTitle"/>
          </p:nvPr>
        </p:nvSpPr>
        <p:spPr>
          <a:xfrm>
            <a:off x="1379550" y="1703638"/>
            <a:ext cx="6384900" cy="14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5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
    <p:spTree>
      <p:nvGrpSpPr>
        <p:cNvPr id="63" name="Shape 63"/>
        <p:cNvGrpSpPr/>
        <p:nvPr/>
      </p:nvGrpSpPr>
      <p:grpSpPr>
        <a:xfrm>
          <a:off x="0" y="0"/>
          <a:ext cx="0" cy="0"/>
          <a:chOff x="0" y="0"/>
          <a:chExt cx="0" cy="0"/>
        </a:xfrm>
      </p:grpSpPr>
      <p:sp>
        <p:nvSpPr>
          <p:cNvPr id="64" name="Google Shape;64;p16"/>
          <p:cNvSpPr txBox="1"/>
          <p:nvPr>
            <p:ph idx="1" type="body"/>
          </p:nvPr>
        </p:nvSpPr>
        <p:spPr>
          <a:xfrm>
            <a:off x="719900" y="1228725"/>
            <a:ext cx="7704000" cy="34035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17500" lvl="1" marL="914400" rtl="0">
              <a:lnSpc>
                <a:spcPct val="115000"/>
              </a:lnSpc>
              <a:spcBef>
                <a:spcPts val="10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65" name="Google Shape;65;p1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
    <p:spTree>
      <p:nvGrpSpPr>
        <p:cNvPr id="66" name="Shape 66"/>
        <p:cNvGrpSpPr/>
        <p:nvPr/>
      </p:nvGrpSpPr>
      <p:grpSpPr>
        <a:xfrm>
          <a:off x="0" y="0"/>
          <a:ext cx="0" cy="0"/>
          <a:chOff x="0" y="0"/>
          <a:chExt cx="0" cy="0"/>
        </a:xfrm>
      </p:grpSpPr>
      <p:sp>
        <p:nvSpPr>
          <p:cNvPr id="67" name="Google Shape;67;p17"/>
          <p:cNvSpPr txBox="1"/>
          <p:nvPr>
            <p:ph idx="1" type="subTitle"/>
          </p:nvPr>
        </p:nvSpPr>
        <p:spPr>
          <a:xfrm flipH="1">
            <a:off x="4836750" y="1917675"/>
            <a:ext cx="3222300" cy="125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 name="Google Shape;68;p1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s">
  <p:cSld name="CUSTOM_6">
    <p:spTree>
      <p:nvGrpSpPr>
        <p:cNvPr id="69" name="Shape 69"/>
        <p:cNvGrpSpPr/>
        <p:nvPr/>
      </p:nvGrpSpPr>
      <p:grpSpPr>
        <a:xfrm>
          <a:off x="0" y="0"/>
          <a:ext cx="0" cy="0"/>
          <a:chOff x="0" y="0"/>
          <a:chExt cx="0" cy="0"/>
        </a:xfrm>
      </p:grpSpPr>
      <p:sp>
        <p:nvSpPr>
          <p:cNvPr id="70" name="Google Shape;70;p18"/>
          <p:cNvSpPr txBox="1"/>
          <p:nvPr>
            <p:ph type="title"/>
          </p:nvPr>
        </p:nvSpPr>
        <p:spPr>
          <a:xfrm>
            <a:off x="937700" y="2448576"/>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1" name="Google Shape;71;p18"/>
          <p:cNvSpPr txBox="1"/>
          <p:nvPr>
            <p:ph idx="1" type="subTitle"/>
          </p:nvPr>
        </p:nvSpPr>
        <p:spPr>
          <a:xfrm>
            <a:off x="855500" y="3204050"/>
            <a:ext cx="2339700" cy="116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 name="Google Shape;72;p18"/>
          <p:cNvSpPr txBox="1"/>
          <p:nvPr>
            <p:ph idx="2" type="title"/>
          </p:nvPr>
        </p:nvSpPr>
        <p:spPr>
          <a:xfrm>
            <a:off x="3484420" y="2448576"/>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 name="Google Shape;73;p18"/>
          <p:cNvSpPr txBox="1"/>
          <p:nvPr>
            <p:ph idx="3" type="subTitle"/>
          </p:nvPr>
        </p:nvSpPr>
        <p:spPr>
          <a:xfrm>
            <a:off x="3402225" y="3204050"/>
            <a:ext cx="2339700" cy="116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 name="Google Shape;74;p18"/>
          <p:cNvSpPr txBox="1"/>
          <p:nvPr>
            <p:ph idx="4" type="title"/>
          </p:nvPr>
        </p:nvSpPr>
        <p:spPr>
          <a:xfrm>
            <a:off x="6031147" y="2448576"/>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 name="Google Shape;75;p18"/>
          <p:cNvSpPr txBox="1"/>
          <p:nvPr>
            <p:ph idx="5" type="subTitle"/>
          </p:nvPr>
        </p:nvSpPr>
        <p:spPr>
          <a:xfrm>
            <a:off x="5949000" y="3204050"/>
            <a:ext cx="2339700" cy="116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 name="Google Shape;76;p18"/>
          <p:cNvSpPr txBox="1"/>
          <p:nvPr>
            <p:ph idx="6"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s 2">
  <p:cSld name="CUSTOM_6_2">
    <p:spTree>
      <p:nvGrpSpPr>
        <p:cNvPr id="77" name="Shape 77"/>
        <p:cNvGrpSpPr/>
        <p:nvPr/>
      </p:nvGrpSpPr>
      <p:grpSpPr>
        <a:xfrm>
          <a:off x="0" y="0"/>
          <a:ext cx="0" cy="0"/>
          <a:chOff x="0" y="0"/>
          <a:chExt cx="0" cy="0"/>
        </a:xfrm>
      </p:grpSpPr>
      <p:sp>
        <p:nvSpPr>
          <p:cNvPr id="78" name="Google Shape;78;p19"/>
          <p:cNvSpPr txBox="1"/>
          <p:nvPr>
            <p:ph type="title"/>
          </p:nvPr>
        </p:nvSpPr>
        <p:spPr>
          <a:xfrm>
            <a:off x="879900" y="2651156"/>
            <a:ext cx="2175300" cy="4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9" name="Google Shape;79;p19"/>
          <p:cNvSpPr txBox="1"/>
          <p:nvPr>
            <p:ph idx="1" type="subTitle"/>
          </p:nvPr>
        </p:nvSpPr>
        <p:spPr>
          <a:xfrm>
            <a:off x="879900" y="3063621"/>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 name="Google Shape;80;p19"/>
          <p:cNvSpPr txBox="1"/>
          <p:nvPr>
            <p:ph idx="2" type="title"/>
          </p:nvPr>
        </p:nvSpPr>
        <p:spPr>
          <a:xfrm>
            <a:off x="3484350" y="2651156"/>
            <a:ext cx="2175300" cy="4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 name="Google Shape;81;p19"/>
          <p:cNvSpPr txBox="1"/>
          <p:nvPr>
            <p:ph idx="3" type="subTitle"/>
          </p:nvPr>
        </p:nvSpPr>
        <p:spPr>
          <a:xfrm>
            <a:off x="3484350" y="3063621"/>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 name="Google Shape;82;p19"/>
          <p:cNvSpPr txBox="1"/>
          <p:nvPr>
            <p:ph idx="4" type="title"/>
          </p:nvPr>
        </p:nvSpPr>
        <p:spPr>
          <a:xfrm>
            <a:off x="6088800" y="2651156"/>
            <a:ext cx="2175300" cy="4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3" name="Google Shape;83;p19"/>
          <p:cNvSpPr txBox="1"/>
          <p:nvPr>
            <p:ph idx="5" type="subTitle"/>
          </p:nvPr>
        </p:nvSpPr>
        <p:spPr>
          <a:xfrm>
            <a:off x="6088800" y="3063621"/>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 name="Google Shape;84;p19"/>
          <p:cNvSpPr txBox="1"/>
          <p:nvPr>
            <p:ph idx="6"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s 1">
  <p:cSld name="CUSTOM_6_1">
    <p:spTree>
      <p:nvGrpSpPr>
        <p:cNvPr id="85" name="Shape 85"/>
        <p:cNvGrpSpPr/>
        <p:nvPr/>
      </p:nvGrpSpPr>
      <p:grpSpPr>
        <a:xfrm>
          <a:off x="0" y="0"/>
          <a:ext cx="0" cy="0"/>
          <a:chOff x="0" y="0"/>
          <a:chExt cx="0" cy="0"/>
        </a:xfrm>
      </p:grpSpPr>
      <p:sp>
        <p:nvSpPr>
          <p:cNvPr id="86" name="Google Shape;86;p20"/>
          <p:cNvSpPr txBox="1"/>
          <p:nvPr>
            <p:ph type="title"/>
          </p:nvPr>
        </p:nvSpPr>
        <p:spPr>
          <a:xfrm>
            <a:off x="833150" y="1445850"/>
            <a:ext cx="23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7" name="Google Shape;87;p20"/>
          <p:cNvSpPr txBox="1"/>
          <p:nvPr>
            <p:ph idx="1" type="subTitle"/>
          </p:nvPr>
        </p:nvSpPr>
        <p:spPr>
          <a:xfrm>
            <a:off x="937700" y="3630525"/>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 name="Google Shape;88;p20"/>
          <p:cNvSpPr txBox="1"/>
          <p:nvPr>
            <p:ph idx="2" type="title"/>
          </p:nvPr>
        </p:nvSpPr>
        <p:spPr>
          <a:xfrm>
            <a:off x="3379875" y="1445850"/>
            <a:ext cx="23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 name="Google Shape;89;p20"/>
          <p:cNvSpPr txBox="1"/>
          <p:nvPr>
            <p:ph idx="3" type="subTitle"/>
          </p:nvPr>
        </p:nvSpPr>
        <p:spPr>
          <a:xfrm>
            <a:off x="3484425" y="3630525"/>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 name="Google Shape;90;p20"/>
          <p:cNvSpPr txBox="1"/>
          <p:nvPr>
            <p:ph idx="4" type="title"/>
          </p:nvPr>
        </p:nvSpPr>
        <p:spPr>
          <a:xfrm>
            <a:off x="5926600" y="1445850"/>
            <a:ext cx="23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1" name="Google Shape;91;p20"/>
          <p:cNvSpPr txBox="1"/>
          <p:nvPr>
            <p:ph idx="5" type="subTitle"/>
          </p:nvPr>
        </p:nvSpPr>
        <p:spPr>
          <a:xfrm>
            <a:off x="6031150" y="3630525"/>
            <a:ext cx="2175300" cy="61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 name="Google Shape;92;p20"/>
          <p:cNvSpPr txBox="1"/>
          <p:nvPr>
            <p:ph idx="6"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983400" y="2489600"/>
            <a:ext cx="4440600" cy="1330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3983400" y="524625"/>
            <a:ext cx="4440600" cy="1406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9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3983400" y="3903600"/>
            <a:ext cx="3174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s">
  <p:cSld name="CUSTOM_5">
    <p:spTree>
      <p:nvGrpSpPr>
        <p:cNvPr id="93" name="Shape 93"/>
        <p:cNvGrpSpPr/>
        <p:nvPr/>
      </p:nvGrpSpPr>
      <p:grpSpPr>
        <a:xfrm>
          <a:off x="0" y="0"/>
          <a:ext cx="0" cy="0"/>
          <a:chOff x="0" y="0"/>
          <a:chExt cx="0" cy="0"/>
        </a:xfrm>
      </p:grpSpPr>
      <p:sp>
        <p:nvSpPr>
          <p:cNvPr id="94" name="Google Shape;94;p21"/>
          <p:cNvSpPr txBox="1"/>
          <p:nvPr>
            <p:ph type="title"/>
          </p:nvPr>
        </p:nvSpPr>
        <p:spPr>
          <a:xfrm>
            <a:off x="698619" y="1546925"/>
            <a:ext cx="24126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 name="Google Shape;95;p21"/>
          <p:cNvSpPr txBox="1"/>
          <p:nvPr>
            <p:ph idx="1" type="subTitle"/>
          </p:nvPr>
        </p:nvSpPr>
        <p:spPr>
          <a:xfrm>
            <a:off x="1003719" y="2015038"/>
            <a:ext cx="2107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 name="Google Shape;96;p21"/>
          <p:cNvSpPr txBox="1"/>
          <p:nvPr>
            <p:ph idx="2" type="title"/>
          </p:nvPr>
        </p:nvSpPr>
        <p:spPr>
          <a:xfrm>
            <a:off x="6008706" y="1546925"/>
            <a:ext cx="241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7" name="Google Shape;97;p21"/>
          <p:cNvSpPr txBox="1"/>
          <p:nvPr>
            <p:ph idx="3" type="subTitle"/>
          </p:nvPr>
        </p:nvSpPr>
        <p:spPr>
          <a:xfrm>
            <a:off x="6008706" y="2015038"/>
            <a:ext cx="21075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8" name="Google Shape;98;p21"/>
          <p:cNvSpPr txBox="1"/>
          <p:nvPr>
            <p:ph idx="4" type="title"/>
          </p:nvPr>
        </p:nvSpPr>
        <p:spPr>
          <a:xfrm>
            <a:off x="698619" y="3076650"/>
            <a:ext cx="24126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9" name="Google Shape;99;p21"/>
          <p:cNvSpPr txBox="1"/>
          <p:nvPr>
            <p:ph idx="5" type="subTitle"/>
          </p:nvPr>
        </p:nvSpPr>
        <p:spPr>
          <a:xfrm>
            <a:off x="1003719" y="3544763"/>
            <a:ext cx="2107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21"/>
          <p:cNvSpPr txBox="1"/>
          <p:nvPr>
            <p:ph idx="6" type="title"/>
          </p:nvPr>
        </p:nvSpPr>
        <p:spPr>
          <a:xfrm>
            <a:off x="6008706" y="3076650"/>
            <a:ext cx="241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 name="Google Shape;101;p21"/>
          <p:cNvSpPr txBox="1"/>
          <p:nvPr>
            <p:ph idx="7" type="subTitle"/>
          </p:nvPr>
        </p:nvSpPr>
        <p:spPr>
          <a:xfrm>
            <a:off x="6008706" y="3544763"/>
            <a:ext cx="21075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21"/>
          <p:cNvSpPr txBox="1"/>
          <p:nvPr>
            <p:ph idx="8"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s 1">
  <p:cSld name="CUSTOM_5_1">
    <p:spTree>
      <p:nvGrpSpPr>
        <p:cNvPr id="103" name="Shape 103"/>
        <p:cNvGrpSpPr/>
        <p:nvPr/>
      </p:nvGrpSpPr>
      <p:grpSpPr>
        <a:xfrm>
          <a:off x="0" y="0"/>
          <a:ext cx="0" cy="0"/>
          <a:chOff x="0" y="0"/>
          <a:chExt cx="0" cy="0"/>
        </a:xfrm>
      </p:grpSpPr>
      <p:sp>
        <p:nvSpPr>
          <p:cNvPr id="104" name="Google Shape;104;p22"/>
          <p:cNvSpPr txBox="1"/>
          <p:nvPr>
            <p:ph type="title"/>
          </p:nvPr>
        </p:nvSpPr>
        <p:spPr>
          <a:xfrm>
            <a:off x="1633805" y="1598700"/>
            <a:ext cx="266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 name="Google Shape;105;p22"/>
          <p:cNvSpPr txBox="1"/>
          <p:nvPr>
            <p:ph idx="1" type="subTitle"/>
          </p:nvPr>
        </p:nvSpPr>
        <p:spPr>
          <a:xfrm>
            <a:off x="1633799" y="2032825"/>
            <a:ext cx="2662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 name="Google Shape;106;p22"/>
          <p:cNvSpPr txBox="1"/>
          <p:nvPr>
            <p:ph idx="2" type="title"/>
          </p:nvPr>
        </p:nvSpPr>
        <p:spPr>
          <a:xfrm>
            <a:off x="5645780" y="1598700"/>
            <a:ext cx="266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7" name="Google Shape;107;p22"/>
          <p:cNvSpPr txBox="1"/>
          <p:nvPr>
            <p:ph idx="3" type="subTitle"/>
          </p:nvPr>
        </p:nvSpPr>
        <p:spPr>
          <a:xfrm>
            <a:off x="5645774" y="2032825"/>
            <a:ext cx="2662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22"/>
          <p:cNvSpPr txBox="1"/>
          <p:nvPr>
            <p:ph idx="4" type="title"/>
          </p:nvPr>
        </p:nvSpPr>
        <p:spPr>
          <a:xfrm>
            <a:off x="1633805" y="3260700"/>
            <a:ext cx="266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 name="Google Shape;109;p22"/>
          <p:cNvSpPr txBox="1"/>
          <p:nvPr>
            <p:ph idx="5" type="subTitle"/>
          </p:nvPr>
        </p:nvSpPr>
        <p:spPr>
          <a:xfrm>
            <a:off x="1633799" y="3694825"/>
            <a:ext cx="2662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 name="Google Shape;110;p22"/>
          <p:cNvSpPr txBox="1"/>
          <p:nvPr>
            <p:ph idx="6" type="title"/>
          </p:nvPr>
        </p:nvSpPr>
        <p:spPr>
          <a:xfrm>
            <a:off x="5645780" y="3260700"/>
            <a:ext cx="266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1" name="Google Shape;111;p22"/>
          <p:cNvSpPr txBox="1"/>
          <p:nvPr>
            <p:ph idx="7" type="subTitle"/>
          </p:nvPr>
        </p:nvSpPr>
        <p:spPr>
          <a:xfrm>
            <a:off x="5645774" y="3694825"/>
            <a:ext cx="2662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 name="Google Shape;112;p22"/>
          <p:cNvSpPr txBox="1"/>
          <p:nvPr>
            <p:ph idx="8"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3" name="Shape 113"/>
        <p:cNvGrpSpPr/>
        <p:nvPr/>
      </p:nvGrpSpPr>
      <p:grpSpPr>
        <a:xfrm>
          <a:off x="0" y="0"/>
          <a:ext cx="0" cy="0"/>
          <a:chOff x="0" y="0"/>
          <a:chExt cx="0" cy="0"/>
        </a:xfrm>
      </p:grpSpPr>
      <p:sp>
        <p:nvSpPr>
          <p:cNvPr id="114" name="Google Shape;114;p23"/>
          <p:cNvSpPr txBox="1"/>
          <p:nvPr>
            <p:ph type="title"/>
          </p:nvPr>
        </p:nvSpPr>
        <p:spPr>
          <a:xfrm>
            <a:off x="861799" y="1837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5" name="Google Shape;115;p23"/>
          <p:cNvSpPr txBox="1"/>
          <p:nvPr>
            <p:ph idx="1" type="subTitle"/>
          </p:nvPr>
        </p:nvSpPr>
        <p:spPr>
          <a:xfrm>
            <a:off x="861799" y="228003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6" name="Google Shape;116;p23"/>
          <p:cNvSpPr txBox="1"/>
          <p:nvPr>
            <p:ph idx="2" type="title"/>
          </p:nvPr>
        </p:nvSpPr>
        <p:spPr>
          <a:xfrm>
            <a:off x="3579012" y="1837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7" name="Google Shape;117;p23"/>
          <p:cNvSpPr txBox="1"/>
          <p:nvPr>
            <p:ph idx="3" type="subTitle"/>
          </p:nvPr>
        </p:nvSpPr>
        <p:spPr>
          <a:xfrm>
            <a:off x="3579012" y="228003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8" name="Google Shape;118;p23"/>
          <p:cNvSpPr txBox="1"/>
          <p:nvPr>
            <p:ph idx="4" type="title"/>
          </p:nvPr>
        </p:nvSpPr>
        <p:spPr>
          <a:xfrm>
            <a:off x="861799" y="3664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9" name="Google Shape;119;p23"/>
          <p:cNvSpPr txBox="1"/>
          <p:nvPr>
            <p:ph idx="5" type="subTitle"/>
          </p:nvPr>
        </p:nvSpPr>
        <p:spPr>
          <a:xfrm>
            <a:off x="861799" y="410094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0" name="Google Shape;120;p23"/>
          <p:cNvSpPr txBox="1"/>
          <p:nvPr>
            <p:ph idx="6" type="title"/>
          </p:nvPr>
        </p:nvSpPr>
        <p:spPr>
          <a:xfrm>
            <a:off x="3579012" y="3664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1" name="Google Shape;121;p23"/>
          <p:cNvSpPr txBox="1"/>
          <p:nvPr>
            <p:ph idx="7" type="subTitle"/>
          </p:nvPr>
        </p:nvSpPr>
        <p:spPr>
          <a:xfrm>
            <a:off x="3579012" y="4100948"/>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2" name="Google Shape;122;p23"/>
          <p:cNvSpPr txBox="1"/>
          <p:nvPr>
            <p:ph idx="8" type="title"/>
          </p:nvPr>
        </p:nvSpPr>
        <p:spPr>
          <a:xfrm>
            <a:off x="6281400" y="1837437"/>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3" name="Google Shape;123;p23"/>
          <p:cNvSpPr txBox="1"/>
          <p:nvPr>
            <p:ph idx="9" type="subTitle"/>
          </p:nvPr>
        </p:nvSpPr>
        <p:spPr>
          <a:xfrm>
            <a:off x="6281400" y="2280043"/>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4" name="Google Shape;124;p23"/>
          <p:cNvSpPr txBox="1"/>
          <p:nvPr>
            <p:ph idx="13" type="title"/>
          </p:nvPr>
        </p:nvSpPr>
        <p:spPr>
          <a:xfrm>
            <a:off x="6281400" y="3664438"/>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5" name="Google Shape;125;p23"/>
          <p:cNvSpPr txBox="1"/>
          <p:nvPr>
            <p:ph idx="14" type="subTitle"/>
          </p:nvPr>
        </p:nvSpPr>
        <p:spPr>
          <a:xfrm>
            <a:off x="6281400" y="4100957"/>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6" name="Google Shape;126;p23"/>
          <p:cNvSpPr txBox="1"/>
          <p:nvPr>
            <p:ph idx="15"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_1">
    <p:spTree>
      <p:nvGrpSpPr>
        <p:cNvPr id="127" name="Shape 127"/>
        <p:cNvGrpSpPr/>
        <p:nvPr/>
      </p:nvGrpSpPr>
      <p:grpSpPr>
        <a:xfrm>
          <a:off x="0" y="0"/>
          <a:ext cx="0" cy="0"/>
          <a:chOff x="0" y="0"/>
          <a:chExt cx="0" cy="0"/>
        </a:xfrm>
      </p:grpSpPr>
      <p:sp>
        <p:nvSpPr>
          <p:cNvPr id="128" name="Google Shape;128;p2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9" name="Google Shape;129;p24"/>
          <p:cNvSpPr txBox="1"/>
          <p:nvPr>
            <p:ph hasCustomPrompt="1" idx="2" type="title"/>
          </p:nvPr>
        </p:nvSpPr>
        <p:spPr>
          <a:xfrm>
            <a:off x="1026251" y="1339388"/>
            <a:ext cx="2950200" cy="5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0" name="Google Shape;130;p24"/>
          <p:cNvSpPr txBox="1"/>
          <p:nvPr>
            <p:ph idx="1" type="subTitle"/>
          </p:nvPr>
        </p:nvSpPr>
        <p:spPr>
          <a:xfrm>
            <a:off x="1235725" y="2168303"/>
            <a:ext cx="25314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4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1" name="Google Shape;131;p24"/>
          <p:cNvSpPr txBox="1"/>
          <p:nvPr>
            <p:ph hasCustomPrompt="1" idx="3" type="title"/>
          </p:nvPr>
        </p:nvSpPr>
        <p:spPr>
          <a:xfrm>
            <a:off x="5167463" y="1339388"/>
            <a:ext cx="2950200" cy="5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2" name="Google Shape;132;p24"/>
          <p:cNvSpPr txBox="1"/>
          <p:nvPr>
            <p:ph idx="4" type="subTitle"/>
          </p:nvPr>
        </p:nvSpPr>
        <p:spPr>
          <a:xfrm>
            <a:off x="5376976" y="2168303"/>
            <a:ext cx="25314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4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3" name="Google Shape;133;p24"/>
          <p:cNvSpPr txBox="1"/>
          <p:nvPr>
            <p:ph hasCustomPrompt="1" idx="5" type="title"/>
          </p:nvPr>
        </p:nvSpPr>
        <p:spPr>
          <a:xfrm>
            <a:off x="1026251" y="3136425"/>
            <a:ext cx="2950200" cy="5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4" name="Google Shape;134;p24"/>
          <p:cNvSpPr txBox="1"/>
          <p:nvPr>
            <p:ph idx="6" type="subTitle"/>
          </p:nvPr>
        </p:nvSpPr>
        <p:spPr>
          <a:xfrm>
            <a:off x="1235725" y="3947153"/>
            <a:ext cx="25314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4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35" name="Google Shape;135;p24"/>
          <p:cNvSpPr txBox="1"/>
          <p:nvPr>
            <p:ph hasCustomPrompt="1" idx="7" type="title"/>
          </p:nvPr>
        </p:nvSpPr>
        <p:spPr>
          <a:xfrm>
            <a:off x="5167463" y="3136425"/>
            <a:ext cx="2950200" cy="5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6" name="Google Shape;136;p24"/>
          <p:cNvSpPr txBox="1"/>
          <p:nvPr>
            <p:ph idx="8" type="subTitle"/>
          </p:nvPr>
        </p:nvSpPr>
        <p:spPr>
          <a:xfrm>
            <a:off x="5376912" y="3947153"/>
            <a:ext cx="25314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4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extLst>
    <p:ext uri="{DCECCB84-F9BA-43D5-87BE-67443E8EF086}">
      <p15:sldGuideLst>
        <p15:guide id="1" orient="horz" pos="144">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
    <p:spTree>
      <p:nvGrpSpPr>
        <p:cNvPr id="137" name="Shape 137"/>
        <p:cNvGrpSpPr/>
        <p:nvPr/>
      </p:nvGrpSpPr>
      <p:grpSpPr>
        <a:xfrm>
          <a:off x="0" y="0"/>
          <a:ext cx="0" cy="0"/>
          <a:chOff x="0" y="0"/>
          <a:chExt cx="0" cy="0"/>
        </a:xfrm>
      </p:grpSpPr>
      <p:sp>
        <p:nvSpPr>
          <p:cNvPr id="138" name="Google Shape;138;p25"/>
          <p:cNvSpPr txBox="1"/>
          <p:nvPr>
            <p:ph idx="1" type="subTitle"/>
          </p:nvPr>
        </p:nvSpPr>
        <p:spPr>
          <a:xfrm>
            <a:off x="720000" y="1308275"/>
            <a:ext cx="6606000" cy="1854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800"/>
              <a:buFont typeface="Open Sans"/>
              <a:buAutoNum type="arabicPeriod"/>
              <a:defRPr sz="1400"/>
            </a:lvl1pPr>
            <a:lvl2pPr lvl="1" rtl="0" algn="ctr">
              <a:lnSpc>
                <a:spcPct val="100000"/>
              </a:lnSpc>
              <a:spcBef>
                <a:spcPts val="0"/>
              </a:spcBef>
              <a:spcAft>
                <a:spcPts val="0"/>
              </a:spcAft>
              <a:buClr>
                <a:srgbClr val="999999"/>
              </a:buClr>
              <a:buSzPts val="800"/>
              <a:buFont typeface="Open Sans"/>
              <a:buAutoNum type="alphaLcPeriod"/>
              <a:defRPr/>
            </a:lvl2pPr>
            <a:lvl3pPr lvl="2" rtl="0" algn="ctr">
              <a:lnSpc>
                <a:spcPct val="100000"/>
              </a:lnSpc>
              <a:spcBef>
                <a:spcPts val="1600"/>
              </a:spcBef>
              <a:spcAft>
                <a:spcPts val="0"/>
              </a:spcAft>
              <a:buClr>
                <a:srgbClr val="999999"/>
              </a:buClr>
              <a:buSzPts val="800"/>
              <a:buFont typeface="Open Sans"/>
              <a:buAutoNum type="romanLcPeriod"/>
              <a:defRPr/>
            </a:lvl3pPr>
            <a:lvl4pPr lvl="3" rtl="0" algn="ctr">
              <a:lnSpc>
                <a:spcPct val="100000"/>
              </a:lnSpc>
              <a:spcBef>
                <a:spcPts val="1600"/>
              </a:spcBef>
              <a:spcAft>
                <a:spcPts val="0"/>
              </a:spcAft>
              <a:buClr>
                <a:srgbClr val="999999"/>
              </a:buClr>
              <a:buSzPts val="800"/>
              <a:buFont typeface="Open Sans"/>
              <a:buAutoNum type="arabicPeriod"/>
              <a:defRPr/>
            </a:lvl4pPr>
            <a:lvl5pPr lvl="4" rtl="0" algn="ctr">
              <a:lnSpc>
                <a:spcPct val="100000"/>
              </a:lnSpc>
              <a:spcBef>
                <a:spcPts val="1600"/>
              </a:spcBef>
              <a:spcAft>
                <a:spcPts val="0"/>
              </a:spcAft>
              <a:buClr>
                <a:srgbClr val="999999"/>
              </a:buClr>
              <a:buSzPts val="1200"/>
              <a:buFont typeface="Open Sans"/>
              <a:buAutoNum type="alphaLcPeriod"/>
              <a:defRPr/>
            </a:lvl5pPr>
            <a:lvl6pPr lvl="5" rtl="0" algn="ctr">
              <a:lnSpc>
                <a:spcPct val="100000"/>
              </a:lnSpc>
              <a:spcBef>
                <a:spcPts val="1600"/>
              </a:spcBef>
              <a:spcAft>
                <a:spcPts val="0"/>
              </a:spcAft>
              <a:buClr>
                <a:srgbClr val="999999"/>
              </a:buClr>
              <a:buSzPts val="1200"/>
              <a:buFont typeface="Open Sans"/>
              <a:buAutoNum type="romanLcPeriod"/>
              <a:defRPr/>
            </a:lvl6pPr>
            <a:lvl7pPr lvl="6" rtl="0" algn="ctr">
              <a:lnSpc>
                <a:spcPct val="100000"/>
              </a:lnSpc>
              <a:spcBef>
                <a:spcPts val="1600"/>
              </a:spcBef>
              <a:spcAft>
                <a:spcPts val="0"/>
              </a:spcAft>
              <a:buClr>
                <a:srgbClr val="999999"/>
              </a:buClr>
              <a:buSzPts val="700"/>
              <a:buFont typeface="Open Sans"/>
              <a:buAutoNum type="arabicPeriod"/>
              <a:defRPr/>
            </a:lvl7pPr>
            <a:lvl8pPr lvl="7" rtl="0" algn="ctr">
              <a:lnSpc>
                <a:spcPct val="100000"/>
              </a:lnSpc>
              <a:spcBef>
                <a:spcPts val="1600"/>
              </a:spcBef>
              <a:spcAft>
                <a:spcPts val="0"/>
              </a:spcAft>
              <a:buClr>
                <a:srgbClr val="999999"/>
              </a:buClr>
              <a:buSzPts val="700"/>
              <a:buFont typeface="Open Sans"/>
              <a:buAutoNum type="alphaLcPeriod"/>
              <a:defRPr/>
            </a:lvl8pPr>
            <a:lvl9pPr lvl="8" rtl="0" algn="ctr">
              <a:lnSpc>
                <a:spcPct val="100000"/>
              </a:lnSpc>
              <a:spcBef>
                <a:spcPts val="1600"/>
              </a:spcBef>
              <a:spcAft>
                <a:spcPts val="1600"/>
              </a:spcAft>
              <a:buClr>
                <a:srgbClr val="999999"/>
              </a:buClr>
              <a:buSzPts val="600"/>
              <a:buFont typeface="Open Sans"/>
              <a:buAutoNum type="romanLcPeriod"/>
              <a:defRPr/>
            </a:lvl9pPr>
          </a:lstStyle>
          <a:p/>
        </p:txBody>
      </p:sp>
      <p:sp>
        <p:nvSpPr>
          <p:cNvPr id="139" name="Google Shape;139;p2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40" name="Shape 140"/>
        <p:cNvGrpSpPr/>
        <p:nvPr/>
      </p:nvGrpSpPr>
      <p:grpSpPr>
        <a:xfrm>
          <a:off x="0" y="0"/>
          <a:ext cx="0" cy="0"/>
          <a:chOff x="0" y="0"/>
          <a:chExt cx="0" cy="0"/>
        </a:xfrm>
      </p:grpSpPr>
      <p:sp>
        <p:nvSpPr>
          <p:cNvPr id="141" name="Google Shape;141;p26"/>
          <p:cNvSpPr txBox="1"/>
          <p:nvPr>
            <p:ph type="title"/>
          </p:nvPr>
        </p:nvSpPr>
        <p:spPr>
          <a:xfrm>
            <a:off x="2424600" y="507223"/>
            <a:ext cx="4294800" cy="105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26"/>
          <p:cNvSpPr txBox="1"/>
          <p:nvPr>
            <p:ph idx="1" type="subTitle"/>
          </p:nvPr>
        </p:nvSpPr>
        <p:spPr>
          <a:xfrm>
            <a:off x="2854650" y="1558696"/>
            <a:ext cx="3434700" cy="13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 name="Google Shape;143;p26"/>
          <p:cNvSpPr txBox="1"/>
          <p:nvPr/>
        </p:nvSpPr>
        <p:spPr>
          <a:xfrm>
            <a:off x="2378550" y="3566516"/>
            <a:ext cx="43869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_1">
    <p:spTree>
      <p:nvGrpSpPr>
        <p:cNvPr id="144" name="Shape 1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 name="Google Shape;17;p4"/>
          <p:cNvSpPr txBox="1"/>
          <p:nvPr>
            <p:ph idx="1" type="body"/>
          </p:nvPr>
        </p:nvSpPr>
        <p:spPr>
          <a:xfrm>
            <a:off x="720000" y="1287725"/>
            <a:ext cx="7704000" cy="3344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1600"/>
              </a:spcBef>
              <a:spcAft>
                <a:spcPts val="0"/>
              </a:spcAft>
              <a:buSzPts val="1200"/>
              <a:buFont typeface="Roboto Condensed Light"/>
              <a:buAutoNum type="alphaLcPeriod"/>
              <a:defRPr/>
            </a:lvl2pPr>
            <a:lvl3pPr indent="-304800" lvl="2" marL="1371600" rtl="0">
              <a:lnSpc>
                <a:spcPct val="115000"/>
              </a:lnSpc>
              <a:spcBef>
                <a:spcPts val="1600"/>
              </a:spcBef>
              <a:spcAft>
                <a:spcPts val="0"/>
              </a:spcAft>
              <a:buSzPts val="1200"/>
              <a:buFont typeface="Roboto Condensed Light"/>
              <a:buAutoNum type="romanLcPeriod"/>
              <a:defRPr/>
            </a:lvl3pPr>
            <a:lvl4pPr indent="-304800" lvl="3" marL="1828800" rtl="0">
              <a:lnSpc>
                <a:spcPct val="115000"/>
              </a:lnSpc>
              <a:spcBef>
                <a:spcPts val="1600"/>
              </a:spcBef>
              <a:spcAft>
                <a:spcPts val="0"/>
              </a:spcAft>
              <a:buSzPts val="1200"/>
              <a:buFont typeface="Roboto Condensed Light"/>
              <a:buAutoNum type="arabicPeriod"/>
              <a:defRPr/>
            </a:lvl4pPr>
            <a:lvl5pPr indent="-304800" lvl="4" marL="2286000" rtl="0">
              <a:lnSpc>
                <a:spcPct val="115000"/>
              </a:lnSpc>
              <a:spcBef>
                <a:spcPts val="1600"/>
              </a:spcBef>
              <a:spcAft>
                <a:spcPts val="0"/>
              </a:spcAft>
              <a:buSzPts val="1200"/>
              <a:buFont typeface="Roboto Condensed Light"/>
              <a:buAutoNum type="alphaLcPeriod"/>
              <a:defRPr/>
            </a:lvl5pPr>
            <a:lvl6pPr indent="-304800" lvl="5" marL="2743200" rtl="0">
              <a:lnSpc>
                <a:spcPct val="115000"/>
              </a:lnSpc>
              <a:spcBef>
                <a:spcPts val="1600"/>
              </a:spcBef>
              <a:spcAft>
                <a:spcPts val="0"/>
              </a:spcAft>
              <a:buSzPts val="1200"/>
              <a:buFont typeface="Roboto Condensed Light"/>
              <a:buAutoNum type="romanLcPeriod"/>
              <a:defRPr/>
            </a:lvl6pPr>
            <a:lvl7pPr indent="-304800" lvl="6" marL="3200400" rtl="0">
              <a:lnSpc>
                <a:spcPct val="115000"/>
              </a:lnSpc>
              <a:spcBef>
                <a:spcPts val="1600"/>
              </a:spcBef>
              <a:spcAft>
                <a:spcPts val="0"/>
              </a:spcAft>
              <a:buSzPts val="1200"/>
              <a:buFont typeface="Roboto Condensed Light"/>
              <a:buAutoNum type="arabicPeriod"/>
              <a:defRPr/>
            </a:lvl7pPr>
            <a:lvl8pPr indent="-304800" lvl="7" marL="3657600" rtl="0">
              <a:lnSpc>
                <a:spcPct val="115000"/>
              </a:lnSpc>
              <a:spcBef>
                <a:spcPts val="1600"/>
              </a:spcBef>
              <a:spcAft>
                <a:spcPts val="0"/>
              </a:spcAft>
              <a:buSzPts val="1200"/>
              <a:buFont typeface="Roboto Condensed Light"/>
              <a:buAutoNum type="alphaLcPeriod"/>
              <a:defRPr/>
            </a:lvl8pPr>
            <a:lvl9pPr indent="-304800" lvl="8" marL="4114800" rtl="0">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idx="1" type="subTitle"/>
          </p:nvPr>
        </p:nvSpPr>
        <p:spPr>
          <a:xfrm>
            <a:off x="4990513" y="2464352"/>
            <a:ext cx="3246600" cy="46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rtl="0" algn="ctr">
              <a:lnSpc>
                <a:spcPct val="100000"/>
              </a:lnSpc>
              <a:spcBef>
                <a:spcPts val="0"/>
              </a:spcBef>
              <a:spcAft>
                <a:spcPts val="0"/>
              </a:spcAft>
              <a:buSzPts val="2500"/>
              <a:buFont typeface="Bungee"/>
              <a:buNone/>
              <a:defRPr sz="2500">
                <a:latin typeface="Bungee"/>
                <a:ea typeface="Bungee"/>
                <a:cs typeface="Bungee"/>
                <a:sym typeface="Bungee"/>
              </a:defRPr>
            </a:lvl2pPr>
            <a:lvl3pPr lvl="2" rtl="0" algn="ctr">
              <a:lnSpc>
                <a:spcPct val="100000"/>
              </a:lnSpc>
              <a:spcBef>
                <a:spcPts val="0"/>
              </a:spcBef>
              <a:spcAft>
                <a:spcPts val="0"/>
              </a:spcAft>
              <a:buSzPts val="2500"/>
              <a:buFont typeface="Bungee"/>
              <a:buNone/>
              <a:defRPr sz="2500">
                <a:latin typeface="Bungee"/>
                <a:ea typeface="Bungee"/>
                <a:cs typeface="Bungee"/>
                <a:sym typeface="Bungee"/>
              </a:defRPr>
            </a:lvl3pPr>
            <a:lvl4pPr lvl="3" rtl="0" algn="ctr">
              <a:lnSpc>
                <a:spcPct val="100000"/>
              </a:lnSpc>
              <a:spcBef>
                <a:spcPts val="0"/>
              </a:spcBef>
              <a:spcAft>
                <a:spcPts val="0"/>
              </a:spcAft>
              <a:buSzPts val="2500"/>
              <a:buFont typeface="Bungee"/>
              <a:buNone/>
              <a:defRPr sz="2500">
                <a:latin typeface="Bungee"/>
                <a:ea typeface="Bungee"/>
                <a:cs typeface="Bungee"/>
                <a:sym typeface="Bungee"/>
              </a:defRPr>
            </a:lvl4pPr>
            <a:lvl5pPr lvl="4" rtl="0" algn="ctr">
              <a:lnSpc>
                <a:spcPct val="100000"/>
              </a:lnSpc>
              <a:spcBef>
                <a:spcPts val="0"/>
              </a:spcBef>
              <a:spcAft>
                <a:spcPts val="0"/>
              </a:spcAft>
              <a:buSzPts val="2500"/>
              <a:buFont typeface="Bungee"/>
              <a:buNone/>
              <a:defRPr sz="2500">
                <a:latin typeface="Bungee"/>
                <a:ea typeface="Bungee"/>
                <a:cs typeface="Bungee"/>
                <a:sym typeface="Bungee"/>
              </a:defRPr>
            </a:lvl5pPr>
            <a:lvl6pPr lvl="5" rtl="0" algn="ctr">
              <a:lnSpc>
                <a:spcPct val="100000"/>
              </a:lnSpc>
              <a:spcBef>
                <a:spcPts val="0"/>
              </a:spcBef>
              <a:spcAft>
                <a:spcPts val="0"/>
              </a:spcAft>
              <a:buSzPts val="2500"/>
              <a:buFont typeface="Bungee"/>
              <a:buNone/>
              <a:defRPr sz="2500">
                <a:latin typeface="Bungee"/>
                <a:ea typeface="Bungee"/>
                <a:cs typeface="Bungee"/>
                <a:sym typeface="Bungee"/>
              </a:defRPr>
            </a:lvl6pPr>
            <a:lvl7pPr lvl="6" rtl="0" algn="ctr">
              <a:lnSpc>
                <a:spcPct val="100000"/>
              </a:lnSpc>
              <a:spcBef>
                <a:spcPts val="0"/>
              </a:spcBef>
              <a:spcAft>
                <a:spcPts val="0"/>
              </a:spcAft>
              <a:buSzPts val="2500"/>
              <a:buFont typeface="Bungee"/>
              <a:buNone/>
              <a:defRPr sz="2500">
                <a:latin typeface="Bungee"/>
                <a:ea typeface="Bungee"/>
                <a:cs typeface="Bungee"/>
                <a:sym typeface="Bungee"/>
              </a:defRPr>
            </a:lvl7pPr>
            <a:lvl8pPr lvl="7" rtl="0" algn="ctr">
              <a:lnSpc>
                <a:spcPct val="100000"/>
              </a:lnSpc>
              <a:spcBef>
                <a:spcPts val="0"/>
              </a:spcBef>
              <a:spcAft>
                <a:spcPts val="0"/>
              </a:spcAft>
              <a:buSzPts val="2500"/>
              <a:buFont typeface="Bungee"/>
              <a:buNone/>
              <a:defRPr sz="2500">
                <a:latin typeface="Bungee"/>
                <a:ea typeface="Bungee"/>
                <a:cs typeface="Bungee"/>
                <a:sym typeface="Bungee"/>
              </a:defRPr>
            </a:lvl8pPr>
            <a:lvl9pPr lvl="8" rtl="0" algn="ctr">
              <a:lnSpc>
                <a:spcPct val="100000"/>
              </a:lnSpc>
              <a:spcBef>
                <a:spcPts val="0"/>
              </a:spcBef>
              <a:spcAft>
                <a:spcPts val="0"/>
              </a:spcAft>
              <a:buSzPts val="2500"/>
              <a:buFont typeface="Bungee"/>
              <a:buNone/>
              <a:defRPr sz="2500">
                <a:latin typeface="Bungee"/>
                <a:ea typeface="Bungee"/>
                <a:cs typeface="Bungee"/>
                <a:sym typeface="Bungee"/>
              </a:defRPr>
            </a:lvl9pPr>
          </a:lstStyle>
          <a:p/>
        </p:txBody>
      </p:sp>
      <p:sp>
        <p:nvSpPr>
          <p:cNvPr id="20" name="Google Shape;20;p5"/>
          <p:cNvSpPr txBox="1"/>
          <p:nvPr>
            <p:ph idx="2" type="subTitle"/>
          </p:nvPr>
        </p:nvSpPr>
        <p:spPr>
          <a:xfrm>
            <a:off x="4990513" y="2916450"/>
            <a:ext cx="3246600" cy="95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 name="Google Shape;21;p5"/>
          <p:cNvSpPr txBox="1"/>
          <p:nvPr>
            <p:ph idx="3" type="subTitle"/>
          </p:nvPr>
        </p:nvSpPr>
        <p:spPr>
          <a:xfrm flipH="1">
            <a:off x="906888" y="2464352"/>
            <a:ext cx="3246600" cy="46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rtl="0" algn="ctr">
              <a:lnSpc>
                <a:spcPct val="100000"/>
              </a:lnSpc>
              <a:spcBef>
                <a:spcPts val="0"/>
              </a:spcBef>
              <a:spcAft>
                <a:spcPts val="0"/>
              </a:spcAft>
              <a:buSzPts val="2500"/>
              <a:buFont typeface="Bungee"/>
              <a:buNone/>
              <a:defRPr sz="2500">
                <a:latin typeface="Bungee"/>
                <a:ea typeface="Bungee"/>
                <a:cs typeface="Bungee"/>
                <a:sym typeface="Bungee"/>
              </a:defRPr>
            </a:lvl2pPr>
            <a:lvl3pPr lvl="2" rtl="0" algn="ctr">
              <a:lnSpc>
                <a:spcPct val="100000"/>
              </a:lnSpc>
              <a:spcBef>
                <a:spcPts val="0"/>
              </a:spcBef>
              <a:spcAft>
                <a:spcPts val="0"/>
              </a:spcAft>
              <a:buSzPts val="2500"/>
              <a:buFont typeface="Bungee"/>
              <a:buNone/>
              <a:defRPr sz="2500">
                <a:latin typeface="Bungee"/>
                <a:ea typeface="Bungee"/>
                <a:cs typeface="Bungee"/>
                <a:sym typeface="Bungee"/>
              </a:defRPr>
            </a:lvl3pPr>
            <a:lvl4pPr lvl="3" rtl="0" algn="ctr">
              <a:lnSpc>
                <a:spcPct val="100000"/>
              </a:lnSpc>
              <a:spcBef>
                <a:spcPts val="0"/>
              </a:spcBef>
              <a:spcAft>
                <a:spcPts val="0"/>
              </a:spcAft>
              <a:buSzPts val="2500"/>
              <a:buFont typeface="Bungee"/>
              <a:buNone/>
              <a:defRPr sz="2500">
                <a:latin typeface="Bungee"/>
                <a:ea typeface="Bungee"/>
                <a:cs typeface="Bungee"/>
                <a:sym typeface="Bungee"/>
              </a:defRPr>
            </a:lvl4pPr>
            <a:lvl5pPr lvl="4" rtl="0" algn="ctr">
              <a:lnSpc>
                <a:spcPct val="100000"/>
              </a:lnSpc>
              <a:spcBef>
                <a:spcPts val="0"/>
              </a:spcBef>
              <a:spcAft>
                <a:spcPts val="0"/>
              </a:spcAft>
              <a:buSzPts val="2500"/>
              <a:buFont typeface="Bungee"/>
              <a:buNone/>
              <a:defRPr sz="2500">
                <a:latin typeface="Bungee"/>
                <a:ea typeface="Bungee"/>
                <a:cs typeface="Bungee"/>
                <a:sym typeface="Bungee"/>
              </a:defRPr>
            </a:lvl5pPr>
            <a:lvl6pPr lvl="5" rtl="0" algn="ctr">
              <a:lnSpc>
                <a:spcPct val="100000"/>
              </a:lnSpc>
              <a:spcBef>
                <a:spcPts val="0"/>
              </a:spcBef>
              <a:spcAft>
                <a:spcPts val="0"/>
              </a:spcAft>
              <a:buSzPts val="2500"/>
              <a:buFont typeface="Bungee"/>
              <a:buNone/>
              <a:defRPr sz="2500">
                <a:latin typeface="Bungee"/>
                <a:ea typeface="Bungee"/>
                <a:cs typeface="Bungee"/>
                <a:sym typeface="Bungee"/>
              </a:defRPr>
            </a:lvl6pPr>
            <a:lvl7pPr lvl="6" rtl="0" algn="ctr">
              <a:lnSpc>
                <a:spcPct val="100000"/>
              </a:lnSpc>
              <a:spcBef>
                <a:spcPts val="0"/>
              </a:spcBef>
              <a:spcAft>
                <a:spcPts val="0"/>
              </a:spcAft>
              <a:buSzPts val="2500"/>
              <a:buFont typeface="Bungee"/>
              <a:buNone/>
              <a:defRPr sz="2500">
                <a:latin typeface="Bungee"/>
                <a:ea typeface="Bungee"/>
                <a:cs typeface="Bungee"/>
                <a:sym typeface="Bungee"/>
              </a:defRPr>
            </a:lvl7pPr>
            <a:lvl8pPr lvl="7" rtl="0" algn="ctr">
              <a:lnSpc>
                <a:spcPct val="100000"/>
              </a:lnSpc>
              <a:spcBef>
                <a:spcPts val="0"/>
              </a:spcBef>
              <a:spcAft>
                <a:spcPts val="0"/>
              </a:spcAft>
              <a:buSzPts val="2500"/>
              <a:buFont typeface="Bungee"/>
              <a:buNone/>
              <a:defRPr sz="2500">
                <a:latin typeface="Bungee"/>
                <a:ea typeface="Bungee"/>
                <a:cs typeface="Bungee"/>
                <a:sym typeface="Bungee"/>
              </a:defRPr>
            </a:lvl8pPr>
            <a:lvl9pPr lvl="8" rtl="0" algn="ctr">
              <a:lnSpc>
                <a:spcPct val="100000"/>
              </a:lnSpc>
              <a:spcBef>
                <a:spcPts val="0"/>
              </a:spcBef>
              <a:spcAft>
                <a:spcPts val="0"/>
              </a:spcAft>
              <a:buSzPts val="2500"/>
              <a:buFont typeface="Bungee"/>
              <a:buNone/>
              <a:defRPr sz="2500">
                <a:latin typeface="Bungee"/>
                <a:ea typeface="Bungee"/>
                <a:cs typeface="Bungee"/>
                <a:sym typeface="Bungee"/>
              </a:defRPr>
            </a:lvl9pPr>
          </a:lstStyle>
          <a:p/>
        </p:txBody>
      </p:sp>
      <p:sp>
        <p:nvSpPr>
          <p:cNvPr id="22" name="Google Shape;22;p5"/>
          <p:cNvSpPr txBox="1"/>
          <p:nvPr>
            <p:ph idx="4" type="subTitle"/>
          </p:nvPr>
        </p:nvSpPr>
        <p:spPr>
          <a:xfrm flipH="1">
            <a:off x="906888" y="2916450"/>
            <a:ext cx="3246600" cy="95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idx="1" type="subTitle"/>
          </p:nvPr>
        </p:nvSpPr>
        <p:spPr>
          <a:xfrm>
            <a:off x="720000" y="1308275"/>
            <a:ext cx="6606000" cy="1854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800"/>
              <a:buFont typeface="Open Sans"/>
              <a:buAutoNum type="arabicPeriod"/>
              <a:defRPr sz="1400"/>
            </a:lvl1pPr>
            <a:lvl2pPr lvl="1" rtl="0" algn="ctr">
              <a:lnSpc>
                <a:spcPct val="100000"/>
              </a:lnSpc>
              <a:spcBef>
                <a:spcPts val="0"/>
              </a:spcBef>
              <a:spcAft>
                <a:spcPts val="0"/>
              </a:spcAft>
              <a:buClr>
                <a:srgbClr val="999999"/>
              </a:buClr>
              <a:buSzPts val="800"/>
              <a:buFont typeface="Open Sans"/>
              <a:buAutoNum type="alphaLcPeriod"/>
              <a:defRPr/>
            </a:lvl2pPr>
            <a:lvl3pPr lvl="2" rtl="0" algn="ctr">
              <a:lnSpc>
                <a:spcPct val="100000"/>
              </a:lnSpc>
              <a:spcBef>
                <a:spcPts val="1600"/>
              </a:spcBef>
              <a:spcAft>
                <a:spcPts val="0"/>
              </a:spcAft>
              <a:buClr>
                <a:srgbClr val="999999"/>
              </a:buClr>
              <a:buSzPts val="800"/>
              <a:buFont typeface="Open Sans"/>
              <a:buAutoNum type="romanLcPeriod"/>
              <a:defRPr/>
            </a:lvl3pPr>
            <a:lvl4pPr lvl="3" rtl="0" algn="ctr">
              <a:lnSpc>
                <a:spcPct val="100000"/>
              </a:lnSpc>
              <a:spcBef>
                <a:spcPts val="1600"/>
              </a:spcBef>
              <a:spcAft>
                <a:spcPts val="0"/>
              </a:spcAft>
              <a:buClr>
                <a:srgbClr val="999999"/>
              </a:buClr>
              <a:buSzPts val="800"/>
              <a:buFont typeface="Open Sans"/>
              <a:buAutoNum type="arabicPeriod"/>
              <a:defRPr/>
            </a:lvl4pPr>
            <a:lvl5pPr lvl="4" rtl="0" algn="ctr">
              <a:lnSpc>
                <a:spcPct val="100000"/>
              </a:lnSpc>
              <a:spcBef>
                <a:spcPts val="1600"/>
              </a:spcBef>
              <a:spcAft>
                <a:spcPts val="0"/>
              </a:spcAft>
              <a:buClr>
                <a:srgbClr val="999999"/>
              </a:buClr>
              <a:buSzPts val="1200"/>
              <a:buFont typeface="Open Sans"/>
              <a:buAutoNum type="alphaLcPeriod"/>
              <a:defRPr/>
            </a:lvl5pPr>
            <a:lvl6pPr lvl="5" rtl="0" algn="ctr">
              <a:lnSpc>
                <a:spcPct val="100000"/>
              </a:lnSpc>
              <a:spcBef>
                <a:spcPts val="1600"/>
              </a:spcBef>
              <a:spcAft>
                <a:spcPts val="0"/>
              </a:spcAft>
              <a:buClr>
                <a:srgbClr val="999999"/>
              </a:buClr>
              <a:buSzPts val="1200"/>
              <a:buFont typeface="Open Sans"/>
              <a:buAutoNum type="romanLcPeriod"/>
              <a:defRPr/>
            </a:lvl6pPr>
            <a:lvl7pPr lvl="6" rtl="0" algn="ctr">
              <a:lnSpc>
                <a:spcPct val="100000"/>
              </a:lnSpc>
              <a:spcBef>
                <a:spcPts val="1600"/>
              </a:spcBef>
              <a:spcAft>
                <a:spcPts val="0"/>
              </a:spcAft>
              <a:buClr>
                <a:srgbClr val="999999"/>
              </a:buClr>
              <a:buSzPts val="700"/>
              <a:buFont typeface="Open Sans"/>
              <a:buAutoNum type="arabicPeriod"/>
              <a:defRPr/>
            </a:lvl7pPr>
            <a:lvl8pPr lvl="7" rtl="0" algn="ctr">
              <a:lnSpc>
                <a:spcPct val="100000"/>
              </a:lnSpc>
              <a:spcBef>
                <a:spcPts val="1600"/>
              </a:spcBef>
              <a:spcAft>
                <a:spcPts val="0"/>
              </a:spcAft>
              <a:buClr>
                <a:srgbClr val="999999"/>
              </a:buClr>
              <a:buSzPts val="700"/>
              <a:buFont typeface="Open Sans"/>
              <a:buAutoNum type="alphaLcPeriod"/>
              <a:defRPr/>
            </a:lvl8pPr>
            <a:lvl9pPr lvl="8" rtl="0" algn="ctr">
              <a:lnSpc>
                <a:spcPct val="100000"/>
              </a:lnSpc>
              <a:spcBef>
                <a:spcPts val="1600"/>
              </a:spcBef>
              <a:spcAft>
                <a:spcPts val="1600"/>
              </a:spcAft>
              <a:buClr>
                <a:srgbClr val="999999"/>
              </a:buClr>
              <a:buSzPts val="600"/>
              <a:buFont typeface="Open Sans"/>
              <a:buAutoNum type="romanLcPeriod"/>
              <a:defRPr/>
            </a:lvl9pPr>
          </a:lstStyle>
          <a:p/>
        </p:txBody>
      </p:sp>
      <p:sp>
        <p:nvSpPr>
          <p:cNvPr id="28" name="Google Shape;28;p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fmla="val 3352" name="adj"/>
            </a:avLst>
          </a:prstGeom>
          <a:gradFill>
            <a:gsLst>
              <a:gs pos="0">
                <a:srgbClr val="000000">
                  <a:alpha val="0"/>
                </a:srgbClr>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8"/>
          <p:cNvSpPr txBox="1"/>
          <p:nvPr>
            <p:ph type="title"/>
          </p:nvPr>
        </p:nvSpPr>
        <p:spPr>
          <a:xfrm flipH="1">
            <a:off x="2348238" y="2691005"/>
            <a:ext cx="4447500" cy="19260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type="title"/>
          </p:nvPr>
        </p:nvSpPr>
        <p:spPr>
          <a:xfrm>
            <a:off x="720000" y="1221150"/>
            <a:ext cx="42681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 name="Google Shape;34;p9"/>
          <p:cNvSpPr txBox="1"/>
          <p:nvPr>
            <p:ph idx="1" type="subTitle"/>
          </p:nvPr>
        </p:nvSpPr>
        <p:spPr>
          <a:xfrm>
            <a:off x="720000" y="2240565"/>
            <a:ext cx="4268100" cy="168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type="title"/>
          </p:nvPr>
        </p:nvSpPr>
        <p:spPr>
          <a:xfrm>
            <a:off x="720000" y="1174050"/>
            <a:ext cx="4460400" cy="101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7.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7.jpg"/><Relationship Id="rId5" Type="http://schemas.openxmlformats.org/officeDocument/2006/relationships/image" Target="../media/image12.png"/><Relationship Id="rId6" Type="http://schemas.openxmlformats.org/officeDocument/2006/relationships/image" Target="../media/image16.png"/><Relationship Id="rId7"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www.youtube.com/watch?v=QXAv-9veuoA" TargetMode="Externa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folio3.ai/blog/object-recognition-explained/" TargetMode="External"/><Relationship Id="rId4" Type="http://schemas.openxmlformats.org/officeDocument/2006/relationships/hyperlink" Target="https://pyxl.com/blog/image-recognition-in-ecommerce/" TargetMode="External"/><Relationship Id="rId9" Type="http://schemas.openxmlformats.org/officeDocument/2006/relationships/hyperlink" Target="https://www.fritz.ai/object-detection/" TargetMode="External"/><Relationship Id="rId5" Type="http://schemas.openxmlformats.org/officeDocument/2006/relationships/hyperlink" Target="https://icons8.com" TargetMode="External"/><Relationship Id="rId6" Type="http://schemas.openxmlformats.org/officeDocument/2006/relationships/hyperlink" Target="https://venturebeat.com/2019/09/17/pinterests-lens-can-now-recognize-2-5-billion-home-and-fashion-objects/" TargetMode="External"/><Relationship Id="rId7" Type="http://schemas.openxmlformats.org/officeDocument/2006/relationships/hyperlink" Target="https://newsroom.pinterest.com/en/post/shop-with-your-camera-pinterest-launches-shop-tab-on-lens-visual-search-results" TargetMode="External"/><Relationship Id="rId8" Type="http://schemas.openxmlformats.org/officeDocument/2006/relationships/hyperlink" Target="https://medium.com/swlh/pinterest-lens-what-the-latest-updates-mean-for-visual-search-59642cb6b326" TargetMode="External"/><Relationship Id="rId11" Type="http://schemas.openxmlformats.org/officeDocument/2006/relationships/hyperlink" Target="https://imgur.com/a/F5DEk45" TargetMode="External"/><Relationship Id="rId10" Type="http://schemas.openxmlformats.org/officeDocument/2006/relationships/hyperlink" Target="https://www.reddit.com/r/lawncare/comments/fiz9y9/restoring_bad_lawn/" TargetMode="External"/><Relationship Id="rId13" Type="http://schemas.openxmlformats.org/officeDocument/2006/relationships/hyperlink" Target="https://indatalabs.com/blog/image-recognition-for-e-commerce" TargetMode="External"/><Relationship Id="rId12" Type="http://schemas.openxmlformats.org/officeDocument/2006/relationships/hyperlink" Target="https://www.aiacceleratorinstitute.com/powering-e-commerce-experiences-with-computer-vision/" TargetMode="External"/><Relationship Id="rId1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2.png"/><Relationship Id="rId5" Type="http://schemas.openxmlformats.org/officeDocument/2006/relationships/hyperlink" Target="https://blog.superannotate.com/object-detection-with-deep-learn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jp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blog.kissmetrics.com/wp-content/uploads/2013/04/how-colors-affect-conversion-rates.pdf?utm_source=post&amp;utm_medium=blog&amp;utm_campaign=reconhecimentodeimagem" TargetMode="External"/><Relationship Id="rId4" Type="http://schemas.openxmlformats.org/officeDocument/2006/relationships/image" Target="../media/image11.jpg"/><Relationship Id="rId5" Type="http://schemas.openxmlformats.org/officeDocument/2006/relationships/image" Target="../media/image3.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ctrTitle"/>
          </p:nvPr>
        </p:nvSpPr>
        <p:spPr>
          <a:xfrm>
            <a:off x="370800" y="789437"/>
            <a:ext cx="3910500" cy="185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t>Lawn Buddy</a:t>
            </a:r>
            <a:endParaRPr sz="4100"/>
          </a:p>
          <a:p>
            <a:pPr indent="0" lvl="0" marL="0" rtl="0" algn="ctr">
              <a:spcBef>
                <a:spcPts val="0"/>
              </a:spcBef>
              <a:spcAft>
                <a:spcPts val="0"/>
              </a:spcAft>
              <a:buNone/>
            </a:pPr>
            <a:r>
              <a:rPr i="1" lang="en" sz="1000">
                <a:solidFill>
                  <a:srgbClr val="38761D"/>
                </a:solidFill>
              </a:rPr>
              <a:t>“The cutting hedge technology”</a:t>
            </a:r>
            <a:endParaRPr i="1" sz="1000">
              <a:solidFill>
                <a:srgbClr val="38761D"/>
              </a:solidFill>
            </a:endParaRPr>
          </a:p>
        </p:txBody>
      </p:sp>
      <p:sp>
        <p:nvSpPr>
          <p:cNvPr id="150" name="Google Shape;150;p28"/>
          <p:cNvSpPr txBox="1"/>
          <p:nvPr>
            <p:ph idx="1" type="subTitle"/>
          </p:nvPr>
        </p:nvSpPr>
        <p:spPr>
          <a:xfrm>
            <a:off x="264449" y="3690100"/>
            <a:ext cx="4123200" cy="396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500"/>
              <a:t>Assignment 2: Cutting Edge Tech Solutions</a:t>
            </a:r>
            <a:endParaRPr b="1" sz="1500"/>
          </a:p>
          <a:p>
            <a:pPr indent="0" lvl="0" marL="0" rtl="0" algn="ctr">
              <a:lnSpc>
                <a:spcPct val="150000"/>
              </a:lnSpc>
              <a:spcBef>
                <a:spcPts val="0"/>
              </a:spcBef>
              <a:spcAft>
                <a:spcPts val="0"/>
              </a:spcAft>
              <a:buNone/>
            </a:pPr>
            <a:r>
              <a:rPr lang="en" sz="1100"/>
              <a:t>Enaas Ahmad, Gasser Ahmed, Hamnah Rizwan</a:t>
            </a:r>
            <a:endParaRPr sz="1100"/>
          </a:p>
          <a:p>
            <a:pPr indent="0" lvl="0" marL="0" rtl="0" algn="ctr">
              <a:lnSpc>
                <a:spcPct val="150000"/>
              </a:lnSpc>
              <a:spcBef>
                <a:spcPts val="0"/>
              </a:spcBef>
              <a:spcAft>
                <a:spcPts val="0"/>
              </a:spcAft>
              <a:buNone/>
            </a:pPr>
            <a:r>
              <a:rPr lang="en" sz="1100"/>
              <a:t>BIT 5594</a:t>
            </a:r>
            <a:endParaRPr sz="1100"/>
          </a:p>
          <a:p>
            <a:pPr indent="0" lvl="0" marL="0" rtl="0" algn="ctr">
              <a:lnSpc>
                <a:spcPct val="150000"/>
              </a:lnSpc>
              <a:spcBef>
                <a:spcPts val="0"/>
              </a:spcBef>
              <a:spcAft>
                <a:spcPts val="0"/>
              </a:spcAft>
              <a:buNone/>
            </a:pPr>
            <a:r>
              <a:rPr lang="en" sz="1100"/>
              <a:t>7/2/2022</a:t>
            </a:r>
            <a:endParaRPr sz="1100"/>
          </a:p>
        </p:txBody>
      </p:sp>
      <p:pic>
        <p:nvPicPr>
          <p:cNvPr id="151" name="Google Shape;151;p28"/>
          <p:cNvPicPr preferRelativeResize="0"/>
          <p:nvPr/>
        </p:nvPicPr>
        <p:blipFill>
          <a:blip r:embed="rId3">
            <a:alphaModFix/>
          </a:blip>
          <a:stretch>
            <a:fillRect/>
          </a:stretch>
        </p:blipFill>
        <p:spPr>
          <a:xfrm>
            <a:off x="4604124" y="400775"/>
            <a:ext cx="4275302" cy="42753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p:nvPr/>
        </p:nvSpPr>
        <p:spPr>
          <a:xfrm>
            <a:off x="3170950" y="1159202"/>
            <a:ext cx="1991400" cy="3614700"/>
          </a:xfrm>
          <a:prstGeom prst="rect">
            <a:avLst/>
          </a:prstGeom>
          <a:noFill/>
          <a:ln cap="flat" cmpd="sng" w="28575">
            <a:solidFill>
              <a:srgbClr val="1A71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a:off x="3485750" y="4235900"/>
            <a:ext cx="1302600" cy="3849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txBox="1"/>
          <p:nvPr>
            <p:ph type="title"/>
          </p:nvPr>
        </p:nvSpPr>
        <p:spPr>
          <a:xfrm>
            <a:off x="720000" y="428350"/>
            <a:ext cx="709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UML Use Case Diagram</a:t>
            </a:r>
            <a:endParaRPr sz="2800"/>
          </a:p>
          <a:p>
            <a:pPr indent="0" lvl="0" marL="0" rtl="0" algn="l">
              <a:spcBef>
                <a:spcPts val="0"/>
              </a:spcBef>
              <a:spcAft>
                <a:spcPts val="0"/>
              </a:spcAft>
              <a:buClr>
                <a:schemeClr val="dk1"/>
              </a:buClr>
              <a:buSzPts val="1100"/>
              <a:buFont typeface="Arial"/>
              <a:buNone/>
            </a:pPr>
            <a:r>
              <a:t/>
            </a:r>
            <a:endParaRPr sz="2800"/>
          </a:p>
          <a:p>
            <a:pPr indent="0" lvl="0" marL="0" rtl="0" algn="l">
              <a:spcBef>
                <a:spcPts val="0"/>
              </a:spcBef>
              <a:spcAft>
                <a:spcPts val="0"/>
              </a:spcAft>
              <a:buNone/>
            </a:pPr>
            <a:r>
              <a:t/>
            </a:r>
            <a:endParaRPr sz="2800"/>
          </a:p>
        </p:txBody>
      </p:sp>
      <p:pic>
        <p:nvPicPr>
          <p:cNvPr id="251" name="Google Shape;251;p37"/>
          <p:cNvPicPr preferRelativeResize="0"/>
          <p:nvPr/>
        </p:nvPicPr>
        <p:blipFill>
          <a:blip r:embed="rId3">
            <a:alphaModFix/>
          </a:blip>
          <a:stretch>
            <a:fillRect/>
          </a:stretch>
        </p:blipFill>
        <p:spPr>
          <a:xfrm>
            <a:off x="8064600" y="234850"/>
            <a:ext cx="886950" cy="886950"/>
          </a:xfrm>
          <a:prstGeom prst="rect">
            <a:avLst/>
          </a:prstGeom>
          <a:noFill/>
          <a:ln>
            <a:noFill/>
          </a:ln>
        </p:spPr>
      </p:pic>
      <p:pic>
        <p:nvPicPr>
          <p:cNvPr id="252" name="Google Shape;252;p37"/>
          <p:cNvPicPr preferRelativeResize="0"/>
          <p:nvPr/>
        </p:nvPicPr>
        <p:blipFill>
          <a:blip r:embed="rId4">
            <a:alphaModFix/>
          </a:blip>
          <a:stretch>
            <a:fillRect/>
          </a:stretch>
        </p:blipFill>
        <p:spPr>
          <a:xfrm>
            <a:off x="819475" y="2207288"/>
            <a:ext cx="1367145" cy="1272918"/>
          </a:xfrm>
          <a:prstGeom prst="rect">
            <a:avLst/>
          </a:prstGeom>
          <a:noFill/>
          <a:ln>
            <a:noFill/>
          </a:ln>
        </p:spPr>
      </p:pic>
      <p:pic>
        <p:nvPicPr>
          <p:cNvPr id="253" name="Google Shape;253;p37"/>
          <p:cNvPicPr preferRelativeResize="0"/>
          <p:nvPr/>
        </p:nvPicPr>
        <p:blipFill>
          <a:blip r:embed="rId4">
            <a:alphaModFix/>
          </a:blip>
          <a:stretch>
            <a:fillRect/>
          </a:stretch>
        </p:blipFill>
        <p:spPr>
          <a:xfrm>
            <a:off x="6190025" y="1195216"/>
            <a:ext cx="723600" cy="673709"/>
          </a:xfrm>
          <a:prstGeom prst="rect">
            <a:avLst/>
          </a:prstGeom>
          <a:noFill/>
          <a:ln>
            <a:noFill/>
          </a:ln>
        </p:spPr>
      </p:pic>
      <p:pic>
        <p:nvPicPr>
          <p:cNvPr id="254" name="Google Shape;254;p37"/>
          <p:cNvPicPr preferRelativeResize="0"/>
          <p:nvPr/>
        </p:nvPicPr>
        <p:blipFill>
          <a:blip r:embed="rId4">
            <a:alphaModFix/>
          </a:blip>
          <a:stretch>
            <a:fillRect/>
          </a:stretch>
        </p:blipFill>
        <p:spPr>
          <a:xfrm>
            <a:off x="6201937" y="2063100"/>
            <a:ext cx="743947" cy="692700"/>
          </a:xfrm>
          <a:prstGeom prst="rect">
            <a:avLst/>
          </a:prstGeom>
          <a:noFill/>
          <a:ln>
            <a:noFill/>
          </a:ln>
        </p:spPr>
      </p:pic>
      <p:pic>
        <p:nvPicPr>
          <p:cNvPr id="255" name="Google Shape;255;p37"/>
          <p:cNvPicPr preferRelativeResize="0"/>
          <p:nvPr/>
        </p:nvPicPr>
        <p:blipFill>
          <a:blip r:embed="rId4">
            <a:alphaModFix/>
          </a:blip>
          <a:stretch>
            <a:fillRect/>
          </a:stretch>
        </p:blipFill>
        <p:spPr>
          <a:xfrm>
            <a:off x="6237850" y="3210475"/>
            <a:ext cx="673737" cy="627300"/>
          </a:xfrm>
          <a:prstGeom prst="rect">
            <a:avLst/>
          </a:prstGeom>
          <a:noFill/>
          <a:ln>
            <a:noFill/>
          </a:ln>
        </p:spPr>
      </p:pic>
      <p:pic>
        <p:nvPicPr>
          <p:cNvPr id="256" name="Google Shape;256;p37"/>
          <p:cNvPicPr preferRelativeResize="0"/>
          <p:nvPr/>
        </p:nvPicPr>
        <p:blipFill>
          <a:blip r:embed="rId4">
            <a:alphaModFix/>
          </a:blip>
          <a:stretch>
            <a:fillRect/>
          </a:stretch>
        </p:blipFill>
        <p:spPr>
          <a:xfrm>
            <a:off x="6237850" y="4087612"/>
            <a:ext cx="723600" cy="673738"/>
          </a:xfrm>
          <a:prstGeom prst="rect">
            <a:avLst/>
          </a:prstGeom>
          <a:noFill/>
          <a:ln>
            <a:noFill/>
          </a:ln>
        </p:spPr>
      </p:pic>
      <p:sp>
        <p:nvSpPr>
          <p:cNvPr id="257" name="Google Shape;257;p37"/>
          <p:cNvSpPr txBox="1"/>
          <p:nvPr/>
        </p:nvSpPr>
        <p:spPr>
          <a:xfrm>
            <a:off x="1001594" y="3469077"/>
            <a:ext cx="100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Customer</a:t>
            </a:r>
            <a:endParaRPr>
              <a:latin typeface="Lato"/>
              <a:ea typeface="Lato"/>
              <a:cs typeface="Lato"/>
              <a:sym typeface="Lato"/>
            </a:endParaRPr>
          </a:p>
        </p:txBody>
      </p:sp>
      <p:sp>
        <p:nvSpPr>
          <p:cNvPr id="258" name="Google Shape;258;p37"/>
          <p:cNvSpPr txBox="1"/>
          <p:nvPr/>
        </p:nvSpPr>
        <p:spPr>
          <a:xfrm>
            <a:off x="3485757" y="1286722"/>
            <a:ext cx="1302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Lawn Buddy</a:t>
            </a:r>
            <a:endParaRPr>
              <a:latin typeface="Lato"/>
              <a:ea typeface="Lato"/>
              <a:cs typeface="Lato"/>
              <a:sym typeface="Lato"/>
            </a:endParaRPr>
          </a:p>
        </p:txBody>
      </p:sp>
      <p:sp>
        <p:nvSpPr>
          <p:cNvPr id="259" name="Google Shape;259;p37"/>
          <p:cNvSpPr txBox="1"/>
          <p:nvPr/>
        </p:nvSpPr>
        <p:spPr>
          <a:xfrm>
            <a:off x="3775329" y="4235911"/>
            <a:ext cx="723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Lato"/>
                <a:ea typeface="Lato"/>
                <a:cs typeface="Lato"/>
                <a:sym typeface="Lato"/>
              </a:rPr>
              <a:t>Login</a:t>
            </a:r>
            <a:endParaRPr sz="1300">
              <a:solidFill>
                <a:schemeClr val="lt1"/>
              </a:solidFill>
              <a:latin typeface="Lato"/>
              <a:ea typeface="Lato"/>
              <a:cs typeface="Lato"/>
              <a:sym typeface="Lato"/>
            </a:endParaRPr>
          </a:p>
        </p:txBody>
      </p:sp>
      <p:sp>
        <p:nvSpPr>
          <p:cNvPr id="260" name="Google Shape;260;p37"/>
          <p:cNvSpPr/>
          <p:nvPr/>
        </p:nvSpPr>
        <p:spPr>
          <a:xfrm>
            <a:off x="3485767" y="1740478"/>
            <a:ext cx="1302600" cy="486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7"/>
          <p:cNvSpPr txBox="1"/>
          <p:nvPr/>
        </p:nvSpPr>
        <p:spPr>
          <a:xfrm>
            <a:off x="3635658" y="1782211"/>
            <a:ext cx="1002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Lato"/>
                <a:ea typeface="Lato"/>
                <a:cs typeface="Lato"/>
                <a:sym typeface="Lato"/>
              </a:rPr>
              <a:t>Scan Lawn</a:t>
            </a:r>
            <a:endParaRPr sz="1300">
              <a:latin typeface="Lato"/>
              <a:ea typeface="Lato"/>
              <a:cs typeface="Lato"/>
              <a:sym typeface="Lato"/>
            </a:endParaRPr>
          </a:p>
        </p:txBody>
      </p:sp>
      <p:sp>
        <p:nvSpPr>
          <p:cNvPr id="262" name="Google Shape;262;p37"/>
          <p:cNvSpPr/>
          <p:nvPr/>
        </p:nvSpPr>
        <p:spPr>
          <a:xfrm>
            <a:off x="3485775" y="2661625"/>
            <a:ext cx="1302600" cy="486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7"/>
          <p:cNvSpPr txBox="1"/>
          <p:nvPr/>
        </p:nvSpPr>
        <p:spPr>
          <a:xfrm>
            <a:off x="3599355" y="2707835"/>
            <a:ext cx="1075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Lato"/>
                <a:ea typeface="Lato"/>
                <a:cs typeface="Lato"/>
                <a:sym typeface="Lato"/>
              </a:rPr>
              <a:t>Service</a:t>
            </a:r>
            <a:endParaRPr sz="1300">
              <a:latin typeface="Lato"/>
              <a:ea typeface="Lato"/>
              <a:cs typeface="Lato"/>
              <a:sym typeface="Lato"/>
            </a:endParaRPr>
          </a:p>
        </p:txBody>
      </p:sp>
      <p:sp>
        <p:nvSpPr>
          <p:cNvPr id="264" name="Google Shape;264;p37"/>
          <p:cNvSpPr/>
          <p:nvPr/>
        </p:nvSpPr>
        <p:spPr>
          <a:xfrm>
            <a:off x="3485750" y="3571025"/>
            <a:ext cx="1302600" cy="486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37"/>
          <p:cNvPicPr preferRelativeResize="0"/>
          <p:nvPr/>
        </p:nvPicPr>
        <p:blipFill>
          <a:blip r:embed="rId5">
            <a:alphaModFix/>
          </a:blip>
          <a:stretch>
            <a:fillRect/>
          </a:stretch>
        </p:blipFill>
        <p:spPr>
          <a:xfrm rot="10800000">
            <a:off x="3975175" y="2241650"/>
            <a:ext cx="323875" cy="383850"/>
          </a:xfrm>
          <a:prstGeom prst="rect">
            <a:avLst/>
          </a:prstGeom>
          <a:noFill/>
          <a:ln>
            <a:noFill/>
          </a:ln>
        </p:spPr>
      </p:pic>
      <p:sp>
        <p:nvSpPr>
          <p:cNvPr id="266" name="Google Shape;266;p37"/>
          <p:cNvSpPr txBox="1"/>
          <p:nvPr/>
        </p:nvSpPr>
        <p:spPr>
          <a:xfrm>
            <a:off x="3672436" y="3619663"/>
            <a:ext cx="929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Lato"/>
                <a:ea typeface="Lato"/>
                <a:cs typeface="Lato"/>
                <a:sym typeface="Lato"/>
              </a:rPr>
              <a:t>Checkout</a:t>
            </a:r>
            <a:endParaRPr sz="1300">
              <a:latin typeface="Lato"/>
              <a:ea typeface="Lato"/>
              <a:cs typeface="Lato"/>
              <a:sym typeface="Lato"/>
            </a:endParaRPr>
          </a:p>
        </p:txBody>
      </p:sp>
      <p:pic>
        <p:nvPicPr>
          <p:cNvPr id="267" name="Google Shape;267;p37"/>
          <p:cNvPicPr preferRelativeResize="0"/>
          <p:nvPr/>
        </p:nvPicPr>
        <p:blipFill>
          <a:blip r:embed="rId5">
            <a:alphaModFix/>
          </a:blip>
          <a:stretch>
            <a:fillRect/>
          </a:stretch>
        </p:blipFill>
        <p:spPr>
          <a:xfrm rot="10800000">
            <a:off x="3975150" y="3147525"/>
            <a:ext cx="323875" cy="383825"/>
          </a:xfrm>
          <a:prstGeom prst="rect">
            <a:avLst/>
          </a:prstGeom>
          <a:noFill/>
          <a:ln>
            <a:noFill/>
          </a:ln>
        </p:spPr>
      </p:pic>
      <p:sp>
        <p:nvSpPr>
          <p:cNvPr id="268" name="Google Shape;268;p37"/>
          <p:cNvSpPr txBox="1"/>
          <p:nvPr/>
        </p:nvSpPr>
        <p:spPr>
          <a:xfrm>
            <a:off x="6835374" y="1355075"/>
            <a:ext cx="1227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Authentication</a:t>
            </a:r>
            <a:endParaRPr sz="1100">
              <a:latin typeface="Lato"/>
              <a:ea typeface="Lato"/>
              <a:cs typeface="Lato"/>
              <a:sym typeface="Lato"/>
            </a:endParaRPr>
          </a:p>
        </p:txBody>
      </p:sp>
      <p:sp>
        <p:nvSpPr>
          <p:cNvPr id="269" name="Google Shape;269;p37"/>
          <p:cNvSpPr txBox="1"/>
          <p:nvPr/>
        </p:nvSpPr>
        <p:spPr>
          <a:xfrm>
            <a:off x="6911566" y="4081989"/>
            <a:ext cx="10755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Credit Payment Service</a:t>
            </a:r>
            <a:endParaRPr sz="1100">
              <a:latin typeface="Lato"/>
              <a:ea typeface="Lato"/>
              <a:cs typeface="Lato"/>
              <a:sym typeface="Lato"/>
            </a:endParaRPr>
          </a:p>
        </p:txBody>
      </p:sp>
      <p:cxnSp>
        <p:nvCxnSpPr>
          <p:cNvPr id="270" name="Google Shape;270;p37"/>
          <p:cNvCxnSpPr>
            <a:endCxn id="260" idx="2"/>
          </p:cNvCxnSpPr>
          <p:nvPr/>
        </p:nvCxnSpPr>
        <p:spPr>
          <a:xfrm flipH="1" rot="10800000">
            <a:off x="1842367" y="1983778"/>
            <a:ext cx="1643400" cy="818400"/>
          </a:xfrm>
          <a:prstGeom prst="straightConnector1">
            <a:avLst/>
          </a:prstGeom>
          <a:noFill/>
          <a:ln cap="flat" cmpd="sng" w="28575">
            <a:solidFill>
              <a:srgbClr val="191919"/>
            </a:solidFill>
            <a:prstDash val="solid"/>
            <a:round/>
            <a:headEnd len="med" w="med" type="none"/>
            <a:tailEnd len="med" w="med" type="none"/>
          </a:ln>
        </p:spPr>
      </p:cxnSp>
      <p:cxnSp>
        <p:nvCxnSpPr>
          <p:cNvPr id="271" name="Google Shape;271;p37"/>
          <p:cNvCxnSpPr>
            <a:endCxn id="249" idx="2"/>
          </p:cNvCxnSpPr>
          <p:nvPr/>
        </p:nvCxnSpPr>
        <p:spPr>
          <a:xfrm>
            <a:off x="1834850" y="2863550"/>
            <a:ext cx="1650900" cy="1564800"/>
          </a:xfrm>
          <a:prstGeom prst="straightConnector1">
            <a:avLst/>
          </a:prstGeom>
          <a:noFill/>
          <a:ln cap="flat" cmpd="sng" w="28575">
            <a:solidFill>
              <a:srgbClr val="191919"/>
            </a:solidFill>
            <a:prstDash val="solid"/>
            <a:round/>
            <a:headEnd len="med" w="med" type="none"/>
            <a:tailEnd len="med" w="med" type="none"/>
          </a:ln>
        </p:spPr>
      </p:cxnSp>
      <p:cxnSp>
        <p:nvCxnSpPr>
          <p:cNvPr id="272" name="Google Shape;272;p37"/>
          <p:cNvCxnSpPr>
            <a:endCxn id="264" idx="2"/>
          </p:cNvCxnSpPr>
          <p:nvPr/>
        </p:nvCxnSpPr>
        <p:spPr>
          <a:xfrm>
            <a:off x="1834850" y="2840525"/>
            <a:ext cx="1650900" cy="973800"/>
          </a:xfrm>
          <a:prstGeom prst="straightConnector1">
            <a:avLst/>
          </a:prstGeom>
          <a:noFill/>
          <a:ln cap="flat" cmpd="sng" w="28575">
            <a:solidFill>
              <a:srgbClr val="191919"/>
            </a:solidFill>
            <a:prstDash val="solid"/>
            <a:round/>
            <a:headEnd len="med" w="med" type="none"/>
            <a:tailEnd len="med" w="med" type="none"/>
          </a:ln>
        </p:spPr>
      </p:cxnSp>
      <p:cxnSp>
        <p:nvCxnSpPr>
          <p:cNvPr id="273" name="Google Shape;273;p37"/>
          <p:cNvCxnSpPr>
            <a:endCxn id="262" idx="2"/>
          </p:cNvCxnSpPr>
          <p:nvPr/>
        </p:nvCxnSpPr>
        <p:spPr>
          <a:xfrm>
            <a:off x="1834875" y="2811325"/>
            <a:ext cx="1650900" cy="93600"/>
          </a:xfrm>
          <a:prstGeom prst="straightConnector1">
            <a:avLst/>
          </a:prstGeom>
          <a:noFill/>
          <a:ln cap="flat" cmpd="sng" w="28575">
            <a:solidFill>
              <a:srgbClr val="191919"/>
            </a:solidFill>
            <a:prstDash val="solid"/>
            <a:round/>
            <a:headEnd len="med" w="med" type="none"/>
            <a:tailEnd len="med" w="med" type="none"/>
          </a:ln>
        </p:spPr>
      </p:cxnSp>
      <p:cxnSp>
        <p:nvCxnSpPr>
          <p:cNvPr id="274" name="Google Shape;274;p37"/>
          <p:cNvCxnSpPr>
            <a:stCxn id="256" idx="1"/>
            <a:endCxn id="264" idx="6"/>
          </p:cNvCxnSpPr>
          <p:nvPr/>
        </p:nvCxnSpPr>
        <p:spPr>
          <a:xfrm rot="10800000">
            <a:off x="4788250" y="3814281"/>
            <a:ext cx="1449600" cy="610200"/>
          </a:xfrm>
          <a:prstGeom prst="straightConnector1">
            <a:avLst/>
          </a:prstGeom>
          <a:noFill/>
          <a:ln cap="flat" cmpd="sng" w="28575">
            <a:solidFill>
              <a:srgbClr val="191919"/>
            </a:solidFill>
            <a:prstDash val="solid"/>
            <a:round/>
            <a:headEnd len="med" w="med" type="none"/>
            <a:tailEnd len="med" w="med" type="none"/>
          </a:ln>
        </p:spPr>
      </p:cxnSp>
      <p:cxnSp>
        <p:nvCxnSpPr>
          <p:cNvPr id="275" name="Google Shape;275;p37"/>
          <p:cNvCxnSpPr>
            <a:stCxn id="253" idx="1"/>
            <a:endCxn id="249" idx="6"/>
          </p:cNvCxnSpPr>
          <p:nvPr/>
        </p:nvCxnSpPr>
        <p:spPr>
          <a:xfrm flipH="1">
            <a:off x="4788425" y="1532071"/>
            <a:ext cx="1401600" cy="2896200"/>
          </a:xfrm>
          <a:prstGeom prst="straightConnector1">
            <a:avLst/>
          </a:prstGeom>
          <a:noFill/>
          <a:ln cap="flat" cmpd="sng" w="28575">
            <a:solidFill>
              <a:srgbClr val="191919"/>
            </a:solidFill>
            <a:prstDash val="solid"/>
            <a:round/>
            <a:headEnd len="med" w="med" type="none"/>
            <a:tailEnd len="med" w="med" type="none"/>
          </a:ln>
        </p:spPr>
      </p:cxnSp>
      <p:sp>
        <p:nvSpPr>
          <p:cNvPr id="276" name="Google Shape;276;p37"/>
          <p:cNvSpPr txBox="1"/>
          <p:nvPr/>
        </p:nvSpPr>
        <p:spPr>
          <a:xfrm>
            <a:off x="6911563" y="2282770"/>
            <a:ext cx="1075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Dataset</a:t>
            </a:r>
            <a:endParaRPr sz="1100">
              <a:latin typeface="Lato"/>
              <a:ea typeface="Lato"/>
              <a:cs typeface="Lato"/>
              <a:sym typeface="Lato"/>
            </a:endParaRPr>
          </a:p>
        </p:txBody>
      </p:sp>
      <p:cxnSp>
        <p:nvCxnSpPr>
          <p:cNvPr id="277" name="Google Shape;277;p37"/>
          <p:cNvCxnSpPr>
            <a:stCxn id="260" idx="6"/>
            <a:endCxn id="254" idx="1"/>
          </p:cNvCxnSpPr>
          <p:nvPr/>
        </p:nvCxnSpPr>
        <p:spPr>
          <a:xfrm>
            <a:off x="4788367" y="1983778"/>
            <a:ext cx="1413600" cy="425700"/>
          </a:xfrm>
          <a:prstGeom prst="straightConnector1">
            <a:avLst/>
          </a:prstGeom>
          <a:noFill/>
          <a:ln cap="flat" cmpd="sng" w="28575">
            <a:solidFill>
              <a:srgbClr val="191919"/>
            </a:solidFill>
            <a:prstDash val="solid"/>
            <a:round/>
            <a:headEnd len="med" w="med" type="none"/>
            <a:tailEnd len="med" w="med" type="none"/>
          </a:ln>
        </p:spPr>
      </p:cxnSp>
      <p:sp>
        <p:nvSpPr>
          <p:cNvPr id="278" name="Google Shape;278;p37"/>
          <p:cNvSpPr txBox="1"/>
          <p:nvPr/>
        </p:nvSpPr>
        <p:spPr>
          <a:xfrm>
            <a:off x="6911566" y="3346079"/>
            <a:ext cx="1075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Lawn Professional</a:t>
            </a:r>
            <a:endParaRPr sz="1100">
              <a:latin typeface="Lato"/>
              <a:ea typeface="Lato"/>
              <a:cs typeface="Lato"/>
              <a:sym typeface="Lato"/>
            </a:endParaRPr>
          </a:p>
        </p:txBody>
      </p:sp>
      <p:cxnSp>
        <p:nvCxnSpPr>
          <p:cNvPr id="279" name="Google Shape;279;p37"/>
          <p:cNvCxnSpPr>
            <a:stCxn id="255" idx="1"/>
            <a:endCxn id="262" idx="6"/>
          </p:cNvCxnSpPr>
          <p:nvPr/>
        </p:nvCxnSpPr>
        <p:spPr>
          <a:xfrm rot="10800000">
            <a:off x="4788250" y="2904925"/>
            <a:ext cx="1449600" cy="619200"/>
          </a:xfrm>
          <a:prstGeom prst="straightConnector1">
            <a:avLst/>
          </a:prstGeom>
          <a:noFill/>
          <a:ln cap="flat" cmpd="sng" w="28575">
            <a:solidFill>
              <a:srgbClr val="191919"/>
            </a:solidFill>
            <a:prstDash val="solid"/>
            <a:round/>
            <a:headEnd len="med" w="med" type="none"/>
            <a:tailEnd len="med" w="med" type="none"/>
          </a:ln>
        </p:spPr>
      </p:cxnSp>
      <p:cxnSp>
        <p:nvCxnSpPr>
          <p:cNvPr id="280" name="Google Shape;280;p37"/>
          <p:cNvCxnSpPr>
            <a:stCxn id="253" idx="1"/>
            <a:endCxn id="260" idx="6"/>
          </p:cNvCxnSpPr>
          <p:nvPr/>
        </p:nvCxnSpPr>
        <p:spPr>
          <a:xfrm flipH="1">
            <a:off x="4788425" y="1532071"/>
            <a:ext cx="1401600" cy="451800"/>
          </a:xfrm>
          <a:prstGeom prst="straightConnector1">
            <a:avLst/>
          </a:prstGeom>
          <a:noFill/>
          <a:ln cap="flat" cmpd="sng" w="28575">
            <a:solidFill>
              <a:srgbClr val="191919"/>
            </a:solidFill>
            <a:prstDash val="solid"/>
            <a:round/>
            <a:headEnd len="med" w="med" type="none"/>
            <a:tailEnd len="med" w="med" type="none"/>
          </a:ln>
        </p:spPr>
      </p:cxnSp>
      <p:cxnSp>
        <p:nvCxnSpPr>
          <p:cNvPr id="281" name="Google Shape;281;p37"/>
          <p:cNvCxnSpPr>
            <a:stCxn id="253" idx="1"/>
            <a:endCxn id="264" idx="6"/>
          </p:cNvCxnSpPr>
          <p:nvPr/>
        </p:nvCxnSpPr>
        <p:spPr>
          <a:xfrm flipH="1">
            <a:off x="4788425" y="1532071"/>
            <a:ext cx="1401600" cy="2282400"/>
          </a:xfrm>
          <a:prstGeom prst="straightConnector1">
            <a:avLst/>
          </a:prstGeom>
          <a:noFill/>
          <a:ln cap="flat" cmpd="sng" w="28575">
            <a:solidFill>
              <a:srgbClr val="191919"/>
            </a:solidFill>
            <a:prstDash val="solid"/>
            <a:round/>
            <a:headEnd len="med" w="med" type="none"/>
            <a:tailEnd len="med" w="med" type="none"/>
          </a:ln>
        </p:spPr>
      </p:cxnSp>
      <p:cxnSp>
        <p:nvCxnSpPr>
          <p:cNvPr id="282" name="Google Shape;282;p37"/>
          <p:cNvCxnSpPr>
            <a:stCxn id="255" idx="1"/>
            <a:endCxn id="264" idx="6"/>
          </p:cNvCxnSpPr>
          <p:nvPr/>
        </p:nvCxnSpPr>
        <p:spPr>
          <a:xfrm flipH="1">
            <a:off x="4788250" y="3524125"/>
            <a:ext cx="1449600" cy="290100"/>
          </a:xfrm>
          <a:prstGeom prst="straightConnector1">
            <a:avLst/>
          </a:prstGeom>
          <a:noFill/>
          <a:ln cap="flat" cmpd="sng" w="28575">
            <a:solidFill>
              <a:srgbClr val="191919"/>
            </a:solidFill>
            <a:prstDash val="solid"/>
            <a:round/>
            <a:headEnd len="med" w="med" type="none"/>
            <a:tailEnd len="med" w="med" type="none"/>
          </a:ln>
        </p:spPr>
      </p:cxnSp>
      <p:sp>
        <p:nvSpPr>
          <p:cNvPr id="283" name="Google Shape;283;p37"/>
          <p:cNvSpPr txBox="1"/>
          <p:nvPr/>
        </p:nvSpPr>
        <p:spPr>
          <a:xfrm>
            <a:off x="2243758" y="2559323"/>
            <a:ext cx="1002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&lt;&lt;selects&gt;&gt;</a:t>
            </a:r>
            <a:endParaRPr sz="1100">
              <a:latin typeface="Lato"/>
              <a:ea typeface="Lato"/>
              <a:cs typeface="Lato"/>
              <a:sym typeface="Lato"/>
            </a:endParaRPr>
          </a:p>
        </p:txBody>
      </p:sp>
      <p:sp>
        <p:nvSpPr>
          <p:cNvPr id="284" name="Google Shape;284;p37"/>
          <p:cNvSpPr txBox="1"/>
          <p:nvPr/>
        </p:nvSpPr>
        <p:spPr>
          <a:xfrm>
            <a:off x="5499212" y="2992075"/>
            <a:ext cx="1075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Lato"/>
                <a:ea typeface="Lato"/>
                <a:cs typeface="Lato"/>
                <a:sym typeface="Lato"/>
              </a:rPr>
              <a:t>&lt;&lt;confirms&gt;&gt;</a:t>
            </a:r>
            <a:endParaRPr sz="1100">
              <a:latin typeface="Lato"/>
              <a:ea typeface="Lato"/>
              <a:cs typeface="Lato"/>
              <a:sym typeface="Lato"/>
            </a:endParaRPr>
          </a:p>
        </p:txBody>
      </p:sp>
      <p:cxnSp>
        <p:nvCxnSpPr>
          <p:cNvPr id="285" name="Google Shape;285;p37"/>
          <p:cNvCxnSpPr>
            <a:stCxn id="262" idx="6"/>
            <a:endCxn id="254" idx="1"/>
          </p:cNvCxnSpPr>
          <p:nvPr/>
        </p:nvCxnSpPr>
        <p:spPr>
          <a:xfrm flipH="1" rot="10800000">
            <a:off x="4788375" y="2409325"/>
            <a:ext cx="1413600" cy="495600"/>
          </a:xfrm>
          <a:prstGeom prst="straightConnector1">
            <a:avLst/>
          </a:prstGeom>
          <a:noFill/>
          <a:ln cap="flat" cmpd="sng" w="28575">
            <a:solidFill>
              <a:srgbClr val="191919"/>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38"/>
          <p:cNvPicPr preferRelativeResize="0"/>
          <p:nvPr/>
        </p:nvPicPr>
        <p:blipFill>
          <a:blip r:embed="rId3">
            <a:alphaModFix/>
          </a:blip>
          <a:stretch>
            <a:fillRect/>
          </a:stretch>
        </p:blipFill>
        <p:spPr>
          <a:xfrm>
            <a:off x="963158" y="1539094"/>
            <a:ext cx="1599885" cy="3251961"/>
          </a:xfrm>
          <a:prstGeom prst="rect">
            <a:avLst/>
          </a:prstGeom>
          <a:noFill/>
          <a:ln>
            <a:noFill/>
          </a:ln>
        </p:spPr>
      </p:pic>
      <p:pic>
        <p:nvPicPr>
          <p:cNvPr id="291" name="Google Shape;291;p38"/>
          <p:cNvPicPr preferRelativeResize="0"/>
          <p:nvPr/>
        </p:nvPicPr>
        <p:blipFill>
          <a:blip r:embed="rId4">
            <a:alphaModFix/>
          </a:blip>
          <a:stretch>
            <a:fillRect/>
          </a:stretch>
        </p:blipFill>
        <p:spPr>
          <a:xfrm>
            <a:off x="1067137" y="1838054"/>
            <a:ext cx="1391924" cy="2795595"/>
          </a:xfrm>
          <a:prstGeom prst="rect">
            <a:avLst/>
          </a:prstGeom>
          <a:noFill/>
          <a:ln>
            <a:noFill/>
          </a:ln>
        </p:spPr>
      </p:pic>
      <p:pic>
        <p:nvPicPr>
          <p:cNvPr id="292" name="Google Shape;292;p38"/>
          <p:cNvPicPr preferRelativeResize="0"/>
          <p:nvPr/>
        </p:nvPicPr>
        <p:blipFill>
          <a:blip r:embed="rId5">
            <a:alphaModFix/>
          </a:blip>
          <a:stretch>
            <a:fillRect/>
          </a:stretch>
        </p:blipFill>
        <p:spPr>
          <a:xfrm rot="5400000">
            <a:off x="2634674" y="2591477"/>
            <a:ext cx="982345" cy="997152"/>
          </a:xfrm>
          <a:prstGeom prst="rect">
            <a:avLst/>
          </a:prstGeom>
          <a:noFill/>
          <a:ln>
            <a:noFill/>
          </a:ln>
        </p:spPr>
      </p:pic>
      <p:sp>
        <p:nvSpPr>
          <p:cNvPr id="293" name="Google Shape;293;p38"/>
          <p:cNvSpPr txBox="1"/>
          <p:nvPr/>
        </p:nvSpPr>
        <p:spPr>
          <a:xfrm>
            <a:off x="4160770" y="1121810"/>
            <a:ext cx="655623" cy="40012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latin typeface="Lato"/>
                <a:ea typeface="Lato"/>
                <a:cs typeface="Lato"/>
                <a:sym typeface="Lato"/>
              </a:rPr>
              <a:t>Query</a:t>
            </a:r>
            <a:endParaRPr b="1" i="1">
              <a:latin typeface="Lato"/>
              <a:ea typeface="Lato"/>
              <a:cs typeface="Lato"/>
              <a:sym typeface="Lato"/>
            </a:endParaRPr>
          </a:p>
        </p:txBody>
      </p:sp>
      <p:sp>
        <p:nvSpPr>
          <p:cNvPr id="294" name="Google Shape;294;p38"/>
          <p:cNvSpPr txBox="1"/>
          <p:nvPr/>
        </p:nvSpPr>
        <p:spPr>
          <a:xfrm>
            <a:off x="1435288" y="1121810"/>
            <a:ext cx="655623" cy="40012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latin typeface="Lato"/>
                <a:ea typeface="Lato"/>
                <a:cs typeface="Lato"/>
                <a:sym typeface="Lato"/>
              </a:rPr>
              <a:t>Scan</a:t>
            </a:r>
            <a:endParaRPr b="1" i="1">
              <a:latin typeface="Lato"/>
              <a:ea typeface="Lato"/>
              <a:cs typeface="Lato"/>
              <a:sym typeface="Lato"/>
            </a:endParaRPr>
          </a:p>
        </p:txBody>
      </p:sp>
      <p:pic>
        <p:nvPicPr>
          <p:cNvPr id="295" name="Google Shape;295;p38"/>
          <p:cNvPicPr preferRelativeResize="0"/>
          <p:nvPr/>
        </p:nvPicPr>
        <p:blipFill>
          <a:blip r:embed="rId3">
            <a:alphaModFix/>
          </a:blip>
          <a:stretch>
            <a:fillRect/>
          </a:stretch>
        </p:blipFill>
        <p:spPr>
          <a:xfrm>
            <a:off x="3688639" y="1539094"/>
            <a:ext cx="1599885" cy="3251961"/>
          </a:xfrm>
          <a:prstGeom prst="rect">
            <a:avLst/>
          </a:prstGeom>
          <a:noFill/>
          <a:ln>
            <a:noFill/>
          </a:ln>
        </p:spPr>
      </p:pic>
      <p:sp>
        <p:nvSpPr>
          <p:cNvPr id="296" name="Google Shape;296;p38"/>
          <p:cNvSpPr/>
          <p:nvPr/>
        </p:nvSpPr>
        <p:spPr>
          <a:xfrm>
            <a:off x="3817897" y="1864943"/>
            <a:ext cx="1347167" cy="2689433"/>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38"/>
          <p:cNvPicPr preferRelativeResize="0"/>
          <p:nvPr/>
        </p:nvPicPr>
        <p:blipFill rotWithShape="1">
          <a:blip r:embed="rId4">
            <a:alphaModFix/>
          </a:blip>
          <a:srcRect b="30762" l="0" r="0" t="27923"/>
          <a:stretch/>
        </p:blipFill>
        <p:spPr>
          <a:xfrm>
            <a:off x="3795529" y="3837436"/>
            <a:ext cx="1391905" cy="796213"/>
          </a:xfrm>
          <a:prstGeom prst="rect">
            <a:avLst/>
          </a:prstGeom>
          <a:noFill/>
          <a:ln>
            <a:noFill/>
          </a:ln>
        </p:spPr>
      </p:pic>
      <p:sp>
        <p:nvSpPr>
          <p:cNvPr id="298" name="Google Shape;298;p38"/>
          <p:cNvSpPr txBox="1"/>
          <p:nvPr/>
        </p:nvSpPr>
        <p:spPr>
          <a:xfrm>
            <a:off x="3742980" y="3607859"/>
            <a:ext cx="2061055" cy="307897"/>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chemeClr val="lt1"/>
                </a:highlight>
                <a:latin typeface="Lato"/>
                <a:ea typeface="Lato"/>
                <a:cs typeface="Lato"/>
                <a:sym typeface="Lato"/>
              </a:rPr>
              <a:t>Lawn size: </a:t>
            </a:r>
            <a:r>
              <a:rPr b="1" lang="en" sz="800">
                <a:highlight>
                  <a:schemeClr val="lt1"/>
                </a:highlight>
                <a:latin typeface="Lato"/>
                <a:ea typeface="Lato"/>
                <a:cs typeface="Lato"/>
                <a:sym typeface="Lato"/>
              </a:rPr>
              <a:t>20 x 35 sq. ft</a:t>
            </a:r>
            <a:endParaRPr b="1" sz="800">
              <a:highlight>
                <a:schemeClr val="lt1"/>
              </a:highlight>
              <a:latin typeface="Lato"/>
              <a:ea typeface="Lato"/>
              <a:cs typeface="Lato"/>
              <a:sym typeface="Lato"/>
            </a:endParaRPr>
          </a:p>
        </p:txBody>
      </p:sp>
      <p:pic>
        <p:nvPicPr>
          <p:cNvPr id="299" name="Google Shape;299;p38"/>
          <p:cNvPicPr preferRelativeResize="0"/>
          <p:nvPr/>
        </p:nvPicPr>
        <p:blipFill rotWithShape="1">
          <a:blip r:embed="rId4">
            <a:alphaModFix/>
          </a:blip>
          <a:srcRect b="33796" l="19805" r="70154" t="47881"/>
          <a:stretch/>
        </p:blipFill>
        <p:spPr>
          <a:xfrm>
            <a:off x="4516371" y="2821352"/>
            <a:ext cx="610652" cy="823426"/>
          </a:xfrm>
          <a:prstGeom prst="rect">
            <a:avLst/>
          </a:prstGeom>
          <a:noFill/>
          <a:ln>
            <a:noFill/>
          </a:ln>
        </p:spPr>
      </p:pic>
      <p:sp>
        <p:nvSpPr>
          <p:cNvPr id="300" name="Google Shape;300;p38"/>
          <p:cNvSpPr txBox="1"/>
          <p:nvPr/>
        </p:nvSpPr>
        <p:spPr>
          <a:xfrm>
            <a:off x="3842033" y="3011756"/>
            <a:ext cx="586610" cy="50796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highlight>
                  <a:schemeClr val="lt1"/>
                </a:highlight>
                <a:latin typeface="Lato"/>
                <a:ea typeface="Lato"/>
                <a:cs typeface="Lato"/>
                <a:sym typeface="Lato"/>
              </a:rPr>
              <a:t>Blade length: </a:t>
            </a:r>
            <a:endParaRPr sz="700">
              <a:highlight>
                <a:schemeClr val="lt1"/>
              </a:highlight>
              <a:latin typeface="Lato"/>
              <a:ea typeface="Lato"/>
              <a:cs typeface="Lato"/>
              <a:sym typeface="Lato"/>
            </a:endParaRPr>
          </a:p>
          <a:p>
            <a:pPr indent="0" lvl="0" marL="0" rtl="0" algn="l">
              <a:spcBef>
                <a:spcPts val="0"/>
              </a:spcBef>
              <a:spcAft>
                <a:spcPts val="0"/>
              </a:spcAft>
              <a:buNone/>
            </a:pPr>
            <a:r>
              <a:rPr b="1" lang="en" sz="700">
                <a:highlight>
                  <a:schemeClr val="lt1"/>
                </a:highlight>
                <a:latin typeface="Lato"/>
                <a:ea typeface="Lato"/>
                <a:cs typeface="Lato"/>
                <a:sym typeface="Lato"/>
              </a:rPr>
              <a:t>5 inches </a:t>
            </a:r>
            <a:endParaRPr b="1" sz="700">
              <a:highlight>
                <a:schemeClr val="lt1"/>
              </a:highlight>
              <a:latin typeface="Lato"/>
              <a:ea typeface="Lato"/>
              <a:cs typeface="Lato"/>
              <a:sym typeface="Lato"/>
            </a:endParaRPr>
          </a:p>
        </p:txBody>
      </p:sp>
      <p:sp>
        <p:nvSpPr>
          <p:cNvPr id="301" name="Google Shape;301;p38"/>
          <p:cNvSpPr txBox="1"/>
          <p:nvPr/>
        </p:nvSpPr>
        <p:spPr>
          <a:xfrm>
            <a:off x="3842033" y="2211269"/>
            <a:ext cx="610652" cy="55421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chemeClr val="lt1"/>
                </a:highlight>
                <a:latin typeface="Lato"/>
                <a:ea typeface="Lato"/>
                <a:cs typeface="Lato"/>
                <a:sym typeface="Lato"/>
              </a:rPr>
              <a:t>Lawn quality: </a:t>
            </a:r>
            <a:endParaRPr sz="800">
              <a:highlight>
                <a:schemeClr val="lt1"/>
              </a:highlight>
              <a:latin typeface="Lato"/>
              <a:ea typeface="Lato"/>
              <a:cs typeface="Lato"/>
              <a:sym typeface="Lato"/>
            </a:endParaRPr>
          </a:p>
          <a:p>
            <a:pPr indent="0" lvl="0" marL="0" rtl="0" algn="l">
              <a:spcBef>
                <a:spcPts val="0"/>
              </a:spcBef>
              <a:spcAft>
                <a:spcPts val="0"/>
              </a:spcAft>
              <a:buNone/>
            </a:pPr>
            <a:r>
              <a:rPr b="1" lang="en" sz="800">
                <a:highlight>
                  <a:schemeClr val="lt1"/>
                </a:highlight>
                <a:latin typeface="Lato"/>
                <a:ea typeface="Lato"/>
                <a:cs typeface="Lato"/>
                <a:sym typeface="Lato"/>
              </a:rPr>
              <a:t>poor</a:t>
            </a:r>
            <a:endParaRPr b="1" sz="800">
              <a:highlight>
                <a:schemeClr val="lt1"/>
              </a:highlight>
              <a:latin typeface="Lato"/>
              <a:ea typeface="Lato"/>
              <a:cs typeface="Lato"/>
              <a:sym typeface="Lato"/>
            </a:endParaRPr>
          </a:p>
        </p:txBody>
      </p:sp>
      <p:sp>
        <p:nvSpPr>
          <p:cNvPr id="302" name="Google Shape;302;p38"/>
          <p:cNvSpPr txBox="1"/>
          <p:nvPr/>
        </p:nvSpPr>
        <p:spPr>
          <a:xfrm>
            <a:off x="3842033" y="1847458"/>
            <a:ext cx="1021335" cy="307897"/>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chemeClr val="lt1"/>
                </a:highlight>
                <a:latin typeface="Lato"/>
                <a:ea typeface="Lato"/>
                <a:cs typeface="Lato"/>
                <a:sym typeface="Lato"/>
              </a:rPr>
              <a:t> Lawn terrain: </a:t>
            </a:r>
            <a:r>
              <a:rPr b="1" lang="en" sz="800">
                <a:highlight>
                  <a:schemeClr val="lt1"/>
                </a:highlight>
                <a:latin typeface="Lato"/>
                <a:ea typeface="Lato"/>
                <a:cs typeface="Lato"/>
                <a:sym typeface="Lato"/>
              </a:rPr>
              <a:t>flat</a:t>
            </a:r>
            <a:endParaRPr b="1" sz="800">
              <a:highlight>
                <a:schemeClr val="lt1"/>
              </a:highlight>
              <a:latin typeface="Lato"/>
              <a:ea typeface="Lato"/>
              <a:cs typeface="Lato"/>
              <a:sym typeface="Lato"/>
            </a:endParaRPr>
          </a:p>
        </p:txBody>
      </p:sp>
      <p:pic>
        <p:nvPicPr>
          <p:cNvPr id="303" name="Google Shape;303;p38"/>
          <p:cNvPicPr preferRelativeResize="0"/>
          <p:nvPr/>
        </p:nvPicPr>
        <p:blipFill rotWithShape="1">
          <a:blip r:embed="rId4">
            <a:alphaModFix/>
          </a:blip>
          <a:srcRect b="57163" l="42264" r="47123" t="32326"/>
          <a:stretch/>
        </p:blipFill>
        <p:spPr>
          <a:xfrm>
            <a:off x="4816322" y="1864943"/>
            <a:ext cx="310699" cy="227370"/>
          </a:xfrm>
          <a:prstGeom prst="rect">
            <a:avLst/>
          </a:prstGeom>
          <a:noFill/>
          <a:ln>
            <a:noFill/>
          </a:ln>
        </p:spPr>
      </p:pic>
      <p:pic>
        <p:nvPicPr>
          <p:cNvPr id="304" name="Google Shape;304;p38"/>
          <p:cNvPicPr preferRelativeResize="0"/>
          <p:nvPr/>
        </p:nvPicPr>
        <p:blipFill rotWithShape="1">
          <a:blip r:embed="rId4">
            <a:alphaModFix/>
          </a:blip>
          <a:srcRect b="43042" l="61714" r="15402" t="33006"/>
          <a:stretch/>
        </p:blipFill>
        <p:spPr>
          <a:xfrm>
            <a:off x="4404354" y="2171366"/>
            <a:ext cx="738286" cy="570933"/>
          </a:xfrm>
          <a:prstGeom prst="rect">
            <a:avLst/>
          </a:prstGeom>
          <a:noFill/>
          <a:ln>
            <a:noFill/>
          </a:ln>
        </p:spPr>
      </p:pic>
      <p:sp>
        <p:nvSpPr>
          <p:cNvPr id="305" name="Google Shape;305;p38"/>
          <p:cNvSpPr txBox="1"/>
          <p:nvPr/>
        </p:nvSpPr>
        <p:spPr>
          <a:xfrm>
            <a:off x="6742601" y="1121800"/>
            <a:ext cx="1184251" cy="40012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latin typeface="Lato"/>
                <a:ea typeface="Lato"/>
                <a:cs typeface="Lato"/>
                <a:sym typeface="Lato"/>
              </a:rPr>
              <a:t>Final Output</a:t>
            </a:r>
            <a:endParaRPr b="1" i="1">
              <a:latin typeface="Lato"/>
              <a:ea typeface="Lato"/>
              <a:cs typeface="Lato"/>
              <a:sym typeface="Lato"/>
            </a:endParaRPr>
          </a:p>
        </p:txBody>
      </p:sp>
      <p:pic>
        <p:nvPicPr>
          <p:cNvPr id="306" name="Google Shape;306;p38"/>
          <p:cNvPicPr preferRelativeResize="0"/>
          <p:nvPr/>
        </p:nvPicPr>
        <p:blipFill>
          <a:blip r:embed="rId5">
            <a:alphaModFix/>
          </a:blip>
          <a:stretch>
            <a:fillRect/>
          </a:stretch>
        </p:blipFill>
        <p:spPr>
          <a:xfrm rot="5400000">
            <a:off x="5382480" y="2590849"/>
            <a:ext cx="1065751" cy="1081816"/>
          </a:xfrm>
          <a:prstGeom prst="rect">
            <a:avLst/>
          </a:prstGeom>
          <a:noFill/>
          <a:ln>
            <a:noFill/>
          </a:ln>
        </p:spPr>
      </p:pic>
      <p:pic>
        <p:nvPicPr>
          <p:cNvPr id="307" name="Google Shape;307;p38"/>
          <p:cNvPicPr preferRelativeResize="0"/>
          <p:nvPr/>
        </p:nvPicPr>
        <p:blipFill>
          <a:blip r:embed="rId6">
            <a:alphaModFix/>
          </a:blip>
          <a:stretch>
            <a:fillRect/>
          </a:stretch>
        </p:blipFill>
        <p:spPr>
          <a:xfrm>
            <a:off x="6580961" y="1539097"/>
            <a:ext cx="1599885" cy="3252002"/>
          </a:xfrm>
          <a:prstGeom prst="rect">
            <a:avLst/>
          </a:prstGeom>
          <a:noFill/>
          <a:ln>
            <a:noFill/>
          </a:ln>
        </p:spPr>
      </p:pic>
      <p:sp>
        <p:nvSpPr>
          <p:cNvPr id="308" name="Google Shape;308;p38"/>
          <p:cNvSpPr/>
          <p:nvPr/>
        </p:nvSpPr>
        <p:spPr>
          <a:xfrm>
            <a:off x="6752893" y="1838402"/>
            <a:ext cx="1257789" cy="2795316"/>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38"/>
          <p:cNvPicPr preferRelativeResize="0"/>
          <p:nvPr/>
        </p:nvPicPr>
        <p:blipFill rotWithShape="1">
          <a:blip r:embed="rId6">
            <a:alphaModFix/>
          </a:blip>
          <a:srcRect b="47195" l="10367" r="13003" t="38298"/>
          <a:stretch/>
        </p:blipFill>
        <p:spPr>
          <a:xfrm>
            <a:off x="6665650" y="2378775"/>
            <a:ext cx="1391925" cy="535576"/>
          </a:xfrm>
          <a:prstGeom prst="rect">
            <a:avLst/>
          </a:prstGeom>
          <a:noFill/>
          <a:ln>
            <a:noFill/>
          </a:ln>
        </p:spPr>
      </p:pic>
      <p:sp>
        <p:nvSpPr>
          <p:cNvPr id="310" name="Google Shape;310;p38"/>
          <p:cNvSpPr txBox="1"/>
          <p:nvPr/>
        </p:nvSpPr>
        <p:spPr>
          <a:xfrm>
            <a:off x="6657434" y="1935718"/>
            <a:ext cx="1428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1A711D"/>
                </a:solidFill>
                <a:latin typeface="Times New Roman"/>
                <a:ea typeface="Times New Roman"/>
                <a:cs typeface="Times New Roman"/>
                <a:sym typeface="Times New Roman"/>
              </a:rPr>
              <a:t>Suggested Lawn Professional</a:t>
            </a:r>
            <a:endParaRPr b="1" sz="1000">
              <a:solidFill>
                <a:srgbClr val="1A711D"/>
              </a:solidFill>
              <a:latin typeface="Times New Roman"/>
              <a:ea typeface="Times New Roman"/>
              <a:cs typeface="Times New Roman"/>
              <a:sym typeface="Times New Roman"/>
            </a:endParaRPr>
          </a:p>
        </p:txBody>
      </p:sp>
      <p:sp>
        <p:nvSpPr>
          <p:cNvPr id="311" name="Google Shape;31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How it Works</a:t>
            </a:r>
            <a:endParaRPr sz="2800"/>
          </a:p>
        </p:txBody>
      </p:sp>
      <p:pic>
        <p:nvPicPr>
          <p:cNvPr id="312" name="Google Shape;312;p38"/>
          <p:cNvPicPr preferRelativeResize="0"/>
          <p:nvPr/>
        </p:nvPicPr>
        <p:blipFill>
          <a:blip r:embed="rId7">
            <a:alphaModFix/>
          </a:blip>
          <a:stretch>
            <a:fillRect/>
          </a:stretch>
        </p:blipFill>
        <p:spPr>
          <a:xfrm>
            <a:off x="8064600" y="234850"/>
            <a:ext cx="886950" cy="886950"/>
          </a:xfrm>
          <a:prstGeom prst="rect">
            <a:avLst/>
          </a:prstGeom>
          <a:noFill/>
          <a:ln>
            <a:noFill/>
          </a:ln>
        </p:spPr>
      </p:pic>
      <p:sp>
        <p:nvSpPr>
          <p:cNvPr id="313" name="Google Shape;313;p38"/>
          <p:cNvSpPr/>
          <p:nvPr/>
        </p:nvSpPr>
        <p:spPr>
          <a:xfrm>
            <a:off x="6758500" y="4190400"/>
            <a:ext cx="1259172" cy="270324"/>
          </a:xfrm>
          <a:prstGeom prst="flowChartTerminator">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1A711D"/>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rPr>
              <a:t>C</a:t>
            </a:r>
            <a:r>
              <a:rPr lang="en" sz="900">
                <a:solidFill>
                  <a:schemeClr val="lt1"/>
                </a:solidFill>
              </a:rPr>
              <a:t>ontinue to pricing</a:t>
            </a:r>
            <a:endParaRPr sz="900">
              <a:solidFill>
                <a:schemeClr val="lt1"/>
              </a:solidFill>
            </a:endParaRPr>
          </a:p>
        </p:txBody>
      </p:sp>
      <p:sp>
        <p:nvSpPr>
          <p:cNvPr id="314" name="Google Shape;314;p38"/>
          <p:cNvSpPr txBox="1"/>
          <p:nvPr/>
        </p:nvSpPr>
        <p:spPr>
          <a:xfrm>
            <a:off x="6665659" y="2844493"/>
            <a:ext cx="142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1A711D"/>
                </a:solidFill>
                <a:latin typeface="Times New Roman"/>
                <a:ea typeface="Times New Roman"/>
                <a:cs typeface="Times New Roman"/>
                <a:sym typeface="Times New Roman"/>
              </a:rPr>
              <a:t>Days</a:t>
            </a:r>
            <a:endParaRPr b="1" sz="1000">
              <a:solidFill>
                <a:srgbClr val="1A711D"/>
              </a:solidFill>
              <a:latin typeface="Times New Roman"/>
              <a:ea typeface="Times New Roman"/>
              <a:cs typeface="Times New Roman"/>
              <a:sym typeface="Times New Roman"/>
            </a:endParaRPr>
          </a:p>
        </p:txBody>
      </p:sp>
      <p:sp>
        <p:nvSpPr>
          <p:cNvPr id="315" name="Google Shape;315;p38"/>
          <p:cNvSpPr/>
          <p:nvPr/>
        </p:nvSpPr>
        <p:spPr>
          <a:xfrm>
            <a:off x="6703700" y="3163410"/>
            <a:ext cx="430488" cy="204660"/>
          </a:xfrm>
          <a:prstGeom prst="flowChartTerminator">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Mon</a:t>
            </a:r>
            <a:endParaRPr sz="800">
              <a:solidFill>
                <a:schemeClr val="lt1"/>
              </a:solidFill>
            </a:endParaRPr>
          </a:p>
        </p:txBody>
      </p:sp>
      <p:sp>
        <p:nvSpPr>
          <p:cNvPr id="316" name="Google Shape;316;p38"/>
          <p:cNvSpPr/>
          <p:nvPr/>
        </p:nvSpPr>
        <p:spPr>
          <a:xfrm>
            <a:off x="7159275" y="3163410"/>
            <a:ext cx="430488" cy="204660"/>
          </a:xfrm>
          <a:prstGeom prst="flowChartTerminator">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Wed</a:t>
            </a:r>
            <a:endParaRPr sz="800">
              <a:solidFill>
                <a:schemeClr val="lt1"/>
              </a:solidFill>
            </a:endParaRPr>
          </a:p>
        </p:txBody>
      </p:sp>
      <p:sp>
        <p:nvSpPr>
          <p:cNvPr id="317" name="Google Shape;317;p38"/>
          <p:cNvSpPr/>
          <p:nvPr/>
        </p:nvSpPr>
        <p:spPr>
          <a:xfrm>
            <a:off x="7614850" y="3163410"/>
            <a:ext cx="430488" cy="204660"/>
          </a:xfrm>
          <a:prstGeom prst="flowChartTerminator">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Fri</a:t>
            </a:r>
            <a:endParaRPr sz="800">
              <a:solidFill>
                <a:schemeClr val="lt1"/>
              </a:solidFill>
            </a:endParaRPr>
          </a:p>
        </p:txBody>
      </p:sp>
      <p:sp>
        <p:nvSpPr>
          <p:cNvPr id="318" name="Google Shape;318;p38"/>
          <p:cNvSpPr txBox="1"/>
          <p:nvPr/>
        </p:nvSpPr>
        <p:spPr>
          <a:xfrm>
            <a:off x="6665659" y="3346318"/>
            <a:ext cx="142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1A711D"/>
                </a:solidFill>
                <a:latin typeface="Times New Roman"/>
                <a:ea typeface="Times New Roman"/>
                <a:cs typeface="Times New Roman"/>
                <a:sym typeface="Times New Roman"/>
              </a:rPr>
              <a:t>Duration</a:t>
            </a:r>
            <a:endParaRPr b="1" sz="1000">
              <a:solidFill>
                <a:srgbClr val="1A711D"/>
              </a:solidFill>
              <a:latin typeface="Times New Roman"/>
              <a:ea typeface="Times New Roman"/>
              <a:cs typeface="Times New Roman"/>
              <a:sym typeface="Times New Roman"/>
            </a:endParaRPr>
          </a:p>
        </p:txBody>
      </p:sp>
      <p:sp>
        <p:nvSpPr>
          <p:cNvPr id="319" name="Google Shape;319;p38"/>
          <p:cNvSpPr/>
          <p:nvPr/>
        </p:nvSpPr>
        <p:spPr>
          <a:xfrm>
            <a:off x="6944600" y="3676921"/>
            <a:ext cx="886950" cy="160488"/>
          </a:xfrm>
          <a:prstGeom prst="flowChartTerminator">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Weekly</a:t>
            </a:r>
            <a:endParaRPr sz="800">
              <a:solidFill>
                <a:schemeClr val="lt1"/>
              </a:solidFill>
            </a:endParaRPr>
          </a:p>
        </p:txBody>
      </p:sp>
      <p:sp>
        <p:nvSpPr>
          <p:cNvPr id="320" name="Google Shape;320;p38"/>
          <p:cNvSpPr/>
          <p:nvPr/>
        </p:nvSpPr>
        <p:spPr>
          <a:xfrm>
            <a:off x="6944613" y="3933658"/>
            <a:ext cx="886950" cy="160488"/>
          </a:xfrm>
          <a:prstGeom prst="flowChartTerminator">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Monthly</a:t>
            </a:r>
            <a:endParaRPr sz="8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descr="Cutting Edge Technology video for BIT 5594-Web-Based" id="325" name="Google Shape;325;p39" title="Cutting Edge Technology: Object Recognition with Build, Measure, Learn">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Appendix</a:t>
            </a:r>
            <a:endParaRPr sz="2800"/>
          </a:p>
        </p:txBody>
      </p:sp>
      <p:sp>
        <p:nvSpPr>
          <p:cNvPr id="331" name="Google Shape;331;p40"/>
          <p:cNvSpPr txBox="1"/>
          <p:nvPr>
            <p:ph idx="1" type="body"/>
          </p:nvPr>
        </p:nvSpPr>
        <p:spPr>
          <a:xfrm>
            <a:off x="720000" y="1287725"/>
            <a:ext cx="7704000" cy="3344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sz="1300" u="sng">
                <a:solidFill>
                  <a:schemeClr val="hlink"/>
                </a:solidFill>
                <a:hlinkClick r:id="rId3"/>
              </a:rPr>
              <a:t>https://www.folio3.ai/blog/object-recognition-explained/</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rPr>
              <a:t>https://blog.superannotate.com/object-detection-with-deep-learning/</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4">
                  <a:extLst>
                    <a:ext uri="{A12FA001-AC4F-418D-AE19-62706E023703}">
                      <ahyp:hlinkClr val="tx"/>
                    </a:ext>
                  </a:extLst>
                </a:hlinkClick>
              </a:rPr>
              <a:t>https://pyxl.com/blog/image-recognition-in-ecommerce/</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5">
                  <a:extLst>
                    <a:ext uri="{A12FA001-AC4F-418D-AE19-62706E023703}">
                      <ahyp:hlinkClr val="tx"/>
                    </a:ext>
                  </a:extLst>
                </a:hlinkClick>
              </a:rPr>
              <a:t>https://icons8.com</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6">
                  <a:extLst>
                    <a:ext uri="{A12FA001-AC4F-418D-AE19-62706E023703}">
                      <ahyp:hlinkClr val="tx"/>
                    </a:ext>
                  </a:extLst>
                </a:hlinkClick>
              </a:rPr>
              <a:t>https://venturebeat.com/2019/09/17/pinterests-lens-can-now-recognize-2-5-billion-home-and-fashion-objects/</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7">
                  <a:extLst>
                    <a:ext uri="{A12FA001-AC4F-418D-AE19-62706E023703}">
                      <ahyp:hlinkClr val="tx"/>
                    </a:ext>
                  </a:extLst>
                </a:hlinkClick>
              </a:rPr>
              <a:t>https://newsroom.pinterest.com/en/post/shop-with-your-camera-pinterest-launches-shop-tab-on-lens-visual-search-results</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8">
                  <a:extLst>
                    <a:ext uri="{A12FA001-AC4F-418D-AE19-62706E023703}">
                      <ahyp:hlinkClr val="tx"/>
                    </a:ext>
                  </a:extLst>
                </a:hlinkClick>
              </a:rPr>
              <a:t>https://medium.com/swlh/pinterest-lens-what-the-latest-updates-mean-for-visual-search-59642cb6b326</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9">
                  <a:extLst>
                    <a:ext uri="{A12FA001-AC4F-418D-AE19-62706E023703}">
                      <ahyp:hlinkClr val="tx"/>
                    </a:ext>
                  </a:extLst>
                </a:hlinkClick>
              </a:rPr>
              <a:t>https://www.fritz.ai/object-detection/</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10">
                  <a:extLst>
                    <a:ext uri="{A12FA001-AC4F-418D-AE19-62706E023703}">
                      <ahyp:hlinkClr val="tx"/>
                    </a:ext>
                  </a:extLst>
                </a:hlinkClick>
              </a:rPr>
              <a:t>https://www.reddit.com/r/lawncare/comments/fiz9y9/restoring_bad_lawn/</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11">
                  <a:extLst>
                    <a:ext uri="{A12FA001-AC4F-418D-AE19-62706E023703}">
                      <ahyp:hlinkClr val="tx"/>
                    </a:ext>
                  </a:extLst>
                </a:hlinkClick>
              </a:rPr>
              <a:t>https://imgur.com/a/F5DEk45</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12">
                  <a:extLst>
                    <a:ext uri="{A12FA001-AC4F-418D-AE19-62706E023703}">
                      <ahyp:hlinkClr val="tx"/>
                    </a:ext>
                  </a:extLst>
                </a:hlinkClick>
              </a:rPr>
              <a:t>https://www.aiacceleratorinstitute.com/powering-e-commerce-experiences-with-computer-vision/</a:t>
            </a:r>
            <a:endParaRPr sz="1300" u="sng">
              <a:solidFill>
                <a:srgbClr val="000000"/>
              </a:solidFill>
            </a:endParaRPr>
          </a:p>
          <a:p>
            <a:pPr indent="-311150" lvl="0" marL="457200" rtl="0" algn="l">
              <a:spcBef>
                <a:spcPts val="0"/>
              </a:spcBef>
              <a:spcAft>
                <a:spcPts val="0"/>
              </a:spcAft>
              <a:buClr>
                <a:srgbClr val="000000"/>
              </a:buClr>
              <a:buSzPts val="1300"/>
              <a:buChar char="●"/>
            </a:pPr>
            <a:r>
              <a:rPr lang="en" sz="1300" u="sng">
                <a:solidFill>
                  <a:srgbClr val="000000"/>
                </a:solidFill>
                <a:hlinkClick r:id="rId13">
                  <a:extLst>
                    <a:ext uri="{A12FA001-AC4F-418D-AE19-62706E023703}">
                      <ahyp:hlinkClr val="tx"/>
                    </a:ext>
                  </a:extLst>
                </a:hlinkClick>
              </a:rPr>
              <a:t>https://indatalabs.com/blog/image-recognition-for-e-commerce</a:t>
            </a:r>
            <a:endParaRPr sz="1300" u="sng">
              <a:solidFill>
                <a:srgbClr val="000000"/>
              </a:solidFill>
            </a:endParaRPr>
          </a:p>
        </p:txBody>
      </p:sp>
      <p:pic>
        <p:nvPicPr>
          <p:cNvPr id="332" name="Google Shape;332;p40"/>
          <p:cNvPicPr preferRelativeResize="0"/>
          <p:nvPr/>
        </p:nvPicPr>
        <p:blipFill>
          <a:blip r:embed="rId14">
            <a:alphaModFix/>
          </a:blip>
          <a:stretch>
            <a:fillRect/>
          </a:stretch>
        </p:blipFill>
        <p:spPr>
          <a:xfrm>
            <a:off x="8064600" y="234850"/>
            <a:ext cx="886950" cy="88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720000" y="428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Object Recognition</a:t>
            </a:r>
            <a:endParaRPr sz="2800"/>
          </a:p>
        </p:txBody>
      </p:sp>
      <p:sp>
        <p:nvSpPr>
          <p:cNvPr id="157" name="Google Shape;157;p29"/>
          <p:cNvSpPr txBox="1"/>
          <p:nvPr>
            <p:ph idx="1" type="body"/>
          </p:nvPr>
        </p:nvSpPr>
        <p:spPr>
          <a:xfrm>
            <a:off x="720000" y="1121800"/>
            <a:ext cx="7704000" cy="3344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a:t>Lawn Buddy uses the cutting edge technology of object recognition, a principle of machine learning and deep learning where computer vision technique allows users to identify and locate objects in an image.</a:t>
            </a:r>
            <a:r>
              <a:rPr lang="en"/>
              <a:t> </a:t>
            </a:r>
            <a:endParaRPr/>
          </a:p>
          <a:p>
            <a:pPr indent="-304800" lvl="0" marL="457200" rtl="0" algn="l">
              <a:lnSpc>
                <a:spcPct val="115000"/>
              </a:lnSpc>
              <a:spcBef>
                <a:spcPts val="1000"/>
              </a:spcBef>
              <a:spcAft>
                <a:spcPts val="0"/>
              </a:spcAft>
              <a:buSzPts val="1200"/>
              <a:buChar char="●"/>
            </a:pPr>
            <a:r>
              <a:rPr lang="en"/>
              <a:t>Object recognition consists of 4 processes:</a:t>
            </a:r>
            <a:endParaRPr/>
          </a:p>
          <a:p>
            <a:pPr indent="-304800" lvl="1" marL="914400" rtl="0" algn="l">
              <a:lnSpc>
                <a:spcPct val="100000"/>
              </a:lnSpc>
              <a:spcBef>
                <a:spcPts val="0"/>
              </a:spcBef>
              <a:spcAft>
                <a:spcPts val="0"/>
              </a:spcAft>
              <a:buSzPts val="1200"/>
              <a:buChar char="○"/>
            </a:pPr>
            <a:r>
              <a:rPr lang="en" sz="1200"/>
              <a:t>Image classification</a:t>
            </a:r>
            <a:endParaRPr sz="1200"/>
          </a:p>
          <a:p>
            <a:pPr indent="-304800" lvl="1" marL="914400" rtl="0" algn="l">
              <a:lnSpc>
                <a:spcPct val="100000"/>
              </a:lnSpc>
              <a:spcBef>
                <a:spcPts val="0"/>
              </a:spcBef>
              <a:spcAft>
                <a:spcPts val="0"/>
              </a:spcAft>
              <a:buSzPts val="1200"/>
              <a:buChar char="○"/>
            </a:pPr>
            <a:r>
              <a:rPr lang="en" sz="1200"/>
              <a:t>Tagging</a:t>
            </a:r>
            <a:endParaRPr sz="1200"/>
          </a:p>
          <a:p>
            <a:pPr indent="-304800" lvl="1" marL="914400" rtl="0" algn="l">
              <a:lnSpc>
                <a:spcPct val="100000"/>
              </a:lnSpc>
              <a:spcBef>
                <a:spcPts val="0"/>
              </a:spcBef>
              <a:spcAft>
                <a:spcPts val="0"/>
              </a:spcAft>
              <a:buSzPts val="1200"/>
              <a:buChar char="○"/>
            </a:pPr>
            <a:r>
              <a:rPr lang="en" sz="1200"/>
              <a:t>Object detection</a:t>
            </a:r>
            <a:endParaRPr sz="1200"/>
          </a:p>
          <a:p>
            <a:pPr indent="-304800" lvl="1" marL="914400" rtl="0" algn="l">
              <a:lnSpc>
                <a:spcPct val="100000"/>
              </a:lnSpc>
              <a:spcBef>
                <a:spcPts val="0"/>
              </a:spcBef>
              <a:spcAft>
                <a:spcPts val="0"/>
              </a:spcAft>
              <a:buSzPts val="1200"/>
              <a:buChar char="○"/>
            </a:pPr>
            <a:r>
              <a:rPr lang="en" sz="1200"/>
              <a:t>Segmentation</a:t>
            </a:r>
            <a:endParaRPr sz="1200"/>
          </a:p>
          <a:p>
            <a:pPr indent="-304800" lvl="0" marL="457200" rtl="0" algn="l">
              <a:lnSpc>
                <a:spcPct val="100000"/>
              </a:lnSpc>
              <a:spcBef>
                <a:spcPts val="1000"/>
              </a:spcBef>
              <a:spcAft>
                <a:spcPts val="0"/>
              </a:spcAft>
              <a:buSzPts val="1200"/>
              <a:buChar char="●"/>
            </a:pPr>
            <a:r>
              <a:rPr lang="en"/>
              <a:t>Classification and tagging focus on identifying the contents of an image.</a:t>
            </a:r>
            <a:endParaRPr/>
          </a:p>
          <a:p>
            <a:pPr indent="-304800" lvl="0" marL="457200" rtl="0" algn="l">
              <a:lnSpc>
                <a:spcPct val="100000"/>
              </a:lnSpc>
              <a:spcBef>
                <a:spcPts val="1000"/>
              </a:spcBef>
              <a:spcAft>
                <a:spcPts val="0"/>
              </a:spcAft>
              <a:buSzPts val="1200"/>
              <a:buChar char="●"/>
            </a:pPr>
            <a:r>
              <a:rPr lang="en"/>
              <a:t>Detection and segmentation focus on finding the location of objects in an image after the particular objects have been recognized.</a:t>
            </a:r>
            <a:endParaRPr/>
          </a:p>
          <a:p>
            <a:pPr indent="-304800" lvl="0" marL="457200" rtl="0" algn="l">
              <a:lnSpc>
                <a:spcPct val="100000"/>
              </a:lnSpc>
              <a:spcBef>
                <a:spcPts val="1000"/>
              </a:spcBef>
              <a:spcAft>
                <a:spcPts val="0"/>
              </a:spcAft>
              <a:buSzPts val="1200"/>
              <a:buChar char="●"/>
            </a:pPr>
            <a:r>
              <a:rPr lang="en"/>
              <a:t>Object recognition can take place through machine learning or deep learning (a specialized form of machine learning). </a:t>
            </a:r>
            <a:endParaRPr/>
          </a:p>
          <a:p>
            <a:pPr indent="-304800" lvl="0" marL="457200" rtl="0" algn="l">
              <a:lnSpc>
                <a:spcPct val="100000"/>
              </a:lnSpc>
              <a:spcBef>
                <a:spcPts val="1000"/>
              </a:spcBef>
              <a:spcAft>
                <a:spcPts val="0"/>
              </a:spcAft>
              <a:buSzPts val="1200"/>
              <a:buChar char="●"/>
            </a:pPr>
            <a:r>
              <a:rPr lang="en"/>
              <a:t>Machine learning and deep learning will give the same outputs, but differ in their methodology.</a:t>
            </a:r>
            <a:endParaRPr/>
          </a:p>
          <a:p>
            <a:pPr indent="-304800" lvl="0" marL="457200" rtl="0" algn="l">
              <a:lnSpc>
                <a:spcPct val="100000"/>
              </a:lnSpc>
              <a:spcBef>
                <a:spcPts val="1000"/>
              </a:spcBef>
              <a:spcAft>
                <a:spcPts val="0"/>
              </a:spcAft>
              <a:buSzPts val="1200"/>
              <a:buChar char="●"/>
            </a:pPr>
            <a:r>
              <a:rPr lang="en"/>
              <a:t>If a user has a lot of data and strong hardware, deep learning can be used, otherwise, machine learning should be used.</a:t>
            </a:r>
            <a:endParaRPr/>
          </a:p>
        </p:txBody>
      </p:sp>
      <p:pic>
        <p:nvPicPr>
          <p:cNvPr id="158" name="Google Shape;158;p29"/>
          <p:cNvPicPr preferRelativeResize="0"/>
          <p:nvPr/>
        </p:nvPicPr>
        <p:blipFill>
          <a:blip r:embed="rId3">
            <a:alphaModFix/>
          </a:blip>
          <a:stretch>
            <a:fillRect/>
          </a:stretch>
        </p:blipFill>
        <p:spPr>
          <a:xfrm>
            <a:off x="8064600" y="234850"/>
            <a:ext cx="886950" cy="88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720000" y="428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How </a:t>
            </a:r>
            <a:r>
              <a:rPr lang="en" sz="2800"/>
              <a:t>Object Recognition Works</a:t>
            </a:r>
            <a:endParaRPr sz="2800"/>
          </a:p>
        </p:txBody>
      </p:sp>
      <p:pic>
        <p:nvPicPr>
          <p:cNvPr id="164" name="Google Shape;164;p30"/>
          <p:cNvPicPr preferRelativeResize="0"/>
          <p:nvPr/>
        </p:nvPicPr>
        <p:blipFill>
          <a:blip r:embed="rId3">
            <a:alphaModFix/>
          </a:blip>
          <a:stretch>
            <a:fillRect/>
          </a:stretch>
        </p:blipFill>
        <p:spPr>
          <a:xfrm>
            <a:off x="8064600" y="234850"/>
            <a:ext cx="886950" cy="886950"/>
          </a:xfrm>
          <a:prstGeom prst="rect">
            <a:avLst/>
          </a:prstGeom>
          <a:noFill/>
          <a:ln>
            <a:noFill/>
          </a:ln>
        </p:spPr>
      </p:pic>
      <p:pic>
        <p:nvPicPr>
          <p:cNvPr id="165" name="Google Shape;165;p30"/>
          <p:cNvPicPr preferRelativeResize="0"/>
          <p:nvPr/>
        </p:nvPicPr>
        <p:blipFill>
          <a:blip r:embed="rId4">
            <a:alphaModFix/>
          </a:blip>
          <a:stretch>
            <a:fillRect/>
          </a:stretch>
        </p:blipFill>
        <p:spPr>
          <a:xfrm>
            <a:off x="1841413" y="1257088"/>
            <a:ext cx="5461175" cy="3223625"/>
          </a:xfrm>
          <a:prstGeom prst="rect">
            <a:avLst/>
          </a:prstGeom>
          <a:noFill/>
          <a:ln>
            <a:noFill/>
          </a:ln>
        </p:spPr>
      </p:pic>
      <p:sp>
        <p:nvSpPr>
          <p:cNvPr id="166" name="Google Shape;166;p30">
            <a:hlinkClick r:id="rId5"/>
          </p:cNvPr>
          <p:cNvSpPr txBox="1"/>
          <p:nvPr/>
        </p:nvSpPr>
        <p:spPr>
          <a:xfrm>
            <a:off x="2167950" y="4480725"/>
            <a:ext cx="480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t>https://blog.superannotate.com/object-detection-with-deep-learning/</a:t>
            </a:r>
            <a:endParaRPr sz="12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720000" y="445025"/>
            <a:ext cx="75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Lawn Buddy Uses Object Recognition</a:t>
            </a:r>
            <a:endParaRPr sz="2800"/>
          </a:p>
        </p:txBody>
      </p:sp>
      <p:sp>
        <p:nvSpPr>
          <p:cNvPr id="172" name="Google Shape;172;p31"/>
          <p:cNvSpPr txBox="1"/>
          <p:nvPr>
            <p:ph idx="1" type="body"/>
          </p:nvPr>
        </p:nvSpPr>
        <p:spPr>
          <a:xfrm>
            <a:off x="630450" y="1121788"/>
            <a:ext cx="7708500" cy="3344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Lawn Buddy has a thorough dataset of all types of lawns in order to have the most accurate reading of the image recognition. By analyzing the pixels in the image recognition, Lawn Buddy can interpret and understand the logistical nature of lawn care services needed. </a:t>
            </a:r>
            <a:endParaRPr/>
          </a:p>
          <a:p>
            <a:pPr indent="-304800" lvl="0" marL="457200" rtl="0" algn="l">
              <a:spcBef>
                <a:spcPts val="1000"/>
              </a:spcBef>
              <a:spcAft>
                <a:spcPts val="0"/>
              </a:spcAft>
              <a:buSzPts val="1200"/>
              <a:buChar char="●"/>
            </a:pPr>
            <a:r>
              <a:rPr lang="en"/>
              <a:t>By analyzing the dataset, Lawn Buddy uses the criteria of computer vision in order to break down the classification, localization and tagging. Lawn buddy uses the classification feature to detect the lawn, and the use of localization to determine lawn size, and the tagging feature to further find the lawn quality, which is measured through lawn color, and blade length which determines when the lawn needs to be trimmed. </a:t>
            </a:r>
            <a:endParaRPr/>
          </a:p>
          <a:p>
            <a:pPr indent="-292100" lvl="1" marL="914400" rtl="0" algn="l">
              <a:spcBef>
                <a:spcPts val="1000"/>
              </a:spcBef>
              <a:spcAft>
                <a:spcPts val="0"/>
              </a:spcAft>
              <a:buSzPts val="1000"/>
              <a:buChar char="○"/>
            </a:pPr>
            <a:r>
              <a:rPr lang="en" sz="1200"/>
              <a:t>Lawn quality: measured by the appearance and color of the lawn. Ex. yellow lawn = poor quality</a:t>
            </a:r>
            <a:endParaRPr sz="1200"/>
          </a:p>
          <a:p>
            <a:pPr indent="-292100" lvl="1" marL="914400" rtl="0" algn="l">
              <a:spcBef>
                <a:spcPts val="0"/>
              </a:spcBef>
              <a:spcAft>
                <a:spcPts val="0"/>
              </a:spcAft>
              <a:buSzPts val="1000"/>
              <a:buChar char="○"/>
            </a:pPr>
            <a:r>
              <a:rPr lang="en" sz="1200"/>
              <a:t>Blade length: measured by analyzing the individual blade. Ex. blade &gt; 3 inches = long, time for </a:t>
            </a:r>
            <a:r>
              <a:rPr lang="en" sz="1200"/>
              <a:t>maintenance</a:t>
            </a:r>
            <a:r>
              <a:rPr lang="en" sz="1200"/>
              <a:t> </a:t>
            </a:r>
            <a:endParaRPr sz="1200"/>
          </a:p>
          <a:p>
            <a:pPr indent="-292100" lvl="1" marL="914400" rtl="0" algn="l">
              <a:spcBef>
                <a:spcPts val="0"/>
              </a:spcBef>
              <a:spcAft>
                <a:spcPts val="0"/>
              </a:spcAft>
              <a:buSzPts val="1000"/>
              <a:buChar char="○"/>
            </a:pPr>
            <a:r>
              <a:rPr lang="en" sz="1200"/>
              <a:t>Lawn size: measured by the phone's AR feature. Ex. 20 x 15 sq. ft.</a:t>
            </a:r>
            <a:endParaRPr sz="1200"/>
          </a:p>
          <a:p>
            <a:pPr indent="-304800" lvl="1" marL="914400" rtl="0" algn="l">
              <a:spcBef>
                <a:spcPts val="0"/>
              </a:spcBef>
              <a:spcAft>
                <a:spcPts val="0"/>
              </a:spcAft>
              <a:buSzPts val="1200"/>
              <a:buChar char="○"/>
            </a:pPr>
            <a:r>
              <a:rPr lang="en" sz="1200"/>
              <a:t>Lawn terrain: measured by the topography of the yard. Ex. hills = non-flat terrain </a:t>
            </a:r>
            <a:endParaRPr sz="1200"/>
          </a:p>
          <a:p>
            <a:pPr indent="0" lvl="0" marL="914400" rtl="0" algn="l">
              <a:spcBef>
                <a:spcPts val="0"/>
              </a:spcBef>
              <a:spcAft>
                <a:spcPts val="0"/>
              </a:spcAft>
              <a:buNone/>
            </a:pPr>
            <a:r>
              <a:t/>
            </a:r>
            <a:endParaRPr/>
          </a:p>
          <a:p>
            <a:pPr indent="-292100" lvl="0" marL="457200" rtl="0" algn="l">
              <a:spcBef>
                <a:spcPts val="0"/>
              </a:spcBef>
              <a:spcAft>
                <a:spcPts val="1000"/>
              </a:spcAft>
              <a:buSzPts val="1000"/>
              <a:buChar char="●"/>
            </a:pPr>
            <a:r>
              <a:rPr lang="en"/>
              <a:t>Lawn Buddy uses location services to determine weather patterns like rain and drought to determine the rate of grass growth and then lawn </a:t>
            </a:r>
            <a:r>
              <a:rPr lang="en"/>
              <a:t>maintenance</a:t>
            </a:r>
            <a:r>
              <a:rPr lang="en"/>
              <a:t> scheduling. </a:t>
            </a:r>
            <a:endParaRPr/>
          </a:p>
        </p:txBody>
      </p:sp>
      <p:pic>
        <p:nvPicPr>
          <p:cNvPr id="173" name="Google Shape;173;p31"/>
          <p:cNvPicPr preferRelativeResize="0"/>
          <p:nvPr/>
        </p:nvPicPr>
        <p:blipFill>
          <a:blip r:embed="rId3">
            <a:alphaModFix/>
          </a:blip>
          <a:stretch>
            <a:fillRect/>
          </a:stretch>
        </p:blipFill>
        <p:spPr>
          <a:xfrm>
            <a:off x="8064600" y="234850"/>
            <a:ext cx="886950" cy="88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720000" y="428350"/>
            <a:ext cx="709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L</a:t>
            </a:r>
            <a:r>
              <a:rPr lang="en" sz="2800"/>
              <a:t>B’s Live Image Recognition Feature</a:t>
            </a:r>
            <a:endParaRPr sz="2800"/>
          </a:p>
          <a:p>
            <a:pPr indent="0" lvl="0" marL="0" rtl="0" algn="l">
              <a:spcBef>
                <a:spcPts val="0"/>
              </a:spcBef>
              <a:spcAft>
                <a:spcPts val="0"/>
              </a:spcAft>
              <a:buClr>
                <a:schemeClr val="dk1"/>
              </a:buClr>
              <a:buSzPts val="1100"/>
              <a:buFont typeface="Arial"/>
              <a:buNone/>
            </a:pPr>
            <a:r>
              <a:t/>
            </a:r>
            <a:endParaRPr sz="2800"/>
          </a:p>
          <a:p>
            <a:pPr indent="0" lvl="0" marL="0" rtl="0" algn="l">
              <a:spcBef>
                <a:spcPts val="0"/>
              </a:spcBef>
              <a:spcAft>
                <a:spcPts val="0"/>
              </a:spcAft>
              <a:buNone/>
            </a:pPr>
            <a:r>
              <a:t/>
            </a:r>
            <a:endParaRPr sz="2800"/>
          </a:p>
        </p:txBody>
      </p:sp>
      <p:pic>
        <p:nvPicPr>
          <p:cNvPr id="179" name="Google Shape;179;p32"/>
          <p:cNvPicPr preferRelativeResize="0"/>
          <p:nvPr/>
        </p:nvPicPr>
        <p:blipFill>
          <a:blip r:embed="rId3">
            <a:alphaModFix/>
          </a:blip>
          <a:stretch>
            <a:fillRect/>
          </a:stretch>
        </p:blipFill>
        <p:spPr>
          <a:xfrm>
            <a:off x="8064600" y="234850"/>
            <a:ext cx="886950" cy="886950"/>
          </a:xfrm>
          <a:prstGeom prst="rect">
            <a:avLst/>
          </a:prstGeom>
          <a:noFill/>
          <a:ln>
            <a:noFill/>
          </a:ln>
        </p:spPr>
      </p:pic>
      <p:grpSp>
        <p:nvGrpSpPr>
          <p:cNvPr id="180" name="Google Shape;180;p32"/>
          <p:cNvGrpSpPr/>
          <p:nvPr/>
        </p:nvGrpSpPr>
        <p:grpSpPr>
          <a:xfrm>
            <a:off x="1676555" y="1246049"/>
            <a:ext cx="5185796" cy="3502987"/>
            <a:chOff x="1287375" y="508400"/>
            <a:chExt cx="6451600" cy="4522902"/>
          </a:xfrm>
        </p:grpSpPr>
        <p:pic>
          <p:nvPicPr>
            <p:cNvPr id="181" name="Google Shape;181;p32"/>
            <p:cNvPicPr preferRelativeResize="0"/>
            <p:nvPr/>
          </p:nvPicPr>
          <p:blipFill>
            <a:blip r:embed="rId4">
              <a:alphaModFix/>
            </a:blip>
            <a:stretch>
              <a:fillRect/>
            </a:stretch>
          </p:blipFill>
          <p:spPr>
            <a:xfrm>
              <a:off x="1287375" y="508400"/>
              <a:ext cx="6451599" cy="4522902"/>
            </a:xfrm>
            <a:prstGeom prst="rect">
              <a:avLst/>
            </a:prstGeom>
            <a:noFill/>
            <a:ln>
              <a:noFill/>
            </a:ln>
          </p:spPr>
        </p:pic>
        <p:sp>
          <p:nvSpPr>
            <p:cNvPr id="182" name="Google Shape;182;p32"/>
            <p:cNvSpPr txBox="1"/>
            <p:nvPr/>
          </p:nvSpPr>
          <p:spPr>
            <a:xfrm>
              <a:off x="2475400" y="2282825"/>
              <a:ext cx="2186100" cy="39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chemeClr val="lt1"/>
                  </a:highlight>
                  <a:latin typeface="Lato"/>
                  <a:ea typeface="Lato"/>
                  <a:cs typeface="Lato"/>
                  <a:sym typeface="Lato"/>
                </a:rPr>
                <a:t>Blade length: </a:t>
              </a:r>
              <a:r>
                <a:rPr b="1" lang="en" sz="800">
                  <a:highlight>
                    <a:schemeClr val="lt1"/>
                  </a:highlight>
                  <a:latin typeface="Lato"/>
                  <a:ea typeface="Lato"/>
                  <a:cs typeface="Lato"/>
                  <a:sym typeface="Lato"/>
                </a:rPr>
                <a:t>5 inches </a:t>
              </a:r>
              <a:endParaRPr b="1" sz="800">
                <a:highlight>
                  <a:schemeClr val="lt1"/>
                </a:highlight>
                <a:latin typeface="Lato"/>
                <a:ea typeface="Lato"/>
                <a:cs typeface="Lato"/>
                <a:sym typeface="Lato"/>
              </a:endParaRPr>
            </a:p>
          </p:txBody>
        </p:sp>
        <p:sp>
          <p:nvSpPr>
            <p:cNvPr id="183" name="Google Shape;183;p32"/>
            <p:cNvSpPr txBox="1"/>
            <p:nvPr/>
          </p:nvSpPr>
          <p:spPr>
            <a:xfrm>
              <a:off x="3897600" y="1519050"/>
              <a:ext cx="2186100" cy="39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chemeClr val="lt1"/>
                  </a:highlight>
                  <a:latin typeface="Lato"/>
                  <a:ea typeface="Lato"/>
                  <a:cs typeface="Lato"/>
                  <a:sym typeface="Lato"/>
                </a:rPr>
                <a:t>Lawn quality: </a:t>
              </a:r>
              <a:r>
                <a:rPr b="1" lang="en" sz="800">
                  <a:highlight>
                    <a:schemeClr val="lt1"/>
                  </a:highlight>
                  <a:latin typeface="Lato"/>
                  <a:ea typeface="Lato"/>
                  <a:cs typeface="Lato"/>
                  <a:sym typeface="Lato"/>
                </a:rPr>
                <a:t>poor</a:t>
              </a:r>
              <a:endParaRPr b="1" sz="800">
                <a:highlight>
                  <a:schemeClr val="lt1"/>
                </a:highlight>
                <a:latin typeface="Lato"/>
                <a:ea typeface="Lato"/>
                <a:cs typeface="Lato"/>
                <a:sym typeface="Lato"/>
              </a:endParaRPr>
            </a:p>
          </p:txBody>
        </p:sp>
        <p:sp>
          <p:nvSpPr>
            <p:cNvPr id="184" name="Google Shape;184;p32"/>
            <p:cNvSpPr txBox="1"/>
            <p:nvPr/>
          </p:nvSpPr>
          <p:spPr>
            <a:xfrm>
              <a:off x="5552875" y="1558925"/>
              <a:ext cx="2186100" cy="39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chemeClr val="lt1"/>
                  </a:highlight>
                  <a:latin typeface="Lato"/>
                  <a:ea typeface="Lato"/>
                  <a:cs typeface="Lato"/>
                  <a:sym typeface="Lato"/>
                </a:rPr>
                <a:t> Lawn terrain: </a:t>
              </a:r>
              <a:r>
                <a:rPr b="1" lang="en" sz="800">
                  <a:highlight>
                    <a:schemeClr val="lt1"/>
                  </a:highlight>
                  <a:latin typeface="Lato"/>
                  <a:ea typeface="Lato"/>
                  <a:cs typeface="Lato"/>
                  <a:sym typeface="Lato"/>
                </a:rPr>
                <a:t>flat</a:t>
              </a:r>
              <a:endParaRPr b="1" sz="800">
                <a:highlight>
                  <a:schemeClr val="lt1"/>
                </a:highlight>
                <a:latin typeface="Lato"/>
                <a:ea typeface="Lato"/>
                <a:cs typeface="Lato"/>
                <a:sym typeface="Lato"/>
              </a:endParaRPr>
            </a:p>
          </p:txBody>
        </p:sp>
        <p:sp>
          <p:nvSpPr>
            <p:cNvPr id="185" name="Google Shape;185;p32"/>
            <p:cNvSpPr txBox="1"/>
            <p:nvPr/>
          </p:nvSpPr>
          <p:spPr>
            <a:xfrm>
              <a:off x="2128925" y="1293425"/>
              <a:ext cx="2186100" cy="39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chemeClr val="lt1"/>
                  </a:highlight>
                  <a:latin typeface="Lato"/>
                  <a:ea typeface="Lato"/>
                  <a:cs typeface="Lato"/>
                  <a:sym typeface="Lato"/>
                </a:rPr>
                <a:t>Lawn size: </a:t>
              </a:r>
              <a:r>
                <a:rPr b="1" lang="en" sz="800">
                  <a:highlight>
                    <a:schemeClr val="lt1"/>
                  </a:highlight>
                  <a:latin typeface="Lato"/>
                  <a:ea typeface="Lato"/>
                  <a:cs typeface="Lato"/>
                  <a:sym typeface="Lato"/>
                </a:rPr>
                <a:t>20 x 35 sq. ft</a:t>
              </a:r>
              <a:endParaRPr b="1" sz="800">
                <a:highlight>
                  <a:schemeClr val="lt1"/>
                </a:highlight>
                <a:latin typeface="Lato"/>
                <a:ea typeface="Lato"/>
                <a:cs typeface="Lato"/>
                <a:sym typeface="Lato"/>
              </a:endParaRPr>
            </a:p>
          </p:txBody>
        </p:sp>
      </p:grpSp>
      <p:sp>
        <p:nvSpPr>
          <p:cNvPr id="186" name="Google Shape;186;p32"/>
          <p:cNvSpPr/>
          <p:nvPr/>
        </p:nvSpPr>
        <p:spPr>
          <a:xfrm>
            <a:off x="3639875" y="4055425"/>
            <a:ext cx="1259172" cy="270324"/>
          </a:xfrm>
          <a:prstGeom prst="flowChartTerminator">
            <a:avLst/>
          </a:prstGeom>
          <a:solidFill>
            <a:srgbClr val="38761D"/>
          </a:solidFill>
          <a:ln cap="flat" cmpd="sng" w="9525">
            <a:solidFill>
              <a:schemeClr val="dk2"/>
            </a:solidFill>
            <a:prstDash val="solid"/>
            <a:round/>
            <a:headEnd len="sm" w="sm" type="none"/>
            <a:tailEnd len="sm" w="sm" type="none"/>
          </a:ln>
          <a:effectLst>
            <a:outerShdw blurRad="57150" rotWithShape="0" algn="bl" dir="5400000" dist="19050">
              <a:srgbClr val="1A711D"/>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Continue</a:t>
            </a:r>
            <a:endParaRPr sz="12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p:nvPr/>
        </p:nvSpPr>
        <p:spPr>
          <a:xfrm>
            <a:off x="3384550" y="1586775"/>
            <a:ext cx="766200" cy="762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3"/>
          <p:cNvSpPr/>
          <p:nvPr/>
        </p:nvSpPr>
        <p:spPr>
          <a:xfrm>
            <a:off x="4969150" y="1586775"/>
            <a:ext cx="766200" cy="762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3"/>
          <p:cNvSpPr/>
          <p:nvPr/>
        </p:nvSpPr>
        <p:spPr>
          <a:xfrm>
            <a:off x="4969150" y="3111325"/>
            <a:ext cx="766200" cy="762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3"/>
          <p:cNvSpPr/>
          <p:nvPr/>
        </p:nvSpPr>
        <p:spPr>
          <a:xfrm>
            <a:off x="3384550" y="3111325"/>
            <a:ext cx="766200" cy="762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3"/>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Object Recognition</a:t>
            </a:r>
            <a:r>
              <a:rPr lang="en" sz="2800"/>
              <a:t> and</a:t>
            </a:r>
            <a:r>
              <a:rPr lang="en" sz="2800"/>
              <a:t> E-commerce</a:t>
            </a:r>
            <a:endParaRPr sz="2800"/>
          </a:p>
        </p:txBody>
      </p:sp>
      <p:sp>
        <p:nvSpPr>
          <p:cNvPr id="196" name="Google Shape;196;p33"/>
          <p:cNvSpPr txBox="1"/>
          <p:nvPr>
            <p:ph idx="5" type="subTitle"/>
          </p:nvPr>
        </p:nvSpPr>
        <p:spPr>
          <a:xfrm>
            <a:off x="819226" y="3392375"/>
            <a:ext cx="2292000" cy="665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t>Detect nudity and explicit content in the images that customers upload for reviews</a:t>
            </a:r>
            <a:endParaRPr sz="1200"/>
          </a:p>
        </p:txBody>
      </p:sp>
      <p:sp>
        <p:nvSpPr>
          <p:cNvPr id="197" name="Google Shape;197;p33"/>
          <p:cNvSpPr txBox="1"/>
          <p:nvPr>
            <p:ph type="title"/>
          </p:nvPr>
        </p:nvSpPr>
        <p:spPr>
          <a:xfrm>
            <a:off x="698619" y="1497225"/>
            <a:ext cx="24126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600"/>
              <a:t>Online Shopping</a:t>
            </a:r>
            <a:endParaRPr sz="1600"/>
          </a:p>
        </p:txBody>
      </p:sp>
      <p:sp>
        <p:nvSpPr>
          <p:cNvPr id="198" name="Google Shape;198;p33"/>
          <p:cNvSpPr txBox="1"/>
          <p:nvPr>
            <p:ph idx="1" type="subTitle"/>
          </p:nvPr>
        </p:nvSpPr>
        <p:spPr>
          <a:xfrm>
            <a:off x="819151" y="1862650"/>
            <a:ext cx="2292000" cy="665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200"/>
              <a:t>Allow o</a:t>
            </a:r>
            <a:r>
              <a:rPr lang="en" sz="1200"/>
              <a:t>nline shoppers to upload an image of an item they are searching for and find thousands of products that fulfill their needs</a:t>
            </a:r>
            <a:endParaRPr sz="1200"/>
          </a:p>
        </p:txBody>
      </p:sp>
      <p:sp>
        <p:nvSpPr>
          <p:cNvPr id="199" name="Google Shape;199;p33"/>
          <p:cNvSpPr txBox="1"/>
          <p:nvPr>
            <p:ph idx="2" type="title"/>
          </p:nvPr>
        </p:nvSpPr>
        <p:spPr>
          <a:xfrm>
            <a:off x="6008681" y="1497225"/>
            <a:ext cx="2415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Social Media</a:t>
            </a:r>
            <a:endParaRPr sz="1600"/>
          </a:p>
        </p:txBody>
      </p:sp>
      <p:sp>
        <p:nvSpPr>
          <p:cNvPr id="200" name="Google Shape;200;p33"/>
          <p:cNvSpPr txBox="1"/>
          <p:nvPr>
            <p:ph idx="3" type="subTitle"/>
          </p:nvPr>
        </p:nvSpPr>
        <p:spPr>
          <a:xfrm>
            <a:off x="6008700" y="1862650"/>
            <a:ext cx="26589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a:t>
            </a:r>
            <a:r>
              <a:rPr lang="en" sz="1200"/>
              <a:t>ifferentiate between products, objects, and facial expressions to identify images of products people like and suggests ads accordingly</a:t>
            </a:r>
            <a:endParaRPr sz="1200"/>
          </a:p>
        </p:txBody>
      </p:sp>
      <p:sp>
        <p:nvSpPr>
          <p:cNvPr id="201" name="Google Shape;201;p33"/>
          <p:cNvSpPr txBox="1"/>
          <p:nvPr>
            <p:ph idx="4" type="title"/>
          </p:nvPr>
        </p:nvSpPr>
        <p:spPr>
          <a:xfrm>
            <a:off x="698619" y="3031300"/>
            <a:ext cx="24126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600"/>
              <a:t>Explicit Content</a:t>
            </a:r>
            <a:endParaRPr sz="1600"/>
          </a:p>
        </p:txBody>
      </p:sp>
      <p:sp>
        <p:nvSpPr>
          <p:cNvPr id="202" name="Google Shape;202;p33"/>
          <p:cNvSpPr txBox="1"/>
          <p:nvPr>
            <p:ph idx="6" type="title"/>
          </p:nvPr>
        </p:nvSpPr>
        <p:spPr>
          <a:xfrm>
            <a:off x="6008681" y="3031300"/>
            <a:ext cx="2415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Counterfeit Products</a:t>
            </a:r>
            <a:endParaRPr sz="1600"/>
          </a:p>
        </p:txBody>
      </p:sp>
      <p:sp>
        <p:nvSpPr>
          <p:cNvPr id="203" name="Google Shape;203;p33"/>
          <p:cNvSpPr txBox="1"/>
          <p:nvPr>
            <p:ph idx="7" type="subTitle"/>
          </p:nvPr>
        </p:nvSpPr>
        <p:spPr>
          <a:xfrm>
            <a:off x="6008700" y="3392375"/>
            <a:ext cx="24153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Detect fake logos that are trying to pass as legitimate brands and automatically flag the products so that shoppers do not continue to purchase</a:t>
            </a:r>
            <a:endParaRPr sz="1200"/>
          </a:p>
        </p:txBody>
      </p:sp>
      <p:cxnSp>
        <p:nvCxnSpPr>
          <p:cNvPr id="204" name="Google Shape;204;p33"/>
          <p:cNvCxnSpPr>
            <a:stCxn id="194" idx="0"/>
            <a:endCxn id="191" idx="2"/>
          </p:cNvCxnSpPr>
          <p:nvPr/>
        </p:nvCxnSpPr>
        <p:spPr>
          <a:xfrm rot="10800000">
            <a:off x="3767650" y="2348725"/>
            <a:ext cx="0" cy="762600"/>
          </a:xfrm>
          <a:prstGeom prst="straightConnector1">
            <a:avLst/>
          </a:prstGeom>
          <a:noFill/>
          <a:ln cap="flat" cmpd="sng" w="19050">
            <a:solidFill>
              <a:schemeClr val="dk1"/>
            </a:solidFill>
            <a:prstDash val="solid"/>
            <a:round/>
            <a:headEnd len="med" w="med" type="none"/>
            <a:tailEnd len="med" w="med" type="none"/>
          </a:ln>
        </p:spPr>
      </p:cxnSp>
      <p:cxnSp>
        <p:nvCxnSpPr>
          <p:cNvPr id="205" name="Google Shape;205;p33"/>
          <p:cNvCxnSpPr>
            <a:stCxn id="191" idx="3"/>
            <a:endCxn id="192" idx="1"/>
          </p:cNvCxnSpPr>
          <p:nvPr/>
        </p:nvCxnSpPr>
        <p:spPr>
          <a:xfrm>
            <a:off x="4150750" y="1967775"/>
            <a:ext cx="818400" cy="0"/>
          </a:xfrm>
          <a:prstGeom prst="straightConnector1">
            <a:avLst/>
          </a:prstGeom>
          <a:noFill/>
          <a:ln cap="flat" cmpd="sng" w="19050">
            <a:solidFill>
              <a:schemeClr val="dk1"/>
            </a:solidFill>
            <a:prstDash val="solid"/>
            <a:round/>
            <a:headEnd len="med" w="med" type="none"/>
            <a:tailEnd len="med" w="med" type="none"/>
          </a:ln>
        </p:spPr>
      </p:cxnSp>
      <p:cxnSp>
        <p:nvCxnSpPr>
          <p:cNvPr id="206" name="Google Shape;206;p33"/>
          <p:cNvCxnSpPr>
            <a:stCxn id="192" idx="2"/>
            <a:endCxn id="193" idx="0"/>
          </p:cNvCxnSpPr>
          <p:nvPr/>
        </p:nvCxnSpPr>
        <p:spPr>
          <a:xfrm>
            <a:off x="5352250" y="2348775"/>
            <a:ext cx="0" cy="762600"/>
          </a:xfrm>
          <a:prstGeom prst="straightConnector1">
            <a:avLst/>
          </a:prstGeom>
          <a:noFill/>
          <a:ln cap="flat" cmpd="sng" w="19050">
            <a:solidFill>
              <a:schemeClr val="dk1"/>
            </a:solidFill>
            <a:prstDash val="solid"/>
            <a:round/>
            <a:headEnd len="med" w="med" type="none"/>
            <a:tailEnd len="med" w="med" type="none"/>
          </a:ln>
        </p:spPr>
      </p:cxnSp>
      <p:cxnSp>
        <p:nvCxnSpPr>
          <p:cNvPr id="207" name="Google Shape;207;p33"/>
          <p:cNvCxnSpPr>
            <a:stCxn id="193" idx="1"/>
            <a:endCxn id="194" idx="3"/>
          </p:cNvCxnSpPr>
          <p:nvPr/>
        </p:nvCxnSpPr>
        <p:spPr>
          <a:xfrm rot="10800000">
            <a:off x="4150750" y="3492325"/>
            <a:ext cx="818400" cy="0"/>
          </a:xfrm>
          <a:prstGeom prst="straightConnector1">
            <a:avLst/>
          </a:prstGeom>
          <a:noFill/>
          <a:ln cap="flat" cmpd="sng" w="19050">
            <a:solidFill>
              <a:schemeClr val="dk1"/>
            </a:solidFill>
            <a:prstDash val="solid"/>
            <a:round/>
            <a:headEnd len="med" w="med" type="none"/>
            <a:tailEnd len="med" w="med" type="none"/>
          </a:ln>
        </p:spPr>
      </p:cxnSp>
      <p:pic>
        <p:nvPicPr>
          <p:cNvPr id="208" name="Google Shape;208;p33"/>
          <p:cNvPicPr preferRelativeResize="0"/>
          <p:nvPr/>
        </p:nvPicPr>
        <p:blipFill>
          <a:blip r:embed="rId3">
            <a:alphaModFix/>
          </a:blip>
          <a:stretch>
            <a:fillRect/>
          </a:stretch>
        </p:blipFill>
        <p:spPr>
          <a:xfrm>
            <a:off x="5172638" y="1788151"/>
            <a:ext cx="359225" cy="359247"/>
          </a:xfrm>
          <a:prstGeom prst="rect">
            <a:avLst/>
          </a:prstGeom>
          <a:noFill/>
          <a:ln>
            <a:noFill/>
          </a:ln>
        </p:spPr>
      </p:pic>
      <p:pic>
        <p:nvPicPr>
          <p:cNvPr id="209" name="Google Shape;209;p33"/>
          <p:cNvPicPr preferRelativeResize="0"/>
          <p:nvPr/>
        </p:nvPicPr>
        <p:blipFill>
          <a:blip r:embed="rId4">
            <a:alphaModFix/>
          </a:blip>
          <a:stretch>
            <a:fillRect/>
          </a:stretch>
        </p:blipFill>
        <p:spPr>
          <a:xfrm>
            <a:off x="8064600" y="234850"/>
            <a:ext cx="886950" cy="886950"/>
          </a:xfrm>
          <a:prstGeom prst="rect">
            <a:avLst/>
          </a:prstGeom>
          <a:noFill/>
          <a:ln>
            <a:noFill/>
          </a:ln>
        </p:spPr>
      </p:pic>
      <p:pic>
        <p:nvPicPr>
          <p:cNvPr id="210" name="Google Shape;210;p33"/>
          <p:cNvPicPr preferRelativeResize="0"/>
          <p:nvPr/>
        </p:nvPicPr>
        <p:blipFill>
          <a:blip r:embed="rId5">
            <a:alphaModFix/>
          </a:blip>
          <a:stretch>
            <a:fillRect/>
          </a:stretch>
        </p:blipFill>
        <p:spPr>
          <a:xfrm>
            <a:off x="3588038" y="3312713"/>
            <a:ext cx="359225" cy="359225"/>
          </a:xfrm>
          <a:prstGeom prst="rect">
            <a:avLst/>
          </a:prstGeom>
          <a:noFill/>
          <a:ln>
            <a:noFill/>
          </a:ln>
        </p:spPr>
      </p:pic>
      <p:pic>
        <p:nvPicPr>
          <p:cNvPr id="211" name="Google Shape;211;p33"/>
          <p:cNvPicPr preferRelativeResize="0"/>
          <p:nvPr/>
        </p:nvPicPr>
        <p:blipFill>
          <a:blip r:embed="rId6">
            <a:alphaModFix/>
          </a:blip>
          <a:stretch>
            <a:fillRect/>
          </a:stretch>
        </p:blipFill>
        <p:spPr>
          <a:xfrm>
            <a:off x="5172638" y="3312713"/>
            <a:ext cx="359225" cy="359225"/>
          </a:xfrm>
          <a:prstGeom prst="rect">
            <a:avLst/>
          </a:prstGeom>
          <a:noFill/>
          <a:ln>
            <a:noFill/>
          </a:ln>
        </p:spPr>
      </p:pic>
      <p:pic>
        <p:nvPicPr>
          <p:cNvPr id="212" name="Google Shape;212;p33"/>
          <p:cNvPicPr preferRelativeResize="0"/>
          <p:nvPr/>
        </p:nvPicPr>
        <p:blipFill>
          <a:blip r:embed="rId7">
            <a:alphaModFix/>
          </a:blip>
          <a:stretch>
            <a:fillRect/>
          </a:stretch>
        </p:blipFill>
        <p:spPr>
          <a:xfrm>
            <a:off x="3588037" y="1788162"/>
            <a:ext cx="359225" cy="359225"/>
          </a:xfrm>
          <a:prstGeom prst="rect">
            <a:avLst/>
          </a:prstGeom>
          <a:noFill/>
          <a:ln>
            <a:noFill/>
          </a:ln>
        </p:spPr>
      </p:pic>
      <p:sp>
        <p:nvSpPr>
          <p:cNvPr id="213" name="Google Shape;213;p33"/>
          <p:cNvSpPr txBox="1"/>
          <p:nvPr/>
        </p:nvSpPr>
        <p:spPr>
          <a:xfrm>
            <a:off x="542800" y="4641575"/>
            <a:ext cx="8034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rgbClr val="38761D"/>
                </a:solidFill>
                <a:highlight>
                  <a:srgbClr val="FFFFFF"/>
                </a:highlight>
              </a:rPr>
              <a:t>“Image recognition is helping retailers to expand consumer reach, offer insights into trends, and improve customers’ online shopping experience for the e-commerce industry.”</a:t>
            </a:r>
            <a:endParaRPr i="1" sz="1000">
              <a:solidFill>
                <a:srgbClr val="38761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20000" y="445025"/>
            <a:ext cx="743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Object Recognition </a:t>
            </a:r>
            <a:r>
              <a:rPr lang="en" sz="2800"/>
              <a:t>Benefits and </a:t>
            </a:r>
            <a:r>
              <a:rPr lang="en" sz="2800"/>
              <a:t>Risks</a:t>
            </a:r>
            <a:r>
              <a:rPr lang="en" sz="2800"/>
              <a:t> </a:t>
            </a:r>
            <a:endParaRPr sz="2800"/>
          </a:p>
        </p:txBody>
      </p:sp>
      <p:sp>
        <p:nvSpPr>
          <p:cNvPr id="219" name="Google Shape;219;p34"/>
          <p:cNvSpPr txBox="1"/>
          <p:nvPr/>
        </p:nvSpPr>
        <p:spPr>
          <a:xfrm>
            <a:off x="815850" y="4651575"/>
            <a:ext cx="7512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38761D"/>
                </a:solidFill>
              </a:rPr>
              <a:t>“According to </a:t>
            </a:r>
            <a:r>
              <a:rPr i="1" lang="en" sz="1000">
                <a:solidFill>
                  <a:srgbClr val="38761D"/>
                </a:solidFill>
                <a:uFill>
                  <a:noFill/>
                </a:uFill>
                <a:hlinkClick r:id="rId3">
                  <a:extLst>
                    <a:ext uri="{A12FA001-AC4F-418D-AE19-62706E023703}">
                      <ahyp:hlinkClr val="tx"/>
                    </a:ext>
                  </a:extLst>
                </a:hlinkClick>
              </a:rPr>
              <a:t>a Kissmetrics study</a:t>
            </a:r>
            <a:r>
              <a:rPr i="1" lang="en" sz="1000">
                <a:solidFill>
                  <a:srgbClr val="38761D"/>
                </a:solidFill>
              </a:rPr>
              <a:t>, a whopping 93% of consumers consider visual aids to be decisive for their purchase decisions.”</a:t>
            </a:r>
            <a:endParaRPr i="1" sz="1200">
              <a:solidFill>
                <a:srgbClr val="38761D"/>
              </a:solidFill>
              <a:latin typeface="Lato"/>
              <a:ea typeface="Lato"/>
              <a:cs typeface="Lato"/>
              <a:sym typeface="Lato"/>
            </a:endParaRPr>
          </a:p>
        </p:txBody>
      </p:sp>
      <p:sp>
        <p:nvSpPr>
          <p:cNvPr id="220" name="Google Shape;220;p34"/>
          <p:cNvSpPr txBox="1"/>
          <p:nvPr/>
        </p:nvSpPr>
        <p:spPr>
          <a:xfrm flipH="1">
            <a:off x="5177350" y="1269950"/>
            <a:ext cx="21018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Poppins SemiBold"/>
                <a:ea typeface="Poppins SemiBold"/>
                <a:cs typeface="Poppins SemiBold"/>
                <a:sym typeface="Poppins SemiBold"/>
              </a:rPr>
              <a:t>Risks</a:t>
            </a:r>
            <a:endParaRPr sz="1600">
              <a:solidFill>
                <a:srgbClr val="000000"/>
              </a:solidFill>
              <a:latin typeface="Poppins SemiBold"/>
              <a:ea typeface="Poppins SemiBold"/>
              <a:cs typeface="Poppins SemiBold"/>
              <a:sym typeface="Poppins SemiBold"/>
            </a:endParaRPr>
          </a:p>
        </p:txBody>
      </p:sp>
      <p:sp>
        <p:nvSpPr>
          <p:cNvPr id="221" name="Google Shape;221;p34"/>
          <p:cNvSpPr txBox="1"/>
          <p:nvPr/>
        </p:nvSpPr>
        <p:spPr>
          <a:xfrm flipH="1">
            <a:off x="5177400" y="1472775"/>
            <a:ext cx="3246600" cy="2939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Illumination changes in setting</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Occlusion (one object comes in front of another)</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Clutter (objects are surrounded by other objects)</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Dynamic background</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Data security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Performance issues (ex.speed, lack of software)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Minimum specifications requirement (camera, sensors, AR)</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High cost of development (research, production, data infrastructure, testing)</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Customer basic technical skills needed </a:t>
            </a:r>
            <a:endParaRPr sz="1200">
              <a:solidFill>
                <a:schemeClr val="dk1"/>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t/>
            </a:r>
            <a:endParaRPr sz="1200">
              <a:solidFill>
                <a:schemeClr val="dk1"/>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222" name="Google Shape;222;p34"/>
          <p:cNvSpPr/>
          <p:nvPr/>
        </p:nvSpPr>
        <p:spPr>
          <a:xfrm>
            <a:off x="4458750" y="1265700"/>
            <a:ext cx="648600" cy="6645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4"/>
          <p:cNvSpPr txBox="1"/>
          <p:nvPr/>
        </p:nvSpPr>
        <p:spPr>
          <a:xfrm flipH="1">
            <a:off x="1438650" y="1269950"/>
            <a:ext cx="1331700" cy="23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Poppins SemiBold"/>
                <a:ea typeface="Poppins SemiBold"/>
                <a:cs typeface="Poppins SemiBold"/>
                <a:sym typeface="Poppins SemiBold"/>
              </a:rPr>
              <a:t>Benefits</a:t>
            </a:r>
            <a:endParaRPr sz="1600">
              <a:solidFill>
                <a:srgbClr val="000000"/>
              </a:solidFill>
              <a:latin typeface="Poppins SemiBold"/>
              <a:ea typeface="Poppins SemiBold"/>
              <a:cs typeface="Poppins SemiBold"/>
              <a:sym typeface="Poppins SemiBold"/>
            </a:endParaRPr>
          </a:p>
        </p:txBody>
      </p:sp>
      <p:sp>
        <p:nvSpPr>
          <p:cNvPr id="224" name="Google Shape;224;p34"/>
          <p:cNvSpPr txBox="1"/>
          <p:nvPr/>
        </p:nvSpPr>
        <p:spPr>
          <a:xfrm flipH="1">
            <a:off x="1438650" y="1530800"/>
            <a:ext cx="3020100" cy="2442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Improve</a:t>
            </a:r>
            <a:r>
              <a:rPr lang="en" sz="1200">
                <a:solidFill>
                  <a:schemeClr val="dk1"/>
                </a:solidFill>
                <a:latin typeface="Lato"/>
                <a:ea typeface="Lato"/>
                <a:cs typeface="Lato"/>
                <a:sym typeface="Lato"/>
              </a:rPr>
              <a:t>d</a:t>
            </a:r>
            <a:r>
              <a:rPr lang="en" sz="1200">
                <a:solidFill>
                  <a:schemeClr val="dk1"/>
                </a:solidFill>
                <a:latin typeface="Lato"/>
                <a:ea typeface="Lato"/>
                <a:cs typeface="Lato"/>
                <a:sym typeface="Lato"/>
              </a:rPr>
              <a:t> customer experience/engagement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Improve</a:t>
            </a:r>
            <a:r>
              <a:rPr lang="en" sz="1200">
                <a:solidFill>
                  <a:schemeClr val="dk1"/>
                </a:solidFill>
                <a:latin typeface="Lato"/>
                <a:ea typeface="Lato"/>
                <a:cs typeface="Lato"/>
                <a:sym typeface="Lato"/>
              </a:rPr>
              <a:t>d</a:t>
            </a:r>
            <a:r>
              <a:rPr lang="en" sz="1200">
                <a:solidFill>
                  <a:schemeClr val="dk1"/>
                </a:solidFill>
                <a:latin typeface="Lato"/>
                <a:ea typeface="Lato"/>
                <a:cs typeface="Lato"/>
                <a:sym typeface="Lato"/>
              </a:rPr>
              <a:t> app productivity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A</a:t>
            </a:r>
            <a:r>
              <a:rPr lang="en" sz="1200">
                <a:solidFill>
                  <a:schemeClr val="dk1"/>
                </a:solidFill>
                <a:latin typeface="Lato"/>
                <a:ea typeface="Lato"/>
                <a:cs typeface="Lato"/>
                <a:sym typeface="Lato"/>
              </a:rPr>
              <a:t>ccessibility friendly services</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Visual shopping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Personalized content</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Speeds up customer purchase decisions</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Boosts conversion rates and revenue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Decreases bounce rate and maximizes earnings  and remain competitive </a:t>
            </a:r>
            <a:endParaRPr sz="1000">
              <a:latin typeface="Lato"/>
              <a:ea typeface="Lato"/>
              <a:cs typeface="Lato"/>
              <a:sym typeface="Lato"/>
            </a:endParaRPr>
          </a:p>
        </p:txBody>
      </p:sp>
      <p:sp>
        <p:nvSpPr>
          <p:cNvPr id="225" name="Google Shape;225;p34"/>
          <p:cNvSpPr/>
          <p:nvPr/>
        </p:nvSpPr>
        <p:spPr>
          <a:xfrm>
            <a:off x="720000" y="1323725"/>
            <a:ext cx="648600" cy="6645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34"/>
          <p:cNvPicPr preferRelativeResize="0"/>
          <p:nvPr/>
        </p:nvPicPr>
        <p:blipFill>
          <a:blip r:embed="rId4">
            <a:alphaModFix/>
          </a:blip>
          <a:stretch>
            <a:fillRect/>
          </a:stretch>
        </p:blipFill>
        <p:spPr>
          <a:xfrm>
            <a:off x="8064600" y="234850"/>
            <a:ext cx="886950" cy="886950"/>
          </a:xfrm>
          <a:prstGeom prst="rect">
            <a:avLst/>
          </a:prstGeom>
          <a:noFill/>
          <a:ln>
            <a:noFill/>
          </a:ln>
        </p:spPr>
      </p:pic>
      <p:pic>
        <p:nvPicPr>
          <p:cNvPr id="227" name="Google Shape;227;p34"/>
          <p:cNvPicPr preferRelativeResize="0"/>
          <p:nvPr/>
        </p:nvPicPr>
        <p:blipFill>
          <a:blip r:embed="rId5">
            <a:alphaModFix/>
          </a:blip>
          <a:stretch>
            <a:fillRect/>
          </a:stretch>
        </p:blipFill>
        <p:spPr>
          <a:xfrm>
            <a:off x="865992" y="1477667"/>
            <a:ext cx="356616" cy="356616"/>
          </a:xfrm>
          <a:prstGeom prst="rect">
            <a:avLst/>
          </a:prstGeom>
          <a:noFill/>
          <a:ln>
            <a:noFill/>
          </a:ln>
        </p:spPr>
      </p:pic>
      <p:pic>
        <p:nvPicPr>
          <p:cNvPr id="228" name="Google Shape;228;p34"/>
          <p:cNvPicPr preferRelativeResize="0"/>
          <p:nvPr/>
        </p:nvPicPr>
        <p:blipFill>
          <a:blip r:embed="rId6">
            <a:alphaModFix/>
          </a:blip>
          <a:stretch>
            <a:fillRect/>
          </a:stretch>
        </p:blipFill>
        <p:spPr>
          <a:xfrm>
            <a:off x="4604742" y="1419642"/>
            <a:ext cx="356616" cy="3566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idx="1" type="body"/>
          </p:nvPr>
        </p:nvSpPr>
        <p:spPr>
          <a:xfrm>
            <a:off x="717750" y="1017725"/>
            <a:ext cx="7708500" cy="3788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000"/>
              </a:spcBef>
              <a:spcAft>
                <a:spcPts val="0"/>
              </a:spcAft>
              <a:buSzPts val="1200"/>
              <a:buChar char="●"/>
            </a:pPr>
            <a:r>
              <a:rPr b="1" i="1" lang="en"/>
              <a:t>The Case:</a:t>
            </a:r>
            <a:r>
              <a:rPr lang="en"/>
              <a:t> Pinterest, a popular image-sharing social media platform well known for its “pin boards,” launched Pinterest Lens in 2017. With the increasing growth in retailers displaying products on the app, the platform </a:t>
            </a:r>
            <a:r>
              <a:rPr lang="en"/>
              <a:t>developed an identification method</a:t>
            </a:r>
            <a:r>
              <a:rPr lang="en"/>
              <a:t> for its users to easily identify a product and direct to its location via a link, including suggestions for similar products. The app announced that it can identify more than 2.5 billion objects (which is significant when compared to Google Lens, which only </a:t>
            </a:r>
            <a:r>
              <a:rPr lang="en"/>
              <a:t>recognizes 1.</a:t>
            </a:r>
            <a:r>
              <a:rPr lang="en"/>
              <a:t>5 billion products).</a:t>
            </a:r>
            <a:endParaRPr/>
          </a:p>
          <a:p>
            <a:pPr indent="-304800" lvl="0" marL="457200" rtl="0" algn="l">
              <a:lnSpc>
                <a:spcPct val="115000"/>
              </a:lnSpc>
              <a:spcBef>
                <a:spcPts val="1000"/>
              </a:spcBef>
              <a:spcAft>
                <a:spcPts val="0"/>
              </a:spcAft>
              <a:buSzPts val="1200"/>
              <a:buChar char="●"/>
            </a:pPr>
            <a:r>
              <a:rPr b="1" i="1" lang="en"/>
              <a:t>How the Technology was Used:</a:t>
            </a:r>
            <a:r>
              <a:rPr lang="en"/>
              <a:t> Through </a:t>
            </a:r>
            <a:r>
              <a:rPr lang="en"/>
              <a:t>the</a:t>
            </a:r>
            <a:r>
              <a:rPr lang="en"/>
              <a:t> use of object recognition technology, users can simply  take a photo within the app and be directed to that exact product and similar items. There is also a “shop” tab that links to where the item is sold. The technology works in two stages. Firstly, it understands the query by identifying the object’s most noticeable features, also done with the help of metadata. The second stage is </a:t>
            </a:r>
            <a:r>
              <a:rPr lang="en"/>
              <a:t>displaying</a:t>
            </a:r>
            <a:r>
              <a:rPr lang="en"/>
              <a:t> the results. This is done using three sources which are: conducting an image search, an object search for similar items, and a visual search for similar styles.</a:t>
            </a:r>
            <a:endParaRPr/>
          </a:p>
          <a:p>
            <a:pPr indent="-304800" lvl="0" marL="457200" rtl="0" algn="l">
              <a:lnSpc>
                <a:spcPct val="115000"/>
              </a:lnSpc>
              <a:spcBef>
                <a:spcPts val="1000"/>
              </a:spcBef>
              <a:spcAft>
                <a:spcPts val="0"/>
              </a:spcAft>
              <a:buSzPts val="1200"/>
              <a:buChar char="●"/>
            </a:pPr>
            <a:r>
              <a:rPr b="1" i="1" lang="en"/>
              <a:t>Results:</a:t>
            </a:r>
            <a:r>
              <a:rPr lang="en"/>
              <a:t> Studies found that 80% of users start with using Pinterest Lens when </a:t>
            </a:r>
            <a:r>
              <a:rPr lang="en"/>
              <a:t>shopping,</a:t>
            </a:r>
            <a:r>
              <a:rPr lang="en"/>
              <a:t>  and 61% </a:t>
            </a:r>
            <a:r>
              <a:rPr lang="en"/>
              <a:t>find</a:t>
            </a:r>
            <a:r>
              <a:rPr lang="en"/>
              <a:t> that Pinterest Lens provides an enhanced </a:t>
            </a:r>
            <a:r>
              <a:rPr lang="en"/>
              <a:t>experience</a:t>
            </a:r>
            <a:r>
              <a:rPr lang="en"/>
              <a:t> for browsing products. Lens was also identified to contribute to the </a:t>
            </a:r>
            <a:r>
              <a:rPr lang="en"/>
              <a:t>platform’s over 600 million searches.</a:t>
            </a:r>
            <a:endParaRPr/>
          </a:p>
        </p:txBody>
      </p:sp>
      <p:pic>
        <p:nvPicPr>
          <p:cNvPr id="234" name="Google Shape;234;p35"/>
          <p:cNvPicPr preferRelativeResize="0"/>
          <p:nvPr/>
        </p:nvPicPr>
        <p:blipFill>
          <a:blip r:embed="rId3">
            <a:alphaModFix/>
          </a:blip>
          <a:stretch>
            <a:fillRect/>
          </a:stretch>
        </p:blipFill>
        <p:spPr>
          <a:xfrm>
            <a:off x="5359150" y="463650"/>
            <a:ext cx="535450" cy="535450"/>
          </a:xfrm>
          <a:prstGeom prst="rect">
            <a:avLst/>
          </a:prstGeom>
          <a:noFill/>
          <a:ln>
            <a:noFill/>
          </a:ln>
        </p:spPr>
      </p:pic>
      <p:sp>
        <p:nvSpPr>
          <p:cNvPr id="235" name="Google Shape;235;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Use Case: Pinterest Lens</a:t>
            </a:r>
            <a:endParaRPr sz="2800"/>
          </a:p>
        </p:txBody>
      </p:sp>
      <p:pic>
        <p:nvPicPr>
          <p:cNvPr id="236" name="Google Shape;236;p35"/>
          <p:cNvPicPr preferRelativeResize="0"/>
          <p:nvPr/>
        </p:nvPicPr>
        <p:blipFill>
          <a:blip r:embed="rId4">
            <a:alphaModFix/>
          </a:blip>
          <a:stretch>
            <a:fillRect/>
          </a:stretch>
        </p:blipFill>
        <p:spPr>
          <a:xfrm>
            <a:off x="8064600" y="234850"/>
            <a:ext cx="886950" cy="88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Hypothetical Situation</a:t>
            </a:r>
            <a:endParaRPr sz="2800"/>
          </a:p>
        </p:txBody>
      </p:sp>
      <p:sp>
        <p:nvSpPr>
          <p:cNvPr id="242" name="Google Shape;242;p36"/>
          <p:cNvSpPr txBox="1"/>
          <p:nvPr>
            <p:ph idx="1" type="body"/>
          </p:nvPr>
        </p:nvSpPr>
        <p:spPr>
          <a:xfrm>
            <a:off x="720000" y="1017725"/>
            <a:ext cx="7704000" cy="3344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000"/>
              </a:spcBef>
              <a:spcAft>
                <a:spcPts val="0"/>
              </a:spcAft>
              <a:buSzPts val="1200"/>
              <a:buChar char="●"/>
            </a:pPr>
            <a:r>
              <a:rPr lang="en"/>
              <a:t>A </a:t>
            </a:r>
            <a:r>
              <a:rPr lang="en"/>
              <a:t>differently</a:t>
            </a:r>
            <a:r>
              <a:rPr lang="en"/>
              <a:t> abled person wishes to take care of his lawn but </a:t>
            </a:r>
            <a:r>
              <a:rPr lang="en"/>
              <a:t>physically</a:t>
            </a:r>
            <a:r>
              <a:rPr lang="en"/>
              <a:t> can not do so. He wants to find the best price in his area, so he downloads Lawn Buddy. He uses the object recognition technology that is featured in the app in order to scan his lawn. From his window, he is able to get a good image of his front yard and the Lawn Buddy app detects his lawn size, lawn terrain, lawn quality, and lawn blade length. By determining the four criteria, Lawn Buddy will automatically create a </a:t>
            </a:r>
            <a:r>
              <a:rPr lang="en"/>
              <a:t>schedule for lawn maintenance, as well as suggesting a lawn professional and his price ranges. The individual will confirm the scheduling details, and lawn criteria, and his lawn will be under the care of Lawn Buddy for the length of time he desires. Lawn Buddy is able to provide lawn maintenance up to once year in advance. </a:t>
            </a:r>
            <a:endParaRPr/>
          </a:p>
          <a:p>
            <a:pPr indent="-304800" lvl="0" marL="457200" rtl="0" algn="l">
              <a:lnSpc>
                <a:spcPct val="115000"/>
              </a:lnSpc>
              <a:spcBef>
                <a:spcPts val="1000"/>
              </a:spcBef>
              <a:spcAft>
                <a:spcPts val="0"/>
              </a:spcAft>
              <a:buSzPts val="1200"/>
              <a:buChar char="●"/>
            </a:pPr>
            <a:r>
              <a:rPr lang="en"/>
              <a:t>On the scheduled day, the lawn professional comes to your domicile, and provides the lawn care services needed and leaves. His payment and tip is fulfilled through the app, so no contact needed. </a:t>
            </a:r>
            <a:endParaRPr/>
          </a:p>
          <a:p>
            <a:pPr indent="-304800" lvl="0" marL="457200" rtl="0" algn="l">
              <a:lnSpc>
                <a:spcPct val="115000"/>
              </a:lnSpc>
              <a:spcBef>
                <a:spcPts val="1000"/>
              </a:spcBef>
              <a:spcAft>
                <a:spcPts val="0"/>
              </a:spcAft>
              <a:buSzPts val="1200"/>
              <a:buChar char="●"/>
            </a:pPr>
            <a:r>
              <a:rPr lang="en"/>
              <a:t>By using the image recognition technology from Lawn Buddy, the checkout experience is more efficient and user-friendly, especially for sick, elderly or differently abled persons that like to enjoy a maintained lawn.</a:t>
            </a:r>
            <a:endParaRPr/>
          </a:p>
        </p:txBody>
      </p:sp>
      <p:pic>
        <p:nvPicPr>
          <p:cNvPr id="243" name="Google Shape;243;p36"/>
          <p:cNvPicPr preferRelativeResize="0"/>
          <p:nvPr/>
        </p:nvPicPr>
        <p:blipFill>
          <a:blip r:embed="rId3">
            <a:alphaModFix/>
          </a:blip>
          <a:stretch>
            <a:fillRect/>
          </a:stretch>
        </p:blipFill>
        <p:spPr>
          <a:xfrm>
            <a:off x="8064600" y="234850"/>
            <a:ext cx="886950" cy="88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