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8"/>
  </p:notesMasterIdLst>
  <p:sldIdLst>
    <p:sldId id="256" r:id="rId2"/>
    <p:sldId id="286" r:id="rId3"/>
    <p:sldId id="299" r:id="rId4"/>
    <p:sldId id="300" r:id="rId5"/>
    <p:sldId id="301" r:id="rId6"/>
    <p:sldId id="297" r:id="rId7"/>
    <p:sldId id="298" r:id="rId8"/>
    <p:sldId id="296" r:id="rId9"/>
    <p:sldId id="295" r:id="rId10"/>
    <p:sldId id="287" r:id="rId11"/>
    <p:sldId id="294" r:id="rId12"/>
    <p:sldId id="288" r:id="rId13"/>
    <p:sldId id="289" r:id="rId14"/>
    <p:sldId id="290" r:id="rId15"/>
    <p:sldId id="291" r:id="rId16"/>
    <p:sldId id="292" r:id="rId17"/>
  </p:sldIdLst>
  <p:sldSz cx="9144000" cy="5143500" type="screen16x9"/>
  <p:notesSz cx="6858000" cy="9144000"/>
  <p:embeddedFontLst>
    <p:embeddedFont>
      <p:font typeface="Lato" panose="020F0502020204030203" pitchFamily="34" charset="0"/>
      <p:regular r:id="rId19"/>
      <p:bold r:id="rId20"/>
      <p:italic r:id="rId21"/>
      <p:boldItalic r:id="rId22"/>
    </p:embeddedFont>
    <p:embeddedFont>
      <p:font typeface="Open Sans" panose="020B0606030504020204" pitchFamily="34" charset="0"/>
      <p:regular r:id="rId23"/>
      <p:bold r:id="rId24"/>
      <p:italic r:id="rId25"/>
      <p:boldItalic r:id="rId26"/>
    </p:embeddedFont>
    <p:embeddedFont>
      <p:font typeface="Poppins" panose="00000500000000000000" pitchFamily="2" charset="0"/>
      <p:regular r:id="rId27"/>
      <p:bold r:id="rId28"/>
      <p:italic r:id="rId29"/>
      <p:boldItalic r:id="rId30"/>
    </p:embeddedFont>
    <p:embeddedFont>
      <p:font typeface="Poppins SemiBold" panose="00000700000000000000" pitchFamily="2" charset="0"/>
      <p:regular r:id="rId31"/>
      <p:bold r:id="rId32"/>
      <p:italic r:id="rId33"/>
      <p:boldItalic r:id="rId34"/>
    </p:embeddedFont>
    <p:embeddedFont>
      <p:font typeface="PT Sans" panose="020B0503020203020204" pitchFamily="34" charset="0"/>
      <p:regular r:id="rId35"/>
      <p:bold r:id="rId36"/>
      <p:italic r:id="rId37"/>
      <p:boldItalic r:id="rId38"/>
    </p:embeddedFont>
    <p:embeddedFont>
      <p:font typeface="Roboto Condensed Light" panose="02000000000000000000" pitchFamily="2" charset="0"/>
      <p:regular r:id="rId39"/>
      <p: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52"/>
    <p:restoredTop sz="74642" autoAdjust="0"/>
  </p:normalViewPr>
  <p:slideViewPr>
    <p:cSldViewPr snapToGrid="0">
      <p:cViewPr varScale="1">
        <p:scale>
          <a:sx n="160" d="100"/>
          <a:sy n="160" d="100"/>
        </p:scale>
        <p:origin x="191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font" Target="fonts/font21.fntdata"/><Relationship Id="rId21" Type="http://schemas.openxmlformats.org/officeDocument/2006/relationships/font" Target="fonts/font3.fntdata"/><Relationship Id="rId34" Type="http://schemas.openxmlformats.org/officeDocument/2006/relationships/font" Target="fonts/font16.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font" Target="fonts/font19.fntdata"/><Relationship Id="rId40" Type="http://schemas.openxmlformats.org/officeDocument/2006/relationships/font" Target="fonts/font2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font" Target="fonts/font2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184233f2bd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184233f2bd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lang="en-US" sz="1050" b="0" i="0" u="none" strike="noStrike" cap="none" dirty="0">
              <a:solidFill>
                <a:srgbClr val="000000"/>
              </a:solidFill>
              <a:effectLst/>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rtl="0">
              <a:spcBef>
                <a:spcPts val="0"/>
              </a:spcBef>
              <a:spcAft>
                <a:spcPts val="0"/>
              </a:spcAft>
              <a:buNone/>
            </a:pPr>
            <a:r>
              <a:rPr lang="en-US" sz="1800" kern="0" dirty="0">
                <a:effectLst/>
                <a:latin typeface="Times New Roman" panose="02020603050405020304" pitchFamily="18" charset="0"/>
                <a:ea typeface="Times New Roman" panose="02020603050405020304" pitchFamily="18" charset="0"/>
                <a:cs typeface="Arial" panose="020B0604020202020204" pitchFamily="34" charset="0"/>
              </a:rPr>
              <a:t>One of the uncommon beliefs associated with lawn mowing services [pause] is that some people believe that the act of mowing the lawn [click][pause] can create positive energy flow or remove negative energies from the environment. [pause] Some individuals also may believe that mowing the lawn during [click] specific lunar phases can yield better results in terms of growth, health, or overall energy balance [pause] lastly [pause] some individuals may hire lawn mowing services [click] that use eco-friendly practices [pause] to minimize noise, air pollution, or harm to beneficial insects and wildlife</a:t>
            </a:r>
          </a:p>
        </p:txBody>
      </p:sp>
    </p:spTree>
    <p:extLst>
      <p:ext uri="{BB962C8B-B14F-4D97-AF65-F5344CB8AC3E}">
        <p14:creationId xmlns:p14="http://schemas.microsoft.com/office/powerpoint/2010/main" val="14321635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b="0" i="0" dirty="0">
                <a:solidFill>
                  <a:srgbClr val="374151"/>
                </a:solidFill>
                <a:effectLst/>
                <a:latin typeface="Times New Roman" panose="02020603050405020304" pitchFamily="18" charset="0"/>
                <a:cs typeface="Times New Roman" panose="02020603050405020304" pitchFamily="18" charset="0"/>
              </a:rPr>
              <a:t>The core problem associated with lawn mowing services is [click]"Meeting the Expectations of the Homeowner.“ [pause] Failure to meet these expectations can lead to frustration and a breakdown in the client-provider relationship.[pause] Therefore, addressing the core problem involves understanding and effectively fulfilling the specific needs and desires of the homeowner in terms of lawn mowing services.</a:t>
            </a:r>
            <a:endParaRPr lang="en-US" sz="110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endPar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23774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kern="0" dirty="0">
                <a:effectLst/>
                <a:latin typeface="Times New Roman" panose="02020603050405020304" pitchFamily="18" charset="0"/>
                <a:ea typeface="Times New Roman" panose="02020603050405020304" pitchFamily="18" charset="0"/>
                <a:cs typeface="Arial" panose="020B0604020202020204" pitchFamily="34" charset="0"/>
              </a:rPr>
              <a:t>lawn buddy however faces few subproblems [pause] for instance [pause] landscape maintenance [pause][click]involves multiple tasks [pause] that must be performed properly at the right time[pause] to avoid losing the advantage of natural process [pause][click]In addition[pause] scheduling and dispatching landscapers on time with the right equipment makes a big difference to operations and profitability [pause]Also [pause] since the business is seasonal[click] , keeping the equipment safe and in a ready-to-operate condition when the crew needs them at the job site [pause] is a challenge [pause] and requires proper usage and maintenance on a routine basis [pause] Lastly[pause][click] Green industry regulations [pause] whether it is related to the use of pesticides and fertilizers or the equipment and pollution levels [pause] is a big challenge for Lawn Buddy</a:t>
            </a:r>
          </a:p>
          <a:p>
            <a:pPr marL="0" marR="0" indent="0">
              <a:spcBef>
                <a:spcPts val="0"/>
              </a:spcBef>
              <a:spcAft>
                <a:spcPts val="0"/>
              </a:spcAft>
              <a:buNone/>
            </a:pPr>
            <a:endParaRPr lang="en-US" sz="1800" kern="0" dirty="0">
              <a:effectLst/>
              <a:latin typeface="Times New Roman" panose="02020603050405020304" pitchFamily="18"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1048646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spcBef>
                <a:spcPts val="0"/>
              </a:spcBef>
              <a:spcAft>
                <a:spcPts val="0"/>
              </a:spcAft>
              <a:buNone/>
            </a:pPr>
            <a:r>
              <a:rPr lang="en-US" sz="1800" kern="0" dirty="0">
                <a:effectLst/>
                <a:latin typeface="Times New Roman" panose="02020603050405020304" pitchFamily="18" charset="0"/>
                <a:ea typeface="Times New Roman" panose="02020603050405020304" pitchFamily="18" charset="0"/>
                <a:cs typeface="Arial" panose="020B0604020202020204" pitchFamily="34" charset="0"/>
              </a:rPr>
              <a:t>One of the experiments we need to run to improve our operations is to [click] develop a systematic approach to collecting and analyzing customer feedback to identify areas for improvement, and tailor our services accordingly [pause] In addition [pause] we need [click] to test different scheduling options to determine the optimal timing for providing lawn mowing services [pause] to identify the preferred time slots that align with customers’ needs and preferences. [pause] lastly [pause] we need to test and evaluate the use of new equipment or technologies that could improve efficiency and quality that will streamline operations and enhance customer experience accordingly</a:t>
            </a:r>
          </a:p>
        </p:txBody>
      </p:sp>
    </p:spTree>
    <p:extLst>
      <p:ext uri="{BB962C8B-B14F-4D97-AF65-F5344CB8AC3E}">
        <p14:creationId xmlns:p14="http://schemas.microsoft.com/office/powerpoint/2010/main" val="27123651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spcBef>
                <a:spcPts val="0"/>
              </a:spcBef>
              <a:spcAft>
                <a:spcPts val="0"/>
              </a:spcAft>
              <a:buNone/>
            </a:pPr>
            <a:r>
              <a:rPr lang="en-US" sz="1800" kern="0" dirty="0">
                <a:effectLst/>
                <a:latin typeface="Times New Roman" panose="02020603050405020304" pitchFamily="18" charset="0"/>
                <a:ea typeface="Times New Roman" panose="02020603050405020304" pitchFamily="18" charset="0"/>
                <a:cs typeface="Arial" panose="020B0604020202020204" pitchFamily="34" charset="0"/>
              </a:rPr>
              <a:t>One of the resources that Lawn Buddy needs [pause] is to [click] invest in high-quality lawn mowing equipment [pause] in addition to [click] having the necessary insurance coverage [pause] and obtaining any required licenses or permits needed [pause] to operate lawn mowing services legally in the area.[pause]lastly[pause] we will need to allocate resources [click] for ongoing training and education[pause] to stay updated on the latest lawn care practices, safety guidelines, and government regulations</a:t>
            </a:r>
          </a:p>
        </p:txBody>
      </p:sp>
    </p:spTree>
    <p:extLst>
      <p:ext uri="{BB962C8B-B14F-4D97-AF65-F5344CB8AC3E}">
        <p14:creationId xmlns:p14="http://schemas.microsoft.com/office/powerpoint/2010/main" val="24551567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spcBef>
                <a:spcPts val="0"/>
              </a:spcBef>
              <a:spcAft>
                <a:spcPts val="0"/>
              </a:spcAft>
              <a:buNone/>
            </a:pPr>
            <a:r>
              <a:rPr lang="en-US" sz="1800" kern="0" dirty="0">
                <a:effectLst/>
                <a:latin typeface="Times New Roman" panose="02020603050405020304" pitchFamily="18" charset="0"/>
                <a:ea typeface="Times New Roman" panose="02020603050405020304" pitchFamily="18" charset="0"/>
                <a:cs typeface="Arial" panose="020B0604020202020204" pitchFamily="34" charset="0"/>
              </a:rPr>
              <a:t>In order to enhance Lawn Buddy, we need to [pause][click] explore mobile apps and online platforms that can enhance customer experience and provide a user-friendly interface [pause] for managing service requests and payments [pause] we will also need to [pause][click] implement performance tracking and analytics tools [pause] to monitor key metrics that can provide insights into our business's performance [pause] and help us make data-driven decisions [pause] lastly [pause] we need to [click] search for digital marketing solutions that can help us improve our online presence [pause] reach a wider audience [pause] and attract potential customers [pause][pause] Thank you for watching!</a:t>
            </a:r>
          </a:p>
        </p:txBody>
      </p:sp>
    </p:spTree>
    <p:extLst>
      <p:ext uri="{BB962C8B-B14F-4D97-AF65-F5344CB8AC3E}">
        <p14:creationId xmlns:p14="http://schemas.microsoft.com/office/powerpoint/2010/main" val="2761999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kern="0" dirty="0">
              <a:effectLst/>
              <a:latin typeface="+mj-lt"/>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259342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kern="0" dirty="0">
              <a:effectLst/>
              <a:latin typeface="+mj-lt"/>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206435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kern="0" dirty="0">
              <a:effectLst/>
              <a:latin typeface="+mj-lt"/>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058394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17500" indent="-171450">
              <a:buSzPts val="1300"/>
              <a:buFont typeface="Arial" panose="020B0604020202020204" pitchFamily="34" charset="0"/>
              <a:buChar char="•"/>
            </a:pPr>
            <a:r>
              <a:rPr lang="en-US" sz="3200" dirty="0">
                <a:latin typeface="Lato" panose="020F0502020204030203" pitchFamily="34" charset="0"/>
                <a:ea typeface="Lato" panose="020F0502020204030203" pitchFamily="34" charset="0"/>
                <a:cs typeface="Lato" panose="020F0502020204030203" pitchFamily="34" charset="0"/>
              </a:rPr>
              <a:t>Stability and Consistency: Middle-aged and older individuals who own single-family residential properties tend to have a stable lifestyle and settled living arrangements. They are more likely to stay in their homes for an extended period, leading to consistent and recurring lawn care needs. This stability provides a reliable customer base for a lawn mowing business, ensuring a steady flow of work and revenue.</a:t>
            </a:r>
          </a:p>
          <a:p>
            <a:pPr marL="317500" indent="-171450">
              <a:buSzPts val="1300"/>
              <a:buFont typeface="Arial" panose="020B0604020202020204" pitchFamily="34" charset="0"/>
              <a:buChar char="•"/>
            </a:pPr>
            <a:endParaRPr lang="en-US" sz="3200" dirty="0">
              <a:latin typeface="Lato" panose="020F0502020204030203" pitchFamily="34" charset="0"/>
              <a:ea typeface="Lato" panose="020F0502020204030203" pitchFamily="34" charset="0"/>
              <a:cs typeface="Lato" panose="020F0502020204030203" pitchFamily="34" charset="0"/>
            </a:endParaRPr>
          </a:p>
          <a:p>
            <a:pPr marL="317500" indent="-171450">
              <a:buSzPts val="1300"/>
              <a:buFont typeface="Arial" panose="020B0604020202020204" pitchFamily="34" charset="0"/>
              <a:buChar char="•"/>
            </a:pPr>
            <a:r>
              <a:rPr lang="en-US" sz="3200" dirty="0">
                <a:latin typeface="Lato" panose="020F0502020204030203" pitchFamily="34" charset="0"/>
                <a:ea typeface="Lato" panose="020F0502020204030203" pitchFamily="34" charset="0"/>
                <a:cs typeface="Lato" panose="020F0502020204030203" pitchFamily="34" charset="0"/>
              </a:rPr>
              <a:t>Financial Capability: Middle-aged and older individuals often have higher income levels and greater financial stability compared to younger demographics. This financial capability allows them to invest in professional lawn care services and prioritize the upkeep of their property's appearance. As a result, they are more willing to pay for quality lawn mowing services, offering the potential for higher-profit margins for the business.</a:t>
            </a:r>
          </a:p>
          <a:p>
            <a:pPr marL="317500" indent="-171450">
              <a:buSzPts val="1300"/>
              <a:buFont typeface="Arial" panose="020B0604020202020204" pitchFamily="34" charset="0"/>
              <a:buChar char="•"/>
            </a:pPr>
            <a:endParaRPr lang="en-US" sz="3200" dirty="0">
              <a:latin typeface="Lato" panose="020F0502020204030203" pitchFamily="34" charset="0"/>
              <a:ea typeface="Lato" panose="020F0502020204030203" pitchFamily="34" charset="0"/>
              <a:cs typeface="Lato" panose="020F0502020204030203" pitchFamily="34" charset="0"/>
            </a:endParaRPr>
          </a:p>
          <a:p>
            <a:pPr marL="317500" indent="-171450">
              <a:buSzPts val="1300"/>
              <a:buFont typeface="Arial" panose="020B0604020202020204" pitchFamily="34" charset="0"/>
              <a:buChar char="•"/>
            </a:pPr>
            <a:r>
              <a:rPr lang="en-US" sz="3200" dirty="0">
                <a:latin typeface="Lato" panose="020F0502020204030203" pitchFamily="34" charset="0"/>
                <a:ea typeface="Lato" panose="020F0502020204030203" pitchFamily="34" charset="0"/>
                <a:cs typeface="Lato" panose="020F0502020204030203" pitchFamily="34" charset="0"/>
              </a:rPr>
              <a:t>Experience and Trust: Middle-aged and older individuals generally value experience, reliability, and trustworthiness when choosing service providers. By targeting this age group, a lawn mowing business can leverage its expertise, reputation, and track record to establish trust and credibility. Building trust with customers in this segment can lead to long-term relationships, repeat business, and positive word-of-mouth referrals.</a:t>
            </a:r>
          </a:p>
          <a:p>
            <a:pPr marL="317500" indent="-171450">
              <a:buSzPts val="1300"/>
              <a:buFont typeface="Arial" panose="020B0604020202020204" pitchFamily="34" charset="0"/>
              <a:buChar char="•"/>
            </a:pPr>
            <a:endParaRPr lang="en-US" sz="3200" dirty="0">
              <a:latin typeface="Lato" panose="020F0502020204030203" pitchFamily="34" charset="0"/>
              <a:ea typeface="Lato" panose="020F0502020204030203" pitchFamily="34" charset="0"/>
              <a:cs typeface="Lato" panose="020F0502020204030203" pitchFamily="34" charset="0"/>
            </a:endParaRPr>
          </a:p>
          <a:p>
            <a:pPr marL="317500" indent="-171450">
              <a:buSzPts val="1300"/>
              <a:buFont typeface="Arial" panose="020B0604020202020204" pitchFamily="34" charset="0"/>
              <a:buChar char="•"/>
            </a:pPr>
            <a:r>
              <a:rPr lang="en-US" sz="3200" dirty="0">
                <a:latin typeface="Lato" panose="020F0502020204030203" pitchFamily="34" charset="0"/>
                <a:ea typeface="Lato" panose="020F0502020204030203" pitchFamily="34" charset="0"/>
                <a:cs typeface="Lato" panose="020F0502020204030203" pitchFamily="34" charset="0"/>
              </a:rPr>
              <a:t>Growth Potential: The middle-aged and older population is expanding in many regions, presenting growth opportunities for businesses targeting this demographic. As this segment continues to grow, the demand for lawn mowing services from single-family residential customers in this age group is likely to increase as well. By establishing a strong presence and reputation within this target segment, Lawn Buddy can position itself for long-term growth and sustainability.</a:t>
            </a:r>
          </a:p>
        </p:txBody>
      </p:sp>
    </p:spTree>
    <p:extLst>
      <p:ext uri="{BB962C8B-B14F-4D97-AF65-F5344CB8AC3E}">
        <p14:creationId xmlns:p14="http://schemas.microsoft.com/office/powerpoint/2010/main" val="21706035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None/>
            </a:pPr>
            <a:r>
              <a:rPr lang="en-US" sz="3200" b="0" i="0" dirty="0">
                <a:solidFill>
                  <a:srgbClr val="222222"/>
                </a:solidFill>
                <a:effectLst/>
                <a:latin typeface="+mj-lt"/>
              </a:rPr>
              <a:t>Tasks:</a:t>
            </a:r>
          </a:p>
          <a:p>
            <a:pPr algn="l"/>
            <a:r>
              <a:rPr lang="en-US" sz="3200" b="0" i="0" dirty="0">
                <a:solidFill>
                  <a:srgbClr val="222222"/>
                </a:solidFill>
                <a:effectLst/>
                <a:latin typeface="+mj-lt"/>
              </a:rPr>
              <a:t>1. Develop a primary data strategy: To build the primary dataset you have three options — you only need to pick </a:t>
            </a:r>
            <a:r>
              <a:rPr lang="en-US" sz="3200" b="0" i="0" u="sng" dirty="0">
                <a:solidFill>
                  <a:srgbClr val="222222"/>
                </a:solidFill>
                <a:effectLst/>
                <a:latin typeface="+mj-lt"/>
              </a:rPr>
              <a:t>one</a:t>
            </a:r>
            <a:r>
              <a:rPr lang="en-US" sz="3200" b="0" i="0" dirty="0">
                <a:solidFill>
                  <a:srgbClr val="222222"/>
                </a:solidFill>
                <a:effectLst/>
                <a:latin typeface="+mj-lt"/>
              </a:rPr>
              <a:t>: </a:t>
            </a:r>
          </a:p>
          <a:p>
            <a:pPr algn="l"/>
            <a:r>
              <a:rPr lang="en-US" sz="3200" b="0" i="0" dirty="0">
                <a:solidFill>
                  <a:srgbClr val="222222"/>
                </a:solidFill>
                <a:effectLst/>
                <a:latin typeface="+mj-lt"/>
              </a:rPr>
              <a:t>A) customer interviews using semi-structured interviews comprised of questions aimed at uncovering the challenges and needs within the target customer segment. Target: Minimum of 6 interviews. </a:t>
            </a:r>
          </a:p>
          <a:p>
            <a:pPr algn="l"/>
            <a:r>
              <a:rPr lang="en-US" sz="3200" b="0" i="0" dirty="0">
                <a:solidFill>
                  <a:srgbClr val="222222"/>
                </a:solidFill>
                <a:effectLst/>
                <a:latin typeface="+mj-lt"/>
              </a:rPr>
              <a:t>B) target segment survey comprised of questions aimed at uncovering the challenges and needs within the target customer segment. Target: Minimum of 30 survey responses. </a:t>
            </a:r>
          </a:p>
          <a:p>
            <a:pPr algn="l"/>
            <a:r>
              <a:rPr lang="en-US" sz="3200" b="0" i="0" dirty="0">
                <a:solidFill>
                  <a:srgbClr val="222222"/>
                </a:solidFill>
                <a:effectLst/>
                <a:latin typeface="+mj-lt"/>
              </a:rPr>
              <a:t>C) Natural language processing using AI tools such as sentiment analysis, latent Dirichlet allocation or other topic modeling tools. To build your dataset, you are welcome to use web scraping tools or find a dataset online with data from your customer segment. Target: Minimum is contingent upon particular analytics strategy. If you would to work on this method, please touch base with Dr. T. to discuss your plan in more detail.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kern="0" dirty="0">
              <a:effectLst/>
              <a:latin typeface="+mj-lt"/>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kern="0" dirty="0">
                <a:effectLst/>
                <a:latin typeface="+mj-lt"/>
                <a:ea typeface="Times New Roman" panose="02020603050405020304" pitchFamily="18" charset="0"/>
                <a:cs typeface="Arial" panose="020B0604020202020204" pitchFamily="34" charset="0"/>
              </a:rPr>
              <a:t>Rubric</a:t>
            </a:r>
          </a:p>
          <a:p>
            <a:pPr algn="l"/>
            <a:r>
              <a:rPr lang="en-US" sz="3200" b="0" i="0" dirty="0">
                <a:solidFill>
                  <a:srgbClr val="222222"/>
                </a:solidFill>
                <a:effectLst/>
                <a:latin typeface="+mj-lt"/>
              </a:rPr>
              <a:t>1. Quality and effectiveness of the chosen primary data strategy (10 points)</a:t>
            </a:r>
          </a:p>
          <a:p>
            <a:pPr algn="l"/>
            <a:r>
              <a:rPr lang="en-US" sz="3200" b="0" i="0" dirty="0">
                <a:solidFill>
                  <a:srgbClr val="222222"/>
                </a:solidFill>
                <a:effectLst/>
                <a:latin typeface="+mj-lt"/>
              </a:rPr>
              <a:t>2. Implementation of the chosen strategy - quality of interviews, surveys, or NLP strategy and data collected (10 points)</a:t>
            </a:r>
          </a:p>
          <a:p>
            <a:pPr algn="l"/>
            <a:r>
              <a:rPr lang="en-US" sz="3200" b="0" i="0" dirty="0">
                <a:solidFill>
                  <a:srgbClr val="222222"/>
                </a:solidFill>
                <a:effectLst/>
                <a:latin typeface="+mj-lt"/>
              </a:rPr>
              <a:t>3. Thoroughness in identifying key customer problems based on primary data collected (10 points)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kern="0" dirty="0">
              <a:effectLst/>
              <a:latin typeface="+mj-lt"/>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985245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None/>
            </a:pPr>
            <a:r>
              <a:rPr lang="en-US" sz="3200" b="0" i="0" dirty="0">
                <a:solidFill>
                  <a:srgbClr val="222222"/>
                </a:solidFill>
                <a:effectLst/>
                <a:latin typeface="+mj-lt"/>
              </a:rPr>
              <a:t>Tasks:</a:t>
            </a:r>
          </a:p>
          <a:p>
            <a:pPr algn="l"/>
            <a:r>
              <a:rPr lang="en-US" sz="3200" b="0" i="0" dirty="0">
                <a:solidFill>
                  <a:srgbClr val="222222"/>
                </a:solidFill>
                <a:effectLst/>
                <a:latin typeface="+mj-lt"/>
              </a:rPr>
              <a:t>1. Organize and structure the data for analysis.</a:t>
            </a:r>
          </a:p>
          <a:p>
            <a:pPr algn="l"/>
            <a:r>
              <a:rPr lang="en-US" sz="3200" b="0" i="0" dirty="0">
                <a:solidFill>
                  <a:srgbClr val="222222"/>
                </a:solidFill>
                <a:effectLst/>
                <a:latin typeface="+mj-lt"/>
              </a:rPr>
              <a:t>2. Perform qualitative analysis, statistical analysis, or machine learning algorithms to extract patterns, trends, or insights from the data.</a:t>
            </a:r>
          </a:p>
          <a:p>
            <a:pPr algn="l"/>
            <a:r>
              <a:rPr lang="en-US" sz="3200" b="0" i="0" dirty="0">
                <a:solidFill>
                  <a:srgbClr val="222222"/>
                </a:solidFill>
                <a:effectLst/>
                <a:latin typeface="+mj-lt"/>
              </a:rPr>
              <a:t>3. Interpret the analysis results in the context of the customer problems.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kern="0" dirty="0">
              <a:effectLst/>
              <a:latin typeface="+mj-lt"/>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kern="0" dirty="0">
                <a:effectLst/>
                <a:latin typeface="+mj-lt"/>
                <a:ea typeface="Times New Roman" panose="02020603050405020304" pitchFamily="18" charset="0"/>
                <a:cs typeface="Arial" panose="020B0604020202020204" pitchFamily="34" charset="0"/>
              </a:rPr>
              <a:t>Rubric</a:t>
            </a:r>
          </a:p>
          <a:p>
            <a:pPr algn="l"/>
            <a:r>
              <a:rPr lang="en-US" sz="3200" b="0" i="0" dirty="0">
                <a:solidFill>
                  <a:srgbClr val="222222"/>
                </a:solidFill>
                <a:effectLst/>
                <a:latin typeface="+mj-lt"/>
              </a:rPr>
              <a:t>1. Organization and structuring of the data for analysis (10 points)</a:t>
            </a:r>
          </a:p>
          <a:p>
            <a:pPr algn="l"/>
            <a:r>
              <a:rPr lang="en-US" sz="3200" b="0" i="0" dirty="0">
                <a:solidFill>
                  <a:srgbClr val="222222"/>
                </a:solidFill>
                <a:effectLst/>
                <a:latin typeface="+mj-lt"/>
              </a:rPr>
              <a:t>2. Appropriateness and execution of analysis methods used - qualitative, statistical, or machine learning (10 points)</a:t>
            </a:r>
          </a:p>
          <a:p>
            <a:pPr algn="l"/>
            <a:r>
              <a:rPr lang="en-US" sz="3200" b="0" i="0" dirty="0">
                <a:solidFill>
                  <a:srgbClr val="222222"/>
                </a:solidFill>
                <a:effectLst/>
                <a:latin typeface="+mj-lt"/>
              </a:rPr>
              <a:t>3. Insightfulness of the interpretation of analysis results (10 points)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kern="0" dirty="0">
              <a:effectLst/>
              <a:latin typeface="+mj-lt"/>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42511549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kern="0" dirty="0">
                <a:effectLst/>
                <a:latin typeface="Times New Roman" panose="02020603050405020304" pitchFamily="18" charset="0"/>
                <a:ea typeface="Times New Roman" panose="02020603050405020304" pitchFamily="18" charset="0"/>
                <a:cs typeface="Arial" panose="020B0604020202020204" pitchFamily="34" charset="0"/>
              </a:rPr>
              <a:t>I am building an AI venture concept for [pause][click] a lawn service startup company called [pause][click] Lawn Buddy [pause] that allows [click] lawn owners to input information about their lawn [pause] to help determining the type of service the lawn needs [pause][click] then customers will be able to schedule and confirm their lawn service appointment[pause]</a:t>
            </a:r>
          </a:p>
        </p:txBody>
      </p:sp>
    </p:spTree>
    <p:extLst>
      <p:ext uri="{BB962C8B-B14F-4D97-AF65-F5344CB8AC3E}">
        <p14:creationId xmlns:p14="http://schemas.microsoft.com/office/powerpoint/2010/main" val="26419515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spcBef>
                <a:spcPts val="0"/>
              </a:spcBef>
              <a:spcAft>
                <a:spcPts val="0"/>
              </a:spcAft>
              <a:buNone/>
            </a:pPr>
            <a:r>
              <a:rPr lang="en-US" sz="1800" kern="0" dirty="0">
                <a:effectLst/>
                <a:latin typeface="Times New Roman" panose="02020603050405020304" pitchFamily="18" charset="0"/>
                <a:ea typeface="Times New Roman" panose="02020603050405020304" pitchFamily="18" charset="0"/>
                <a:cs typeface="Arial" panose="020B0604020202020204" pitchFamily="34" charset="0"/>
              </a:rPr>
              <a:t>Common beliefs associated with lawn mowing services include [click][pause] expertise and professionalism where many people believe that hiring a lawn mowing service [pause]ensures that professionals with expertise in lawn care [pause] will handle the task effectively and efficiently [pause] another belief is that [pause] hiring a lawn mowing service [click] saves time especially for people having busy lives and not having the time or energy [pause] to dedicate to regular lawn maintenance [pause] Lawn mowing services are also often believed to have access to [click] the proper equipment and tools required for efficient and high-quality lawn care. [pause] lastly lawn mowing services are expected to provide consistent and regular maintenance schedules [pause] which is believed to promote the health and appearance of the lawn</a:t>
            </a:r>
          </a:p>
        </p:txBody>
      </p:sp>
    </p:spTree>
    <p:extLst>
      <p:ext uri="{BB962C8B-B14F-4D97-AF65-F5344CB8AC3E}">
        <p14:creationId xmlns:p14="http://schemas.microsoft.com/office/powerpoint/2010/main" val="420436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53450" y="1767862"/>
            <a:ext cx="3910500" cy="1857300"/>
          </a:xfrm>
          <a:prstGeom prst="rect">
            <a:avLst/>
          </a:prstGeom>
        </p:spPr>
        <p:txBody>
          <a:bodyPr spcFirstLastPara="1" wrap="square" lIns="91425" tIns="91425" rIns="91425" bIns="91425" anchor="b" anchorCtr="0">
            <a:noAutofit/>
          </a:bodyPr>
          <a:lstStyle>
            <a:lvl1pPr lvl="0" algn="r">
              <a:lnSpc>
                <a:spcPct val="95000"/>
              </a:lnSpc>
              <a:spcBef>
                <a:spcPts val="0"/>
              </a:spcBef>
              <a:spcAft>
                <a:spcPts val="0"/>
              </a:spcAft>
              <a:buClr>
                <a:srgbClr val="191919"/>
              </a:buClr>
              <a:buSzPts val="5200"/>
              <a:buNone/>
              <a:defRPr sz="4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653536" y="3820119"/>
            <a:ext cx="3910500" cy="39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8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title">
  <p:cSld name="CUSTOM_1">
    <p:spTree>
      <p:nvGrpSpPr>
        <p:cNvPr id="1" name="Shape 56"/>
        <p:cNvGrpSpPr/>
        <p:nvPr/>
      </p:nvGrpSpPr>
      <p:grpSpPr>
        <a:xfrm>
          <a:off x="0" y="0"/>
          <a:ext cx="0" cy="0"/>
          <a:chOff x="0" y="0"/>
          <a:chExt cx="0" cy="0"/>
        </a:xfrm>
      </p:grpSpPr>
      <p:sp>
        <p:nvSpPr>
          <p:cNvPr id="57" name="Google Shape;57;p14"/>
          <p:cNvSpPr/>
          <p:nvPr/>
        </p:nvSpPr>
        <p:spPr>
          <a:xfrm>
            <a:off x="454550" y="1883025"/>
            <a:ext cx="8278800" cy="2865300"/>
          </a:xfrm>
          <a:prstGeom prst="roundRect">
            <a:avLst>
              <a:gd name="adj" fmla="val 3352"/>
            </a:avLst>
          </a:prstGeom>
          <a:gradFill>
            <a:gsLst>
              <a:gs pos="0">
                <a:srgbClr val="000000">
                  <a:alpha val="0"/>
                </a:srgbClr>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4"/>
          <p:cNvSpPr txBox="1">
            <a:spLocks noGrp="1"/>
          </p:cNvSpPr>
          <p:nvPr>
            <p:ph type="title"/>
          </p:nvPr>
        </p:nvSpPr>
        <p:spPr>
          <a:xfrm>
            <a:off x="2716300" y="2095925"/>
            <a:ext cx="4992900" cy="1369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11000">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9" name="Google Shape;59;p14"/>
          <p:cNvSpPr txBox="1">
            <a:spLocks noGrp="1"/>
          </p:cNvSpPr>
          <p:nvPr>
            <p:ph type="subTitle" idx="1"/>
          </p:nvPr>
        </p:nvSpPr>
        <p:spPr>
          <a:xfrm>
            <a:off x="1643400" y="3541275"/>
            <a:ext cx="5857200" cy="729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60"/>
        <p:cNvGrpSpPr/>
        <p:nvPr/>
      </p:nvGrpSpPr>
      <p:grpSpPr>
        <a:xfrm>
          <a:off x="0" y="0"/>
          <a:ext cx="0" cy="0"/>
          <a:chOff x="0" y="0"/>
          <a:chExt cx="0" cy="0"/>
        </a:xfrm>
      </p:grpSpPr>
      <p:sp>
        <p:nvSpPr>
          <p:cNvPr id="61" name="Google Shape;61;p15"/>
          <p:cNvSpPr txBox="1">
            <a:spLocks noGrp="1"/>
          </p:cNvSpPr>
          <p:nvPr>
            <p:ph type="title"/>
          </p:nvPr>
        </p:nvSpPr>
        <p:spPr>
          <a:xfrm>
            <a:off x="1753050" y="3294944"/>
            <a:ext cx="5637900" cy="292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62" name="Google Shape;62;p15"/>
          <p:cNvSpPr txBox="1">
            <a:spLocks noGrp="1"/>
          </p:cNvSpPr>
          <p:nvPr>
            <p:ph type="subTitle" idx="1"/>
          </p:nvPr>
        </p:nvSpPr>
        <p:spPr>
          <a:xfrm>
            <a:off x="1379550" y="1703638"/>
            <a:ext cx="6384900" cy="147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25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2">
  <p:cSld name="CUSTOM_2">
    <p:spTree>
      <p:nvGrpSpPr>
        <p:cNvPr id="1" name="Shape 63"/>
        <p:cNvGrpSpPr/>
        <p:nvPr/>
      </p:nvGrpSpPr>
      <p:grpSpPr>
        <a:xfrm>
          <a:off x="0" y="0"/>
          <a:ext cx="0" cy="0"/>
          <a:chOff x="0" y="0"/>
          <a:chExt cx="0" cy="0"/>
        </a:xfrm>
      </p:grpSpPr>
      <p:sp>
        <p:nvSpPr>
          <p:cNvPr id="64" name="Google Shape;64;p16"/>
          <p:cNvSpPr txBox="1">
            <a:spLocks noGrp="1"/>
          </p:cNvSpPr>
          <p:nvPr>
            <p:ph type="body" idx="1"/>
          </p:nvPr>
        </p:nvSpPr>
        <p:spPr>
          <a:xfrm>
            <a:off x="719900" y="1228725"/>
            <a:ext cx="7704000" cy="3403500"/>
          </a:xfrm>
          <a:prstGeom prst="rect">
            <a:avLst/>
          </a:prstGeom>
        </p:spPr>
        <p:txBody>
          <a:bodyPr spcFirstLastPara="1" wrap="square" lIns="91425" tIns="91425" rIns="91425" bIns="91425" anchor="t" anchorCtr="0">
            <a:noAutofit/>
          </a:bodyPr>
          <a:lstStyle>
            <a:lvl1pPr marL="457200" lvl="0" indent="-342900" rtl="0">
              <a:lnSpc>
                <a:spcPct val="100000"/>
              </a:lnSpc>
              <a:spcBef>
                <a:spcPts val="0"/>
              </a:spcBef>
              <a:spcAft>
                <a:spcPts val="0"/>
              </a:spcAft>
              <a:buSzPts val="1800"/>
              <a:buChar char="●"/>
              <a:defRPr/>
            </a:lvl1pPr>
            <a:lvl2pPr marL="914400" lvl="1" indent="-317500" rtl="0">
              <a:lnSpc>
                <a:spcPct val="115000"/>
              </a:lnSpc>
              <a:spcBef>
                <a:spcPts val="1000"/>
              </a:spcBef>
              <a:spcAft>
                <a:spcPts val="0"/>
              </a:spcAft>
              <a:buSzPts val="1400"/>
              <a:buChar char="○"/>
              <a:defRPr/>
            </a:lvl2pPr>
            <a:lvl3pPr marL="1371600" lvl="2" indent="-317500" rtl="0">
              <a:lnSpc>
                <a:spcPct val="115000"/>
              </a:lnSpc>
              <a:spcBef>
                <a:spcPts val="1600"/>
              </a:spcBef>
              <a:spcAft>
                <a:spcPts val="0"/>
              </a:spcAft>
              <a:buSzPts val="1400"/>
              <a:buChar char="■"/>
              <a:defRPr/>
            </a:lvl3pPr>
            <a:lvl4pPr marL="1828800" lvl="3" indent="-317500" rtl="0">
              <a:lnSpc>
                <a:spcPct val="115000"/>
              </a:lnSpc>
              <a:spcBef>
                <a:spcPts val="1600"/>
              </a:spcBef>
              <a:spcAft>
                <a:spcPts val="0"/>
              </a:spcAft>
              <a:buSzPts val="1400"/>
              <a:buChar char="●"/>
              <a:defRPr/>
            </a:lvl4pPr>
            <a:lvl5pPr marL="2286000" lvl="4" indent="-317500" rtl="0">
              <a:lnSpc>
                <a:spcPct val="115000"/>
              </a:lnSpc>
              <a:spcBef>
                <a:spcPts val="1600"/>
              </a:spcBef>
              <a:spcAft>
                <a:spcPts val="0"/>
              </a:spcAft>
              <a:buSzPts val="1400"/>
              <a:buChar char="○"/>
              <a:defRPr/>
            </a:lvl5pPr>
            <a:lvl6pPr marL="2743200" lvl="5" indent="-317500" rtl="0">
              <a:lnSpc>
                <a:spcPct val="115000"/>
              </a:lnSpc>
              <a:spcBef>
                <a:spcPts val="1600"/>
              </a:spcBef>
              <a:spcAft>
                <a:spcPts val="0"/>
              </a:spcAft>
              <a:buSzPts val="1400"/>
              <a:buChar char="■"/>
              <a:defRPr/>
            </a:lvl6pPr>
            <a:lvl7pPr marL="3200400" lvl="6" indent="-317500" rtl="0">
              <a:lnSpc>
                <a:spcPct val="115000"/>
              </a:lnSpc>
              <a:spcBef>
                <a:spcPts val="1600"/>
              </a:spcBef>
              <a:spcAft>
                <a:spcPts val="0"/>
              </a:spcAft>
              <a:buSzPts val="1400"/>
              <a:buChar char="●"/>
              <a:defRPr/>
            </a:lvl7pPr>
            <a:lvl8pPr marL="3657600" lvl="7" indent="-317500" rtl="0">
              <a:lnSpc>
                <a:spcPct val="115000"/>
              </a:lnSpc>
              <a:spcBef>
                <a:spcPts val="1600"/>
              </a:spcBef>
              <a:spcAft>
                <a:spcPts val="0"/>
              </a:spcAft>
              <a:buSzPts val="1400"/>
              <a:buChar char="○"/>
              <a:defRPr/>
            </a:lvl8pPr>
            <a:lvl9pPr marL="4114800" lvl="8" indent="-317500" rtl="0">
              <a:lnSpc>
                <a:spcPct val="115000"/>
              </a:lnSpc>
              <a:spcBef>
                <a:spcPts val="1600"/>
              </a:spcBef>
              <a:spcAft>
                <a:spcPts val="1600"/>
              </a:spcAft>
              <a:buSzPts val="1400"/>
              <a:buChar char="■"/>
              <a:defRPr/>
            </a:lvl9pPr>
          </a:lstStyle>
          <a:p>
            <a:endParaRPr/>
          </a:p>
        </p:txBody>
      </p:sp>
      <p:sp>
        <p:nvSpPr>
          <p:cNvPr id="65" name="Google Shape;65;p16"/>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3">
  <p:cSld name="CUSTOM_4">
    <p:spTree>
      <p:nvGrpSpPr>
        <p:cNvPr id="1" name="Shape 66"/>
        <p:cNvGrpSpPr/>
        <p:nvPr/>
      </p:nvGrpSpPr>
      <p:grpSpPr>
        <a:xfrm>
          <a:off x="0" y="0"/>
          <a:ext cx="0" cy="0"/>
          <a:chOff x="0" y="0"/>
          <a:chExt cx="0" cy="0"/>
        </a:xfrm>
      </p:grpSpPr>
      <p:sp>
        <p:nvSpPr>
          <p:cNvPr id="67" name="Google Shape;67;p17"/>
          <p:cNvSpPr txBox="1">
            <a:spLocks noGrp="1"/>
          </p:cNvSpPr>
          <p:nvPr>
            <p:ph type="subTitle" idx="1"/>
          </p:nvPr>
        </p:nvSpPr>
        <p:spPr>
          <a:xfrm flipH="1">
            <a:off x="4836750" y="1917675"/>
            <a:ext cx="3222300" cy="125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8" name="Google Shape;68;p17"/>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s 1">
  <p:cSld name="CUSTOM_6_1">
    <p:spTree>
      <p:nvGrpSpPr>
        <p:cNvPr id="1" name="Shape 85"/>
        <p:cNvGrpSpPr/>
        <p:nvPr/>
      </p:nvGrpSpPr>
      <p:grpSpPr>
        <a:xfrm>
          <a:off x="0" y="0"/>
          <a:ext cx="0" cy="0"/>
          <a:chOff x="0" y="0"/>
          <a:chExt cx="0" cy="0"/>
        </a:xfrm>
      </p:grpSpPr>
      <p:sp>
        <p:nvSpPr>
          <p:cNvPr id="86" name="Google Shape;86;p20"/>
          <p:cNvSpPr txBox="1">
            <a:spLocks noGrp="1"/>
          </p:cNvSpPr>
          <p:nvPr>
            <p:ph type="title"/>
          </p:nvPr>
        </p:nvSpPr>
        <p:spPr>
          <a:xfrm>
            <a:off x="833150" y="1445850"/>
            <a:ext cx="2384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7" name="Google Shape;87;p20"/>
          <p:cNvSpPr txBox="1">
            <a:spLocks noGrp="1"/>
          </p:cNvSpPr>
          <p:nvPr>
            <p:ph type="subTitle" idx="1"/>
          </p:nvPr>
        </p:nvSpPr>
        <p:spPr>
          <a:xfrm>
            <a:off x="937700" y="3630525"/>
            <a:ext cx="2175300" cy="613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8" name="Google Shape;88;p20"/>
          <p:cNvSpPr txBox="1">
            <a:spLocks noGrp="1"/>
          </p:cNvSpPr>
          <p:nvPr>
            <p:ph type="title" idx="2"/>
          </p:nvPr>
        </p:nvSpPr>
        <p:spPr>
          <a:xfrm>
            <a:off x="3379875" y="1445850"/>
            <a:ext cx="2384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9" name="Google Shape;89;p20"/>
          <p:cNvSpPr txBox="1">
            <a:spLocks noGrp="1"/>
          </p:cNvSpPr>
          <p:nvPr>
            <p:ph type="subTitle" idx="3"/>
          </p:nvPr>
        </p:nvSpPr>
        <p:spPr>
          <a:xfrm>
            <a:off x="3484425" y="3630525"/>
            <a:ext cx="2175300" cy="613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0" name="Google Shape;90;p20"/>
          <p:cNvSpPr txBox="1">
            <a:spLocks noGrp="1"/>
          </p:cNvSpPr>
          <p:nvPr>
            <p:ph type="title" idx="4"/>
          </p:nvPr>
        </p:nvSpPr>
        <p:spPr>
          <a:xfrm>
            <a:off x="5926600" y="1445850"/>
            <a:ext cx="2384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1" name="Google Shape;91;p20"/>
          <p:cNvSpPr txBox="1">
            <a:spLocks noGrp="1"/>
          </p:cNvSpPr>
          <p:nvPr>
            <p:ph type="subTitle" idx="5"/>
          </p:nvPr>
        </p:nvSpPr>
        <p:spPr>
          <a:xfrm>
            <a:off x="6031150" y="3630525"/>
            <a:ext cx="2175300" cy="613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2" name="Google Shape;92;p20"/>
          <p:cNvSpPr txBox="1">
            <a:spLocks noGrp="1"/>
          </p:cNvSpPr>
          <p:nvPr>
            <p:ph type="title" idx="6"/>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861799" y="1837437"/>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5" name="Google Shape;115;p23"/>
          <p:cNvSpPr txBox="1">
            <a:spLocks noGrp="1"/>
          </p:cNvSpPr>
          <p:nvPr>
            <p:ph type="subTitle" idx="1"/>
          </p:nvPr>
        </p:nvSpPr>
        <p:spPr>
          <a:xfrm>
            <a:off x="861799" y="2280035"/>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6" name="Google Shape;116;p23"/>
          <p:cNvSpPr txBox="1">
            <a:spLocks noGrp="1"/>
          </p:cNvSpPr>
          <p:nvPr>
            <p:ph type="title" idx="2"/>
          </p:nvPr>
        </p:nvSpPr>
        <p:spPr>
          <a:xfrm>
            <a:off x="3579012" y="1837437"/>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7" name="Google Shape;117;p23"/>
          <p:cNvSpPr txBox="1">
            <a:spLocks noGrp="1"/>
          </p:cNvSpPr>
          <p:nvPr>
            <p:ph type="subTitle" idx="3"/>
          </p:nvPr>
        </p:nvSpPr>
        <p:spPr>
          <a:xfrm>
            <a:off x="3579012" y="2280035"/>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8" name="Google Shape;118;p23"/>
          <p:cNvSpPr txBox="1">
            <a:spLocks noGrp="1"/>
          </p:cNvSpPr>
          <p:nvPr>
            <p:ph type="title" idx="4"/>
          </p:nvPr>
        </p:nvSpPr>
        <p:spPr>
          <a:xfrm>
            <a:off x="861799" y="3664437"/>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9" name="Google Shape;119;p23"/>
          <p:cNvSpPr txBox="1">
            <a:spLocks noGrp="1"/>
          </p:cNvSpPr>
          <p:nvPr>
            <p:ph type="subTitle" idx="5"/>
          </p:nvPr>
        </p:nvSpPr>
        <p:spPr>
          <a:xfrm>
            <a:off x="861799" y="4100948"/>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0" name="Google Shape;120;p23"/>
          <p:cNvSpPr txBox="1">
            <a:spLocks noGrp="1"/>
          </p:cNvSpPr>
          <p:nvPr>
            <p:ph type="title" idx="6"/>
          </p:nvPr>
        </p:nvSpPr>
        <p:spPr>
          <a:xfrm>
            <a:off x="3579012" y="3664437"/>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21" name="Google Shape;121;p23"/>
          <p:cNvSpPr txBox="1">
            <a:spLocks noGrp="1"/>
          </p:cNvSpPr>
          <p:nvPr>
            <p:ph type="subTitle" idx="7"/>
          </p:nvPr>
        </p:nvSpPr>
        <p:spPr>
          <a:xfrm>
            <a:off x="3579012" y="4100948"/>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2" name="Google Shape;122;p23"/>
          <p:cNvSpPr txBox="1">
            <a:spLocks noGrp="1"/>
          </p:cNvSpPr>
          <p:nvPr>
            <p:ph type="title" idx="8"/>
          </p:nvPr>
        </p:nvSpPr>
        <p:spPr>
          <a:xfrm>
            <a:off x="6281400" y="1837437"/>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23" name="Google Shape;123;p23"/>
          <p:cNvSpPr txBox="1">
            <a:spLocks noGrp="1"/>
          </p:cNvSpPr>
          <p:nvPr>
            <p:ph type="subTitle" idx="9"/>
          </p:nvPr>
        </p:nvSpPr>
        <p:spPr>
          <a:xfrm>
            <a:off x="6281400" y="2280043"/>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4" name="Google Shape;124;p23"/>
          <p:cNvSpPr txBox="1">
            <a:spLocks noGrp="1"/>
          </p:cNvSpPr>
          <p:nvPr>
            <p:ph type="title" idx="13"/>
          </p:nvPr>
        </p:nvSpPr>
        <p:spPr>
          <a:xfrm>
            <a:off x="6281400" y="3664438"/>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25" name="Google Shape;125;p23"/>
          <p:cNvSpPr txBox="1">
            <a:spLocks noGrp="1"/>
          </p:cNvSpPr>
          <p:nvPr>
            <p:ph type="subTitle" idx="14"/>
          </p:nvPr>
        </p:nvSpPr>
        <p:spPr>
          <a:xfrm>
            <a:off x="6281400" y="4100957"/>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6" name="Google Shape;126;p23"/>
          <p:cNvSpPr txBox="1">
            <a:spLocks noGrp="1"/>
          </p:cNvSpPr>
          <p:nvPr>
            <p:ph type="title" idx="15"/>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Numbers and text">
  <p:cSld name="CUSTOM_7_1">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9" name="Google Shape;129;p24"/>
          <p:cNvSpPr txBox="1">
            <a:spLocks noGrp="1"/>
          </p:cNvSpPr>
          <p:nvPr>
            <p:ph type="title" idx="2" hasCustomPrompt="1"/>
          </p:nvPr>
        </p:nvSpPr>
        <p:spPr>
          <a:xfrm>
            <a:off x="1026251" y="1339388"/>
            <a:ext cx="2950200" cy="59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30" name="Google Shape;130;p24"/>
          <p:cNvSpPr txBox="1">
            <a:spLocks noGrp="1"/>
          </p:cNvSpPr>
          <p:nvPr>
            <p:ph type="subTitle" idx="1"/>
          </p:nvPr>
        </p:nvSpPr>
        <p:spPr>
          <a:xfrm>
            <a:off x="1235725" y="2168303"/>
            <a:ext cx="2531400" cy="52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400">
                <a:solidFill>
                  <a:srgbClr val="242424"/>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31" name="Google Shape;131;p24"/>
          <p:cNvSpPr txBox="1">
            <a:spLocks noGrp="1"/>
          </p:cNvSpPr>
          <p:nvPr>
            <p:ph type="title" idx="3" hasCustomPrompt="1"/>
          </p:nvPr>
        </p:nvSpPr>
        <p:spPr>
          <a:xfrm>
            <a:off x="5167463" y="1339388"/>
            <a:ext cx="2950200" cy="59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32" name="Google Shape;132;p24"/>
          <p:cNvSpPr txBox="1">
            <a:spLocks noGrp="1"/>
          </p:cNvSpPr>
          <p:nvPr>
            <p:ph type="subTitle" idx="4"/>
          </p:nvPr>
        </p:nvSpPr>
        <p:spPr>
          <a:xfrm>
            <a:off x="5376976" y="2168303"/>
            <a:ext cx="2531400" cy="52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400">
                <a:solidFill>
                  <a:srgbClr val="242424"/>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33" name="Google Shape;133;p24"/>
          <p:cNvSpPr txBox="1">
            <a:spLocks noGrp="1"/>
          </p:cNvSpPr>
          <p:nvPr>
            <p:ph type="title" idx="5" hasCustomPrompt="1"/>
          </p:nvPr>
        </p:nvSpPr>
        <p:spPr>
          <a:xfrm>
            <a:off x="1026251" y="3136425"/>
            <a:ext cx="2950200" cy="59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34" name="Google Shape;134;p24"/>
          <p:cNvSpPr txBox="1">
            <a:spLocks noGrp="1"/>
          </p:cNvSpPr>
          <p:nvPr>
            <p:ph type="subTitle" idx="6"/>
          </p:nvPr>
        </p:nvSpPr>
        <p:spPr>
          <a:xfrm>
            <a:off x="1235725" y="3947153"/>
            <a:ext cx="2531400" cy="52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400">
                <a:solidFill>
                  <a:srgbClr val="242424"/>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35" name="Google Shape;135;p24"/>
          <p:cNvSpPr txBox="1">
            <a:spLocks noGrp="1"/>
          </p:cNvSpPr>
          <p:nvPr>
            <p:ph type="title" idx="7" hasCustomPrompt="1"/>
          </p:nvPr>
        </p:nvSpPr>
        <p:spPr>
          <a:xfrm>
            <a:off x="5167463" y="3136425"/>
            <a:ext cx="2950200" cy="59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36" name="Google Shape;136;p24"/>
          <p:cNvSpPr txBox="1">
            <a:spLocks noGrp="1"/>
          </p:cNvSpPr>
          <p:nvPr>
            <p:ph type="subTitle" idx="8"/>
          </p:nvPr>
        </p:nvSpPr>
        <p:spPr>
          <a:xfrm>
            <a:off x="5376912" y="3947153"/>
            <a:ext cx="2531400" cy="52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400">
                <a:solidFill>
                  <a:srgbClr val="242424"/>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Tree>
  </p:cSld>
  <p:clrMapOvr>
    <a:masterClrMapping/>
  </p:clrMapOvr>
  <p:extLst>
    <p:ext uri="{DCECCB84-F9BA-43D5-87BE-67443E8EF086}">
      <p15:sldGuideLst xmlns:p15="http://schemas.microsoft.com/office/powerpoint/2012/main">
        <p15:guide id="1" orient="horz" pos="144">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2">
  <p:cSld name="ONE_COLUMN_TEXT_1">
    <p:spTree>
      <p:nvGrpSpPr>
        <p:cNvPr id="1" name="Shape 137"/>
        <p:cNvGrpSpPr/>
        <p:nvPr/>
      </p:nvGrpSpPr>
      <p:grpSpPr>
        <a:xfrm>
          <a:off x="0" y="0"/>
          <a:ext cx="0" cy="0"/>
          <a:chOff x="0" y="0"/>
          <a:chExt cx="0" cy="0"/>
        </a:xfrm>
      </p:grpSpPr>
      <p:sp>
        <p:nvSpPr>
          <p:cNvPr id="138" name="Google Shape;138;p25"/>
          <p:cNvSpPr txBox="1">
            <a:spLocks noGrp="1"/>
          </p:cNvSpPr>
          <p:nvPr>
            <p:ph type="subTitle" idx="1"/>
          </p:nvPr>
        </p:nvSpPr>
        <p:spPr>
          <a:xfrm>
            <a:off x="720000" y="1308275"/>
            <a:ext cx="6606000" cy="18540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999999"/>
              </a:buClr>
              <a:buSzPts val="800"/>
              <a:buFont typeface="Open Sans"/>
              <a:buAutoNum type="arabicPeriod"/>
              <a:defRPr sz="1400"/>
            </a:lvl1pPr>
            <a:lvl2pPr lvl="1" algn="ctr" rtl="0">
              <a:lnSpc>
                <a:spcPct val="100000"/>
              </a:lnSpc>
              <a:spcBef>
                <a:spcPts val="0"/>
              </a:spcBef>
              <a:spcAft>
                <a:spcPts val="0"/>
              </a:spcAft>
              <a:buClr>
                <a:srgbClr val="999999"/>
              </a:buClr>
              <a:buSzPts val="800"/>
              <a:buFont typeface="Open Sans"/>
              <a:buAutoNum type="alphaLcPeriod"/>
              <a:defRPr/>
            </a:lvl2pPr>
            <a:lvl3pPr lvl="2" algn="ctr" rtl="0">
              <a:lnSpc>
                <a:spcPct val="100000"/>
              </a:lnSpc>
              <a:spcBef>
                <a:spcPts val="1600"/>
              </a:spcBef>
              <a:spcAft>
                <a:spcPts val="0"/>
              </a:spcAft>
              <a:buClr>
                <a:srgbClr val="999999"/>
              </a:buClr>
              <a:buSzPts val="800"/>
              <a:buFont typeface="Open Sans"/>
              <a:buAutoNum type="romanLcPeriod"/>
              <a:defRPr/>
            </a:lvl3pPr>
            <a:lvl4pPr lvl="3" algn="ctr" rtl="0">
              <a:lnSpc>
                <a:spcPct val="100000"/>
              </a:lnSpc>
              <a:spcBef>
                <a:spcPts val="1600"/>
              </a:spcBef>
              <a:spcAft>
                <a:spcPts val="0"/>
              </a:spcAft>
              <a:buClr>
                <a:srgbClr val="999999"/>
              </a:buClr>
              <a:buSzPts val="800"/>
              <a:buFont typeface="Open Sans"/>
              <a:buAutoNum type="arabicPeriod"/>
              <a:defRPr/>
            </a:lvl4pPr>
            <a:lvl5pPr lvl="4" algn="ctr" rtl="0">
              <a:lnSpc>
                <a:spcPct val="100000"/>
              </a:lnSpc>
              <a:spcBef>
                <a:spcPts val="1600"/>
              </a:spcBef>
              <a:spcAft>
                <a:spcPts val="0"/>
              </a:spcAft>
              <a:buClr>
                <a:srgbClr val="999999"/>
              </a:buClr>
              <a:buSzPts val="1200"/>
              <a:buFont typeface="Open Sans"/>
              <a:buAutoNum type="alphaLcPeriod"/>
              <a:defRPr/>
            </a:lvl5pPr>
            <a:lvl6pPr lvl="5" algn="ctr" rtl="0">
              <a:lnSpc>
                <a:spcPct val="100000"/>
              </a:lnSpc>
              <a:spcBef>
                <a:spcPts val="1600"/>
              </a:spcBef>
              <a:spcAft>
                <a:spcPts val="0"/>
              </a:spcAft>
              <a:buClr>
                <a:srgbClr val="999999"/>
              </a:buClr>
              <a:buSzPts val="1200"/>
              <a:buFont typeface="Open Sans"/>
              <a:buAutoNum type="romanLcPeriod"/>
              <a:defRPr/>
            </a:lvl6pPr>
            <a:lvl7pPr lvl="6" algn="ctr" rtl="0">
              <a:lnSpc>
                <a:spcPct val="100000"/>
              </a:lnSpc>
              <a:spcBef>
                <a:spcPts val="1600"/>
              </a:spcBef>
              <a:spcAft>
                <a:spcPts val="0"/>
              </a:spcAft>
              <a:buClr>
                <a:srgbClr val="999999"/>
              </a:buClr>
              <a:buSzPts val="700"/>
              <a:buFont typeface="Open Sans"/>
              <a:buAutoNum type="arabicPeriod"/>
              <a:defRPr/>
            </a:lvl7pPr>
            <a:lvl8pPr lvl="7" algn="ctr" rtl="0">
              <a:lnSpc>
                <a:spcPct val="100000"/>
              </a:lnSpc>
              <a:spcBef>
                <a:spcPts val="1600"/>
              </a:spcBef>
              <a:spcAft>
                <a:spcPts val="0"/>
              </a:spcAft>
              <a:buClr>
                <a:srgbClr val="999999"/>
              </a:buClr>
              <a:buSzPts val="700"/>
              <a:buFont typeface="Open Sans"/>
              <a:buAutoNum type="alphaLcPeriod"/>
              <a:defRPr/>
            </a:lvl8pPr>
            <a:lvl9pPr lvl="8" algn="ctr" rtl="0">
              <a:lnSpc>
                <a:spcPct val="100000"/>
              </a:lnSpc>
              <a:spcBef>
                <a:spcPts val="1600"/>
              </a:spcBef>
              <a:spcAft>
                <a:spcPts val="1600"/>
              </a:spcAft>
              <a:buClr>
                <a:srgbClr val="999999"/>
              </a:buClr>
              <a:buSzPts val="600"/>
              <a:buFont typeface="Open Sans"/>
              <a:buAutoNum type="romanLcPeriod"/>
              <a:defRPr/>
            </a:lvl9pPr>
          </a:lstStyle>
          <a:p>
            <a:endParaRPr/>
          </a:p>
        </p:txBody>
      </p:sp>
      <p:sp>
        <p:nvSpPr>
          <p:cNvPr id="139" name="Google Shape;139;p25"/>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140"/>
        <p:cNvGrpSpPr/>
        <p:nvPr/>
      </p:nvGrpSpPr>
      <p:grpSpPr>
        <a:xfrm>
          <a:off x="0" y="0"/>
          <a:ext cx="0" cy="0"/>
          <a:chOff x="0" y="0"/>
          <a:chExt cx="0" cy="0"/>
        </a:xfrm>
      </p:grpSpPr>
      <p:sp>
        <p:nvSpPr>
          <p:cNvPr id="141" name="Google Shape;141;p26"/>
          <p:cNvSpPr txBox="1">
            <a:spLocks noGrp="1"/>
          </p:cNvSpPr>
          <p:nvPr>
            <p:ph type="title"/>
          </p:nvPr>
        </p:nvSpPr>
        <p:spPr>
          <a:xfrm>
            <a:off x="2424600" y="507223"/>
            <a:ext cx="4294800" cy="1051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7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2" name="Google Shape;142;p26"/>
          <p:cNvSpPr txBox="1">
            <a:spLocks noGrp="1"/>
          </p:cNvSpPr>
          <p:nvPr>
            <p:ph type="subTitle" idx="1"/>
          </p:nvPr>
        </p:nvSpPr>
        <p:spPr>
          <a:xfrm>
            <a:off x="2854650" y="1558696"/>
            <a:ext cx="3434700" cy="1319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3" name="Google Shape;143;p26"/>
          <p:cNvSpPr txBox="1"/>
          <p:nvPr/>
        </p:nvSpPr>
        <p:spPr>
          <a:xfrm>
            <a:off x="2378550" y="3566516"/>
            <a:ext cx="4386900" cy="615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300"/>
              </a:spcBef>
              <a:spcAft>
                <a:spcPts val="0"/>
              </a:spcAft>
              <a:buNone/>
            </a:pPr>
            <a:r>
              <a:rPr lang="en" sz="1000">
                <a:solidFill>
                  <a:schemeClr val="dk1"/>
                </a:solidFill>
                <a:latin typeface="Lato"/>
                <a:ea typeface="Lato"/>
                <a:cs typeface="Lato"/>
                <a:sym typeface="Lato"/>
              </a:rPr>
              <a:t>CREDITS: This presentation template was created by </a:t>
            </a:r>
            <a:r>
              <a:rPr lang="en" sz="1000">
                <a:solidFill>
                  <a:schemeClr val="dk1"/>
                </a:solidFill>
                <a:uFill>
                  <a:noFill/>
                </a:uFill>
                <a:latin typeface="Lato"/>
                <a:ea typeface="Lato"/>
                <a:cs typeface="Lato"/>
                <a:sym typeface="Lato"/>
                <a:hlinkClick r:id="rId2">
                  <a:extLst>
                    <a:ext uri="{A12FA001-AC4F-418D-AE19-62706E023703}">
                      <ahyp:hlinkClr xmlns:ahyp="http://schemas.microsoft.com/office/drawing/2018/hyperlinkcolor" val="tx"/>
                    </a:ext>
                  </a:extLst>
                </a:hlinkClick>
              </a:rPr>
              <a:t>Slidesgo</a:t>
            </a:r>
            <a:r>
              <a:rPr lang="en" sz="1000">
                <a:solidFill>
                  <a:schemeClr val="dk1"/>
                </a:solidFill>
                <a:latin typeface="Lato"/>
                <a:ea typeface="Lato"/>
                <a:cs typeface="Lato"/>
                <a:sym typeface="Lato"/>
              </a:rPr>
              <a:t>, including icons by </a:t>
            </a:r>
            <a:r>
              <a:rPr lang="en" sz="1000">
                <a:solidFill>
                  <a:schemeClr val="dk1"/>
                </a:solidFill>
                <a:uFill>
                  <a:noFill/>
                </a:uFill>
                <a:latin typeface="Lato"/>
                <a:ea typeface="Lato"/>
                <a:cs typeface="Lato"/>
                <a:sym typeface="Lato"/>
                <a:hlinkClick r:id="rId3">
                  <a:extLst>
                    <a:ext uri="{A12FA001-AC4F-418D-AE19-62706E023703}">
                      <ahyp:hlinkClr xmlns:ahyp="http://schemas.microsoft.com/office/drawing/2018/hyperlinkcolor" val="tx"/>
                    </a:ext>
                  </a:extLst>
                </a:hlinkClick>
              </a:rPr>
              <a:t>Flaticon</a:t>
            </a:r>
            <a:r>
              <a:rPr lang="en" sz="1000">
                <a:solidFill>
                  <a:schemeClr val="dk1"/>
                </a:solidFill>
                <a:latin typeface="Lato"/>
                <a:ea typeface="Lato"/>
                <a:cs typeface="Lato"/>
                <a:sym typeface="Lato"/>
              </a:rPr>
              <a:t> and infographics &amp; images by </a:t>
            </a:r>
            <a:r>
              <a:rPr lang="en" sz="1000">
                <a:solidFill>
                  <a:schemeClr val="dk1"/>
                </a:solidFill>
                <a:uFill>
                  <a:noFill/>
                </a:uFill>
                <a:latin typeface="Lato"/>
                <a:ea typeface="Lato"/>
                <a:cs typeface="Lato"/>
                <a:sym typeface="Lato"/>
                <a:hlinkClick r:id="rId4">
                  <a:extLst>
                    <a:ext uri="{A12FA001-AC4F-418D-AE19-62706E023703}">
                      <ahyp:hlinkClr xmlns:ahyp="http://schemas.microsoft.com/office/drawing/2018/hyperlinkcolor" val="tx"/>
                    </a:ext>
                  </a:extLst>
                </a:hlinkClick>
              </a:rPr>
              <a:t>Freepik</a:t>
            </a:r>
            <a:endParaRPr sz="1000">
              <a:solidFill>
                <a:schemeClr val="dk1"/>
              </a:solidFill>
              <a:latin typeface="Lato"/>
              <a:ea typeface="Lato"/>
              <a:cs typeface="Lato"/>
              <a:sym typeface="Lato"/>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p:cSld name="CUSTOM_3_1">
    <p:spTree>
      <p:nvGrpSpPr>
        <p:cNvPr id="1" name="Shape 14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983400" y="2489600"/>
            <a:ext cx="4440600" cy="1330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3983400" y="524625"/>
            <a:ext cx="4440600" cy="14061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9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 name="Google Shape;14;p3"/>
          <p:cNvSpPr txBox="1">
            <a:spLocks noGrp="1"/>
          </p:cNvSpPr>
          <p:nvPr>
            <p:ph type="subTitle" idx="1"/>
          </p:nvPr>
        </p:nvSpPr>
        <p:spPr>
          <a:xfrm>
            <a:off x="3983400" y="3903600"/>
            <a:ext cx="3174600" cy="7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 name="Google Shape;17;p4"/>
          <p:cNvSpPr txBox="1">
            <a:spLocks noGrp="1"/>
          </p:cNvSpPr>
          <p:nvPr>
            <p:ph type="body" idx="1"/>
          </p:nvPr>
        </p:nvSpPr>
        <p:spPr>
          <a:xfrm>
            <a:off x="720000" y="1287725"/>
            <a:ext cx="7704000" cy="3344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AutoNum type="arabicPeriod"/>
              <a:defRPr sz="1200"/>
            </a:lvl1pPr>
            <a:lvl2pPr marL="914400" lvl="1" indent="-304800" rtl="0">
              <a:lnSpc>
                <a:spcPct val="115000"/>
              </a:lnSpc>
              <a:spcBef>
                <a:spcPts val="1600"/>
              </a:spcBef>
              <a:spcAft>
                <a:spcPts val="0"/>
              </a:spcAft>
              <a:buSzPts val="1200"/>
              <a:buFont typeface="Roboto Condensed Light"/>
              <a:buAutoNum type="alphaLcPeriod"/>
              <a:defRPr/>
            </a:lvl2pPr>
            <a:lvl3pPr marL="1371600" lvl="2" indent="-304800" rtl="0">
              <a:lnSpc>
                <a:spcPct val="115000"/>
              </a:lnSpc>
              <a:spcBef>
                <a:spcPts val="1600"/>
              </a:spcBef>
              <a:spcAft>
                <a:spcPts val="0"/>
              </a:spcAft>
              <a:buSzPts val="1200"/>
              <a:buFont typeface="Roboto Condensed Light"/>
              <a:buAutoNum type="romanLcPeriod"/>
              <a:defRPr/>
            </a:lvl3pPr>
            <a:lvl4pPr marL="1828800" lvl="3" indent="-304800" rtl="0">
              <a:lnSpc>
                <a:spcPct val="115000"/>
              </a:lnSpc>
              <a:spcBef>
                <a:spcPts val="1600"/>
              </a:spcBef>
              <a:spcAft>
                <a:spcPts val="0"/>
              </a:spcAft>
              <a:buSzPts val="1200"/>
              <a:buFont typeface="Roboto Condensed Light"/>
              <a:buAutoNum type="arabicPeriod"/>
              <a:defRPr/>
            </a:lvl4pPr>
            <a:lvl5pPr marL="2286000" lvl="4" indent="-304800" rtl="0">
              <a:lnSpc>
                <a:spcPct val="115000"/>
              </a:lnSpc>
              <a:spcBef>
                <a:spcPts val="1600"/>
              </a:spcBef>
              <a:spcAft>
                <a:spcPts val="0"/>
              </a:spcAft>
              <a:buSzPts val="1200"/>
              <a:buFont typeface="Roboto Condensed Light"/>
              <a:buAutoNum type="alphaLcPeriod"/>
              <a:defRPr/>
            </a:lvl5pPr>
            <a:lvl6pPr marL="2743200" lvl="5" indent="-304800" rtl="0">
              <a:lnSpc>
                <a:spcPct val="115000"/>
              </a:lnSpc>
              <a:spcBef>
                <a:spcPts val="1600"/>
              </a:spcBef>
              <a:spcAft>
                <a:spcPts val="0"/>
              </a:spcAft>
              <a:buSzPts val="1200"/>
              <a:buFont typeface="Roboto Condensed Light"/>
              <a:buAutoNum type="romanLcPeriod"/>
              <a:defRPr/>
            </a:lvl6pPr>
            <a:lvl7pPr marL="3200400" lvl="6" indent="-304800" rtl="0">
              <a:lnSpc>
                <a:spcPct val="115000"/>
              </a:lnSpc>
              <a:spcBef>
                <a:spcPts val="1600"/>
              </a:spcBef>
              <a:spcAft>
                <a:spcPts val="0"/>
              </a:spcAft>
              <a:buSzPts val="1200"/>
              <a:buFont typeface="Roboto Condensed Light"/>
              <a:buAutoNum type="arabicPeriod"/>
              <a:defRPr/>
            </a:lvl7pPr>
            <a:lvl8pPr marL="3657600" lvl="7" indent="-304800" rtl="0">
              <a:lnSpc>
                <a:spcPct val="115000"/>
              </a:lnSpc>
              <a:spcBef>
                <a:spcPts val="1600"/>
              </a:spcBef>
              <a:spcAft>
                <a:spcPts val="0"/>
              </a:spcAft>
              <a:buSzPts val="1200"/>
              <a:buFont typeface="Roboto Condensed Light"/>
              <a:buAutoNum type="alphaLcPeriod"/>
              <a:defRPr/>
            </a:lvl8pPr>
            <a:lvl9pPr marL="4114800" lvl="8" indent="-304800" rtl="0">
              <a:lnSpc>
                <a:spcPct val="115000"/>
              </a:lnSpc>
              <a:spcBef>
                <a:spcPts val="1600"/>
              </a:spcBef>
              <a:spcAft>
                <a:spcPts val="1600"/>
              </a:spcAft>
              <a:buSzPts val="1200"/>
              <a:buFont typeface="Roboto Condensed Light"/>
              <a:buAutoNum type="romanLcPeriod"/>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p:nvPr/>
        </p:nvSpPr>
        <p:spPr>
          <a:xfrm>
            <a:off x="454550" y="1883025"/>
            <a:ext cx="8255100" cy="2865300"/>
          </a:xfrm>
          <a:prstGeom prst="roundRect">
            <a:avLst>
              <a:gd name="adj" fmla="val 3352"/>
            </a:avLst>
          </a:prstGeom>
          <a:gradFill>
            <a:gsLst>
              <a:gs pos="0">
                <a:srgbClr val="000000">
                  <a:alpha val="0"/>
                </a:srgbClr>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8"/>
          <p:cNvSpPr txBox="1">
            <a:spLocks noGrp="1"/>
          </p:cNvSpPr>
          <p:nvPr>
            <p:ph type="title"/>
          </p:nvPr>
        </p:nvSpPr>
        <p:spPr>
          <a:xfrm flipH="1">
            <a:off x="2348238" y="2691005"/>
            <a:ext cx="4447500" cy="19260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Clr>
                <a:schemeClr val="lt1"/>
              </a:buClr>
              <a:buSzPts val="4800"/>
              <a:buNone/>
              <a:defRPr sz="8000">
                <a:solidFill>
                  <a:schemeClr val="lt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txBox="1">
            <a:spLocks noGrp="1"/>
          </p:cNvSpPr>
          <p:nvPr>
            <p:ph type="title"/>
          </p:nvPr>
        </p:nvSpPr>
        <p:spPr>
          <a:xfrm>
            <a:off x="720000" y="1221150"/>
            <a:ext cx="42681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4" name="Google Shape;34;p9"/>
          <p:cNvSpPr txBox="1">
            <a:spLocks noGrp="1"/>
          </p:cNvSpPr>
          <p:nvPr>
            <p:ph type="subTitle" idx="1"/>
          </p:nvPr>
        </p:nvSpPr>
        <p:spPr>
          <a:xfrm>
            <a:off x="720000" y="2240565"/>
            <a:ext cx="4268100" cy="1681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5"/>
        <p:cNvGrpSpPr/>
        <p:nvPr/>
      </p:nvGrpSpPr>
      <p:grpSpPr>
        <a:xfrm>
          <a:off x="0" y="0"/>
          <a:ext cx="0" cy="0"/>
          <a:chOff x="0" y="0"/>
          <a:chExt cx="0" cy="0"/>
        </a:xfrm>
      </p:grpSpPr>
      <p:sp>
        <p:nvSpPr>
          <p:cNvPr id="36" name="Google Shape;36;p10"/>
          <p:cNvSpPr txBox="1">
            <a:spLocks noGrp="1"/>
          </p:cNvSpPr>
          <p:nvPr>
            <p:ph type="title"/>
          </p:nvPr>
        </p:nvSpPr>
        <p:spPr>
          <a:xfrm>
            <a:off x="720000" y="1174050"/>
            <a:ext cx="4460400" cy="1016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7"/>
        <p:cNvGrpSpPr/>
        <p:nvPr/>
      </p:nvGrpSpPr>
      <p:grpSpPr>
        <a:xfrm>
          <a:off x="0" y="0"/>
          <a:ext cx="0" cy="0"/>
          <a:chOff x="0" y="0"/>
          <a:chExt cx="0" cy="0"/>
        </a:xfrm>
      </p:grpSpPr>
      <p:sp>
        <p:nvSpPr>
          <p:cNvPr id="38" name="Google Shape;38;p11"/>
          <p:cNvSpPr/>
          <p:nvPr/>
        </p:nvSpPr>
        <p:spPr>
          <a:xfrm>
            <a:off x="454550" y="1883025"/>
            <a:ext cx="8229600" cy="2865300"/>
          </a:xfrm>
          <a:prstGeom prst="roundRect">
            <a:avLst>
              <a:gd name="adj" fmla="val 3352"/>
            </a:avLst>
          </a:prstGeom>
          <a:gradFill>
            <a:gsLst>
              <a:gs pos="0">
                <a:srgbClr val="000000">
                  <a:alpha val="0"/>
                </a:srgbClr>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11"/>
          <p:cNvSpPr txBox="1">
            <a:spLocks noGrp="1"/>
          </p:cNvSpPr>
          <p:nvPr>
            <p:ph type="title" hasCustomPrompt="1"/>
          </p:nvPr>
        </p:nvSpPr>
        <p:spPr>
          <a:xfrm>
            <a:off x="1577850" y="2300443"/>
            <a:ext cx="5988300" cy="14286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10000">
                <a:solidFill>
                  <a:schemeClr val="l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0" name="Google Shape;40;p11"/>
          <p:cNvSpPr txBox="1">
            <a:spLocks noGrp="1"/>
          </p:cNvSpPr>
          <p:nvPr>
            <p:ph type="subTitle" idx="1"/>
          </p:nvPr>
        </p:nvSpPr>
        <p:spPr>
          <a:xfrm>
            <a:off x="1577850" y="3615825"/>
            <a:ext cx="5988300" cy="4971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900">
                <a:solidFill>
                  <a:schemeClr val="lt1"/>
                </a:solidFill>
              </a:defRPr>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1"/>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2"/>
        <p:cNvGrpSpPr/>
        <p:nvPr/>
      </p:nvGrpSpPr>
      <p:grpSpPr>
        <a:xfrm>
          <a:off x="0" y="0"/>
          <a:ext cx="0" cy="0"/>
          <a:chOff x="0" y="0"/>
          <a:chExt cx="0" cy="0"/>
        </a:xfrm>
      </p:grpSpPr>
      <p:sp>
        <p:nvSpPr>
          <p:cNvPr id="43" name="Google Shape;43;p13"/>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4" name="Google Shape;44;p13"/>
          <p:cNvSpPr txBox="1">
            <a:spLocks noGrp="1"/>
          </p:cNvSpPr>
          <p:nvPr>
            <p:ph type="title" idx="2"/>
          </p:nvPr>
        </p:nvSpPr>
        <p:spPr>
          <a:xfrm>
            <a:off x="1972675" y="1682850"/>
            <a:ext cx="1985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5" name="Google Shape;45;p13"/>
          <p:cNvSpPr txBox="1">
            <a:spLocks noGrp="1"/>
          </p:cNvSpPr>
          <p:nvPr>
            <p:ph type="subTitle" idx="1"/>
          </p:nvPr>
        </p:nvSpPr>
        <p:spPr>
          <a:xfrm>
            <a:off x="1972675" y="2315972"/>
            <a:ext cx="2552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46" name="Google Shape;46;p13"/>
          <p:cNvSpPr txBox="1">
            <a:spLocks noGrp="1"/>
          </p:cNvSpPr>
          <p:nvPr>
            <p:ph type="title" idx="3" hasCustomPrompt="1"/>
          </p:nvPr>
        </p:nvSpPr>
        <p:spPr>
          <a:xfrm>
            <a:off x="582650" y="1667500"/>
            <a:ext cx="1389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5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7" name="Google Shape;47;p13"/>
          <p:cNvSpPr txBox="1">
            <a:spLocks noGrp="1"/>
          </p:cNvSpPr>
          <p:nvPr>
            <p:ph type="title" idx="4"/>
          </p:nvPr>
        </p:nvSpPr>
        <p:spPr>
          <a:xfrm>
            <a:off x="5875350" y="1682850"/>
            <a:ext cx="1985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8" name="Google Shape;48;p13"/>
          <p:cNvSpPr txBox="1">
            <a:spLocks noGrp="1"/>
          </p:cNvSpPr>
          <p:nvPr>
            <p:ph type="subTitle" idx="5"/>
          </p:nvPr>
        </p:nvSpPr>
        <p:spPr>
          <a:xfrm>
            <a:off x="5875350" y="2315972"/>
            <a:ext cx="2552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49" name="Google Shape;49;p13"/>
          <p:cNvSpPr txBox="1">
            <a:spLocks noGrp="1"/>
          </p:cNvSpPr>
          <p:nvPr>
            <p:ph type="title" idx="6" hasCustomPrompt="1"/>
          </p:nvPr>
        </p:nvSpPr>
        <p:spPr>
          <a:xfrm>
            <a:off x="4485425" y="1667500"/>
            <a:ext cx="1389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5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0" name="Google Shape;50;p13"/>
          <p:cNvSpPr txBox="1">
            <a:spLocks noGrp="1"/>
          </p:cNvSpPr>
          <p:nvPr>
            <p:ph type="title" idx="7"/>
          </p:nvPr>
        </p:nvSpPr>
        <p:spPr>
          <a:xfrm>
            <a:off x="1972675" y="3314221"/>
            <a:ext cx="1985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1" name="Google Shape;51;p13"/>
          <p:cNvSpPr txBox="1">
            <a:spLocks noGrp="1"/>
          </p:cNvSpPr>
          <p:nvPr>
            <p:ph type="subTitle" idx="8"/>
          </p:nvPr>
        </p:nvSpPr>
        <p:spPr>
          <a:xfrm>
            <a:off x="1972675" y="3947343"/>
            <a:ext cx="2552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52" name="Google Shape;52;p13"/>
          <p:cNvSpPr txBox="1">
            <a:spLocks noGrp="1"/>
          </p:cNvSpPr>
          <p:nvPr>
            <p:ph type="title" idx="9" hasCustomPrompt="1"/>
          </p:nvPr>
        </p:nvSpPr>
        <p:spPr>
          <a:xfrm>
            <a:off x="582650" y="3298874"/>
            <a:ext cx="1389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5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3" name="Google Shape;53;p13"/>
          <p:cNvSpPr txBox="1">
            <a:spLocks noGrp="1"/>
          </p:cNvSpPr>
          <p:nvPr>
            <p:ph type="title" idx="13"/>
          </p:nvPr>
        </p:nvSpPr>
        <p:spPr>
          <a:xfrm>
            <a:off x="5875350" y="3314221"/>
            <a:ext cx="1985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4" name="Google Shape;54;p13"/>
          <p:cNvSpPr txBox="1">
            <a:spLocks noGrp="1"/>
          </p:cNvSpPr>
          <p:nvPr>
            <p:ph type="subTitle" idx="14"/>
          </p:nvPr>
        </p:nvSpPr>
        <p:spPr>
          <a:xfrm>
            <a:off x="5875350" y="3947343"/>
            <a:ext cx="2552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55" name="Google Shape;55;p13"/>
          <p:cNvSpPr txBox="1">
            <a:spLocks noGrp="1"/>
          </p:cNvSpPr>
          <p:nvPr>
            <p:ph type="title" idx="15" hasCustomPrompt="1"/>
          </p:nvPr>
        </p:nvSpPr>
        <p:spPr>
          <a:xfrm>
            <a:off x="4485425" y="3298874"/>
            <a:ext cx="1389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5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1pPr>
            <a:lvl2pPr lvl="1"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2pPr>
            <a:lvl3pPr lvl="2"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3pPr>
            <a:lvl4pPr lvl="3"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4pPr>
            <a:lvl5pPr lvl="4"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5pPr>
            <a:lvl6pPr lvl="5"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6pPr>
            <a:lvl7pPr lvl="6"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7pPr>
            <a:lvl8pPr lvl="7"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8pPr>
            <a:lvl9pPr lvl="8"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marL="914400" lvl="1"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6" r:id="rId14"/>
    <p:sldLayoutId id="2147483669" r:id="rId15"/>
    <p:sldLayoutId id="2147483670" r:id="rId16"/>
    <p:sldLayoutId id="2147483671" r:id="rId17"/>
    <p:sldLayoutId id="2147483672" r:id="rId18"/>
    <p:sldLayoutId id="2147483673" r:id="rId1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notesSlide" Target="../notesSlides/notesSlide9.xml"/><Relationship Id="rId7" Type="http://schemas.openxmlformats.org/officeDocument/2006/relationships/image" Target="../media/image10.png"/><Relationship Id="rId2" Type="http://schemas.openxmlformats.org/officeDocument/2006/relationships/slideLayout" Target="../slideLayouts/slideLayout3.xml"/><Relationship Id="rId1" Type="http://schemas.openxmlformats.org/officeDocument/2006/relationships/tags" Target="../tags/tag8.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1.jp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14.png"/><Relationship Id="rId2" Type="http://schemas.openxmlformats.org/officeDocument/2006/relationships/slideLayout" Target="../slideLayouts/slideLayout3.xml"/><Relationship Id="rId1" Type="http://schemas.openxmlformats.org/officeDocument/2006/relationships/tags" Target="../tags/tag9.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jp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10.xml"/><Relationship Id="rId5" Type="http://schemas.openxmlformats.org/officeDocument/2006/relationships/image" Target="../media/image15.png"/><Relationship Id="rId4" Type="http://schemas.openxmlformats.org/officeDocument/2006/relationships/image" Target="../media/image1.jpg"/></Relationships>
</file>

<file path=ppt/slides/_rels/slide1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notesSlide" Target="../notesSlides/notesSlide12.xml"/><Relationship Id="rId7" Type="http://schemas.openxmlformats.org/officeDocument/2006/relationships/image" Target="../media/image17.png"/><Relationship Id="rId2" Type="http://schemas.openxmlformats.org/officeDocument/2006/relationships/slideLayout" Target="../slideLayouts/slideLayout3.xml"/><Relationship Id="rId1" Type="http://schemas.openxmlformats.org/officeDocument/2006/relationships/tags" Target="../tags/tag11.xml"/><Relationship Id="rId6" Type="http://schemas.openxmlformats.org/officeDocument/2006/relationships/image" Target="../media/image16.png"/><Relationship Id="rId5" Type="http://schemas.openxmlformats.org/officeDocument/2006/relationships/image" Target="../media/image8.png"/><Relationship Id="rId4" Type="http://schemas.openxmlformats.org/officeDocument/2006/relationships/image" Target="../media/image1.jp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21.png"/><Relationship Id="rId2" Type="http://schemas.openxmlformats.org/officeDocument/2006/relationships/slideLayout" Target="../slideLayouts/slideLayout3.xml"/><Relationship Id="rId1" Type="http://schemas.openxmlformats.org/officeDocument/2006/relationships/tags" Target="../tags/tag1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jp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23.png"/><Relationship Id="rId2" Type="http://schemas.openxmlformats.org/officeDocument/2006/relationships/slideLayout" Target="../slideLayouts/slideLayout3.xml"/><Relationship Id="rId1" Type="http://schemas.openxmlformats.org/officeDocument/2006/relationships/tags" Target="../tags/tag13.xml"/><Relationship Id="rId6" Type="http://schemas.openxmlformats.org/officeDocument/2006/relationships/image" Target="../media/image22.png"/><Relationship Id="rId5" Type="http://schemas.openxmlformats.org/officeDocument/2006/relationships/image" Target="../media/image5.png"/><Relationship Id="rId4" Type="http://schemas.openxmlformats.org/officeDocument/2006/relationships/image" Target="../media/image1.jp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26.png"/><Relationship Id="rId2" Type="http://schemas.openxmlformats.org/officeDocument/2006/relationships/slideLayout" Target="../slideLayouts/slideLayout3.xml"/><Relationship Id="rId1" Type="http://schemas.openxmlformats.org/officeDocument/2006/relationships/tags" Target="../tags/tag14.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1.jp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1.xml"/><Relationship Id="rId5" Type="http://schemas.openxmlformats.org/officeDocument/2006/relationships/image" Target="../media/image2.png"/><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2.xml"/><Relationship Id="rId5" Type="http://schemas.openxmlformats.org/officeDocument/2006/relationships/image" Target="../media/image3.png"/><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3.xml"/><Relationship Id="rId5" Type="http://schemas.openxmlformats.org/officeDocument/2006/relationships/image" Target="../media/image4.png"/><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4.xml"/><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5.xml"/><Relationship Id="rId4" Type="http://schemas.openxmlformats.org/officeDocument/2006/relationships/image" Target="../media/image1.jp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6.xml"/><Relationship Id="rId4"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7.png"/><Relationship Id="rId2" Type="http://schemas.openxmlformats.org/officeDocument/2006/relationships/slideLayout" Target="../slideLayouts/slideLayout3.xml"/><Relationship Id="rId1" Type="http://schemas.openxmlformats.org/officeDocument/2006/relationships/tags" Target="../tags/tag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8"/>
          <p:cNvSpPr txBox="1">
            <a:spLocks noGrp="1"/>
          </p:cNvSpPr>
          <p:nvPr>
            <p:ph type="ctrTitle"/>
          </p:nvPr>
        </p:nvSpPr>
        <p:spPr>
          <a:xfrm>
            <a:off x="2616750" y="926775"/>
            <a:ext cx="3910500" cy="185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100" dirty="0"/>
              <a:t>Lawn Buddy</a:t>
            </a:r>
            <a:endParaRPr sz="4100" dirty="0"/>
          </a:p>
          <a:p>
            <a:pPr marL="0" lvl="0" indent="0" algn="ctr" rtl="0">
              <a:spcBef>
                <a:spcPts val="0"/>
              </a:spcBef>
              <a:spcAft>
                <a:spcPts val="0"/>
              </a:spcAft>
              <a:buNone/>
            </a:pPr>
            <a:r>
              <a:rPr lang="en" sz="1000" i="1" dirty="0">
                <a:solidFill>
                  <a:srgbClr val="38761D"/>
                </a:solidFill>
              </a:rPr>
              <a:t>“The cutting hedge technology”</a:t>
            </a:r>
            <a:endParaRPr sz="1000" i="1" dirty="0">
              <a:solidFill>
                <a:srgbClr val="38761D"/>
              </a:solidFill>
            </a:endParaRPr>
          </a:p>
        </p:txBody>
      </p:sp>
      <p:sp>
        <p:nvSpPr>
          <p:cNvPr id="150" name="Google Shape;150;p28"/>
          <p:cNvSpPr txBox="1">
            <a:spLocks noGrp="1"/>
          </p:cNvSpPr>
          <p:nvPr>
            <p:ph type="subTitle" idx="1"/>
          </p:nvPr>
        </p:nvSpPr>
        <p:spPr>
          <a:xfrm>
            <a:off x="2510400" y="3426284"/>
            <a:ext cx="4123200" cy="1215091"/>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 sz="1400" dirty="0"/>
              <a:t>Gasser Ahmed</a:t>
            </a:r>
            <a:endParaRPr sz="1400" dirty="0"/>
          </a:p>
          <a:p>
            <a:pPr marL="0" lvl="0" indent="0" algn="ctr" rtl="0">
              <a:lnSpc>
                <a:spcPct val="150000"/>
              </a:lnSpc>
              <a:spcBef>
                <a:spcPts val="0"/>
              </a:spcBef>
              <a:spcAft>
                <a:spcPts val="0"/>
              </a:spcAft>
              <a:buNone/>
            </a:pPr>
            <a:r>
              <a:rPr lang="en-US" sz="1400" dirty="0"/>
              <a:t>MGT 5824</a:t>
            </a:r>
          </a:p>
          <a:p>
            <a:pPr marL="0" lvl="0" indent="0" algn="ctr" rtl="0">
              <a:lnSpc>
                <a:spcPct val="150000"/>
              </a:lnSpc>
              <a:spcBef>
                <a:spcPts val="0"/>
              </a:spcBef>
              <a:spcAft>
                <a:spcPts val="0"/>
              </a:spcAft>
              <a:buNone/>
            </a:pPr>
            <a:r>
              <a:rPr lang="en-US" sz="1400" dirty="0"/>
              <a:t>6/12/2023</a:t>
            </a:r>
          </a:p>
        </p:txBody>
      </p:sp>
      <p:sp>
        <p:nvSpPr>
          <p:cNvPr id="2" name="TextBox 1">
            <a:extLst>
              <a:ext uri="{FF2B5EF4-FFF2-40B4-BE49-F238E27FC236}">
                <a16:creationId xmlns:a16="http://schemas.microsoft.com/office/drawing/2014/main" id="{23516F04-B8DD-B0B8-155C-B26EF7815FB1}"/>
              </a:ext>
            </a:extLst>
          </p:cNvPr>
          <p:cNvSpPr txBox="1"/>
          <p:nvPr/>
        </p:nvSpPr>
        <p:spPr>
          <a:xfrm>
            <a:off x="1754562" y="2787475"/>
            <a:ext cx="5634876" cy="369332"/>
          </a:xfrm>
          <a:prstGeom prst="rect">
            <a:avLst/>
          </a:prstGeom>
          <a:noFill/>
        </p:spPr>
        <p:txBody>
          <a:bodyPr wrap="none" rtlCol="0">
            <a:spAutoFit/>
          </a:bodyPr>
          <a:lstStyle/>
          <a:p>
            <a:r>
              <a:rPr lang="en-US" sz="1800" b="1" dirty="0">
                <a:latin typeface="Times New Roman" panose="02020603050405020304" pitchFamily="18" charset="0"/>
                <a:ea typeface="Times New Roman" panose="02020603050405020304" pitchFamily="18" charset="0"/>
              </a:rPr>
              <a:t>Milestone #1: AI </a:t>
            </a:r>
            <a:r>
              <a:rPr lang="en-US" sz="1800" b="1" kern="0" dirty="0">
                <a:effectLst/>
                <a:latin typeface="Times New Roman" panose="02020603050405020304" pitchFamily="18" charset="0"/>
                <a:ea typeface="Times New Roman" panose="02020603050405020304" pitchFamily="18" charset="0"/>
              </a:rPr>
              <a:t>Venture Concept Customer Discovery</a:t>
            </a:r>
            <a:endParaRPr lang="en-US" dirty="0"/>
          </a:p>
        </p:txBody>
      </p:sp>
    </p:spTree>
  </p:cSld>
  <p:clrMapOvr>
    <a:masterClrMapping/>
  </p:clrMapOvr>
  <mc:AlternateContent xmlns:mc="http://schemas.openxmlformats.org/markup-compatibility/2006" xmlns:p14="http://schemas.microsoft.com/office/powerpoint/2010/main">
    <mc:Choice Requires="p14">
      <p:transition p14:dur="0" advTm="10451"/>
    </mc:Choice>
    <mc:Fallback xmlns="">
      <p:transition advTm="1045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445025"/>
            <a:ext cx="727651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"Theory“: Common Beliefs</a:t>
            </a:r>
            <a:endParaRPr dirty="0"/>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grpSp>
        <p:nvGrpSpPr>
          <p:cNvPr id="28" name="Group 27">
            <a:extLst>
              <a:ext uri="{FF2B5EF4-FFF2-40B4-BE49-F238E27FC236}">
                <a16:creationId xmlns:a16="http://schemas.microsoft.com/office/drawing/2014/main" id="{7987A1E3-D3D9-FE69-92DF-7AA8A2084FF1}"/>
              </a:ext>
            </a:extLst>
          </p:cNvPr>
          <p:cNvGrpSpPr/>
          <p:nvPr/>
        </p:nvGrpSpPr>
        <p:grpSpPr>
          <a:xfrm>
            <a:off x="4150750" y="1651278"/>
            <a:ext cx="3913850" cy="886950"/>
            <a:chOff x="4150750" y="1651278"/>
            <a:chExt cx="3913850" cy="886950"/>
          </a:xfrm>
        </p:grpSpPr>
        <p:grpSp>
          <p:nvGrpSpPr>
            <p:cNvPr id="14" name="Group 13">
              <a:extLst>
                <a:ext uri="{FF2B5EF4-FFF2-40B4-BE49-F238E27FC236}">
                  <a16:creationId xmlns:a16="http://schemas.microsoft.com/office/drawing/2014/main" id="{DD2F1473-3E60-4E33-5E59-42D6F821B972}"/>
                </a:ext>
              </a:extLst>
            </p:cNvPr>
            <p:cNvGrpSpPr/>
            <p:nvPr/>
          </p:nvGrpSpPr>
          <p:grpSpPr>
            <a:xfrm>
              <a:off x="4150750" y="1651278"/>
              <a:ext cx="3913850" cy="886950"/>
              <a:chOff x="4150750" y="1651278"/>
              <a:chExt cx="3913850" cy="886950"/>
            </a:xfrm>
          </p:grpSpPr>
          <p:cxnSp>
            <p:nvCxnSpPr>
              <p:cNvPr id="15" name="Google Shape;334;p40">
                <a:extLst>
                  <a:ext uri="{FF2B5EF4-FFF2-40B4-BE49-F238E27FC236}">
                    <a16:creationId xmlns:a16="http://schemas.microsoft.com/office/drawing/2014/main" id="{B758B350-EB3E-92D6-2E8A-7D680EE649AB}"/>
                  </a:ext>
                </a:extLst>
              </p:cNvPr>
              <p:cNvCxnSpPr>
                <a:cxnSpLocks/>
                <a:stCxn id="8" idx="3"/>
                <a:endCxn id="18" idx="1"/>
              </p:cNvCxnSpPr>
              <p:nvPr/>
            </p:nvCxnSpPr>
            <p:spPr>
              <a:xfrm>
                <a:off x="4150750" y="2120175"/>
                <a:ext cx="818400" cy="0"/>
              </a:xfrm>
              <a:prstGeom prst="straightConnector1">
                <a:avLst/>
              </a:prstGeom>
              <a:noFill/>
              <a:ln w="19050" cap="flat" cmpd="sng">
                <a:solidFill>
                  <a:schemeClr val="dk1"/>
                </a:solidFill>
                <a:prstDash val="solid"/>
                <a:round/>
                <a:headEnd type="none" w="med" len="med"/>
                <a:tailEnd type="none" w="med" len="med"/>
              </a:ln>
            </p:spPr>
          </p:cxnSp>
          <p:sp>
            <p:nvSpPr>
              <p:cNvPr id="16" name="Google Shape;331;p40">
                <a:extLst>
                  <a:ext uri="{FF2B5EF4-FFF2-40B4-BE49-F238E27FC236}">
                    <a16:creationId xmlns:a16="http://schemas.microsoft.com/office/drawing/2014/main" id="{34E9B840-E424-14BC-2F7E-94CF3465F961}"/>
                  </a:ext>
                </a:extLst>
              </p:cNvPr>
              <p:cNvSpPr txBox="1">
                <a:spLocks/>
              </p:cNvSpPr>
              <p:nvPr/>
            </p:nvSpPr>
            <p:spPr>
              <a:xfrm>
                <a:off x="5649300" y="1651278"/>
                <a:ext cx="2415300" cy="88695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46050" lvl="0">
                  <a:buSzPts val="1300"/>
                </a:pPr>
                <a:r>
                  <a:rPr lang="en-US" dirty="0">
                    <a:latin typeface="Lato" panose="020F0502020204030203" pitchFamily="34" charset="0"/>
                    <a:ea typeface="Lato" panose="020F0502020204030203" pitchFamily="34" charset="0"/>
                    <a:cs typeface="Lato" panose="020F0502020204030203" pitchFamily="34" charset="0"/>
                  </a:rPr>
                  <a:t>Time-Saving</a:t>
                </a:r>
              </a:p>
            </p:txBody>
          </p:sp>
          <p:sp>
            <p:nvSpPr>
              <p:cNvPr id="18" name="Google Shape;321;p40">
                <a:extLst>
                  <a:ext uri="{FF2B5EF4-FFF2-40B4-BE49-F238E27FC236}">
                    <a16:creationId xmlns:a16="http://schemas.microsoft.com/office/drawing/2014/main" id="{E86EDC60-68DC-B159-0C87-6E4A179B1C69}"/>
                  </a:ext>
                </a:extLst>
              </p:cNvPr>
              <p:cNvSpPr/>
              <p:nvPr/>
            </p:nvSpPr>
            <p:spPr>
              <a:xfrm>
                <a:off x="4969150" y="1739175"/>
                <a:ext cx="766200" cy="762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a typeface="Lato" panose="020F0502020204030203" pitchFamily="34" charset="0"/>
                  <a:cs typeface="Lato" panose="020F0502020204030203" pitchFamily="34" charset="0"/>
                </a:endParaRPr>
              </a:p>
            </p:txBody>
          </p:sp>
        </p:grpSp>
        <p:pic>
          <p:nvPicPr>
            <p:cNvPr id="13" name="Picture 12">
              <a:extLst>
                <a:ext uri="{FF2B5EF4-FFF2-40B4-BE49-F238E27FC236}">
                  <a16:creationId xmlns:a16="http://schemas.microsoft.com/office/drawing/2014/main" id="{E692D32D-9961-51C7-2E2F-A0C8AFF021C5}"/>
                </a:ext>
              </a:extLst>
            </p:cNvPr>
            <p:cNvPicPr>
              <a:picLocks noChangeAspect="1"/>
            </p:cNvPicPr>
            <p:nvPr/>
          </p:nvPicPr>
          <p:blipFill>
            <a:blip r:embed="rId5"/>
            <a:stretch>
              <a:fillRect/>
            </a:stretch>
          </p:blipFill>
          <p:spPr>
            <a:xfrm>
              <a:off x="5161295" y="1932723"/>
              <a:ext cx="374904" cy="374904"/>
            </a:xfrm>
            <a:prstGeom prst="rect">
              <a:avLst/>
            </a:prstGeom>
          </p:spPr>
        </p:pic>
      </p:grpSp>
      <p:grpSp>
        <p:nvGrpSpPr>
          <p:cNvPr id="37" name="Group 36">
            <a:extLst>
              <a:ext uri="{FF2B5EF4-FFF2-40B4-BE49-F238E27FC236}">
                <a16:creationId xmlns:a16="http://schemas.microsoft.com/office/drawing/2014/main" id="{B23571B7-1DBC-4D7D-8F93-D750B85F4BE5}"/>
              </a:ext>
            </a:extLst>
          </p:cNvPr>
          <p:cNvGrpSpPr/>
          <p:nvPr/>
        </p:nvGrpSpPr>
        <p:grpSpPr>
          <a:xfrm>
            <a:off x="720000" y="1739175"/>
            <a:ext cx="3430750" cy="1078554"/>
            <a:chOff x="720000" y="1739175"/>
            <a:chExt cx="3430750" cy="1078554"/>
          </a:xfrm>
        </p:grpSpPr>
        <p:sp>
          <p:nvSpPr>
            <p:cNvPr id="8" name="Google Shape;320;p40">
              <a:extLst>
                <a:ext uri="{FF2B5EF4-FFF2-40B4-BE49-F238E27FC236}">
                  <a16:creationId xmlns:a16="http://schemas.microsoft.com/office/drawing/2014/main" id="{762C1D53-A2BA-DEEB-E3CE-210F0003F08C}"/>
                </a:ext>
              </a:extLst>
            </p:cNvPr>
            <p:cNvSpPr/>
            <p:nvPr/>
          </p:nvSpPr>
          <p:spPr>
            <a:xfrm>
              <a:off x="3384550" y="1739175"/>
              <a:ext cx="766200" cy="762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a typeface="Lato" panose="020F0502020204030203" pitchFamily="34" charset="0"/>
                <a:cs typeface="Lato" panose="020F0502020204030203" pitchFamily="34" charset="0"/>
              </a:endParaRPr>
            </a:p>
          </p:txBody>
        </p:sp>
        <p:sp>
          <p:nvSpPr>
            <p:cNvPr id="10" name="Google Shape;327;p40">
              <a:extLst>
                <a:ext uri="{FF2B5EF4-FFF2-40B4-BE49-F238E27FC236}">
                  <a16:creationId xmlns:a16="http://schemas.microsoft.com/office/drawing/2014/main" id="{411227FF-3A61-5343-8810-D2A6427BD261}"/>
                </a:ext>
              </a:extLst>
            </p:cNvPr>
            <p:cNvSpPr txBox="1">
              <a:spLocks/>
            </p:cNvSpPr>
            <p:nvPr/>
          </p:nvSpPr>
          <p:spPr>
            <a:xfrm>
              <a:off x="720000" y="1797525"/>
              <a:ext cx="2594682" cy="10202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Lato"/>
                <a:buAutoNum type="arabicPeriod"/>
                <a:defRPr sz="1200" b="0" i="0" u="none" strike="noStrike" cap="none">
                  <a:solidFill>
                    <a:schemeClr val="dk1"/>
                  </a:solidFill>
                  <a:latin typeface="Lato"/>
                  <a:ea typeface="Lato"/>
                  <a:cs typeface="Lato"/>
                  <a:sym typeface="Lato"/>
                </a:defRPr>
              </a:lvl1pPr>
              <a:lvl2pPr marL="914400" marR="0" lvl="1"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2pPr>
              <a:lvl3pPr marL="1371600" marR="0" lvl="2" indent="-304800" algn="l" rtl="0">
                <a:lnSpc>
                  <a:spcPct val="115000"/>
                </a:lnSpc>
                <a:spcBef>
                  <a:spcPts val="1600"/>
                </a:spcBef>
                <a:spcAft>
                  <a:spcPts val="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3pPr>
              <a:lvl4pPr marL="1828800" marR="0" lvl="3" indent="-304800" algn="l" rtl="0">
                <a:lnSpc>
                  <a:spcPct val="115000"/>
                </a:lnSpc>
                <a:spcBef>
                  <a:spcPts val="1600"/>
                </a:spcBef>
                <a:spcAft>
                  <a:spcPts val="0"/>
                </a:spcAft>
                <a:buClr>
                  <a:schemeClr val="dk1"/>
                </a:buClr>
                <a:buSzPts val="1200"/>
                <a:buFont typeface="Roboto Condensed Light"/>
                <a:buAutoNum type="arabicPeriod"/>
                <a:defRPr sz="1400" b="0" i="0" u="none" strike="noStrike" cap="none">
                  <a:solidFill>
                    <a:schemeClr val="dk1"/>
                  </a:solidFill>
                  <a:latin typeface="Lato"/>
                  <a:ea typeface="Lato"/>
                  <a:cs typeface="Lato"/>
                  <a:sym typeface="Lato"/>
                </a:defRPr>
              </a:lvl4pPr>
              <a:lvl5pPr marL="2286000" marR="0" lvl="4"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5pPr>
              <a:lvl6pPr marL="2743200" marR="0" lvl="5" indent="-304800" algn="l" rtl="0">
                <a:lnSpc>
                  <a:spcPct val="115000"/>
                </a:lnSpc>
                <a:spcBef>
                  <a:spcPts val="1600"/>
                </a:spcBef>
                <a:spcAft>
                  <a:spcPts val="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6pPr>
              <a:lvl7pPr marL="3200400" marR="0" lvl="6" indent="-304800" algn="l" rtl="0">
                <a:lnSpc>
                  <a:spcPct val="115000"/>
                </a:lnSpc>
                <a:spcBef>
                  <a:spcPts val="1600"/>
                </a:spcBef>
                <a:spcAft>
                  <a:spcPts val="0"/>
                </a:spcAft>
                <a:buClr>
                  <a:schemeClr val="dk1"/>
                </a:buClr>
                <a:buSzPts val="1200"/>
                <a:buFont typeface="Roboto Condensed Light"/>
                <a:buAutoNum type="arabicPeriod"/>
                <a:defRPr sz="1400" b="0" i="0" u="none" strike="noStrike" cap="none">
                  <a:solidFill>
                    <a:schemeClr val="dk1"/>
                  </a:solidFill>
                  <a:latin typeface="Lato"/>
                  <a:ea typeface="Lato"/>
                  <a:cs typeface="Lato"/>
                  <a:sym typeface="Lato"/>
                </a:defRPr>
              </a:lvl7pPr>
              <a:lvl8pPr marL="3657600" marR="0" lvl="7"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8pPr>
              <a:lvl9pPr marL="4114800" marR="0" lvl="8" indent="-304800" algn="l" rtl="0">
                <a:lnSpc>
                  <a:spcPct val="115000"/>
                </a:lnSpc>
                <a:spcBef>
                  <a:spcPts val="1600"/>
                </a:spcBef>
                <a:spcAft>
                  <a:spcPts val="160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9pPr>
            </a:lstStyle>
            <a:p>
              <a:pPr marL="603250" lvl="1" indent="0" algn="r">
                <a:spcBef>
                  <a:spcPts val="0"/>
                </a:spcBef>
                <a:buSzPts val="1300"/>
                <a:buNone/>
              </a:pPr>
              <a:r>
                <a:rPr lang="en-US" dirty="0">
                  <a:latin typeface="Lato" panose="020F0502020204030203" pitchFamily="34" charset="0"/>
                  <a:ea typeface="Lato" panose="020F0502020204030203" pitchFamily="34" charset="0"/>
                  <a:cs typeface="Lato" panose="020F0502020204030203" pitchFamily="34" charset="0"/>
                </a:rPr>
                <a:t>Expertise and Professionalism</a:t>
              </a:r>
              <a:endParaRPr lang="en-US" kern="0" dirty="0">
                <a:effectLst/>
                <a:latin typeface="Lato" panose="020F0502020204030203" pitchFamily="34" charset="0"/>
                <a:ea typeface="Lato" panose="020F0502020204030203" pitchFamily="34" charset="0"/>
                <a:cs typeface="Lato" panose="020F0502020204030203" pitchFamily="34" charset="0"/>
              </a:endParaRPr>
            </a:p>
          </p:txBody>
        </p:sp>
        <p:pic>
          <p:nvPicPr>
            <p:cNvPr id="30" name="Picture 29">
              <a:extLst>
                <a:ext uri="{FF2B5EF4-FFF2-40B4-BE49-F238E27FC236}">
                  <a16:creationId xmlns:a16="http://schemas.microsoft.com/office/drawing/2014/main" id="{3FE74947-4027-4C92-20FC-A63A3527CB67}"/>
                </a:ext>
              </a:extLst>
            </p:cNvPr>
            <p:cNvPicPr>
              <a:picLocks noChangeAspect="1"/>
            </p:cNvPicPr>
            <p:nvPr/>
          </p:nvPicPr>
          <p:blipFill>
            <a:blip r:embed="rId6"/>
            <a:stretch>
              <a:fillRect/>
            </a:stretch>
          </p:blipFill>
          <p:spPr>
            <a:xfrm>
              <a:off x="3580198" y="1932723"/>
              <a:ext cx="374904" cy="374904"/>
            </a:xfrm>
            <a:prstGeom prst="rect">
              <a:avLst/>
            </a:prstGeom>
          </p:spPr>
        </p:pic>
      </p:grpSp>
      <p:grpSp>
        <p:nvGrpSpPr>
          <p:cNvPr id="33" name="Group 32">
            <a:extLst>
              <a:ext uri="{FF2B5EF4-FFF2-40B4-BE49-F238E27FC236}">
                <a16:creationId xmlns:a16="http://schemas.microsoft.com/office/drawing/2014/main" id="{521C6486-F99B-1083-FCCB-3E4840CB72ED}"/>
              </a:ext>
            </a:extLst>
          </p:cNvPr>
          <p:cNvGrpSpPr/>
          <p:nvPr/>
        </p:nvGrpSpPr>
        <p:grpSpPr>
          <a:xfrm>
            <a:off x="899382" y="2501175"/>
            <a:ext cx="4069768" cy="1801710"/>
            <a:chOff x="899382" y="2501175"/>
            <a:chExt cx="4069768" cy="1801710"/>
          </a:xfrm>
        </p:grpSpPr>
        <p:grpSp>
          <p:nvGrpSpPr>
            <p:cNvPr id="21" name="Group 20">
              <a:extLst>
                <a:ext uri="{FF2B5EF4-FFF2-40B4-BE49-F238E27FC236}">
                  <a16:creationId xmlns:a16="http://schemas.microsoft.com/office/drawing/2014/main" id="{A1BA28C8-687A-8386-C98B-C2B044B90DC0}"/>
                </a:ext>
              </a:extLst>
            </p:cNvPr>
            <p:cNvGrpSpPr/>
            <p:nvPr/>
          </p:nvGrpSpPr>
          <p:grpSpPr>
            <a:xfrm>
              <a:off x="899382" y="2501175"/>
              <a:ext cx="4069768" cy="1801710"/>
              <a:chOff x="899382" y="2501175"/>
              <a:chExt cx="4069768" cy="1801710"/>
            </a:xfrm>
          </p:grpSpPr>
          <p:cxnSp>
            <p:nvCxnSpPr>
              <p:cNvPr id="22" name="Google Shape;333;p40">
                <a:extLst>
                  <a:ext uri="{FF2B5EF4-FFF2-40B4-BE49-F238E27FC236}">
                    <a16:creationId xmlns:a16="http://schemas.microsoft.com/office/drawing/2014/main" id="{B6467B9C-261E-647B-C4D7-7DA53AE7AF20}"/>
                  </a:ext>
                </a:extLst>
              </p:cNvPr>
              <p:cNvCxnSpPr>
                <a:cxnSpLocks/>
                <a:stCxn id="26" idx="0"/>
                <a:endCxn id="8" idx="2"/>
              </p:cNvCxnSpPr>
              <p:nvPr/>
            </p:nvCxnSpPr>
            <p:spPr>
              <a:xfrm flipV="1">
                <a:off x="3767650" y="2501175"/>
                <a:ext cx="0" cy="762550"/>
              </a:xfrm>
              <a:prstGeom prst="straightConnector1">
                <a:avLst/>
              </a:prstGeom>
              <a:noFill/>
              <a:ln w="19050" cap="flat" cmpd="sng">
                <a:solidFill>
                  <a:schemeClr val="dk1"/>
                </a:solidFill>
                <a:prstDash val="solid"/>
                <a:round/>
                <a:headEnd type="none" w="med" len="med"/>
                <a:tailEnd type="none" w="med" len="med"/>
              </a:ln>
            </p:spPr>
          </p:cxnSp>
          <p:cxnSp>
            <p:nvCxnSpPr>
              <p:cNvPr id="23" name="Google Shape;336;p40">
                <a:extLst>
                  <a:ext uri="{FF2B5EF4-FFF2-40B4-BE49-F238E27FC236}">
                    <a16:creationId xmlns:a16="http://schemas.microsoft.com/office/drawing/2014/main" id="{BB74ECD5-8B20-9AF2-90C2-8651D2D81AA5}"/>
                  </a:ext>
                </a:extLst>
              </p:cNvPr>
              <p:cNvCxnSpPr>
                <a:stCxn id="9" idx="1"/>
                <a:endCxn id="26" idx="3"/>
              </p:cNvCxnSpPr>
              <p:nvPr/>
            </p:nvCxnSpPr>
            <p:spPr>
              <a:xfrm flipH="1">
                <a:off x="4150750" y="3644725"/>
                <a:ext cx="818400" cy="0"/>
              </a:xfrm>
              <a:prstGeom prst="straightConnector1">
                <a:avLst/>
              </a:prstGeom>
              <a:noFill/>
              <a:ln w="19050" cap="flat" cmpd="sng">
                <a:solidFill>
                  <a:schemeClr val="dk1"/>
                </a:solidFill>
                <a:prstDash val="solid"/>
                <a:round/>
                <a:headEnd type="none" w="med" len="med"/>
                <a:tailEnd type="none" w="med" len="med"/>
              </a:ln>
            </p:spPr>
          </p:cxnSp>
          <p:sp>
            <p:nvSpPr>
              <p:cNvPr id="24" name="Google Shape;331;p40">
                <a:extLst>
                  <a:ext uri="{FF2B5EF4-FFF2-40B4-BE49-F238E27FC236}">
                    <a16:creationId xmlns:a16="http://schemas.microsoft.com/office/drawing/2014/main" id="{952A7DAC-D341-C085-28F8-ED1E5B2CD563}"/>
                  </a:ext>
                </a:extLst>
              </p:cNvPr>
              <p:cNvSpPr txBox="1">
                <a:spLocks/>
              </p:cNvSpPr>
              <p:nvPr/>
            </p:nvSpPr>
            <p:spPr>
              <a:xfrm>
                <a:off x="899382" y="3069485"/>
                <a:ext cx="2415300" cy="1233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46050" lvl="0" algn="r">
                  <a:buSzPts val="1300"/>
                </a:pPr>
                <a:r>
                  <a:rPr lang="en-US" dirty="0">
                    <a:latin typeface="Lato" panose="020F0502020204030203" pitchFamily="34" charset="0"/>
                    <a:ea typeface="Lato" panose="020F0502020204030203" pitchFamily="34" charset="0"/>
                    <a:cs typeface="Lato" panose="020F0502020204030203" pitchFamily="34" charset="0"/>
                  </a:rPr>
                  <a:t>Consistency and Regularity</a:t>
                </a:r>
              </a:p>
            </p:txBody>
          </p:sp>
          <p:sp>
            <p:nvSpPr>
              <p:cNvPr id="26" name="Google Shape;323;p40">
                <a:extLst>
                  <a:ext uri="{FF2B5EF4-FFF2-40B4-BE49-F238E27FC236}">
                    <a16:creationId xmlns:a16="http://schemas.microsoft.com/office/drawing/2014/main" id="{44E9DCDF-6474-5D0D-09AC-6A3ABA455981}"/>
                  </a:ext>
                </a:extLst>
              </p:cNvPr>
              <p:cNvSpPr/>
              <p:nvPr/>
            </p:nvSpPr>
            <p:spPr>
              <a:xfrm>
                <a:off x="3384550" y="3263725"/>
                <a:ext cx="766200" cy="762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a typeface="Lato" panose="020F0502020204030203" pitchFamily="34" charset="0"/>
                  <a:cs typeface="Lato" panose="020F0502020204030203" pitchFamily="34" charset="0"/>
                </a:endParaRPr>
              </a:p>
            </p:txBody>
          </p:sp>
        </p:grpSp>
        <p:pic>
          <p:nvPicPr>
            <p:cNvPr id="32" name="Picture 31">
              <a:extLst>
                <a:ext uri="{FF2B5EF4-FFF2-40B4-BE49-F238E27FC236}">
                  <a16:creationId xmlns:a16="http://schemas.microsoft.com/office/drawing/2014/main" id="{A8402A6D-FED8-5C1A-4912-28B999EA3F94}"/>
                </a:ext>
              </a:extLst>
            </p:cNvPr>
            <p:cNvPicPr>
              <a:picLocks noChangeAspect="1"/>
            </p:cNvPicPr>
            <p:nvPr/>
          </p:nvPicPr>
          <p:blipFill>
            <a:blip r:embed="rId7"/>
            <a:stretch>
              <a:fillRect/>
            </a:stretch>
          </p:blipFill>
          <p:spPr>
            <a:xfrm>
              <a:off x="3579560" y="3457273"/>
              <a:ext cx="374904" cy="374904"/>
            </a:xfrm>
            <a:prstGeom prst="rect">
              <a:avLst/>
            </a:prstGeom>
          </p:spPr>
        </p:pic>
      </p:grpSp>
      <p:grpSp>
        <p:nvGrpSpPr>
          <p:cNvPr id="36" name="Group 35">
            <a:extLst>
              <a:ext uri="{FF2B5EF4-FFF2-40B4-BE49-F238E27FC236}">
                <a16:creationId xmlns:a16="http://schemas.microsoft.com/office/drawing/2014/main" id="{11801569-C605-2A55-EA64-08D5357CE8BE}"/>
              </a:ext>
            </a:extLst>
          </p:cNvPr>
          <p:cNvGrpSpPr/>
          <p:nvPr/>
        </p:nvGrpSpPr>
        <p:grpSpPr>
          <a:xfrm>
            <a:off x="4969150" y="2501175"/>
            <a:ext cx="3094224" cy="1524550"/>
            <a:chOff x="4969150" y="2501175"/>
            <a:chExt cx="3094224" cy="1524550"/>
          </a:xfrm>
        </p:grpSpPr>
        <p:sp>
          <p:nvSpPr>
            <p:cNvPr id="9" name="Google Shape;322;p40">
              <a:extLst>
                <a:ext uri="{FF2B5EF4-FFF2-40B4-BE49-F238E27FC236}">
                  <a16:creationId xmlns:a16="http://schemas.microsoft.com/office/drawing/2014/main" id="{0C854EA6-EE5F-C667-D7A0-F6079BF9CC76}"/>
                </a:ext>
              </a:extLst>
            </p:cNvPr>
            <p:cNvSpPr/>
            <p:nvPr/>
          </p:nvSpPr>
          <p:spPr>
            <a:xfrm>
              <a:off x="4969150" y="3263725"/>
              <a:ext cx="766200" cy="762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a typeface="Lato" panose="020F0502020204030203" pitchFamily="34" charset="0"/>
                <a:cs typeface="Lato" panose="020F0502020204030203" pitchFamily="34" charset="0"/>
              </a:endParaRPr>
            </a:p>
          </p:txBody>
        </p:sp>
        <p:cxnSp>
          <p:nvCxnSpPr>
            <p:cNvPr id="11" name="Google Shape;335;p40">
              <a:extLst>
                <a:ext uri="{FF2B5EF4-FFF2-40B4-BE49-F238E27FC236}">
                  <a16:creationId xmlns:a16="http://schemas.microsoft.com/office/drawing/2014/main" id="{E4D1C12C-F856-1024-BFB3-AE5F43924F87}"/>
                </a:ext>
              </a:extLst>
            </p:cNvPr>
            <p:cNvCxnSpPr>
              <a:stCxn id="18" idx="2"/>
              <a:endCxn id="9" idx="0"/>
            </p:cNvCxnSpPr>
            <p:nvPr/>
          </p:nvCxnSpPr>
          <p:spPr>
            <a:xfrm>
              <a:off x="5352250" y="2501175"/>
              <a:ext cx="0" cy="762550"/>
            </a:xfrm>
            <a:prstGeom prst="straightConnector1">
              <a:avLst/>
            </a:prstGeom>
            <a:noFill/>
            <a:ln w="19050" cap="flat" cmpd="sng">
              <a:solidFill>
                <a:schemeClr val="dk1"/>
              </a:solidFill>
              <a:prstDash val="solid"/>
              <a:round/>
              <a:headEnd type="none" w="med" len="med"/>
              <a:tailEnd type="none" w="med" len="med"/>
            </a:ln>
          </p:spPr>
        </p:cxnSp>
        <p:sp>
          <p:nvSpPr>
            <p:cNvPr id="12" name="Google Shape;331;p40">
              <a:extLst>
                <a:ext uri="{FF2B5EF4-FFF2-40B4-BE49-F238E27FC236}">
                  <a16:creationId xmlns:a16="http://schemas.microsoft.com/office/drawing/2014/main" id="{0D6B4C94-E8D0-3CB5-FF5E-332F141FAF25}"/>
                </a:ext>
              </a:extLst>
            </p:cNvPr>
            <p:cNvSpPr txBox="1">
              <a:spLocks/>
            </p:cNvSpPr>
            <p:nvPr/>
          </p:nvSpPr>
          <p:spPr>
            <a:xfrm>
              <a:off x="5648074" y="3171781"/>
              <a:ext cx="2415300" cy="83593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46050" lvl="0">
                <a:buSzPts val="1300"/>
              </a:pPr>
              <a:r>
                <a:rPr lang="en-US" dirty="0">
                  <a:latin typeface="Lato" panose="020F0502020204030203" pitchFamily="34" charset="0"/>
                  <a:ea typeface="Lato" panose="020F0502020204030203" pitchFamily="34" charset="0"/>
                  <a:cs typeface="Lato" panose="020F0502020204030203" pitchFamily="34" charset="0"/>
                </a:rPr>
                <a:t>Equipment and Tools</a:t>
              </a:r>
              <a:endParaRPr lang="en-US" kern="0" dirty="0">
                <a:effectLst/>
                <a:latin typeface="Lato" panose="020F0502020204030203" pitchFamily="34" charset="0"/>
                <a:ea typeface="Lato" panose="020F0502020204030203" pitchFamily="34" charset="0"/>
                <a:cs typeface="Lato" panose="020F0502020204030203" pitchFamily="34" charset="0"/>
              </a:endParaRPr>
            </a:p>
          </p:txBody>
        </p:sp>
        <p:pic>
          <p:nvPicPr>
            <p:cNvPr id="35" name="Picture 34">
              <a:extLst>
                <a:ext uri="{FF2B5EF4-FFF2-40B4-BE49-F238E27FC236}">
                  <a16:creationId xmlns:a16="http://schemas.microsoft.com/office/drawing/2014/main" id="{AB1D8A62-A872-C091-3EE2-52C0448D75B3}"/>
                </a:ext>
              </a:extLst>
            </p:cNvPr>
            <p:cNvPicPr>
              <a:picLocks noChangeAspect="1"/>
            </p:cNvPicPr>
            <p:nvPr/>
          </p:nvPicPr>
          <p:blipFill>
            <a:blip r:embed="rId8"/>
            <a:stretch>
              <a:fillRect/>
            </a:stretch>
          </p:blipFill>
          <p:spPr>
            <a:xfrm>
              <a:off x="5161295" y="3457273"/>
              <a:ext cx="374904" cy="374904"/>
            </a:xfrm>
            <a:prstGeom prst="rect">
              <a:avLst/>
            </a:prstGeom>
          </p:spPr>
        </p:pic>
      </p:grpSp>
    </p:spTree>
    <p:custDataLst>
      <p:tags r:id="rId1"/>
    </p:custDataLst>
    <p:extLst>
      <p:ext uri="{BB962C8B-B14F-4D97-AF65-F5344CB8AC3E}">
        <p14:creationId xmlns:p14="http://schemas.microsoft.com/office/powerpoint/2010/main" val="1938004197"/>
      </p:ext>
    </p:extLst>
  </p:cSld>
  <p:clrMapOvr>
    <a:masterClrMapping/>
  </p:clrMapOvr>
  <mc:AlternateContent xmlns:mc="http://schemas.openxmlformats.org/markup-compatibility/2006" xmlns:p14="http://schemas.microsoft.com/office/powerpoint/2010/main">
    <mc:Choice Requires="p14">
      <p:transition p14:dur="0" advTm="48255"/>
    </mc:Choice>
    <mc:Fallback xmlns="">
      <p:transition advTm="4825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1000"/>
                                        <p:tgtEl>
                                          <p:spTgt spid="37"/>
                                        </p:tgtEl>
                                      </p:cBhvr>
                                    </p:animEffect>
                                    <p:anim calcmode="lin" valueType="num">
                                      <p:cBhvr>
                                        <p:cTn id="8" dur="1000" fill="hold"/>
                                        <p:tgtEl>
                                          <p:spTgt spid="37"/>
                                        </p:tgtEl>
                                        <p:attrNameLst>
                                          <p:attrName>ppt_x</p:attrName>
                                        </p:attrNameLst>
                                      </p:cBhvr>
                                      <p:tavLst>
                                        <p:tav tm="0">
                                          <p:val>
                                            <p:strVal val="#ppt_x"/>
                                          </p:val>
                                        </p:tav>
                                        <p:tav tm="100000">
                                          <p:val>
                                            <p:strVal val="#ppt_x"/>
                                          </p:val>
                                        </p:tav>
                                      </p:tavLst>
                                    </p:anim>
                                    <p:anim calcmode="lin" valueType="num">
                                      <p:cBhvr>
                                        <p:cTn id="9"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fade">
                                      <p:cBhvr>
                                        <p:cTn id="14" dur="1000"/>
                                        <p:tgtEl>
                                          <p:spTgt spid="28"/>
                                        </p:tgtEl>
                                      </p:cBhvr>
                                    </p:animEffect>
                                    <p:anim calcmode="lin" valueType="num">
                                      <p:cBhvr>
                                        <p:cTn id="15" dur="1000" fill="hold"/>
                                        <p:tgtEl>
                                          <p:spTgt spid="28"/>
                                        </p:tgtEl>
                                        <p:attrNameLst>
                                          <p:attrName>ppt_x</p:attrName>
                                        </p:attrNameLst>
                                      </p:cBhvr>
                                      <p:tavLst>
                                        <p:tav tm="0">
                                          <p:val>
                                            <p:strVal val="#ppt_x"/>
                                          </p:val>
                                        </p:tav>
                                        <p:tav tm="100000">
                                          <p:val>
                                            <p:strVal val="#ppt_x"/>
                                          </p:val>
                                        </p:tav>
                                      </p:tavLst>
                                    </p:anim>
                                    <p:anim calcmode="lin" valueType="num">
                                      <p:cBhvr>
                                        <p:cTn id="16"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fade">
                                      <p:cBhvr>
                                        <p:cTn id="21" dur="1000"/>
                                        <p:tgtEl>
                                          <p:spTgt spid="36"/>
                                        </p:tgtEl>
                                      </p:cBhvr>
                                    </p:animEffect>
                                    <p:anim calcmode="lin" valueType="num">
                                      <p:cBhvr>
                                        <p:cTn id="22" dur="1000" fill="hold"/>
                                        <p:tgtEl>
                                          <p:spTgt spid="36"/>
                                        </p:tgtEl>
                                        <p:attrNameLst>
                                          <p:attrName>ppt_x</p:attrName>
                                        </p:attrNameLst>
                                      </p:cBhvr>
                                      <p:tavLst>
                                        <p:tav tm="0">
                                          <p:val>
                                            <p:strVal val="#ppt_x"/>
                                          </p:val>
                                        </p:tav>
                                        <p:tav tm="100000">
                                          <p:val>
                                            <p:strVal val="#ppt_x"/>
                                          </p:val>
                                        </p:tav>
                                      </p:tavLst>
                                    </p:anim>
                                    <p:anim calcmode="lin" valueType="num">
                                      <p:cBhvr>
                                        <p:cTn id="23"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fade">
                                      <p:cBhvr>
                                        <p:cTn id="28" dur="1000"/>
                                        <p:tgtEl>
                                          <p:spTgt spid="33"/>
                                        </p:tgtEl>
                                      </p:cBhvr>
                                    </p:animEffect>
                                    <p:anim calcmode="lin" valueType="num">
                                      <p:cBhvr>
                                        <p:cTn id="29" dur="1000" fill="hold"/>
                                        <p:tgtEl>
                                          <p:spTgt spid="33"/>
                                        </p:tgtEl>
                                        <p:attrNameLst>
                                          <p:attrName>ppt_x</p:attrName>
                                        </p:attrNameLst>
                                      </p:cBhvr>
                                      <p:tavLst>
                                        <p:tav tm="0">
                                          <p:val>
                                            <p:strVal val="#ppt_x"/>
                                          </p:val>
                                        </p:tav>
                                        <p:tav tm="100000">
                                          <p:val>
                                            <p:strVal val="#ppt_x"/>
                                          </p:val>
                                        </p:tav>
                                      </p:tavLst>
                                    </p:anim>
                                    <p:anim calcmode="lin" valueType="num">
                                      <p:cBhvr>
                                        <p:cTn id="30"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445025"/>
            <a:ext cx="727651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"Theory“: Uncommon Beliefs</a:t>
            </a:r>
            <a:endParaRPr dirty="0"/>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45" name="Google Shape;232;p36">
            <a:extLst>
              <a:ext uri="{FF2B5EF4-FFF2-40B4-BE49-F238E27FC236}">
                <a16:creationId xmlns:a16="http://schemas.microsoft.com/office/drawing/2014/main" id="{F5A5D9B7-DC5D-AA3B-3E29-FAF3F8C43194}"/>
              </a:ext>
            </a:extLst>
          </p:cNvPr>
          <p:cNvSpPr/>
          <p:nvPr/>
        </p:nvSpPr>
        <p:spPr>
          <a:xfrm>
            <a:off x="4322539" y="2059644"/>
            <a:ext cx="498600" cy="498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33;p36">
            <a:extLst>
              <a:ext uri="{FF2B5EF4-FFF2-40B4-BE49-F238E27FC236}">
                <a16:creationId xmlns:a16="http://schemas.microsoft.com/office/drawing/2014/main" id="{3FEE10D0-10E6-AE79-E513-7C08655CEB93}"/>
              </a:ext>
            </a:extLst>
          </p:cNvPr>
          <p:cNvSpPr/>
          <p:nvPr/>
        </p:nvSpPr>
        <p:spPr>
          <a:xfrm>
            <a:off x="7268491" y="2059644"/>
            <a:ext cx="498600" cy="498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 name="Group 198">
            <a:extLst>
              <a:ext uri="{FF2B5EF4-FFF2-40B4-BE49-F238E27FC236}">
                <a16:creationId xmlns:a16="http://schemas.microsoft.com/office/drawing/2014/main" id="{9B488D36-F7AD-6E03-37F3-4297CBFF31A2}"/>
              </a:ext>
            </a:extLst>
          </p:cNvPr>
          <p:cNvGrpSpPr/>
          <p:nvPr/>
        </p:nvGrpSpPr>
        <p:grpSpPr>
          <a:xfrm>
            <a:off x="705425" y="1794338"/>
            <a:ext cx="7721275" cy="2229946"/>
            <a:chOff x="705425" y="1794338"/>
            <a:chExt cx="7721275" cy="2229946"/>
          </a:xfrm>
        </p:grpSpPr>
        <p:grpSp>
          <p:nvGrpSpPr>
            <p:cNvPr id="47" name="Group 46">
              <a:extLst>
                <a:ext uri="{FF2B5EF4-FFF2-40B4-BE49-F238E27FC236}">
                  <a16:creationId xmlns:a16="http://schemas.microsoft.com/office/drawing/2014/main" id="{25601814-7F5F-1FB4-D3BB-600E7CB7247D}"/>
                </a:ext>
              </a:extLst>
            </p:cNvPr>
            <p:cNvGrpSpPr/>
            <p:nvPr/>
          </p:nvGrpSpPr>
          <p:grpSpPr>
            <a:xfrm>
              <a:off x="705425" y="1794338"/>
              <a:ext cx="7721275" cy="2229946"/>
              <a:chOff x="705425" y="1794338"/>
              <a:chExt cx="7721275" cy="2229946"/>
            </a:xfrm>
          </p:grpSpPr>
          <p:sp>
            <p:nvSpPr>
              <p:cNvPr id="48" name="Google Shape;234;p36">
                <a:extLst>
                  <a:ext uri="{FF2B5EF4-FFF2-40B4-BE49-F238E27FC236}">
                    <a16:creationId xmlns:a16="http://schemas.microsoft.com/office/drawing/2014/main" id="{94DE8B9C-73B7-BA51-49E4-865378EFDBC3}"/>
                  </a:ext>
                </a:extLst>
              </p:cNvPr>
              <p:cNvSpPr/>
              <p:nvPr/>
            </p:nvSpPr>
            <p:spPr>
              <a:xfrm>
                <a:off x="1243725" y="1794338"/>
                <a:ext cx="766200" cy="762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39;p36">
                <a:extLst>
                  <a:ext uri="{FF2B5EF4-FFF2-40B4-BE49-F238E27FC236}">
                    <a16:creationId xmlns:a16="http://schemas.microsoft.com/office/drawing/2014/main" id="{5A287751-49DA-D00A-A6FB-A75CC688CAAA}"/>
                  </a:ext>
                </a:extLst>
              </p:cNvPr>
              <p:cNvSpPr txBox="1"/>
              <p:nvPr/>
            </p:nvSpPr>
            <p:spPr>
              <a:xfrm>
                <a:off x="705425" y="3214884"/>
                <a:ext cx="1843200" cy="809400"/>
              </a:xfrm>
              <a:prstGeom prst="rect">
                <a:avLst/>
              </a:prstGeom>
              <a:noFill/>
              <a:ln>
                <a:noFill/>
              </a:ln>
            </p:spPr>
            <p:txBody>
              <a:bodyPr spcFirstLastPara="1" wrap="square" lIns="91425" tIns="91425" rIns="91425" bIns="91425" anchor="t" anchorCtr="0">
                <a:noAutofit/>
              </a:bodyPr>
              <a:lstStyle/>
              <a:p>
                <a:pPr lvl="0" algn="ctr"/>
                <a:r>
                  <a:rPr lang="en-US" dirty="0">
                    <a:solidFill>
                      <a:schemeClr val="dk1"/>
                    </a:solidFill>
                    <a:latin typeface="Lato"/>
                    <a:ea typeface="Lato"/>
                    <a:cs typeface="Lato"/>
                    <a:sym typeface="Lato"/>
                  </a:rPr>
                  <a:t>Spiritual Benefits</a:t>
                </a:r>
              </a:p>
            </p:txBody>
          </p:sp>
          <p:cxnSp>
            <p:nvCxnSpPr>
              <p:cNvPr id="50" name="Google Shape;246;p36">
                <a:extLst>
                  <a:ext uri="{FF2B5EF4-FFF2-40B4-BE49-F238E27FC236}">
                    <a16:creationId xmlns:a16="http://schemas.microsoft.com/office/drawing/2014/main" id="{28EE22E6-A3B7-E3CE-597B-C841D8AA34ED}"/>
                  </a:ext>
                </a:extLst>
              </p:cNvPr>
              <p:cNvCxnSpPr/>
              <p:nvPr/>
            </p:nvCxnSpPr>
            <p:spPr>
              <a:xfrm>
                <a:off x="717300" y="2828581"/>
                <a:ext cx="7709400" cy="0"/>
              </a:xfrm>
              <a:prstGeom prst="straightConnector1">
                <a:avLst/>
              </a:prstGeom>
              <a:noFill/>
              <a:ln w="19050" cap="flat" cmpd="sng">
                <a:solidFill>
                  <a:schemeClr val="dk1"/>
                </a:solidFill>
                <a:prstDash val="solid"/>
                <a:round/>
                <a:headEnd type="none" w="med" len="med"/>
                <a:tailEnd type="none" w="med" len="med"/>
              </a:ln>
            </p:spPr>
          </p:cxnSp>
          <p:cxnSp>
            <p:nvCxnSpPr>
              <p:cNvPr id="51" name="Google Shape;247;p36">
                <a:extLst>
                  <a:ext uri="{FF2B5EF4-FFF2-40B4-BE49-F238E27FC236}">
                    <a16:creationId xmlns:a16="http://schemas.microsoft.com/office/drawing/2014/main" id="{C75120B9-A731-3905-8E69-12197D09B444}"/>
                  </a:ext>
                </a:extLst>
              </p:cNvPr>
              <p:cNvCxnSpPr/>
              <p:nvPr/>
            </p:nvCxnSpPr>
            <p:spPr>
              <a:xfrm flipH="1">
                <a:off x="1626713" y="2556313"/>
                <a:ext cx="600" cy="544500"/>
              </a:xfrm>
              <a:prstGeom prst="straightConnector1">
                <a:avLst/>
              </a:prstGeom>
              <a:noFill/>
              <a:ln w="19050" cap="flat" cmpd="sng">
                <a:solidFill>
                  <a:schemeClr val="dk1"/>
                </a:solidFill>
                <a:prstDash val="solid"/>
                <a:round/>
                <a:headEnd type="none" w="med" len="med"/>
                <a:tailEnd type="none" w="med" len="med"/>
              </a:ln>
            </p:spPr>
          </p:cxnSp>
        </p:grpSp>
        <p:pic>
          <p:nvPicPr>
            <p:cNvPr id="192" name="Picture 191">
              <a:extLst>
                <a:ext uri="{FF2B5EF4-FFF2-40B4-BE49-F238E27FC236}">
                  <a16:creationId xmlns:a16="http://schemas.microsoft.com/office/drawing/2014/main" id="{ADCE2635-EE55-CE05-3792-B4A014F452BF}"/>
                </a:ext>
              </a:extLst>
            </p:cNvPr>
            <p:cNvPicPr>
              <a:picLocks noChangeAspect="1"/>
            </p:cNvPicPr>
            <p:nvPr/>
          </p:nvPicPr>
          <p:blipFill>
            <a:blip r:embed="rId5"/>
            <a:stretch>
              <a:fillRect/>
            </a:stretch>
          </p:blipFill>
          <p:spPr>
            <a:xfrm>
              <a:off x="1439261" y="1982553"/>
              <a:ext cx="374904" cy="374904"/>
            </a:xfrm>
            <a:prstGeom prst="rect">
              <a:avLst/>
            </a:prstGeom>
          </p:spPr>
        </p:pic>
      </p:grpSp>
      <p:grpSp>
        <p:nvGrpSpPr>
          <p:cNvPr id="200" name="Group 199">
            <a:extLst>
              <a:ext uri="{FF2B5EF4-FFF2-40B4-BE49-F238E27FC236}">
                <a16:creationId xmlns:a16="http://schemas.microsoft.com/office/drawing/2014/main" id="{C6A4FDB9-B8EE-375E-C5DE-6409D53EE767}"/>
              </a:ext>
            </a:extLst>
          </p:cNvPr>
          <p:cNvGrpSpPr/>
          <p:nvPr/>
        </p:nvGrpSpPr>
        <p:grpSpPr>
          <a:xfrm>
            <a:off x="3610800" y="1794338"/>
            <a:ext cx="1922100" cy="2229946"/>
            <a:chOff x="3610800" y="1794338"/>
            <a:chExt cx="1922100" cy="2229946"/>
          </a:xfrm>
        </p:grpSpPr>
        <p:grpSp>
          <p:nvGrpSpPr>
            <p:cNvPr id="53" name="Group 52">
              <a:extLst>
                <a:ext uri="{FF2B5EF4-FFF2-40B4-BE49-F238E27FC236}">
                  <a16:creationId xmlns:a16="http://schemas.microsoft.com/office/drawing/2014/main" id="{417C45A4-5CD2-542E-7D46-54859EE0C904}"/>
                </a:ext>
              </a:extLst>
            </p:cNvPr>
            <p:cNvGrpSpPr/>
            <p:nvPr/>
          </p:nvGrpSpPr>
          <p:grpSpPr>
            <a:xfrm>
              <a:off x="3610800" y="1794338"/>
              <a:ext cx="1922100" cy="2229946"/>
              <a:chOff x="3610800" y="1794338"/>
              <a:chExt cx="1922100" cy="2229946"/>
            </a:xfrm>
          </p:grpSpPr>
          <p:sp>
            <p:nvSpPr>
              <p:cNvPr id="54" name="Google Shape;235;p36">
                <a:extLst>
                  <a:ext uri="{FF2B5EF4-FFF2-40B4-BE49-F238E27FC236}">
                    <a16:creationId xmlns:a16="http://schemas.microsoft.com/office/drawing/2014/main" id="{A45FCAF4-8F0B-B4ED-EEE1-2BEB7F566F24}"/>
                  </a:ext>
                </a:extLst>
              </p:cNvPr>
              <p:cNvSpPr/>
              <p:nvPr/>
            </p:nvSpPr>
            <p:spPr>
              <a:xfrm>
                <a:off x="4189213" y="1794338"/>
                <a:ext cx="766200" cy="762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41;p36">
                <a:extLst>
                  <a:ext uri="{FF2B5EF4-FFF2-40B4-BE49-F238E27FC236}">
                    <a16:creationId xmlns:a16="http://schemas.microsoft.com/office/drawing/2014/main" id="{FDCF1A2D-D51C-ACC0-FCF5-262AF57A9095}"/>
                  </a:ext>
                </a:extLst>
              </p:cNvPr>
              <p:cNvSpPr txBox="1"/>
              <p:nvPr/>
            </p:nvSpPr>
            <p:spPr>
              <a:xfrm>
                <a:off x="3610800" y="3214884"/>
                <a:ext cx="1922100" cy="809400"/>
              </a:xfrm>
              <a:prstGeom prst="rect">
                <a:avLst/>
              </a:prstGeom>
              <a:noFill/>
              <a:ln>
                <a:noFill/>
              </a:ln>
            </p:spPr>
            <p:txBody>
              <a:bodyPr spcFirstLastPara="1" wrap="square" lIns="91425" tIns="91425" rIns="91425" bIns="91425" anchor="t" anchorCtr="0">
                <a:noAutofit/>
              </a:bodyPr>
              <a:lstStyle/>
              <a:p>
                <a:pPr lvl="0" algn="ctr"/>
                <a:r>
                  <a:rPr lang="en-US" dirty="0">
                    <a:solidFill>
                      <a:schemeClr val="dk1"/>
                    </a:solidFill>
                    <a:latin typeface="Lato"/>
                    <a:ea typeface="Lato"/>
                    <a:cs typeface="Lato"/>
                    <a:sym typeface="Lato"/>
                  </a:rPr>
                  <a:t>Astrological Considerations</a:t>
                </a:r>
              </a:p>
            </p:txBody>
          </p:sp>
          <p:cxnSp>
            <p:nvCxnSpPr>
              <p:cNvPr id="56" name="Google Shape;244;p36">
                <a:extLst>
                  <a:ext uri="{FF2B5EF4-FFF2-40B4-BE49-F238E27FC236}">
                    <a16:creationId xmlns:a16="http://schemas.microsoft.com/office/drawing/2014/main" id="{3E2AE8D9-1C4E-61ED-009D-280065599C20}"/>
                  </a:ext>
                </a:extLst>
              </p:cNvPr>
              <p:cNvCxnSpPr>
                <a:cxnSpLocks/>
                <a:stCxn id="54" idx="2"/>
              </p:cNvCxnSpPr>
              <p:nvPr/>
            </p:nvCxnSpPr>
            <p:spPr>
              <a:xfrm flipH="1">
                <a:off x="4571713" y="2556338"/>
                <a:ext cx="600" cy="544500"/>
              </a:xfrm>
              <a:prstGeom prst="straightConnector1">
                <a:avLst/>
              </a:prstGeom>
              <a:noFill/>
              <a:ln w="19050" cap="flat" cmpd="sng">
                <a:solidFill>
                  <a:schemeClr val="dk1"/>
                </a:solidFill>
                <a:prstDash val="solid"/>
                <a:round/>
                <a:headEnd type="none" w="med" len="med"/>
                <a:tailEnd type="none" w="med" len="med"/>
              </a:ln>
            </p:spPr>
          </p:cxnSp>
        </p:grpSp>
        <p:pic>
          <p:nvPicPr>
            <p:cNvPr id="196" name="Picture 195">
              <a:extLst>
                <a:ext uri="{FF2B5EF4-FFF2-40B4-BE49-F238E27FC236}">
                  <a16:creationId xmlns:a16="http://schemas.microsoft.com/office/drawing/2014/main" id="{522B29F7-E5BC-90D9-F0DB-55AD76E7CF0A}"/>
                </a:ext>
              </a:extLst>
            </p:cNvPr>
            <p:cNvPicPr>
              <a:picLocks noChangeAspect="1"/>
            </p:cNvPicPr>
            <p:nvPr/>
          </p:nvPicPr>
          <p:blipFill>
            <a:blip r:embed="rId6"/>
            <a:stretch>
              <a:fillRect/>
            </a:stretch>
          </p:blipFill>
          <p:spPr>
            <a:xfrm>
              <a:off x="4384261" y="1982553"/>
              <a:ext cx="374904" cy="374904"/>
            </a:xfrm>
            <a:prstGeom prst="rect">
              <a:avLst/>
            </a:prstGeom>
          </p:spPr>
        </p:pic>
      </p:grpSp>
      <p:grpSp>
        <p:nvGrpSpPr>
          <p:cNvPr id="201" name="Group 200">
            <a:extLst>
              <a:ext uri="{FF2B5EF4-FFF2-40B4-BE49-F238E27FC236}">
                <a16:creationId xmlns:a16="http://schemas.microsoft.com/office/drawing/2014/main" id="{EC523303-8B1E-1F0B-61A8-69F8303A6017}"/>
              </a:ext>
            </a:extLst>
          </p:cNvPr>
          <p:cNvGrpSpPr/>
          <p:nvPr/>
        </p:nvGrpSpPr>
        <p:grpSpPr>
          <a:xfrm>
            <a:off x="6640579" y="1794338"/>
            <a:ext cx="1753800" cy="2229945"/>
            <a:chOff x="6640579" y="1794338"/>
            <a:chExt cx="1753800" cy="2229945"/>
          </a:xfrm>
        </p:grpSpPr>
        <p:grpSp>
          <p:nvGrpSpPr>
            <p:cNvPr id="58" name="Group 57">
              <a:extLst>
                <a:ext uri="{FF2B5EF4-FFF2-40B4-BE49-F238E27FC236}">
                  <a16:creationId xmlns:a16="http://schemas.microsoft.com/office/drawing/2014/main" id="{3B7C966E-3741-0B0F-39D3-704567419D32}"/>
                </a:ext>
              </a:extLst>
            </p:cNvPr>
            <p:cNvGrpSpPr/>
            <p:nvPr/>
          </p:nvGrpSpPr>
          <p:grpSpPr>
            <a:xfrm>
              <a:off x="6640579" y="1794338"/>
              <a:ext cx="1753800" cy="2229945"/>
              <a:chOff x="6640579" y="1794338"/>
              <a:chExt cx="1753800" cy="2229945"/>
            </a:xfrm>
          </p:grpSpPr>
          <p:sp>
            <p:nvSpPr>
              <p:cNvPr id="59" name="Google Shape;236;p36">
                <a:extLst>
                  <a:ext uri="{FF2B5EF4-FFF2-40B4-BE49-F238E27FC236}">
                    <a16:creationId xmlns:a16="http://schemas.microsoft.com/office/drawing/2014/main" id="{176CAB03-3F46-FADA-93A2-CF13B4E17C67}"/>
                  </a:ext>
                </a:extLst>
              </p:cNvPr>
              <p:cNvSpPr/>
              <p:nvPr/>
            </p:nvSpPr>
            <p:spPr>
              <a:xfrm>
                <a:off x="7134213" y="1794338"/>
                <a:ext cx="766200" cy="762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43;p36">
                <a:extLst>
                  <a:ext uri="{FF2B5EF4-FFF2-40B4-BE49-F238E27FC236}">
                    <a16:creationId xmlns:a16="http://schemas.microsoft.com/office/drawing/2014/main" id="{F3F747D4-8050-0202-C0F4-A63895DFACDA}"/>
                  </a:ext>
                </a:extLst>
              </p:cNvPr>
              <p:cNvSpPr txBox="1"/>
              <p:nvPr/>
            </p:nvSpPr>
            <p:spPr>
              <a:xfrm>
                <a:off x="6640579" y="3214890"/>
                <a:ext cx="1753800" cy="809393"/>
              </a:xfrm>
              <a:prstGeom prst="rect">
                <a:avLst/>
              </a:prstGeom>
              <a:noFill/>
              <a:ln>
                <a:noFill/>
              </a:ln>
            </p:spPr>
            <p:txBody>
              <a:bodyPr spcFirstLastPara="1" wrap="square" lIns="91425" tIns="91425" rIns="91425" bIns="91425" anchor="t" anchorCtr="0">
                <a:noAutofit/>
              </a:bodyPr>
              <a:lstStyle/>
              <a:p>
                <a:pPr lvl="0" algn="ctr"/>
                <a:r>
                  <a:rPr lang="en-US" dirty="0">
                    <a:solidFill>
                      <a:schemeClr val="dk1"/>
                    </a:solidFill>
                    <a:latin typeface="Lato"/>
                    <a:ea typeface="Lato"/>
                    <a:cs typeface="Lato"/>
                    <a:sym typeface="Lato"/>
                  </a:rPr>
                  <a:t>Ecological Harmony</a:t>
                </a:r>
              </a:p>
            </p:txBody>
          </p:sp>
          <p:cxnSp>
            <p:nvCxnSpPr>
              <p:cNvPr id="61" name="Google Shape;245;p36">
                <a:extLst>
                  <a:ext uri="{FF2B5EF4-FFF2-40B4-BE49-F238E27FC236}">
                    <a16:creationId xmlns:a16="http://schemas.microsoft.com/office/drawing/2014/main" id="{F48934C7-9BF9-9E20-2908-67FDC3D3397E}"/>
                  </a:ext>
                </a:extLst>
              </p:cNvPr>
              <p:cNvCxnSpPr>
                <a:cxnSpLocks/>
                <a:stCxn id="59" idx="2"/>
              </p:cNvCxnSpPr>
              <p:nvPr/>
            </p:nvCxnSpPr>
            <p:spPr>
              <a:xfrm>
                <a:off x="7517313" y="2556338"/>
                <a:ext cx="600" cy="544500"/>
              </a:xfrm>
              <a:prstGeom prst="straightConnector1">
                <a:avLst/>
              </a:prstGeom>
              <a:noFill/>
              <a:ln w="19050" cap="flat" cmpd="sng">
                <a:solidFill>
                  <a:schemeClr val="dk1"/>
                </a:solidFill>
                <a:prstDash val="solid"/>
                <a:round/>
                <a:headEnd type="none" w="med" len="med"/>
                <a:tailEnd type="none" w="med" len="med"/>
              </a:ln>
            </p:spPr>
          </p:cxnSp>
        </p:grpSp>
        <p:pic>
          <p:nvPicPr>
            <p:cNvPr id="198" name="Picture 197">
              <a:extLst>
                <a:ext uri="{FF2B5EF4-FFF2-40B4-BE49-F238E27FC236}">
                  <a16:creationId xmlns:a16="http://schemas.microsoft.com/office/drawing/2014/main" id="{45D6A68F-72B1-D24C-828F-1614C4EA3258}"/>
                </a:ext>
              </a:extLst>
            </p:cNvPr>
            <p:cNvPicPr>
              <a:picLocks noChangeAspect="1"/>
            </p:cNvPicPr>
            <p:nvPr/>
          </p:nvPicPr>
          <p:blipFill>
            <a:blip r:embed="rId7"/>
            <a:stretch>
              <a:fillRect/>
            </a:stretch>
          </p:blipFill>
          <p:spPr>
            <a:xfrm>
              <a:off x="7328913" y="1982553"/>
              <a:ext cx="374904" cy="374904"/>
            </a:xfrm>
            <a:prstGeom prst="rect">
              <a:avLst/>
            </a:prstGeom>
          </p:spPr>
        </p:pic>
      </p:grpSp>
    </p:spTree>
    <p:custDataLst>
      <p:tags r:id="rId1"/>
    </p:custDataLst>
    <p:extLst>
      <p:ext uri="{BB962C8B-B14F-4D97-AF65-F5344CB8AC3E}">
        <p14:creationId xmlns:p14="http://schemas.microsoft.com/office/powerpoint/2010/main" val="2402153712"/>
      </p:ext>
    </p:extLst>
  </p:cSld>
  <p:clrMapOvr>
    <a:masterClrMapping/>
  </p:clrMapOvr>
  <mc:AlternateContent xmlns:mc="http://schemas.openxmlformats.org/markup-compatibility/2006" xmlns:p14="http://schemas.microsoft.com/office/powerpoint/2010/main">
    <mc:Choice Requires="p14">
      <p:transition p14:dur="0" advTm="38289"/>
    </mc:Choice>
    <mc:Fallback xmlns="">
      <p:transition advTm="3828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99"/>
                                        </p:tgtEl>
                                        <p:attrNameLst>
                                          <p:attrName>style.visibility</p:attrName>
                                        </p:attrNameLst>
                                      </p:cBhvr>
                                      <p:to>
                                        <p:strVal val="visible"/>
                                      </p:to>
                                    </p:set>
                                    <p:animEffect transition="in" filter="fade">
                                      <p:cBhvr>
                                        <p:cTn id="7" dur="1000"/>
                                        <p:tgtEl>
                                          <p:spTgt spid="199"/>
                                        </p:tgtEl>
                                      </p:cBhvr>
                                    </p:animEffect>
                                    <p:anim calcmode="lin" valueType="num">
                                      <p:cBhvr>
                                        <p:cTn id="8" dur="1000" fill="hold"/>
                                        <p:tgtEl>
                                          <p:spTgt spid="199"/>
                                        </p:tgtEl>
                                        <p:attrNameLst>
                                          <p:attrName>ppt_x</p:attrName>
                                        </p:attrNameLst>
                                      </p:cBhvr>
                                      <p:tavLst>
                                        <p:tav tm="0">
                                          <p:val>
                                            <p:strVal val="#ppt_x"/>
                                          </p:val>
                                        </p:tav>
                                        <p:tav tm="100000">
                                          <p:val>
                                            <p:strVal val="#ppt_x"/>
                                          </p:val>
                                        </p:tav>
                                      </p:tavLst>
                                    </p:anim>
                                    <p:anim calcmode="lin" valueType="num">
                                      <p:cBhvr>
                                        <p:cTn id="9" dur="1000" fill="hold"/>
                                        <p:tgtEl>
                                          <p:spTgt spid="19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00"/>
                                        </p:tgtEl>
                                        <p:attrNameLst>
                                          <p:attrName>style.visibility</p:attrName>
                                        </p:attrNameLst>
                                      </p:cBhvr>
                                      <p:to>
                                        <p:strVal val="visible"/>
                                      </p:to>
                                    </p:set>
                                    <p:animEffect transition="in" filter="fade">
                                      <p:cBhvr>
                                        <p:cTn id="14" dur="1000"/>
                                        <p:tgtEl>
                                          <p:spTgt spid="200"/>
                                        </p:tgtEl>
                                      </p:cBhvr>
                                    </p:animEffect>
                                    <p:anim calcmode="lin" valueType="num">
                                      <p:cBhvr>
                                        <p:cTn id="15" dur="1000" fill="hold"/>
                                        <p:tgtEl>
                                          <p:spTgt spid="200"/>
                                        </p:tgtEl>
                                        <p:attrNameLst>
                                          <p:attrName>ppt_x</p:attrName>
                                        </p:attrNameLst>
                                      </p:cBhvr>
                                      <p:tavLst>
                                        <p:tav tm="0">
                                          <p:val>
                                            <p:strVal val="#ppt_x"/>
                                          </p:val>
                                        </p:tav>
                                        <p:tav tm="100000">
                                          <p:val>
                                            <p:strVal val="#ppt_x"/>
                                          </p:val>
                                        </p:tav>
                                      </p:tavLst>
                                    </p:anim>
                                    <p:anim calcmode="lin" valueType="num">
                                      <p:cBhvr>
                                        <p:cTn id="16" dur="1000" fill="hold"/>
                                        <p:tgtEl>
                                          <p:spTgt spid="20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01"/>
                                        </p:tgtEl>
                                        <p:attrNameLst>
                                          <p:attrName>style.visibility</p:attrName>
                                        </p:attrNameLst>
                                      </p:cBhvr>
                                      <p:to>
                                        <p:strVal val="visible"/>
                                      </p:to>
                                    </p:set>
                                    <p:animEffect transition="in" filter="fade">
                                      <p:cBhvr>
                                        <p:cTn id="21" dur="1000"/>
                                        <p:tgtEl>
                                          <p:spTgt spid="201"/>
                                        </p:tgtEl>
                                      </p:cBhvr>
                                    </p:animEffect>
                                    <p:anim calcmode="lin" valueType="num">
                                      <p:cBhvr>
                                        <p:cTn id="22" dur="1000" fill="hold"/>
                                        <p:tgtEl>
                                          <p:spTgt spid="201"/>
                                        </p:tgtEl>
                                        <p:attrNameLst>
                                          <p:attrName>ppt_x</p:attrName>
                                        </p:attrNameLst>
                                      </p:cBhvr>
                                      <p:tavLst>
                                        <p:tav tm="0">
                                          <p:val>
                                            <p:strVal val="#ppt_x"/>
                                          </p:val>
                                        </p:tav>
                                        <p:tav tm="100000">
                                          <p:val>
                                            <p:strVal val="#ppt_x"/>
                                          </p:val>
                                        </p:tav>
                                      </p:tavLst>
                                    </p:anim>
                                    <p:anim calcmode="lin" valueType="num">
                                      <p:cBhvr>
                                        <p:cTn id="23" dur="1000" fill="hold"/>
                                        <p:tgtEl>
                                          <p:spTgt spid="20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445025"/>
            <a:ext cx="727651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Core Problem</a:t>
            </a:r>
            <a:endParaRPr dirty="0"/>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6" name="Google Shape;232;p36">
            <a:extLst>
              <a:ext uri="{FF2B5EF4-FFF2-40B4-BE49-F238E27FC236}">
                <a16:creationId xmlns:a16="http://schemas.microsoft.com/office/drawing/2014/main" id="{F9712709-1533-D9E5-EBAD-6A0958F62045}"/>
              </a:ext>
            </a:extLst>
          </p:cNvPr>
          <p:cNvSpPr/>
          <p:nvPr/>
        </p:nvSpPr>
        <p:spPr>
          <a:xfrm>
            <a:off x="4322539" y="2059644"/>
            <a:ext cx="498600" cy="498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33;p36">
            <a:extLst>
              <a:ext uri="{FF2B5EF4-FFF2-40B4-BE49-F238E27FC236}">
                <a16:creationId xmlns:a16="http://schemas.microsoft.com/office/drawing/2014/main" id="{86562A6E-0A07-7B01-3ECD-717BC2072919}"/>
              </a:ext>
            </a:extLst>
          </p:cNvPr>
          <p:cNvSpPr/>
          <p:nvPr/>
        </p:nvSpPr>
        <p:spPr>
          <a:xfrm>
            <a:off x="7268491" y="2059644"/>
            <a:ext cx="498600" cy="498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 name="Group 26">
            <a:extLst>
              <a:ext uri="{FF2B5EF4-FFF2-40B4-BE49-F238E27FC236}">
                <a16:creationId xmlns:a16="http://schemas.microsoft.com/office/drawing/2014/main" id="{C5099EA1-6EC1-5C14-DA3F-0D200EDEDCC9}"/>
              </a:ext>
            </a:extLst>
          </p:cNvPr>
          <p:cNvGrpSpPr/>
          <p:nvPr/>
        </p:nvGrpSpPr>
        <p:grpSpPr>
          <a:xfrm>
            <a:off x="3610800" y="1794338"/>
            <a:ext cx="1922100" cy="2229946"/>
            <a:chOff x="3610800" y="1794338"/>
            <a:chExt cx="1922100" cy="2229946"/>
          </a:xfrm>
        </p:grpSpPr>
        <p:grpSp>
          <p:nvGrpSpPr>
            <p:cNvPr id="14" name="Group 13">
              <a:extLst>
                <a:ext uri="{FF2B5EF4-FFF2-40B4-BE49-F238E27FC236}">
                  <a16:creationId xmlns:a16="http://schemas.microsoft.com/office/drawing/2014/main" id="{DFBF5E18-E200-F1B4-71AF-311AB5B50C6D}"/>
                </a:ext>
              </a:extLst>
            </p:cNvPr>
            <p:cNvGrpSpPr/>
            <p:nvPr/>
          </p:nvGrpSpPr>
          <p:grpSpPr>
            <a:xfrm>
              <a:off x="3610800" y="1794338"/>
              <a:ext cx="1922100" cy="2229946"/>
              <a:chOff x="3610800" y="1794338"/>
              <a:chExt cx="1922100" cy="2229946"/>
            </a:xfrm>
          </p:grpSpPr>
          <p:sp>
            <p:nvSpPr>
              <p:cNvPr id="15" name="Google Shape;235;p36">
                <a:extLst>
                  <a:ext uri="{FF2B5EF4-FFF2-40B4-BE49-F238E27FC236}">
                    <a16:creationId xmlns:a16="http://schemas.microsoft.com/office/drawing/2014/main" id="{C14E92B0-10FC-5BEC-6BE1-D71A0663E055}"/>
                  </a:ext>
                </a:extLst>
              </p:cNvPr>
              <p:cNvSpPr/>
              <p:nvPr/>
            </p:nvSpPr>
            <p:spPr>
              <a:xfrm>
                <a:off x="4189213" y="1794338"/>
                <a:ext cx="766200" cy="762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41;p36">
                <a:extLst>
                  <a:ext uri="{FF2B5EF4-FFF2-40B4-BE49-F238E27FC236}">
                    <a16:creationId xmlns:a16="http://schemas.microsoft.com/office/drawing/2014/main" id="{A2897A80-FC2B-C1E7-F0B1-04E3077433FB}"/>
                  </a:ext>
                </a:extLst>
              </p:cNvPr>
              <p:cNvSpPr txBox="1"/>
              <p:nvPr/>
            </p:nvSpPr>
            <p:spPr>
              <a:xfrm>
                <a:off x="3610800" y="3214884"/>
                <a:ext cx="1922100" cy="809400"/>
              </a:xfrm>
              <a:prstGeom prst="rect">
                <a:avLst/>
              </a:prstGeom>
              <a:noFill/>
              <a:ln>
                <a:noFill/>
              </a:ln>
            </p:spPr>
            <p:txBody>
              <a:bodyPr spcFirstLastPara="1" wrap="square" lIns="91425" tIns="91425" rIns="91425" bIns="91425" anchor="t" anchorCtr="0">
                <a:noAutofit/>
              </a:bodyPr>
              <a:lstStyle/>
              <a:p>
                <a:pPr lvl="0" algn="ctr"/>
                <a:r>
                  <a:rPr lang="en-US" dirty="0">
                    <a:solidFill>
                      <a:schemeClr val="dk1"/>
                    </a:solidFill>
                    <a:latin typeface="Lato"/>
                    <a:ea typeface="Lato"/>
                    <a:cs typeface="Lato"/>
                    <a:sym typeface="Lato"/>
                  </a:rPr>
                  <a:t>Meeting the Expectations of the Homeowner</a:t>
                </a:r>
              </a:p>
            </p:txBody>
          </p:sp>
          <p:cxnSp>
            <p:nvCxnSpPr>
              <p:cNvPr id="17" name="Google Shape;244;p36">
                <a:extLst>
                  <a:ext uri="{FF2B5EF4-FFF2-40B4-BE49-F238E27FC236}">
                    <a16:creationId xmlns:a16="http://schemas.microsoft.com/office/drawing/2014/main" id="{9DB646E5-C11E-48D3-975A-2929E3E1B191}"/>
                  </a:ext>
                </a:extLst>
              </p:cNvPr>
              <p:cNvCxnSpPr>
                <a:cxnSpLocks/>
                <a:stCxn id="15" idx="2"/>
              </p:cNvCxnSpPr>
              <p:nvPr/>
            </p:nvCxnSpPr>
            <p:spPr>
              <a:xfrm flipH="1">
                <a:off x="4571713" y="2556338"/>
                <a:ext cx="600" cy="544500"/>
              </a:xfrm>
              <a:prstGeom prst="straightConnector1">
                <a:avLst/>
              </a:prstGeom>
              <a:noFill/>
              <a:ln w="19050" cap="flat" cmpd="sng">
                <a:solidFill>
                  <a:schemeClr val="dk1"/>
                </a:solidFill>
                <a:prstDash val="solid"/>
                <a:round/>
                <a:headEnd type="none" w="med" len="med"/>
                <a:tailEnd type="none" w="med" len="med"/>
              </a:ln>
            </p:spPr>
          </p:cxnSp>
        </p:grpSp>
        <p:pic>
          <p:nvPicPr>
            <p:cNvPr id="26" name="Picture 25">
              <a:extLst>
                <a:ext uri="{FF2B5EF4-FFF2-40B4-BE49-F238E27FC236}">
                  <a16:creationId xmlns:a16="http://schemas.microsoft.com/office/drawing/2014/main" id="{EC4979A2-7A4D-2B3A-1580-C07089AFAB31}"/>
                </a:ext>
              </a:extLst>
            </p:cNvPr>
            <p:cNvPicPr>
              <a:picLocks noChangeAspect="1"/>
            </p:cNvPicPr>
            <p:nvPr/>
          </p:nvPicPr>
          <p:blipFill>
            <a:blip r:embed="rId5"/>
            <a:stretch>
              <a:fillRect/>
            </a:stretch>
          </p:blipFill>
          <p:spPr>
            <a:xfrm>
              <a:off x="4384261" y="1987886"/>
              <a:ext cx="374904" cy="374904"/>
            </a:xfrm>
            <a:prstGeom prst="rect">
              <a:avLst/>
            </a:prstGeom>
          </p:spPr>
        </p:pic>
      </p:grpSp>
    </p:spTree>
    <p:custDataLst>
      <p:tags r:id="rId1"/>
    </p:custDataLst>
    <p:extLst>
      <p:ext uri="{BB962C8B-B14F-4D97-AF65-F5344CB8AC3E}">
        <p14:creationId xmlns:p14="http://schemas.microsoft.com/office/powerpoint/2010/main" val="1690288068"/>
      </p:ext>
    </p:extLst>
  </p:cSld>
  <p:clrMapOvr>
    <a:masterClrMapping/>
  </p:clrMapOvr>
  <mc:AlternateContent xmlns:mc="http://schemas.openxmlformats.org/markup-compatibility/2006" xmlns:p14="http://schemas.microsoft.com/office/powerpoint/2010/main">
    <mc:Choice Requires="p14">
      <p:transition p14:dur="10" advTm="26471"/>
    </mc:Choice>
    <mc:Fallback xmlns="">
      <p:transition advTm="2647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445025"/>
            <a:ext cx="727651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Subproblems</a:t>
            </a:r>
            <a:endParaRPr dirty="0"/>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3" name="Google Shape;320;p40">
            <a:extLst>
              <a:ext uri="{FF2B5EF4-FFF2-40B4-BE49-F238E27FC236}">
                <a16:creationId xmlns:a16="http://schemas.microsoft.com/office/drawing/2014/main" id="{448C6350-8F42-6761-1616-1181B6447F41}"/>
              </a:ext>
            </a:extLst>
          </p:cNvPr>
          <p:cNvSpPr/>
          <p:nvPr/>
        </p:nvSpPr>
        <p:spPr>
          <a:xfrm>
            <a:off x="3384550" y="1739175"/>
            <a:ext cx="766200" cy="762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a typeface="Lato" panose="020F0502020204030203" pitchFamily="34" charset="0"/>
              <a:cs typeface="Lato" panose="020F0502020204030203" pitchFamily="34" charset="0"/>
            </a:endParaRPr>
          </a:p>
        </p:txBody>
      </p:sp>
      <p:sp>
        <p:nvSpPr>
          <p:cNvPr id="4" name="Google Shape;322;p40">
            <a:extLst>
              <a:ext uri="{FF2B5EF4-FFF2-40B4-BE49-F238E27FC236}">
                <a16:creationId xmlns:a16="http://schemas.microsoft.com/office/drawing/2014/main" id="{E2D5D7AF-266C-9275-A0E4-36CAD08E86AB}"/>
              </a:ext>
            </a:extLst>
          </p:cNvPr>
          <p:cNvSpPr/>
          <p:nvPr/>
        </p:nvSpPr>
        <p:spPr>
          <a:xfrm>
            <a:off x="4969150" y="3263725"/>
            <a:ext cx="766200" cy="762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a typeface="Lato" panose="020F0502020204030203" pitchFamily="34" charset="0"/>
              <a:cs typeface="Lato" panose="020F0502020204030203" pitchFamily="34" charset="0"/>
            </a:endParaRPr>
          </a:p>
        </p:txBody>
      </p:sp>
      <p:sp>
        <p:nvSpPr>
          <p:cNvPr id="5" name="Google Shape;327;p40">
            <a:extLst>
              <a:ext uri="{FF2B5EF4-FFF2-40B4-BE49-F238E27FC236}">
                <a16:creationId xmlns:a16="http://schemas.microsoft.com/office/drawing/2014/main" id="{364B3581-4678-764F-31E8-7021EB4FE913}"/>
              </a:ext>
            </a:extLst>
          </p:cNvPr>
          <p:cNvSpPr txBox="1">
            <a:spLocks/>
          </p:cNvSpPr>
          <p:nvPr/>
        </p:nvSpPr>
        <p:spPr>
          <a:xfrm>
            <a:off x="720000" y="1651278"/>
            <a:ext cx="2594682" cy="10202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Lato"/>
              <a:buAutoNum type="arabicPeriod"/>
              <a:defRPr sz="1200" b="0" i="0" u="none" strike="noStrike" cap="none">
                <a:solidFill>
                  <a:schemeClr val="dk1"/>
                </a:solidFill>
                <a:latin typeface="Lato"/>
                <a:ea typeface="Lato"/>
                <a:cs typeface="Lato"/>
                <a:sym typeface="Lato"/>
              </a:defRPr>
            </a:lvl1pPr>
            <a:lvl2pPr marL="914400" marR="0" lvl="1"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2pPr>
            <a:lvl3pPr marL="1371600" marR="0" lvl="2" indent="-304800" algn="l" rtl="0">
              <a:lnSpc>
                <a:spcPct val="115000"/>
              </a:lnSpc>
              <a:spcBef>
                <a:spcPts val="1600"/>
              </a:spcBef>
              <a:spcAft>
                <a:spcPts val="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3pPr>
            <a:lvl4pPr marL="1828800" marR="0" lvl="3" indent="-304800" algn="l" rtl="0">
              <a:lnSpc>
                <a:spcPct val="115000"/>
              </a:lnSpc>
              <a:spcBef>
                <a:spcPts val="1600"/>
              </a:spcBef>
              <a:spcAft>
                <a:spcPts val="0"/>
              </a:spcAft>
              <a:buClr>
                <a:schemeClr val="dk1"/>
              </a:buClr>
              <a:buSzPts val="1200"/>
              <a:buFont typeface="Roboto Condensed Light"/>
              <a:buAutoNum type="arabicPeriod"/>
              <a:defRPr sz="1400" b="0" i="0" u="none" strike="noStrike" cap="none">
                <a:solidFill>
                  <a:schemeClr val="dk1"/>
                </a:solidFill>
                <a:latin typeface="Lato"/>
                <a:ea typeface="Lato"/>
                <a:cs typeface="Lato"/>
                <a:sym typeface="Lato"/>
              </a:defRPr>
            </a:lvl4pPr>
            <a:lvl5pPr marL="2286000" marR="0" lvl="4"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5pPr>
            <a:lvl6pPr marL="2743200" marR="0" lvl="5" indent="-304800" algn="l" rtl="0">
              <a:lnSpc>
                <a:spcPct val="115000"/>
              </a:lnSpc>
              <a:spcBef>
                <a:spcPts val="1600"/>
              </a:spcBef>
              <a:spcAft>
                <a:spcPts val="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6pPr>
            <a:lvl7pPr marL="3200400" marR="0" lvl="6" indent="-304800" algn="l" rtl="0">
              <a:lnSpc>
                <a:spcPct val="115000"/>
              </a:lnSpc>
              <a:spcBef>
                <a:spcPts val="1600"/>
              </a:spcBef>
              <a:spcAft>
                <a:spcPts val="0"/>
              </a:spcAft>
              <a:buClr>
                <a:schemeClr val="dk1"/>
              </a:buClr>
              <a:buSzPts val="1200"/>
              <a:buFont typeface="Roboto Condensed Light"/>
              <a:buAutoNum type="arabicPeriod"/>
              <a:defRPr sz="1400" b="0" i="0" u="none" strike="noStrike" cap="none">
                <a:solidFill>
                  <a:schemeClr val="dk1"/>
                </a:solidFill>
                <a:latin typeface="Lato"/>
                <a:ea typeface="Lato"/>
                <a:cs typeface="Lato"/>
                <a:sym typeface="Lato"/>
              </a:defRPr>
            </a:lvl7pPr>
            <a:lvl8pPr marL="3657600" marR="0" lvl="7"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8pPr>
            <a:lvl9pPr marL="4114800" marR="0" lvl="8" indent="-304800" algn="l" rtl="0">
              <a:lnSpc>
                <a:spcPct val="115000"/>
              </a:lnSpc>
              <a:spcBef>
                <a:spcPts val="1600"/>
              </a:spcBef>
              <a:spcAft>
                <a:spcPts val="160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9pPr>
          </a:lstStyle>
          <a:p>
            <a:pPr marL="603250" lvl="1" indent="0" algn="r">
              <a:spcBef>
                <a:spcPts val="0"/>
              </a:spcBef>
              <a:buSzPts val="1300"/>
              <a:buNone/>
            </a:pPr>
            <a:r>
              <a:rPr lang="en-US" kern="0" dirty="0">
                <a:effectLst/>
                <a:latin typeface="Lato" panose="020F0502020204030203" pitchFamily="34" charset="0"/>
                <a:ea typeface="Lato" panose="020F0502020204030203" pitchFamily="34" charset="0"/>
                <a:cs typeface="Lato" panose="020F0502020204030203" pitchFamily="34" charset="0"/>
              </a:rPr>
              <a:t>Tasks must be performed properly at the right time</a:t>
            </a:r>
          </a:p>
        </p:txBody>
      </p:sp>
      <p:cxnSp>
        <p:nvCxnSpPr>
          <p:cNvPr id="6" name="Google Shape;335;p40">
            <a:extLst>
              <a:ext uri="{FF2B5EF4-FFF2-40B4-BE49-F238E27FC236}">
                <a16:creationId xmlns:a16="http://schemas.microsoft.com/office/drawing/2014/main" id="{7A276608-839D-C3F6-4B3F-18E9FD04907B}"/>
              </a:ext>
            </a:extLst>
          </p:cNvPr>
          <p:cNvCxnSpPr>
            <a:stCxn id="13" idx="2"/>
            <a:endCxn id="4" idx="0"/>
          </p:cNvCxnSpPr>
          <p:nvPr/>
        </p:nvCxnSpPr>
        <p:spPr>
          <a:xfrm>
            <a:off x="5352250" y="2501175"/>
            <a:ext cx="0" cy="762550"/>
          </a:xfrm>
          <a:prstGeom prst="straightConnector1">
            <a:avLst/>
          </a:prstGeom>
          <a:noFill/>
          <a:ln w="19050" cap="flat" cmpd="sng">
            <a:solidFill>
              <a:schemeClr val="dk1"/>
            </a:solidFill>
            <a:prstDash val="solid"/>
            <a:round/>
            <a:headEnd type="none" w="med" len="med"/>
            <a:tailEnd type="none" w="med" len="med"/>
          </a:ln>
        </p:spPr>
      </p:cxnSp>
      <p:sp>
        <p:nvSpPr>
          <p:cNvPr id="7" name="Google Shape;331;p40">
            <a:extLst>
              <a:ext uri="{FF2B5EF4-FFF2-40B4-BE49-F238E27FC236}">
                <a16:creationId xmlns:a16="http://schemas.microsoft.com/office/drawing/2014/main" id="{A9ECD1D7-3674-CEFF-C164-1848F799FB07}"/>
              </a:ext>
            </a:extLst>
          </p:cNvPr>
          <p:cNvSpPr txBox="1">
            <a:spLocks/>
          </p:cNvSpPr>
          <p:nvPr/>
        </p:nvSpPr>
        <p:spPr>
          <a:xfrm>
            <a:off x="5648074" y="3171781"/>
            <a:ext cx="2415300" cy="83593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46050" lvl="0" indent="0" algn="l" rtl="0">
              <a:spcBef>
                <a:spcPts val="0"/>
              </a:spcBef>
              <a:spcAft>
                <a:spcPts val="0"/>
              </a:spcAft>
              <a:buSzPts val="1300"/>
              <a:buNone/>
            </a:pPr>
            <a:r>
              <a:rPr lang="en-US" dirty="0">
                <a:latin typeface="Lato" panose="020F0502020204030203" pitchFamily="34" charset="0"/>
                <a:ea typeface="Lato" panose="020F0502020204030203" pitchFamily="34" charset="0"/>
                <a:cs typeface="Lato" panose="020F0502020204030203" pitchFamily="34" charset="0"/>
              </a:rPr>
              <a:t>K</a:t>
            </a:r>
            <a:r>
              <a:rPr lang="en-US" kern="0" dirty="0">
                <a:effectLst/>
                <a:latin typeface="Lato" panose="020F0502020204030203" pitchFamily="34" charset="0"/>
                <a:ea typeface="Lato" panose="020F0502020204030203" pitchFamily="34" charset="0"/>
                <a:cs typeface="Lato" panose="020F0502020204030203" pitchFamily="34" charset="0"/>
              </a:rPr>
              <a:t>eeping the equipment safe and in a ready-to-operate condition </a:t>
            </a:r>
          </a:p>
        </p:txBody>
      </p:sp>
      <p:pic>
        <p:nvPicPr>
          <p:cNvPr id="8" name="Picture 7">
            <a:extLst>
              <a:ext uri="{FF2B5EF4-FFF2-40B4-BE49-F238E27FC236}">
                <a16:creationId xmlns:a16="http://schemas.microsoft.com/office/drawing/2014/main" id="{61D5F6FB-18F4-BB49-15EF-38542BBE23F5}"/>
              </a:ext>
            </a:extLst>
          </p:cNvPr>
          <p:cNvPicPr>
            <a:picLocks noChangeAspect="1"/>
          </p:cNvPicPr>
          <p:nvPr/>
        </p:nvPicPr>
        <p:blipFill>
          <a:blip r:embed="rId5"/>
          <a:stretch>
            <a:fillRect/>
          </a:stretch>
        </p:blipFill>
        <p:spPr>
          <a:xfrm>
            <a:off x="3580198" y="1932723"/>
            <a:ext cx="374904" cy="374904"/>
          </a:xfrm>
          <a:prstGeom prst="rect">
            <a:avLst/>
          </a:prstGeom>
        </p:spPr>
      </p:pic>
      <p:grpSp>
        <p:nvGrpSpPr>
          <p:cNvPr id="9" name="Group 8">
            <a:extLst>
              <a:ext uri="{FF2B5EF4-FFF2-40B4-BE49-F238E27FC236}">
                <a16:creationId xmlns:a16="http://schemas.microsoft.com/office/drawing/2014/main" id="{9C4C72F2-52D3-33A7-EFF2-F0494E58525E}"/>
              </a:ext>
            </a:extLst>
          </p:cNvPr>
          <p:cNvGrpSpPr/>
          <p:nvPr/>
        </p:nvGrpSpPr>
        <p:grpSpPr>
          <a:xfrm>
            <a:off x="4150750" y="1651278"/>
            <a:ext cx="3913850" cy="886950"/>
            <a:chOff x="4150750" y="1651278"/>
            <a:chExt cx="3913850" cy="886950"/>
          </a:xfrm>
        </p:grpSpPr>
        <p:cxnSp>
          <p:nvCxnSpPr>
            <p:cNvPr id="10" name="Google Shape;334;p40">
              <a:extLst>
                <a:ext uri="{FF2B5EF4-FFF2-40B4-BE49-F238E27FC236}">
                  <a16:creationId xmlns:a16="http://schemas.microsoft.com/office/drawing/2014/main" id="{422C2D5D-99A7-1998-BFC5-4D31241197C0}"/>
                </a:ext>
              </a:extLst>
            </p:cNvPr>
            <p:cNvCxnSpPr>
              <a:cxnSpLocks/>
              <a:stCxn id="3" idx="3"/>
              <a:endCxn id="13" idx="1"/>
            </p:cNvCxnSpPr>
            <p:nvPr/>
          </p:nvCxnSpPr>
          <p:spPr>
            <a:xfrm>
              <a:off x="4150750" y="2120175"/>
              <a:ext cx="818400" cy="0"/>
            </a:xfrm>
            <a:prstGeom prst="straightConnector1">
              <a:avLst/>
            </a:prstGeom>
            <a:noFill/>
            <a:ln w="19050" cap="flat" cmpd="sng">
              <a:solidFill>
                <a:schemeClr val="dk1"/>
              </a:solidFill>
              <a:prstDash val="solid"/>
              <a:round/>
              <a:headEnd type="none" w="med" len="med"/>
              <a:tailEnd type="none" w="med" len="med"/>
            </a:ln>
          </p:spPr>
        </p:cxnSp>
        <p:sp>
          <p:nvSpPr>
            <p:cNvPr id="11" name="Google Shape;331;p40">
              <a:extLst>
                <a:ext uri="{FF2B5EF4-FFF2-40B4-BE49-F238E27FC236}">
                  <a16:creationId xmlns:a16="http://schemas.microsoft.com/office/drawing/2014/main" id="{BB3F11AA-E205-8E25-2D85-8AFD6A33912D}"/>
                </a:ext>
              </a:extLst>
            </p:cNvPr>
            <p:cNvSpPr txBox="1">
              <a:spLocks/>
            </p:cNvSpPr>
            <p:nvPr/>
          </p:nvSpPr>
          <p:spPr>
            <a:xfrm>
              <a:off x="5649300" y="1651278"/>
              <a:ext cx="2415300" cy="88695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46050" lvl="0">
                <a:buSzPts val="1300"/>
              </a:pPr>
              <a:r>
                <a:rPr lang="en-US" dirty="0">
                  <a:latin typeface="Lato" panose="020F0502020204030203" pitchFamily="34" charset="0"/>
                  <a:ea typeface="Lato" panose="020F0502020204030203" pitchFamily="34" charset="0"/>
                  <a:cs typeface="Lato" panose="020F0502020204030203" pitchFamily="34" charset="0"/>
                </a:rPr>
                <a:t>Scheduling and dispatching landscapers on time with the right equipment</a:t>
              </a:r>
            </a:p>
          </p:txBody>
        </p:sp>
        <p:grpSp>
          <p:nvGrpSpPr>
            <p:cNvPr id="12" name="Group 11">
              <a:extLst>
                <a:ext uri="{FF2B5EF4-FFF2-40B4-BE49-F238E27FC236}">
                  <a16:creationId xmlns:a16="http://schemas.microsoft.com/office/drawing/2014/main" id="{FC2C088D-B1E4-1B3A-5DFD-9A9C7191AF21}"/>
                </a:ext>
              </a:extLst>
            </p:cNvPr>
            <p:cNvGrpSpPr/>
            <p:nvPr/>
          </p:nvGrpSpPr>
          <p:grpSpPr>
            <a:xfrm>
              <a:off x="4969150" y="1739175"/>
              <a:ext cx="766200" cy="762000"/>
              <a:chOff x="4969150" y="1739175"/>
              <a:chExt cx="766200" cy="762000"/>
            </a:xfrm>
          </p:grpSpPr>
          <p:sp>
            <p:nvSpPr>
              <p:cNvPr id="13" name="Google Shape;321;p40">
                <a:extLst>
                  <a:ext uri="{FF2B5EF4-FFF2-40B4-BE49-F238E27FC236}">
                    <a16:creationId xmlns:a16="http://schemas.microsoft.com/office/drawing/2014/main" id="{B25651E0-ABDE-84D7-A6DA-A19AE9E05C82}"/>
                  </a:ext>
                </a:extLst>
              </p:cNvPr>
              <p:cNvSpPr/>
              <p:nvPr/>
            </p:nvSpPr>
            <p:spPr>
              <a:xfrm>
                <a:off x="4969150" y="1739175"/>
                <a:ext cx="766200" cy="762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a typeface="Lato" panose="020F0502020204030203" pitchFamily="34" charset="0"/>
                  <a:cs typeface="Lato" panose="020F0502020204030203" pitchFamily="34" charset="0"/>
                </a:endParaRPr>
              </a:p>
            </p:txBody>
          </p:sp>
          <p:pic>
            <p:nvPicPr>
              <p:cNvPr id="14" name="Picture 13">
                <a:extLst>
                  <a:ext uri="{FF2B5EF4-FFF2-40B4-BE49-F238E27FC236}">
                    <a16:creationId xmlns:a16="http://schemas.microsoft.com/office/drawing/2014/main" id="{BA66D0CF-A591-4E13-FD20-2D4B3D3EA48C}"/>
                  </a:ext>
                </a:extLst>
              </p:cNvPr>
              <p:cNvPicPr>
                <a:picLocks noChangeAspect="1"/>
              </p:cNvPicPr>
              <p:nvPr/>
            </p:nvPicPr>
            <p:blipFill>
              <a:blip r:embed="rId6"/>
              <a:stretch>
                <a:fillRect/>
              </a:stretch>
            </p:blipFill>
            <p:spPr>
              <a:xfrm>
                <a:off x="5160105" y="1932723"/>
                <a:ext cx="374904" cy="374904"/>
              </a:xfrm>
              <a:prstGeom prst="rect">
                <a:avLst/>
              </a:prstGeom>
            </p:spPr>
          </p:pic>
        </p:grpSp>
      </p:grpSp>
      <p:pic>
        <p:nvPicPr>
          <p:cNvPr id="15" name="Picture 14">
            <a:extLst>
              <a:ext uri="{FF2B5EF4-FFF2-40B4-BE49-F238E27FC236}">
                <a16:creationId xmlns:a16="http://schemas.microsoft.com/office/drawing/2014/main" id="{F634833D-0A44-83C4-6BBF-280C296941FF}"/>
              </a:ext>
            </a:extLst>
          </p:cNvPr>
          <p:cNvPicPr>
            <a:picLocks noChangeAspect="1"/>
          </p:cNvPicPr>
          <p:nvPr/>
        </p:nvPicPr>
        <p:blipFill>
          <a:blip r:embed="rId7"/>
          <a:stretch>
            <a:fillRect/>
          </a:stretch>
        </p:blipFill>
        <p:spPr>
          <a:xfrm>
            <a:off x="5164798" y="3457273"/>
            <a:ext cx="374904" cy="374904"/>
          </a:xfrm>
          <a:prstGeom prst="rect">
            <a:avLst/>
          </a:prstGeom>
        </p:spPr>
      </p:pic>
      <p:grpSp>
        <p:nvGrpSpPr>
          <p:cNvPr id="16" name="Group 15">
            <a:extLst>
              <a:ext uri="{FF2B5EF4-FFF2-40B4-BE49-F238E27FC236}">
                <a16:creationId xmlns:a16="http://schemas.microsoft.com/office/drawing/2014/main" id="{3E2D03B5-E6CA-1888-614B-DD224FCE2F56}"/>
              </a:ext>
            </a:extLst>
          </p:cNvPr>
          <p:cNvGrpSpPr/>
          <p:nvPr/>
        </p:nvGrpSpPr>
        <p:grpSpPr>
          <a:xfrm>
            <a:off x="899382" y="2501175"/>
            <a:ext cx="4069768" cy="1801710"/>
            <a:chOff x="899382" y="2501175"/>
            <a:chExt cx="4069768" cy="1801710"/>
          </a:xfrm>
        </p:grpSpPr>
        <p:cxnSp>
          <p:nvCxnSpPr>
            <p:cNvPr id="17" name="Google Shape;333;p40">
              <a:extLst>
                <a:ext uri="{FF2B5EF4-FFF2-40B4-BE49-F238E27FC236}">
                  <a16:creationId xmlns:a16="http://schemas.microsoft.com/office/drawing/2014/main" id="{B3CA9B32-8778-7310-31CC-57C65A8410B1}"/>
                </a:ext>
              </a:extLst>
            </p:cNvPr>
            <p:cNvCxnSpPr>
              <a:cxnSpLocks/>
              <a:stCxn id="21" idx="0"/>
              <a:endCxn id="3" idx="2"/>
            </p:cNvCxnSpPr>
            <p:nvPr/>
          </p:nvCxnSpPr>
          <p:spPr>
            <a:xfrm flipV="1">
              <a:off x="3767650" y="2501175"/>
              <a:ext cx="0" cy="762550"/>
            </a:xfrm>
            <a:prstGeom prst="straightConnector1">
              <a:avLst/>
            </a:prstGeom>
            <a:noFill/>
            <a:ln w="19050" cap="flat" cmpd="sng">
              <a:solidFill>
                <a:schemeClr val="dk1"/>
              </a:solidFill>
              <a:prstDash val="solid"/>
              <a:round/>
              <a:headEnd type="none" w="med" len="med"/>
              <a:tailEnd type="none" w="med" len="med"/>
            </a:ln>
          </p:spPr>
        </p:cxnSp>
        <p:cxnSp>
          <p:nvCxnSpPr>
            <p:cNvPr id="18" name="Google Shape;336;p40">
              <a:extLst>
                <a:ext uri="{FF2B5EF4-FFF2-40B4-BE49-F238E27FC236}">
                  <a16:creationId xmlns:a16="http://schemas.microsoft.com/office/drawing/2014/main" id="{1BD1DD6A-191D-9374-E3C2-2B7F76FEC07B}"/>
                </a:ext>
              </a:extLst>
            </p:cNvPr>
            <p:cNvCxnSpPr>
              <a:stCxn id="4" idx="1"/>
              <a:endCxn id="21" idx="3"/>
            </p:cNvCxnSpPr>
            <p:nvPr/>
          </p:nvCxnSpPr>
          <p:spPr>
            <a:xfrm flipH="1">
              <a:off x="4150750" y="3644725"/>
              <a:ext cx="818400" cy="0"/>
            </a:xfrm>
            <a:prstGeom prst="straightConnector1">
              <a:avLst/>
            </a:prstGeom>
            <a:noFill/>
            <a:ln w="19050" cap="flat" cmpd="sng">
              <a:solidFill>
                <a:schemeClr val="dk1"/>
              </a:solidFill>
              <a:prstDash val="solid"/>
              <a:round/>
              <a:headEnd type="none" w="med" len="med"/>
              <a:tailEnd type="none" w="med" len="med"/>
            </a:ln>
          </p:spPr>
        </p:cxnSp>
        <p:sp>
          <p:nvSpPr>
            <p:cNvPr id="19" name="Google Shape;331;p40">
              <a:extLst>
                <a:ext uri="{FF2B5EF4-FFF2-40B4-BE49-F238E27FC236}">
                  <a16:creationId xmlns:a16="http://schemas.microsoft.com/office/drawing/2014/main" id="{35006802-A60B-A8C5-F353-3931098120F8}"/>
                </a:ext>
              </a:extLst>
            </p:cNvPr>
            <p:cNvSpPr txBox="1">
              <a:spLocks/>
            </p:cNvSpPr>
            <p:nvPr/>
          </p:nvSpPr>
          <p:spPr>
            <a:xfrm>
              <a:off x="899382" y="3069485"/>
              <a:ext cx="2415300" cy="1233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46050" lvl="0" algn="r">
                <a:buSzPts val="1300"/>
              </a:pPr>
              <a:r>
                <a:rPr lang="en-US" dirty="0">
                  <a:latin typeface="Lato" panose="020F0502020204030203" pitchFamily="34" charset="0"/>
                  <a:ea typeface="Lato" panose="020F0502020204030203" pitchFamily="34" charset="0"/>
                  <a:cs typeface="Lato" panose="020F0502020204030203" pitchFamily="34" charset="0"/>
                </a:rPr>
                <a:t>Green industry regulations at state and municipality levels</a:t>
              </a:r>
            </a:p>
          </p:txBody>
        </p:sp>
        <p:grpSp>
          <p:nvGrpSpPr>
            <p:cNvPr id="20" name="Group 19">
              <a:extLst>
                <a:ext uri="{FF2B5EF4-FFF2-40B4-BE49-F238E27FC236}">
                  <a16:creationId xmlns:a16="http://schemas.microsoft.com/office/drawing/2014/main" id="{8607C7FD-82FA-84C6-1BBB-3042373848E2}"/>
                </a:ext>
              </a:extLst>
            </p:cNvPr>
            <p:cNvGrpSpPr/>
            <p:nvPr/>
          </p:nvGrpSpPr>
          <p:grpSpPr>
            <a:xfrm>
              <a:off x="3384550" y="3263725"/>
              <a:ext cx="766200" cy="762000"/>
              <a:chOff x="3384550" y="3263725"/>
              <a:chExt cx="766200" cy="762000"/>
            </a:xfrm>
          </p:grpSpPr>
          <p:sp>
            <p:nvSpPr>
              <p:cNvPr id="21" name="Google Shape;323;p40">
                <a:extLst>
                  <a:ext uri="{FF2B5EF4-FFF2-40B4-BE49-F238E27FC236}">
                    <a16:creationId xmlns:a16="http://schemas.microsoft.com/office/drawing/2014/main" id="{738B1025-0077-B0D8-B974-CA81C1404398}"/>
                  </a:ext>
                </a:extLst>
              </p:cNvPr>
              <p:cNvSpPr/>
              <p:nvPr/>
            </p:nvSpPr>
            <p:spPr>
              <a:xfrm>
                <a:off x="3384550" y="3263725"/>
                <a:ext cx="766200" cy="762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a typeface="Lato" panose="020F0502020204030203" pitchFamily="34" charset="0"/>
                  <a:cs typeface="Lato" panose="020F0502020204030203" pitchFamily="34" charset="0"/>
                </a:endParaRPr>
              </a:p>
            </p:txBody>
          </p:sp>
          <p:pic>
            <p:nvPicPr>
              <p:cNvPr id="22" name="Picture 21">
                <a:extLst>
                  <a:ext uri="{FF2B5EF4-FFF2-40B4-BE49-F238E27FC236}">
                    <a16:creationId xmlns:a16="http://schemas.microsoft.com/office/drawing/2014/main" id="{2E4C4EEB-A50A-2257-1D73-9DA5E4C41ECC}"/>
                  </a:ext>
                </a:extLst>
              </p:cNvPr>
              <p:cNvPicPr>
                <a:picLocks noChangeAspect="1"/>
              </p:cNvPicPr>
              <p:nvPr/>
            </p:nvPicPr>
            <p:blipFill>
              <a:blip r:embed="rId8"/>
              <a:stretch>
                <a:fillRect/>
              </a:stretch>
            </p:blipFill>
            <p:spPr>
              <a:xfrm>
                <a:off x="3580198" y="3452813"/>
                <a:ext cx="374904" cy="374904"/>
              </a:xfrm>
              <a:prstGeom prst="rect">
                <a:avLst/>
              </a:prstGeom>
            </p:spPr>
          </p:pic>
        </p:grpSp>
      </p:grpSp>
    </p:spTree>
    <p:custDataLst>
      <p:tags r:id="rId1"/>
    </p:custDataLst>
    <p:extLst>
      <p:ext uri="{BB962C8B-B14F-4D97-AF65-F5344CB8AC3E}">
        <p14:creationId xmlns:p14="http://schemas.microsoft.com/office/powerpoint/2010/main" val="620635173"/>
      </p:ext>
    </p:extLst>
  </p:cSld>
  <p:clrMapOvr>
    <a:masterClrMapping/>
  </p:clrMapOvr>
  <mc:AlternateContent xmlns:mc="http://schemas.openxmlformats.org/markup-compatibility/2006" xmlns:p14="http://schemas.microsoft.com/office/powerpoint/2010/main">
    <mc:Choice Requires="p14">
      <p:transition p14:dur="0" advTm="48328"/>
    </mc:Choice>
    <mc:Fallback xmlns="">
      <p:transition advTm="4832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1000"/>
                                        <p:tgtEl>
                                          <p:spTgt spid="9"/>
                                        </p:tgtEl>
                                      </p:cBhvr>
                                    </p:animEffect>
                                    <p:anim calcmode="lin" valueType="num">
                                      <p:cBhvr>
                                        <p:cTn id="25" dur="1000" fill="hold"/>
                                        <p:tgtEl>
                                          <p:spTgt spid="9"/>
                                        </p:tgtEl>
                                        <p:attrNameLst>
                                          <p:attrName>ppt_x</p:attrName>
                                        </p:attrNameLst>
                                      </p:cBhvr>
                                      <p:tavLst>
                                        <p:tav tm="0">
                                          <p:val>
                                            <p:strVal val="#ppt_x"/>
                                          </p:val>
                                        </p:tav>
                                        <p:tav tm="100000">
                                          <p:val>
                                            <p:strVal val="#ppt_x"/>
                                          </p:val>
                                        </p:tav>
                                      </p:tavLst>
                                    </p:anim>
                                    <p:anim calcmode="lin" valueType="num">
                                      <p:cBhvr>
                                        <p:cTn id="2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1000"/>
                                        <p:tgtEl>
                                          <p:spTgt spid="4"/>
                                        </p:tgtEl>
                                      </p:cBhvr>
                                    </p:animEffect>
                                    <p:anim calcmode="lin" valueType="num">
                                      <p:cBhvr>
                                        <p:cTn id="32" dur="1000" fill="hold"/>
                                        <p:tgtEl>
                                          <p:spTgt spid="4"/>
                                        </p:tgtEl>
                                        <p:attrNameLst>
                                          <p:attrName>ppt_x</p:attrName>
                                        </p:attrNameLst>
                                      </p:cBhvr>
                                      <p:tavLst>
                                        <p:tav tm="0">
                                          <p:val>
                                            <p:strVal val="#ppt_x"/>
                                          </p:val>
                                        </p:tav>
                                        <p:tav tm="100000">
                                          <p:val>
                                            <p:strVal val="#ppt_x"/>
                                          </p:val>
                                        </p:tav>
                                      </p:tavLst>
                                    </p:anim>
                                    <p:anim calcmode="lin" valueType="num">
                                      <p:cBhvr>
                                        <p:cTn id="33" dur="1000" fill="hold"/>
                                        <p:tgtEl>
                                          <p:spTgt spid="4"/>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1000"/>
                                        <p:tgtEl>
                                          <p:spTgt spid="6"/>
                                        </p:tgtEl>
                                      </p:cBhvr>
                                    </p:animEffect>
                                    <p:anim calcmode="lin" valueType="num">
                                      <p:cBhvr>
                                        <p:cTn id="37" dur="1000" fill="hold"/>
                                        <p:tgtEl>
                                          <p:spTgt spid="6"/>
                                        </p:tgtEl>
                                        <p:attrNameLst>
                                          <p:attrName>ppt_x</p:attrName>
                                        </p:attrNameLst>
                                      </p:cBhvr>
                                      <p:tavLst>
                                        <p:tav tm="0">
                                          <p:val>
                                            <p:strVal val="#ppt_x"/>
                                          </p:val>
                                        </p:tav>
                                        <p:tav tm="100000">
                                          <p:val>
                                            <p:strVal val="#ppt_x"/>
                                          </p:val>
                                        </p:tav>
                                      </p:tavLst>
                                    </p:anim>
                                    <p:anim calcmode="lin" valueType="num">
                                      <p:cBhvr>
                                        <p:cTn id="38" dur="1000" fill="hold"/>
                                        <p:tgtEl>
                                          <p:spTgt spid="6"/>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1000"/>
                                        <p:tgtEl>
                                          <p:spTgt spid="7"/>
                                        </p:tgtEl>
                                      </p:cBhvr>
                                    </p:animEffect>
                                    <p:anim calcmode="lin" valueType="num">
                                      <p:cBhvr>
                                        <p:cTn id="42" dur="1000" fill="hold"/>
                                        <p:tgtEl>
                                          <p:spTgt spid="7"/>
                                        </p:tgtEl>
                                        <p:attrNameLst>
                                          <p:attrName>ppt_x</p:attrName>
                                        </p:attrNameLst>
                                      </p:cBhvr>
                                      <p:tavLst>
                                        <p:tav tm="0">
                                          <p:val>
                                            <p:strVal val="#ppt_x"/>
                                          </p:val>
                                        </p:tav>
                                        <p:tav tm="100000">
                                          <p:val>
                                            <p:strVal val="#ppt_x"/>
                                          </p:val>
                                        </p:tav>
                                      </p:tavLst>
                                    </p:anim>
                                    <p:anim calcmode="lin" valueType="num">
                                      <p:cBhvr>
                                        <p:cTn id="43" dur="1000" fill="hold"/>
                                        <p:tgtEl>
                                          <p:spTgt spid="7"/>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1000"/>
                                        <p:tgtEl>
                                          <p:spTgt spid="15"/>
                                        </p:tgtEl>
                                      </p:cBhvr>
                                    </p:animEffect>
                                    <p:anim calcmode="lin" valueType="num">
                                      <p:cBhvr>
                                        <p:cTn id="47" dur="1000" fill="hold"/>
                                        <p:tgtEl>
                                          <p:spTgt spid="15"/>
                                        </p:tgtEl>
                                        <p:attrNameLst>
                                          <p:attrName>ppt_x</p:attrName>
                                        </p:attrNameLst>
                                      </p:cBhvr>
                                      <p:tavLst>
                                        <p:tav tm="0">
                                          <p:val>
                                            <p:strVal val="#ppt_x"/>
                                          </p:val>
                                        </p:tav>
                                        <p:tav tm="100000">
                                          <p:val>
                                            <p:strVal val="#ppt_x"/>
                                          </p:val>
                                        </p:tav>
                                      </p:tavLst>
                                    </p:anim>
                                    <p:anim calcmode="lin" valueType="num">
                                      <p:cBhvr>
                                        <p:cTn id="4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fade">
                                      <p:cBhvr>
                                        <p:cTn id="53" dur="1000"/>
                                        <p:tgtEl>
                                          <p:spTgt spid="16"/>
                                        </p:tgtEl>
                                      </p:cBhvr>
                                    </p:animEffect>
                                    <p:anim calcmode="lin" valueType="num">
                                      <p:cBhvr>
                                        <p:cTn id="54" dur="1000" fill="hold"/>
                                        <p:tgtEl>
                                          <p:spTgt spid="16"/>
                                        </p:tgtEl>
                                        <p:attrNameLst>
                                          <p:attrName>ppt_x</p:attrName>
                                        </p:attrNameLst>
                                      </p:cBhvr>
                                      <p:tavLst>
                                        <p:tav tm="0">
                                          <p:val>
                                            <p:strVal val="#ppt_x"/>
                                          </p:val>
                                        </p:tav>
                                        <p:tav tm="100000">
                                          <p:val>
                                            <p:strVal val="#ppt_x"/>
                                          </p:val>
                                        </p:tav>
                                      </p:tavLst>
                                    </p:anim>
                                    <p:anim calcmode="lin" valueType="num">
                                      <p:cBhvr>
                                        <p:cTn id="55"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445025"/>
            <a:ext cx="727651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Actions: Run Experiments</a:t>
            </a:r>
            <a:endParaRPr dirty="0"/>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23" name="Google Shape;232;p36">
            <a:extLst>
              <a:ext uri="{FF2B5EF4-FFF2-40B4-BE49-F238E27FC236}">
                <a16:creationId xmlns:a16="http://schemas.microsoft.com/office/drawing/2014/main" id="{02F59B69-37DA-D112-FC5D-D91863A8D216}"/>
              </a:ext>
            </a:extLst>
          </p:cNvPr>
          <p:cNvSpPr/>
          <p:nvPr/>
        </p:nvSpPr>
        <p:spPr>
          <a:xfrm>
            <a:off x="4322539" y="2059644"/>
            <a:ext cx="498600" cy="498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33;p36">
            <a:extLst>
              <a:ext uri="{FF2B5EF4-FFF2-40B4-BE49-F238E27FC236}">
                <a16:creationId xmlns:a16="http://schemas.microsoft.com/office/drawing/2014/main" id="{905D9034-27AC-1E54-8D4A-48C86C2DF5FA}"/>
              </a:ext>
            </a:extLst>
          </p:cNvPr>
          <p:cNvSpPr/>
          <p:nvPr/>
        </p:nvSpPr>
        <p:spPr>
          <a:xfrm>
            <a:off x="7268491" y="2059644"/>
            <a:ext cx="498600" cy="498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roup 49">
            <a:extLst>
              <a:ext uri="{FF2B5EF4-FFF2-40B4-BE49-F238E27FC236}">
                <a16:creationId xmlns:a16="http://schemas.microsoft.com/office/drawing/2014/main" id="{EF9E3BFF-7D8B-E522-602A-91E2B9581C9D}"/>
              </a:ext>
            </a:extLst>
          </p:cNvPr>
          <p:cNvGrpSpPr/>
          <p:nvPr/>
        </p:nvGrpSpPr>
        <p:grpSpPr>
          <a:xfrm>
            <a:off x="705425" y="1794338"/>
            <a:ext cx="7721275" cy="2229946"/>
            <a:chOff x="705425" y="1794338"/>
            <a:chExt cx="7721275" cy="2229946"/>
          </a:xfrm>
        </p:grpSpPr>
        <p:grpSp>
          <p:nvGrpSpPr>
            <p:cNvPr id="26" name="Group 25">
              <a:extLst>
                <a:ext uri="{FF2B5EF4-FFF2-40B4-BE49-F238E27FC236}">
                  <a16:creationId xmlns:a16="http://schemas.microsoft.com/office/drawing/2014/main" id="{55C1F471-E7A6-E4E5-7B38-0799E44E492D}"/>
                </a:ext>
              </a:extLst>
            </p:cNvPr>
            <p:cNvGrpSpPr/>
            <p:nvPr/>
          </p:nvGrpSpPr>
          <p:grpSpPr>
            <a:xfrm>
              <a:off x="705425" y="1794338"/>
              <a:ext cx="7721275" cy="2229946"/>
              <a:chOff x="705425" y="1794338"/>
              <a:chExt cx="7721275" cy="2229946"/>
            </a:xfrm>
          </p:grpSpPr>
          <p:sp>
            <p:nvSpPr>
              <p:cNvPr id="28" name="Google Shape;234;p36">
                <a:extLst>
                  <a:ext uri="{FF2B5EF4-FFF2-40B4-BE49-F238E27FC236}">
                    <a16:creationId xmlns:a16="http://schemas.microsoft.com/office/drawing/2014/main" id="{DF86E1D1-40DD-CEA4-41D5-CA0378F16410}"/>
                  </a:ext>
                </a:extLst>
              </p:cNvPr>
              <p:cNvSpPr/>
              <p:nvPr/>
            </p:nvSpPr>
            <p:spPr>
              <a:xfrm>
                <a:off x="1243725" y="1794338"/>
                <a:ext cx="766200" cy="762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39;p36">
                <a:extLst>
                  <a:ext uri="{FF2B5EF4-FFF2-40B4-BE49-F238E27FC236}">
                    <a16:creationId xmlns:a16="http://schemas.microsoft.com/office/drawing/2014/main" id="{E7867731-9081-C48A-8A82-F7DC41C8C574}"/>
                  </a:ext>
                </a:extLst>
              </p:cNvPr>
              <p:cNvSpPr txBox="1"/>
              <p:nvPr/>
            </p:nvSpPr>
            <p:spPr>
              <a:xfrm>
                <a:off x="705425" y="3214884"/>
                <a:ext cx="1843200" cy="809400"/>
              </a:xfrm>
              <a:prstGeom prst="rect">
                <a:avLst/>
              </a:prstGeom>
              <a:noFill/>
              <a:ln>
                <a:noFill/>
              </a:ln>
            </p:spPr>
            <p:txBody>
              <a:bodyPr spcFirstLastPara="1" wrap="square" lIns="91425" tIns="91425" rIns="91425" bIns="91425" anchor="t" anchorCtr="0">
                <a:noAutofit/>
              </a:bodyPr>
              <a:lstStyle/>
              <a:p>
                <a:pPr lvl="0" algn="ctr"/>
                <a:r>
                  <a:rPr lang="en-US" dirty="0">
                    <a:solidFill>
                      <a:schemeClr val="dk1"/>
                    </a:solidFill>
                    <a:latin typeface="Lato"/>
                    <a:ea typeface="Lato"/>
                    <a:cs typeface="Lato"/>
                    <a:sym typeface="Lato"/>
                  </a:rPr>
                  <a:t>Customer Feedback Experiment</a:t>
                </a:r>
              </a:p>
            </p:txBody>
          </p:sp>
          <p:cxnSp>
            <p:nvCxnSpPr>
              <p:cNvPr id="30" name="Google Shape;246;p36">
                <a:extLst>
                  <a:ext uri="{FF2B5EF4-FFF2-40B4-BE49-F238E27FC236}">
                    <a16:creationId xmlns:a16="http://schemas.microsoft.com/office/drawing/2014/main" id="{344EBBF6-2280-B065-B0AE-BFAEC0648176}"/>
                  </a:ext>
                </a:extLst>
              </p:cNvPr>
              <p:cNvCxnSpPr/>
              <p:nvPr/>
            </p:nvCxnSpPr>
            <p:spPr>
              <a:xfrm>
                <a:off x="717300" y="2828581"/>
                <a:ext cx="7709400" cy="0"/>
              </a:xfrm>
              <a:prstGeom prst="straightConnector1">
                <a:avLst/>
              </a:prstGeom>
              <a:noFill/>
              <a:ln w="19050" cap="flat" cmpd="sng">
                <a:solidFill>
                  <a:schemeClr val="dk1"/>
                </a:solidFill>
                <a:prstDash val="solid"/>
                <a:round/>
                <a:headEnd type="none" w="med" len="med"/>
                <a:tailEnd type="none" w="med" len="med"/>
              </a:ln>
            </p:spPr>
          </p:cxnSp>
          <p:cxnSp>
            <p:nvCxnSpPr>
              <p:cNvPr id="31" name="Google Shape;247;p36">
                <a:extLst>
                  <a:ext uri="{FF2B5EF4-FFF2-40B4-BE49-F238E27FC236}">
                    <a16:creationId xmlns:a16="http://schemas.microsoft.com/office/drawing/2014/main" id="{43542542-3FA8-026A-45D0-71CB64CB9195}"/>
                  </a:ext>
                </a:extLst>
              </p:cNvPr>
              <p:cNvCxnSpPr/>
              <p:nvPr/>
            </p:nvCxnSpPr>
            <p:spPr>
              <a:xfrm flipH="1">
                <a:off x="1626713" y="2556313"/>
                <a:ext cx="600" cy="544500"/>
              </a:xfrm>
              <a:prstGeom prst="straightConnector1">
                <a:avLst/>
              </a:prstGeom>
              <a:noFill/>
              <a:ln w="19050" cap="flat" cmpd="sng">
                <a:solidFill>
                  <a:schemeClr val="dk1"/>
                </a:solidFill>
                <a:prstDash val="solid"/>
                <a:round/>
                <a:headEnd type="none" w="med" len="med"/>
                <a:tailEnd type="none" w="med" len="med"/>
              </a:ln>
            </p:spPr>
          </p:cxnSp>
        </p:grpSp>
        <p:pic>
          <p:nvPicPr>
            <p:cNvPr id="45" name="Picture 44">
              <a:extLst>
                <a:ext uri="{FF2B5EF4-FFF2-40B4-BE49-F238E27FC236}">
                  <a16:creationId xmlns:a16="http://schemas.microsoft.com/office/drawing/2014/main" id="{44BE3347-164F-1E2A-9804-611DA4F84CFB}"/>
                </a:ext>
              </a:extLst>
            </p:cNvPr>
            <p:cNvPicPr>
              <a:picLocks noChangeAspect="1"/>
            </p:cNvPicPr>
            <p:nvPr/>
          </p:nvPicPr>
          <p:blipFill>
            <a:blip r:embed="rId5"/>
            <a:stretch>
              <a:fillRect/>
            </a:stretch>
          </p:blipFill>
          <p:spPr>
            <a:xfrm>
              <a:off x="1439261" y="1987874"/>
              <a:ext cx="374904" cy="374904"/>
            </a:xfrm>
            <a:prstGeom prst="rect">
              <a:avLst/>
            </a:prstGeom>
          </p:spPr>
        </p:pic>
      </p:grpSp>
      <p:grpSp>
        <p:nvGrpSpPr>
          <p:cNvPr id="51" name="Group 50">
            <a:extLst>
              <a:ext uri="{FF2B5EF4-FFF2-40B4-BE49-F238E27FC236}">
                <a16:creationId xmlns:a16="http://schemas.microsoft.com/office/drawing/2014/main" id="{7B08B7DA-155F-F9C5-65A8-7C2D368E3499}"/>
              </a:ext>
            </a:extLst>
          </p:cNvPr>
          <p:cNvGrpSpPr/>
          <p:nvPr/>
        </p:nvGrpSpPr>
        <p:grpSpPr>
          <a:xfrm>
            <a:off x="3610800" y="1794338"/>
            <a:ext cx="1922100" cy="2229946"/>
            <a:chOff x="3610800" y="1794338"/>
            <a:chExt cx="1922100" cy="2229946"/>
          </a:xfrm>
        </p:grpSpPr>
        <p:grpSp>
          <p:nvGrpSpPr>
            <p:cNvPr id="33" name="Group 32">
              <a:extLst>
                <a:ext uri="{FF2B5EF4-FFF2-40B4-BE49-F238E27FC236}">
                  <a16:creationId xmlns:a16="http://schemas.microsoft.com/office/drawing/2014/main" id="{80F4CCD8-7FD2-7D7A-213C-9CF4B880EFD7}"/>
                </a:ext>
              </a:extLst>
            </p:cNvPr>
            <p:cNvGrpSpPr/>
            <p:nvPr/>
          </p:nvGrpSpPr>
          <p:grpSpPr>
            <a:xfrm>
              <a:off x="3610800" y="1794338"/>
              <a:ext cx="1922100" cy="2229946"/>
              <a:chOff x="3610800" y="1794338"/>
              <a:chExt cx="1922100" cy="2229946"/>
            </a:xfrm>
          </p:grpSpPr>
          <p:sp>
            <p:nvSpPr>
              <p:cNvPr id="35" name="Google Shape;235;p36">
                <a:extLst>
                  <a:ext uri="{FF2B5EF4-FFF2-40B4-BE49-F238E27FC236}">
                    <a16:creationId xmlns:a16="http://schemas.microsoft.com/office/drawing/2014/main" id="{1A616C98-CBA1-B2BF-22DA-D7892B52D273}"/>
                  </a:ext>
                </a:extLst>
              </p:cNvPr>
              <p:cNvSpPr/>
              <p:nvPr/>
            </p:nvSpPr>
            <p:spPr>
              <a:xfrm>
                <a:off x="4189213" y="1794338"/>
                <a:ext cx="766200" cy="762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41;p36">
                <a:extLst>
                  <a:ext uri="{FF2B5EF4-FFF2-40B4-BE49-F238E27FC236}">
                    <a16:creationId xmlns:a16="http://schemas.microsoft.com/office/drawing/2014/main" id="{487EDBBF-454F-6C39-AEF7-AA1D8FC0DCF9}"/>
                  </a:ext>
                </a:extLst>
              </p:cNvPr>
              <p:cNvSpPr txBox="1"/>
              <p:nvPr/>
            </p:nvSpPr>
            <p:spPr>
              <a:xfrm>
                <a:off x="3610800" y="3214884"/>
                <a:ext cx="1922100" cy="809400"/>
              </a:xfrm>
              <a:prstGeom prst="rect">
                <a:avLst/>
              </a:prstGeom>
              <a:noFill/>
              <a:ln>
                <a:noFill/>
              </a:ln>
            </p:spPr>
            <p:txBody>
              <a:bodyPr spcFirstLastPara="1" wrap="square" lIns="91425" tIns="91425" rIns="91425" bIns="91425" anchor="t" anchorCtr="0">
                <a:noAutofit/>
              </a:bodyPr>
              <a:lstStyle/>
              <a:p>
                <a:pPr lvl="0" algn="ctr"/>
                <a:r>
                  <a:rPr lang="en-US" dirty="0">
                    <a:solidFill>
                      <a:schemeClr val="dk1"/>
                    </a:solidFill>
                    <a:latin typeface="Lato"/>
                    <a:ea typeface="Lato"/>
                    <a:cs typeface="Lato"/>
                    <a:sym typeface="Lato"/>
                  </a:rPr>
                  <a:t>Service Timing Experiment</a:t>
                </a:r>
              </a:p>
            </p:txBody>
          </p:sp>
          <p:cxnSp>
            <p:nvCxnSpPr>
              <p:cNvPr id="37" name="Google Shape;244;p36">
                <a:extLst>
                  <a:ext uri="{FF2B5EF4-FFF2-40B4-BE49-F238E27FC236}">
                    <a16:creationId xmlns:a16="http://schemas.microsoft.com/office/drawing/2014/main" id="{7D5DC0C8-2CE6-38F0-505C-C0FA1E4147F8}"/>
                  </a:ext>
                </a:extLst>
              </p:cNvPr>
              <p:cNvCxnSpPr>
                <a:cxnSpLocks/>
                <a:stCxn id="35" idx="2"/>
              </p:cNvCxnSpPr>
              <p:nvPr/>
            </p:nvCxnSpPr>
            <p:spPr>
              <a:xfrm flipH="1">
                <a:off x="4571713" y="2556338"/>
                <a:ext cx="600" cy="544500"/>
              </a:xfrm>
              <a:prstGeom prst="straightConnector1">
                <a:avLst/>
              </a:prstGeom>
              <a:noFill/>
              <a:ln w="19050" cap="flat" cmpd="sng">
                <a:solidFill>
                  <a:schemeClr val="dk1"/>
                </a:solidFill>
                <a:prstDash val="solid"/>
                <a:round/>
                <a:headEnd type="none" w="med" len="med"/>
                <a:tailEnd type="none" w="med" len="med"/>
              </a:ln>
            </p:spPr>
          </p:cxnSp>
        </p:grpSp>
        <p:pic>
          <p:nvPicPr>
            <p:cNvPr id="47" name="Picture 46">
              <a:extLst>
                <a:ext uri="{FF2B5EF4-FFF2-40B4-BE49-F238E27FC236}">
                  <a16:creationId xmlns:a16="http://schemas.microsoft.com/office/drawing/2014/main" id="{EC622940-3C07-D29E-2E48-FF4EB4E6A247}"/>
                </a:ext>
              </a:extLst>
            </p:cNvPr>
            <p:cNvPicPr>
              <a:picLocks noChangeAspect="1"/>
            </p:cNvPicPr>
            <p:nvPr/>
          </p:nvPicPr>
          <p:blipFill>
            <a:blip r:embed="rId6"/>
            <a:stretch>
              <a:fillRect/>
            </a:stretch>
          </p:blipFill>
          <p:spPr>
            <a:xfrm>
              <a:off x="4384261" y="1982553"/>
              <a:ext cx="374904" cy="374904"/>
            </a:xfrm>
            <a:prstGeom prst="rect">
              <a:avLst/>
            </a:prstGeom>
          </p:spPr>
        </p:pic>
      </p:grpSp>
      <p:grpSp>
        <p:nvGrpSpPr>
          <p:cNvPr id="52" name="Group 51">
            <a:extLst>
              <a:ext uri="{FF2B5EF4-FFF2-40B4-BE49-F238E27FC236}">
                <a16:creationId xmlns:a16="http://schemas.microsoft.com/office/drawing/2014/main" id="{72AFFB0E-DBA6-B5BD-DEF7-D1D6F6A89010}"/>
              </a:ext>
            </a:extLst>
          </p:cNvPr>
          <p:cNvGrpSpPr/>
          <p:nvPr/>
        </p:nvGrpSpPr>
        <p:grpSpPr>
          <a:xfrm>
            <a:off x="6640579" y="1794338"/>
            <a:ext cx="1753800" cy="2229945"/>
            <a:chOff x="6640579" y="1794338"/>
            <a:chExt cx="1753800" cy="2229945"/>
          </a:xfrm>
        </p:grpSpPr>
        <p:grpSp>
          <p:nvGrpSpPr>
            <p:cNvPr id="39" name="Group 38">
              <a:extLst>
                <a:ext uri="{FF2B5EF4-FFF2-40B4-BE49-F238E27FC236}">
                  <a16:creationId xmlns:a16="http://schemas.microsoft.com/office/drawing/2014/main" id="{7EE992DE-00EB-01C8-A14D-7534722E957C}"/>
                </a:ext>
              </a:extLst>
            </p:cNvPr>
            <p:cNvGrpSpPr/>
            <p:nvPr/>
          </p:nvGrpSpPr>
          <p:grpSpPr>
            <a:xfrm>
              <a:off x="6640579" y="1794338"/>
              <a:ext cx="1753800" cy="2229945"/>
              <a:chOff x="6640579" y="1794338"/>
              <a:chExt cx="1753800" cy="2229945"/>
            </a:xfrm>
          </p:grpSpPr>
          <p:sp>
            <p:nvSpPr>
              <p:cNvPr id="41" name="Google Shape;236;p36">
                <a:extLst>
                  <a:ext uri="{FF2B5EF4-FFF2-40B4-BE49-F238E27FC236}">
                    <a16:creationId xmlns:a16="http://schemas.microsoft.com/office/drawing/2014/main" id="{D9AB7955-BAC5-CD49-BA3B-6398F527C3D8}"/>
                  </a:ext>
                </a:extLst>
              </p:cNvPr>
              <p:cNvSpPr/>
              <p:nvPr/>
            </p:nvSpPr>
            <p:spPr>
              <a:xfrm>
                <a:off x="7134213" y="1794338"/>
                <a:ext cx="766200" cy="762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43;p36">
                <a:extLst>
                  <a:ext uri="{FF2B5EF4-FFF2-40B4-BE49-F238E27FC236}">
                    <a16:creationId xmlns:a16="http://schemas.microsoft.com/office/drawing/2014/main" id="{7E2B6644-AE79-B286-6338-19175A72FE58}"/>
                  </a:ext>
                </a:extLst>
              </p:cNvPr>
              <p:cNvSpPr txBox="1"/>
              <p:nvPr/>
            </p:nvSpPr>
            <p:spPr>
              <a:xfrm>
                <a:off x="6640579" y="3214890"/>
                <a:ext cx="1753800" cy="809393"/>
              </a:xfrm>
              <a:prstGeom prst="rect">
                <a:avLst/>
              </a:prstGeom>
              <a:noFill/>
              <a:ln>
                <a:noFill/>
              </a:ln>
            </p:spPr>
            <p:txBody>
              <a:bodyPr spcFirstLastPara="1" wrap="square" lIns="91425" tIns="91425" rIns="91425" bIns="91425" anchor="t" anchorCtr="0">
                <a:noAutofit/>
              </a:bodyPr>
              <a:lstStyle/>
              <a:p>
                <a:pPr lvl="0" algn="ctr"/>
                <a:r>
                  <a:rPr lang="en-US" dirty="0">
                    <a:solidFill>
                      <a:schemeClr val="dk1"/>
                    </a:solidFill>
                    <a:latin typeface="Lato"/>
                    <a:ea typeface="Lato"/>
                    <a:cs typeface="Lato"/>
                    <a:sym typeface="Lato"/>
                  </a:rPr>
                  <a:t>Equipment and Technology Experiment</a:t>
                </a:r>
              </a:p>
            </p:txBody>
          </p:sp>
          <p:cxnSp>
            <p:nvCxnSpPr>
              <p:cNvPr id="43" name="Google Shape;245;p36">
                <a:extLst>
                  <a:ext uri="{FF2B5EF4-FFF2-40B4-BE49-F238E27FC236}">
                    <a16:creationId xmlns:a16="http://schemas.microsoft.com/office/drawing/2014/main" id="{FD5077C2-78EA-3BBA-68D0-249A1AC97BBB}"/>
                  </a:ext>
                </a:extLst>
              </p:cNvPr>
              <p:cNvCxnSpPr>
                <a:cxnSpLocks/>
                <a:stCxn id="41" idx="2"/>
              </p:cNvCxnSpPr>
              <p:nvPr/>
            </p:nvCxnSpPr>
            <p:spPr>
              <a:xfrm>
                <a:off x="7517313" y="2556338"/>
                <a:ext cx="600" cy="544500"/>
              </a:xfrm>
              <a:prstGeom prst="straightConnector1">
                <a:avLst/>
              </a:prstGeom>
              <a:noFill/>
              <a:ln w="19050" cap="flat" cmpd="sng">
                <a:solidFill>
                  <a:schemeClr val="dk1"/>
                </a:solidFill>
                <a:prstDash val="solid"/>
                <a:round/>
                <a:headEnd type="none" w="med" len="med"/>
                <a:tailEnd type="none" w="med" len="med"/>
              </a:ln>
            </p:spPr>
          </p:cxnSp>
        </p:grpSp>
        <p:pic>
          <p:nvPicPr>
            <p:cNvPr id="49" name="Picture 48">
              <a:extLst>
                <a:ext uri="{FF2B5EF4-FFF2-40B4-BE49-F238E27FC236}">
                  <a16:creationId xmlns:a16="http://schemas.microsoft.com/office/drawing/2014/main" id="{A64420D4-B9E8-3B8C-DCC9-BA3C6D641212}"/>
                </a:ext>
              </a:extLst>
            </p:cNvPr>
            <p:cNvPicPr>
              <a:picLocks noChangeAspect="1"/>
            </p:cNvPicPr>
            <p:nvPr/>
          </p:nvPicPr>
          <p:blipFill>
            <a:blip r:embed="rId7"/>
            <a:stretch>
              <a:fillRect/>
            </a:stretch>
          </p:blipFill>
          <p:spPr>
            <a:xfrm>
              <a:off x="7329835" y="1982553"/>
              <a:ext cx="374904" cy="374904"/>
            </a:xfrm>
            <a:prstGeom prst="rect">
              <a:avLst/>
            </a:prstGeom>
          </p:spPr>
        </p:pic>
      </p:grpSp>
    </p:spTree>
    <p:custDataLst>
      <p:tags r:id="rId1"/>
    </p:custDataLst>
    <p:extLst>
      <p:ext uri="{BB962C8B-B14F-4D97-AF65-F5344CB8AC3E}">
        <p14:creationId xmlns:p14="http://schemas.microsoft.com/office/powerpoint/2010/main" val="622484428"/>
      </p:ext>
    </p:extLst>
  </p:cSld>
  <p:clrMapOvr>
    <a:masterClrMapping/>
  </p:clrMapOvr>
  <mc:AlternateContent xmlns:mc="http://schemas.openxmlformats.org/markup-compatibility/2006" xmlns:p14="http://schemas.microsoft.com/office/powerpoint/2010/main">
    <mc:Choice Requires="p14">
      <p:transition p14:dur="0" advTm="38574"/>
    </mc:Choice>
    <mc:Fallback xmlns="">
      <p:transition advTm="3857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1000"/>
                                        <p:tgtEl>
                                          <p:spTgt spid="50"/>
                                        </p:tgtEl>
                                      </p:cBhvr>
                                    </p:animEffect>
                                    <p:anim calcmode="lin" valueType="num">
                                      <p:cBhvr>
                                        <p:cTn id="8" dur="1000" fill="hold"/>
                                        <p:tgtEl>
                                          <p:spTgt spid="50"/>
                                        </p:tgtEl>
                                        <p:attrNameLst>
                                          <p:attrName>ppt_x</p:attrName>
                                        </p:attrNameLst>
                                      </p:cBhvr>
                                      <p:tavLst>
                                        <p:tav tm="0">
                                          <p:val>
                                            <p:strVal val="#ppt_x"/>
                                          </p:val>
                                        </p:tav>
                                        <p:tav tm="100000">
                                          <p:val>
                                            <p:strVal val="#ppt_x"/>
                                          </p:val>
                                        </p:tav>
                                      </p:tavLst>
                                    </p:anim>
                                    <p:anim calcmode="lin" valueType="num">
                                      <p:cBhvr>
                                        <p:cTn id="9"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fade">
                                      <p:cBhvr>
                                        <p:cTn id="14" dur="1000"/>
                                        <p:tgtEl>
                                          <p:spTgt spid="51"/>
                                        </p:tgtEl>
                                      </p:cBhvr>
                                    </p:animEffect>
                                    <p:anim calcmode="lin" valueType="num">
                                      <p:cBhvr>
                                        <p:cTn id="15" dur="1000" fill="hold"/>
                                        <p:tgtEl>
                                          <p:spTgt spid="51"/>
                                        </p:tgtEl>
                                        <p:attrNameLst>
                                          <p:attrName>ppt_x</p:attrName>
                                        </p:attrNameLst>
                                      </p:cBhvr>
                                      <p:tavLst>
                                        <p:tav tm="0">
                                          <p:val>
                                            <p:strVal val="#ppt_x"/>
                                          </p:val>
                                        </p:tav>
                                        <p:tav tm="100000">
                                          <p:val>
                                            <p:strVal val="#ppt_x"/>
                                          </p:val>
                                        </p:tav>
                                      </p:tavLst>
                                    </p:anim>
                                    <p:anim calcmode="lin" valueType="num">
                                      <p:cBhvr>
                                        <p:cTn id="16"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2"/>
                                        </p:tgtEl>
                                        <p:attrNameLst>
                                          <p:attrName>style.visibility</p:attrName>
                                        </p:attrNameLst>
                                      </p:cBhvr>
                                      <p:to>
                                        <p:strVal val="visible"/>
                                      </p:to>
                                    </p:set>
                                    <p:animEffect transition="in" filter="fade">
                                      <p:cBhvr>
                                        <p:cTn id="21" dur="1000"/>
                                        <p:tgtEl>
                                          <p:spTgt spid="52"/>
                                        </p:tgtEl>
                                      </p:cBhvr>
                                    </p:animEffect>
                                    <p:anim calcmode="lin" valueType="num">
                                      <p:cBhvr>
                                        <p:cTn id="22" dur="1000" fill="hold"/>
                                        <p:tgtEl>
                                          <p:spTgt spid="52"/>
                                        </p:tgtEl>
                                        <p:attrNameLst>
                                          <p:attrName>ppt_x</p:attrName>
                                        </p:attrNameLst>
                                      </p:cBhvr>
                                      <p:tavLst>
                                        <p:tav tm="0">
                                          <p:val>
                                            <p:strVal val="#ppt_x"/>
                                          </p:val>
                                        </p:tav>
                                        <p:tav tm="100000">
                                          <p:val>
                                            <p:strVal val="#ppt_x"/>
                                          </p:val>
                                        </p:tav>
                                      </p:tavLst>
                                    </p:anim>
                                    <p:anim calcmode="lin" valueType="num">
                                      <p:cBhvr>
                                        <p:cTn id="23"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445025"/>
            <a:ext cx="727651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Actions: Shop for Resources</a:t>
            </a:r>
            <a:endParaRPr dirty="0"/>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6" name="Google Shape;232;p36">
            <a:extLst>
              <a:ext uri="{FF2B5EF4-FFF2-40B4-BE49-F238E27FC236}">
                <a16:creationId xmlns:a16="http://schemas.microsoft.com/office/drawing/2014/main" id="{24854453-6D85-1662-079B-1B44DEA8666A}"/>
              </a:ext>
            </a:extLst>
          </p:cNvPr>
          <p:cNvSpPr/>
          <p:nvPr/>
        </p:nvSpPr>
        <p:spPr>
          <a:xfrm>
            <a:off x="4322539" y="2059644"/>
            <a:ext cx="498600" cy="498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33;p36">
            <a:extLst>
              <a:ext uri="{FF2B5EF4-FFF2-40B4-BE49-F238E27FC236}">
                <a16:creationId xmlns:a16="http://schemas.microsoft.com/office/drawing/2014/main" id="{68178AA5-E083-B38D-9005-7EF6B39FC6C5}"/>
              </a:ext>
            </a:extLst>
          </p:cNvPr>
          <p:cNvSpPr/>
          <p:nvPr/>
        </p:nvSpPr>
        <p:spPr>
          <a:xfrm>
            <a:off x="7268491" y="2059644"/>
            <a:ext cx="498600" cy="498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 name="Group 27">
            <a:extLst>
              <a:ext uri="{FF2B5EF4-FFF2-40B4-BE49-F238E27FC236}">
                <a16:creationId xmlns:a16="http://schemas.microsoft.com/office/drawing/2014/main" id="{FCFDF96E-D7DE-AE4C-4311-ABE6BE6B63E9}"/>
              </a:ext>
            </a:extLst>
          </p:cNvPr>
          <p:cNvGrpSpPr/>
          <p:nvPr/>
        </p:nvGrpSpPr>
        <p:grpSpPr>
          <a:xfrm>
            <a:off x="705425" y="1794338"/>
            <a:ext cx="7721275" cy="2229946"/>
            <a:chOff x="705425" y="1794338"/>
            <a:chExt cx="7721275" cy="2229946"/>
          </a:xfrm>
        </p:grpSpPr>
        <p:grpSp>
          <p:nvGrpSpPr>
            <p:cNvPr id="9" name="Group 8">
              <a:extLst>
                <a:ext uri="{FF2B5EF4-FFF2-40B4-BE49-F238E27FC236}">
                  <a16:creationId xmlns:a16="http://schemas.microsoft.com/office/drawing/2014/main" id="{B340305B-B336-DEE7-24B4-C22E928BED70}"/>
                </a:ext>
              </a:extLst>
            </p:cNvPr>
            <p:cNvGrpSpPr/>
            <p:nvPr/>
          </p:nvGrpSpPr>
          <p:grpSpPr>
            <a:xfrm>
              <a:off x="705425" y="1794338"/>
              <a:ext cx="7721275" cy="2229946"/>
              <a:chOff x="705425" y="1794338"/>
              <a:chExt cx="7721275" cy="2229946"/>
            </a:xfrm>
          </p:grpSpPr>
          <p:sp>
            <p:nvSpPr>
              <p:cNvPr id="11" name="Google Shape;234;p36">
                <a:extLst>
                  <a:ext uri="{FF2B5EF4-FFF2-40B4-BE49-F238E27FC236}">
                    <a16:creationId xmlns:a16="http://schemas.microsoft.com/office/drawing/2014/main" id="{55C1B89F-8126-3565-43BD-543A28E6B645}"/>
                  </a:ext>
                </a:extLst>
              </p:cNvPr>
              <p:cNvSpPr/>
              <p:nvPr/>
            </p:nvSpPr>
            <p:spPr>
              <a:xfrm>
                <a:off x="1243725" y="1794338"/>
                <a:ext cx="766200" cy="762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39;p36">
                <a:extLst>
                  <a:ext uri="{FF2B5EF4-FFF2-40B4-BE49-F238E27FC236}">
                    <a16:creationId xmlns:a16="http://schemas.microsoft.com/office/drawing/2014/main" id="{F71D183E-1174-101F-B21E-97D18414FC4C}"/>
                  </a:ext>
                </a:extLst>
              </p:cNvPr>
              <p:cNvSpPr txBox="1"/>
              <p:nvPr/>
            </p:nvSpPr>
            <p:spPr>
              <a:xfrm>
                <a:off x="705425" y="3214884"/>
                <a:ext cx="1843200" cy="809400"/>
              </a:xfrm>
              <a:prstGeom prst="rect">
                <a:avLst/>
              </a:prstGeom>
              <a:noFill/>
              <a:ln>
                <a:noFill/>
              </a:ln>
            </p:spPr>
            <p:txBody>
              <a:bodyPr spcFirstLastPara="1" wrap="square" lIns="91425" tIns="91425" rIns="91425" bIns="91425" anchor="t" anchorCtr="0">
                <a:noAutofit/>
              </a:bodyPr>
              <a:lstStyle/>
              <a:p>
                <a:pPr lvl="0" algn="ctr"/>
                <a:r>
                  <a:rPr lang="en-US" dirty="0">
                    <a:solidFill>
                      <a:schemeClr val="dk1"/>
                    </a:solidFill>
                    <a:latin typeface="Lato"/>
                    <a:ea typeface="Lato"/>
                    <a:cs typeface="Lato"/>
                    <a:sym typeface="Lato"/>
                  </a:rPr>
                  <a:t>Lawn Mowing Equipment</a:t>
                </a:r>
              </a:p>
            </p:txBody>
          </p:sp>
          <p:cxnSp>
            <p:nvCxnSpPr>
              <p:cNvPr id="13" name="Google Shape;246;p36">
                <a:extLst>
                  <a:ext uri="{FF2B5EF4-FFF2-40B4-BE49-F238E27FC236}">
                    <a16:creationId xmlns:a16="http://schemas.microsoft.com/office/drawing/2014/main" id="{42ABFF35-E129-FF6C-B8A5-82AD54055529}"/>
                  </a:ext>
                </a:extLst>
              </p:cNvPr>
              <p:cNvCxnSpPr/>
              <p:nvPr/>
            </p:nvCxnSpPr>
            <p:spPr>
              <a:xfrm>
                <a:off x="717300" y="2828581"/>
                <a:ext cx="7709400" cy="0"/>
              </a:xfrm>
              <a:prstGeom prst="straightConnector1">
                <a:avLst/>
              </a:prstGeom>
              <a:noFill/>
              <a:ln w="19050" cap="flat" cmpd="sng">
                <a:solidFill>
                  <a:schemeClr val="dk1"/>
                </a:solidFill>
                <a:prstDash val="solid"/>
                <a:round/>
                <a:headEnd type="none" w="med" len="med"/>
                <a:tailEnd type="none" w="med" len="med"/>
              </a:ln>
            </p:spPr>
          </p:cxnSp>
          <p:cxnSp>
            <p:nvCxnSpPr>
              <p:cNvPr id="14" name="Google Shape;247;p36">
                <a:extLst>
                  <a:ext uri="{FF2B5EF4-FFF2-40B4-BE49-F238E27FC236}">
                    <a16:creationId xmlns:a16="http://schemas.microsoft.com/office/drawing/2014/main" id="{56F49AC8-068D-568D-5924-A0BAEEE90666}"/>
                  </a:ext>
                </a:extLst>
              </p:cNvPr>
              <p:cNvCxnSpPr/>
              <p:nvPr/>
            </p:nvCxnSpPr>
            <p:spPr>
              <a:xfrm flipH="1">
                <a:off x="1626713" y="2556313"/>
                <a:ext cx="600" cy="544500"/>
              </a:xfrm>
              <a:prstGeom prst="straightConnector1">
                <a:avLst/>
              </a:prstGeom>
              <a:noFill/>
              <a:ln w="19050" cap="flat" cmpd="sng">
                <a:solidFill>
                  <a:schemeClr val="dk1"/>
                </a:solidFill>
                <a:prstDash val="solid"/>
                <a:round/>
                <a:headEnd type="none" w="med" len="med"/>
                <a:tailEnd type="none" w="med" len="med"/>
              </a:ln>
            </p:spPr>
          </p:cxnSp>
        </p:grpSp>
        <p:pic>
          <p:nvPicPr>
            <p:cNvPr id="27" name="Picture 26">
              <a:extLst>
                <a:ext uri="{FF2B5EF4-FFF2-40B4-BE49-F238E27FC236}">
                  <a16:creationId xmlns:a16="http://schemas.microsoft.com/office/drawing/2014/main" id="{51608D46-A0D2-1067-6F68-37D17A23BC66}"/>
                </a:ext>
              </a:extLst>
            </p:cNvPr>
            <p:cNvPicPr>
              <a:picLocks noChangeAspect="1"/>
            </p:cNvPicPr>
            <p:nvPr/>
          </p:nvPicPr>
          <p:blipFill>
            <a:blip r:embed="rId5"/>
            <a:stretch>
              <a:fillRect/>
            </a:stretch>
          </p:blipFill>
          <p:spPr>
            <a:xfrm>
              <a:off x="1439261" y="1987874"/>
              <a:ext cx="374904" cy="374904"/>
            </a:xfrm>
            <a:prstGeom prst="rect">
              <a:avLst/>
            </a:prstGeom>
          </p:spPr>
        </p:pic>
      </p:grpSp>
      <p:grpSp>
        <p:nvGrpSpPr>
          <p:cNvPr id="37" name="Group 36">
            <a:extLst>
              <a:ext uri="{FF2B5EF4-FFF2-40B4-BE49-F238E27FC236}">
                <a16:creationId xmlns:a16="http://schemas.microsoft.com/office/drawing/2014/main" id="{F4A8B188-67B5-E84E-9DC3-DB3563CAB02C}"/>
              </a:ext>
            </a:extLst>
          </p:cNvPr>
          <p:cNvGrpSpPr/>
          <p:nvPr/>
        </p:nvGrpSpPr>
        <p:grpSpPr>
          <a:xfrm>
            <a:off x="3610800" y="1794338"/>
            <a:ext cx="1922100" cy="2229946"/>
            <a:chOff x="3610800" y="1794338"/>
            <a:chExt cx="1922100" cy="2229946"/>
          </a:xfrm>
        </p:grpSpPr>
        <p:grpSp>
          <p:nvGrpSpPr>
            <p:cNvPr id="16" name="Group 15">
              <a:extLst>
                <a:ext uri="{FF2B5EF4-FFF2-40B4-BE49-F238E27FC236}">
                  <a16:creationId xmlns:a16="http://schemas.microsoft.com/office/drawing/2014/main" id="{310D3FA1-1C80-BB24-BE86-A2F10786E758}"/>
                </a:ext>
              </a:extLst>
            </p:cNvPr>
            <p:cNvGrpSpPr/>
            <p:nvPr/>
          </p:nvGrpSpPr>
          <p:grpSpPr>
            <a:xfrm>
              <a:off x="3610800" y="1794338"/>
              <a:ext cx="1922100" cy="2229946"/>
              <a:chOff x="3610800" y="1794338"/>
              <a:chExt cx="1922100" cy="2229946"/>
            </a:xfrm>
          </p:grpSpPr>
          <p:sp>
            <p:nvSpPr>
              <p:cNvPr id="18" name="Google Shape;235;p36">
                <a:extLst>
                  <a:ext uri="{FF2B5EF4-FFF2-40B4-BE49-F238E27FC236}">
                    <a16:creationId xmlns:a16="http://schemas.microsoft.com/office/drawing/2014/main" id="{43C342CF-7EBF-AC4E-B179-886533C12305}"/>
                  </a:ext>
                </a:extLst>
              </p:cNvPr>
              <p:cNvSpPr/>
              <p:nvPr/>
            </p:nvSpPr>
            <p:spPr>
              <a:xfrm>
                <a:off x="4189213" y="1794338"/>
                <a:ext cx="766200" cy="762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41;p36">
                <a:extLst>
                  <a:ext uri="{FF2B5EF4-FFF2-40B4-BE49-F238E27FC236}">
                    <a16:creationId xmlns:a16="http://schemas.microsoft.com/office/drawing/2014/main" id="{7D2C8E4F-18E2-409F-8283-797510B4BD44}"/>
                  </a:ext>
                </a:extLst>
              </p:cNvPr>
              <p:cNvSpPr txBox="1"/>
              <p:nvPr/>
            </p:nvSpPr>
            <p:spPr>
              <a:xfrm>
                <a:off x="3610800" y="3214884"/>
                <a:ext cx="1922100" cy="809400"/>
              </a:xfrm>
              <a:prstGeom prst="rect">
                <a:avLst/>
              </a:prstGeom>
              <a:noFill/>
              <a:ln>
                <a:noFill/>
              </a:ln>
            </p:spPr>
            <p:txBody>
              <a:bodyPr spcFirstLastPara="1" wrap="square" lIns="91425" tIns="91425" rIns="91425" bIns="91425" anchor="t" anchorCtr="0">
                <a:noAutofit/>
              </a:bodyPr>
              <a:lstStyle/>
              <a:p>
                <a:pPr lvl="0" algn="ctr"/>
                <a:r>
                  <a:rPr lang="en-US" dirty="0">
                    <a:solidFill>
                      <a:schemeClr val="dk1"/>
                    </a:solidFill>
                    <a:latin typeface="Lato"/>
                    <a:ea typeface="Lato"/>
                    <a:cs typeface="Lato"/>
                    <a:sym typeface="Lato"/>
                  </a:rPr>
                  <a:t>Insurance and Licensing</a:t>
                </a:r>
              </a:p>
            </p:txBody>
          </p:sp>
          <p:cxnSp>
            <p:nvCxnSpPr>
              <p:cNvPr id="20" name="Google Shape;244;p36">
                <a:extLst>
                  <a:ext uri="{FF2B5EF4-FFF2-40B4-BE49-F238E27FC236}">
                    <a16:creationId xmlns:a16="http://schemas.microsoft.com/office/drawing/2014/main" id="{E222572E-FCB9-19C6-30F2-F692D8AADB7F}"/>
                  </a:ext>
                </a:extLst>
              </p:cNvPr>
              <p:cNvCxnSpPr>
                <a:cxnSpLocks/>
                <a:stCxn id="18" idx="2"/>
              </p:cNvCxnSpPr>
              <p:nvPr/>
            </p:nvCxnSpPr>
            <p:spPr>
              <a:xfrm flipH="1">
                <a:off x="4571713" y="2556338"/>
                <a:ext cx="600" cy="544500"/>
              </a:xfrm>
              <a:prstGeom prst="straightConnector1">
                <a:avLst/>
              </a:prstGeom>
              <a:noFill/>
              <a:ln w="19050" cap="flat" cmpd="sng">
                <a:solidFill>
                  <a:schemeClr val="dk1"/>
                </a:solidFill>
                <a:prstDash val="solid"/>
                <a:round/>
                <a:headEnd type="none" w="med" len="med"/>
                <a:tailEnd type="none" w="med" len="med"/>
              </a:ln>
            </p:spPr>
          </p:cxnSp>
        </p:grpSp>
        <p:pic>
          <p:nvPicPr>
            <p:cNvPr id="30" name="Picture 29">
              <a:extLst>
                <a:ext uri="{FF2B5EF4-FFF2-40B4-BE49-F238E27FC236}">
                  <a16:creationId xmlns:a16="http://schemas.microsoft.com/office/drawing/2014/main" id="{8A80AB60-A0C6-7A2A-2A34-0583F3D02F07}"/>
                </a:ext>
              </a:extLst>
            </p:cNvPr>
            <p:cNvPicPr>
              <a:picLocks noChangeAspect="1"/>
            </p:cNvPicPr>
            <p:nvPr/>
          </p:nvPicPr>
          <p:blipFill>
            <a:blip r:embed="rId6"/>
            <a:stretch>
              <a:fillRect/>
            </a:stretch>
          </p:blipFill>
          <p:spPr>
            <a:xfrm>
              <a:off x="4384261" y="1982553"/>
              <a:ext cx="374904" cy="374904"/>
            </a:xfrm>
            <a:prstGeom prst="rect">
              <a:avLst/>
            </a:prstGeom>
          </p:spPr>
        </p:pic>
      </p:grpSp>
      <p:grpSp>
        <p:nvGrpSpPr>
          <p:cNvPr id="38" name="Group 37">
            <a:extLst>
              <a:ext uri="{FF2B5EF4-FFF2-40B4-BE49-F238E27FC236}">
                <a16:creationId xmlns:a16="http://schemas.microsoft.com/office/drawing/2014/main" id="{51E4F595-BEDE-0770-308D-1AB302CDCFFD}"/>
              </a:ext>
            </a:extLst>
          </p:cNvPr>
          <p:cNvGrpSpPr/>
          <p:nvPr/>
        </p:nvGrpSpPr>
        <p:grpSpPr>
          <a:xfrm>
            <a:off x="6640579" y="1794338"/>
            <a:ext cx="1753800" cy="2229945"/>
            <a:chOff x="6640579" y="1794338"/>
            <a:chExt cx="1753800" cy="2229945"/>
          </a:xfrm>
        </p:grpSpPr>
        <p:grpSp>
          <p:nvGrpSpPr>
            <p:cNvPr id="22" name="Group 21">
              <a:extLst>
                <a:ext uri="{FF2B5EF4-FFF2-40B4-BE49-F238E27FC236}">
                  <a16:creationId xmlns:a16="http://schemas.microsoft.com/office/drawing/2014/main" id="{6CB994C7-998D-4D22-2940-FD1DC5BB9DBB}"/>
                </a:ext>
              </a:extLst>
            </p:cNvPr>
            <p:cNvGrpSpPr/>
            <p:nvPr/>
          </p:nvGrpSpPr>
          <p:grpSpPr>
            <a:xfrm>
              <a:off x="6640579" y="1794338"/>
              <a:ext cx="1753800" cy="2229945"/>
              <a:chOff x="6640579" y="1794338"/>
              <a:chExt cx="1753800" cy="2229945"/>
            </a:xfrm>
          </p:grpSpPr>
          <p:sp>
            <p:nvSpPr>
              <p:cNvPr id="24" name="Google Shape;236;p36">
                <a:extLst>
                  <a:ext uri="{FF2B5EF4-FFF2-40B4-BE49-F238E27FC236}">
                    <a16:creationId xmlns:a16="http://schemas.microsoft.com/office/drawing/2014/main" id="{31879B44-1580-318F-62D2-9BE551DAEC3F}"/>
                  </a:ext>
                </a:extLst>
              </p:cNvPr>
              <p:cNvSpPr/>
              <p:nvPr/>
            </p:nvSpPr>
            <p:spPr>
              <a:xfrm>
                <a:off x="7134213" y="1794338"/>
                <a:ext cx="766200" cy="762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43;p36">
                <a:extLst>
                  <a:ext uri="{FF2B5EF4-FFF2-40B4-BE49-F238E27FC236}">
                    <a16:creationId xmlns:a16="http://schemas.microsoft.com/office/drawing/2014/main" id="{DB114051-D8D2-8016-5634-1BCC996F22E0}"/>
                  </a:ext>
                </a:extLst>
              </p:cNvPr>
              <p:cNvSpPr txBox="1"/>
              <p:nvPr/>
            </p:nvSpPr>
            <p:spPr>
              <a:xfrm>
                <a:off x="6640579" y="3214890"/>
                <a:ext cx="1753800" cy="809393"/>
              </a:xfrm>
              <a:prstGeom prst="rect">
                <a:avLst/>
              </a:prstGeom>
              <a:noFill/>
              <a:ln>
                <a:noFill/>
              </a:ln>
            </p:spPr>
            <p:txBody>
              <a:bodyPr spcFirstLastPara="1" wrap="square" lIns="91425" tIns="91425" rIns="91425" bIns="91425" anchor="t" anchorCtr="0">
                <a:noAutofit/>
              </a:bodyPr>
              <a:lstStyle/>
              <a:p>
                <a:pPr lvl="0" algn="ctr"/>
                <a:r>
                  <a:rPr lang="en-US" dirty="0">
                    <a:solidFill>
                      <a:schemeClr val="dk1"/>
                    </a:solidFill>
                    <a:latin typeface="Lato"/>
                    <a:ea typeface="Lato"/>
                    <a:cs typeface="Lato"/>
                    <a:sym typeface="Lato"/>
                  </a:rPr>
                  <a:t>Training and Education</a:t>
                </a:r>
              </a:p>
            </p:txBody>
          </p:sp>
          <p:cxnSp>
            <p:nvCxnSpPr>
              <p:cNvPr id="26" name="Google Shape;245;p36">
                <a:extLst>
                  <a:ext uri="{FF2B5EF4-FFF2-40B4-BE49-F238E27FC236}">
                    <a16:creationId xmlns:a16="http://schemas.microsoft.com/office/drawing/2014/main" id="{AE0098BA-8502-863A-7247-9EAB54DC1376}"/>
                  </a:ext>
                </a:extLst>
              </p:cNvPr>
              <p:cNvCxnSpPr>
                <a:cxnSpLocks/>
                <a:stCxn id="24" idx="2"/>
              </p:cNvCxnSpPr>
              <p:nvPr/>
            </p:nvCxnSpPr>
            <p:spPr>
              <a:xfrm>
                <a:off x="7517313" y="2556338"/>
                <a:ext cx="600" cy="544500"/>
              </a:xfrm>
              <a:prstGeom prst="straightConnector1">
                <a:avLst/>
              </a:prstGeom>
              <a:noFill/>
              <a:ln w="19050" cap="flat" cmpd="sng">
                <a:solidFill>
                  <a:schemeClr val="dk1"/>
                </a:solidFill>
                <a:prstDash val="solid"/>
                <a:round/>
                <a:headEnd type="none" w="med" len="med"/>
                <a:tailEnd type="none" w="med" len="med"/>
              </a:ln>
            </p:spPr>
          </p:cxnSp>
        </p:grpSp>
        <p:pic>
          <p:nvPicPr>
            <p:cNvPr id="32" name="Picture 31">
              <a:extLst>
                <a:ext uri="{FF2B5EF4-FFF2-40B4-BE49-F238E27FC236}">
                  <a16:creationId xmlns:a16="http://schemas.microsoft.com/office/drawing/2014/main" id="{EEFAA48D-DE07-A1BB-74EC-8AAD7D0C1560}"/>
                </a:ext>
              </a:extLst>
            </p:cNvPr>
            <p:cNvPicPr>
              <a:picLocks noChangeAspect="1"/>
            </p:cNvPicPr>
            <p:nvPr/>
          </p:nvPicPr>
          <p:blipFill>
            <a:blip r:embed="rId7"/>
            <a:stretch>
              <a:fillRect/>
            </a:stretch>
          </p:blipFill>
          <p:spPr>
            <a:xfrm>
              <a:off x="7329835" y="1982553"/>
              <a:ext cx="374904" cy="374904"/>
            </a:xfrm>
            <a:prstGeom prst="rect">
              <a:avLst/>
            </a:prstGeom>
          </p:spPr>
        </p:pic>
      </p:grpSp>
    </p:spTree>
    <p:custDataLst>
      <p:tags r:id="rId1"/>
    </p:custDataLst>
    <p:extLst>
      <p:ext uri="{BB962C8B-B14F-4D97-AF65-F5344CB8AC3E}">
        <p14:creationId xmlns:p14="http://schemas.microsoft.com/office/powerpoint/2010/main" val="3772666726"/>
      </p:ext>
    </p:extLst>
  </p:cSld>
  <p:clrMapOvr>
    <a:masterClrMapping/>
  </p:clrMapOvr>
  <mc:AlternateContent xmlns:mc="http://schemas.openxmlformats.org/markup-compatibility/2006" xmlns:p14="http://schemas.microsoft.com/office/powerpoint/2010/main">
    <mc:Choice Requires="p14">
      <p:transition p14:dur="0" advTm="29056"/>
    </mc:Choice>
    <mc:Fallback xmlns="">
      <p:transition advTm="2905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7"/>
                                        </p:tgtEl>
                                        <p:attrNameLst>
                                          <p:attrName>style.visibility</p:attrName>
                                        </p:attrNameLst>
                                      </p:cBhvr>
                                      <p:to>
                                        <p:strVal val="visible"/>
                                      </p:to>
                                    </p:set>
                                    <p:animEffect transition="in" filter="fade">
                                      <p:cBhvr>
                                        <p:cTn id="14" dur="1000"/>
                                        <p:tgtEl>
                                          <p:spTgt spid="37"/>
                                        </p:tgtEl>
                                      </p:cBhvr>
                                    </p:animEffect>
                                    <p:anim calcmode="lin" valueType="num">
                                      <p:cBhvr>
                                        <p:cTn id="15" dur="1000" fill="hold"/>
                                        <p:tgtEl>
                                          <p:spTgt spid="37"/>
                                        </p:tgtEl>
                                        <p:attrNameLst>
                                          <p:attrName>ppt_x</p:attrName>
                                        </p:attrNameLst>
                                      </p:cBhvr>
                                      <p:tavLst>
                                        <p:tav tm="0">
                                          <p:val>
                                            <p:strVal val="#ppt_x"/>
                                          </p:val>
                                        </p:tav>
                                        <p:tav tm="100000">
                                          <p:val>
                                            <p:strVal val="#ppt_x"/>
                                          </p:val>
                                        </p:tav>
                                      </p:tavLst>
                                    </p:anim>
                                    <p:anim calcmode="lin" valueType="num">
                                      <p:cBhvr>
                                        <p:cTn id="16"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fade">
                                      <p:cBhvr>
                                        <p:cTn id="21" dur="1000"/>
                                        <p:tgtEl>
                                          <p:spTgt spid="38"/>
                                        </p:tgtEl>
                                      </p:cBhvr>
                                    </p:animEffect>
                                    <p:anim calcmode="lin" valueType="num">
                                      <p:cBhvr>
                                        <p:cTn id="22" dur="1000" fill="hold"/>
                                        <p:tgtEl>
                                          <p:spTgt spid="38"/>
                                        </p:tgtEl>
                                        <p:attrNameLst>
                                          <p:attrName>ppt_x</p:attrName>
                                        </p:attrNameLst>
                                      </p:cBhvr>
                                      <p:tavLst>
                                        <p:tav tm="0">
                                          <p:val>
                                            <p:strVal val="#ppt_x"/>
                                          </p:val>
                                        </p:tav>
                                        <p:tav tm="100000">
                                          <p:val>
                                            <p:strVal val="#ppt_x"/>
                                          </p:val>
                                        </p:tav>
                                      </p:tavLst>
                                    </p:anim>
                                    <p:anim calcmode="lin" valueType="num">
                                      <p:cBhvr>
                                        <p:cTn id="23"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445025"/>
            <a:ext cx="727651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Actions: Search for Solutions</a:t>
            </a:r>
            <a:endParaRPr dirty="0"/>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11" name="Google Shape;232;p36">
            <a:extLst>
              <a:ext uri="{FF2B5EF4-FFF2-40B4-BE49-F238E27FC236}">
                <a16:creationId xmlns:a16="http://schemas.microsoft.com/office/drawing/2014/main" id="{B760DD7D-8570-BBF6-D235-264DEE1275E1}"/>
              </a:ext>
            </a:extLst>
          </p:cNvPr>
          <p:cNvSpPr/>
          <p:nvPr/>
        </p:nvSpPr>
        <p:spPr>
          <a:xfrm>
            <a:off x="4322539" y="2059644"/>
            <a:ext cx="498600" cy="498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33;p36">
            <a:extLst>
              <a:ext uri="{FF2B5EF4-FFF2-40B4-BE49-F238E27FC236}">
                <a16:creationId xmlns:a16="http://schemas.microsoft.com/office/drawing/2014/main" id="{F12F5D12-3641-2D78-082C-0E3E9718C335}"/>
              </a:ext>
            </a:extLst>
          </p:cNvPr>
          <p:cNvSpPr/>
          <p:nvPr/>
        </p:nvSpPr>
        <p:spPr>
          <a:xfrm>
            <a:off x="7268491" y="2059644"/>
            <a:ext cx="498600" cy="498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roup 39">
            <a:extLst>
              <a:ext uri="{FF2B5EF4-FFF2-40B4-BE49-F238E27FC236}">
                <a16:creationId xmlns:a16="http://schemas.microsoft.com/office/drawing/2014/main" id="{C81B823F-AFF3-953E-ED7A-927520F46CA9}"/>
              </a:ext>
            </a:extLst>
          </p:cNvPr>
          <p:cNvGrpSpPr/>
          <p:nvPr/>
        </p:nvGrpSpPr>
        <p:grpSpPr>
          <a:xfrm>
            <a:off x="705425" y="1794338"/>
            <a:ext cx="7721275" cy="2229946"/>
            <a:chOff x="705425" y="1794338"/>
            <a:chExt cx="7721275" cy="2229946"/>
          </a:xfrm>
        </p:grpSpPr>
        <p:grpSp>
          <p:nvGrpSpPr>
            <p:cNvPr id="14" name="Group 13">
              <a:extLst>
                <a:ext uri="{FF2B5EF4-FFF2-40B4-BE49-F238E27FC236}">
                  <a16:creationId xmlns:a16="http://schemas.microsoft.com/office/drawing/2014/main" id="{2C3E2503-7860-8E64-D8ED-B7326A299283}"/>
                </a:ext>
              </a:extLst>
            </p:cNvPr>
            <p:cNvGrpSpPr/>
            <p:nvPr/>
          </p:nvGrpSpPr>
          <p:grpSpPr>
            <a:xfrm>
              <a:off x="705425" y="1794338"/>
              <a:ext cx="7721275" cy="2229946"/>
              <a:chOff x="705425" y="1794338"/>
              <a:chExt cx="7721275" cy="2229946"/>
            </a:xfrm>
          </p:grpSpPr>
          <p:sp>
            <p:nvSpPr>
              <p:cNvPr id="16" name="Google Shape;234;p36">
                <a:extLst>
                  <a:ext uri="{FF2B5EF4-FFF2-40B4-BE49-F238E27FC236}">
                    <a16:creationId xmlns:a16="http://schemas.microsoft.com/office/drawing/2014/main" id="{F7FB7765-3F58-FA79-573B-238A4A3AC77A}"/>
                  </a:ext>
                </a:extLst>
              </p:cNvPr>
              <p:cNvSpPr/>
              <p:nvPr/>
            </p:nvSpPr>
            <p:spPr>
              <a:xfrm>
                <a:off x="1243725" y="1794338"/>
                <a:ext cx="766200" cy="762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39;p36">
                <a:extLst>
                  <a:ext uri="{FF2B5EF4-FFF2-40B4-BE49-F238E27FC236}">
                    <a16:creationId xmlns:a16="http://schemas.microsoft.com/office/drawing/2014/main" id="{245A832D-F465-FBC7-56EC-3E5E8717D58D}"/>
                  </a:ext>
                </a:extLst>
              </p:cNvPr>
              <p:cNvSpPr txBox="1"/>
              <p:nvPr/>
            </p:nvSpPr>
            <p:spPr>
              <a:xfrm>
                <a:off x="705425" y="3214884"/>
                <a:ext cx="1843200" cy="809400"/>
              </a:xfrm>
              <a:prstGeom prst="rect">
                <a:avLst/>
              </a:prstGeom>
              <a:noFill/>
              <a:ln>
                <a:noFill/>
              </a:ln>
            </p:spPr>
            <p:txBody>
              <a:bodyPr spcFirstLastPara="1" wrap="square" lIns="91425" tIns="91425" rIns="91425" bIns="91425" anchor="t" anchorCtr="0">
                <a:noAutofit/>
              </a:bodyPr>
              <a:lstStyle/>
              <a:p>
                <a:pPr lvl="0" algn="ctr"/>
                <a:r>
                  <a:rPr lang="en-US" dirty="0">
                    <a:solidFill>
                      <a:schemeClr val="dk1"/>
                    </a:solidFill>
                    <a:latin typeface="Lato"/>
                    <a:ea typeface="Lato"/>
                    <a:cs typeface="Lato"/>
                    <a:sym typeface="Lato"/>
                  </a:rPr>
                  <a:t>Mobile Apps and Online Platforms </a:t>
                </a:r>
              </a:p>
            </p:txBody>
          </p:sp>
          <p:cxnSp>
            <p:nvCxnSpPr>
              <p:cNvPr id="18" name="Google Shape;246;p36">
                <a:extLst>
                  <a:ext uri="{FF2B5EF4-FFF2-40B4-BE49-F238E27FC236}">
                    <a16:creationId xmlns:a16="http://schemas.microsoft.com/office/drawing/2014/main" id="{7416231E-33ED-E4C9-EE2E-B889A0A5DF4C}"/>
                  </a:ext>
                </a:extLst>
              </p:cNvPr>
              <p:cNvCxnSpPr/>
              <p:nvPr/>
            </p:nvCxnSpPr>
            <p:spPr>
              <a:xfrm>
                <a:off x="717300" y="2828581"/>
                <a:ext cx="7709400" cy="0"/>
              </a:xfrm>
              <a:prstGeom prst="straightConnector1">
                <a:avLst/>
              </a:prstGeom>
              <a:noFill/>
              <a:ln w="19050" cap="flat" cmpd="sng">
                <a:solidFill>
                  <a:schemeClr val="dk1"/>
                </a:solidFill>
                <a:prstDash val="solid"/>
                <a:round/>
                <a:headEnd type="none" w="med" len="med"/>
                <a:tailEnd type="none" w="med" len="med"/>
              </a:ln>
            </p:spPr>
          </p:cxnSp>
          <p:cxnSp>
            <p:nvCxnSpPr>
              <p:cNvPr id="19" name="Google Shape;247;p36">
                <a:extLst>
                  <a:ext uri="{FF2B5EF4-FFF2-40B4-BE49-F238E27FC236}">
                    <a16:creationId xmlns:a16="http://schemas.microsoft.com/office/drawing/2014/main" id="{3DDC9213-27FA-17CD-1F94-C2674B606EEC}"/>
                  </a:ext>
                </a:extLst>
              </p:cNvPr>
              <p:cNvCxnSpPr/>
              <p:nvPr/>
            </p:nvCxnSpPr>
            <p:spPr>
              <a:xfrm flipH="1">
                <a:off x="1626713" y="2556313"/>
                <a:ext cx="600" cy="544500"/>
              </a:xfrm>
              <a:prstGeom prst="straightConnector1">
                <a:avLst/>
              </a:prstGeom>
              <a:noFill/>
              <a:ln w="19050" cap="flat" cmpd="sng">
                <a:solidFill>
                  <a:schemeClr val="dk1"/>
                </a:solidFill>
                <a:prstDash val="solid"/>
                <a:round/>
                <a:headEnd type="none" w="med" len="med"/>
                <a:tailEnd type="none" w="med" len="med"/>
              </a:ln>
            </p:spPr>
          </p:cxnSp>
        </p:grpSp>
        <p:pic>
          <p:nvPicPr>
            <p:cNvPr id="39" name="Picture 38">
              <a:extLst>
                <a:ext uri="{FF2B5EF4-FFF2-40B4-BE49-F238E27FC236}">
                  <a16:creationId xmlns:a16="http://schemas.microsoft.com/office/drawing/2014/main" id="{73B3A022-49BF-5DE0-7972-2B468B1B83E7}"/>
                </a:ext>
              </a:extLst>
            </p:cNvPr>
            <p:cNvPicPr>
              <a:picLocks noChangeAspect="1"/>
            </p:cNvPicPr>
            <p:nvPr/>
          </p:nvPicPr>
          <p:blipFill>
            <a:blip r:embed="rId5"/>
            <a:stretch>
              <a:fillRect/>
            </a:stretch>
          </p:blipFill>
          <p:spPr>
            <a:xfrm>
              <a:off x="1439261" y="1982553"/>
              <a:ext cx="374904" cy="374904"/>
            </a:xfrm>
            <a:prstGeom prst="rect">
              <a:avLst/>
            </a:prstGeom>
          </p:spPr>
        </p:pic>
      </p:grpSp>
      <p:grpSp>
        <p:nvGrpSpPr>
          <p:cNvPr id="43" name="Group 42">
            <a:extLst>
              <a:ext uri="{FF2B5EF4-FFF2-40B4-BE49-F238E27FC236}">
                <a16:creationId xmlns:a16="http://schemas.microsoft.com/office/drawing/2014/main" id="{0BA43223-5218-3303-9EF8-298A7945DFB1}"/>
              </a:ext>
            </a:extLst>
          </p:cNvPr>
          <p:cNvGrpSpPr/>
          <p:nvPr/>
        </p:nvGrpSpPr>
        <p:grpSpPr>
          <a:xfrm>
            <a:off x="3610800" y="1794338"/>
            <a:ext cx="1922100" cy="2229946"/>
            <a:chOff x="3610800" y="1794338"/>
            <a:chExt cx="1922100" cy="2229946"/>
          </a:xfrm>
        </p:grpSpPr>
        <p:grpSp>
          <p:nvGrpSpPr>
            <p:cNvPr id="21" name="Group 20">
              <a:extLst>
                <a:ext uri="{FF2B5EF4-FFF2-40B4-BE49-F238E27FC236}">
                  <a16:creationId xmlns:a16="http://schemas.microsoft.com/office/drawing/2014/main" id="{9CC94520-6F62-D88F-ACCC-AF76665AFCCD}"/>
                </a:ext>
              </a:extLst>
            </p:cNvPr>
            <p:cNvGrpSpPr/>
            <p:nvPr/>
          </p:nvGrpSpPr>
          <p:grpSpPr>
            <a:xfrm>
              <a:off x="3610800" y="1794338"/>
              <a:ext cx="1922100" cy="2229946"/>
              <a:chOff x="3610800" y="1794338"/>
              <a:chExt cx="1922100" cy="2229946"/>
            </a:xfrm>
          </p:grpSpPr>
          <p:sp>
            <p:nvSpPr>
              <p:cNvPr id="23" name="Google Shape;235;p36">
                <a:extLst>
                  <a:ext uri="{FF2B5EF4-FFF2-40B4-BE49-F238E27FC236}">
                    <a16:creationId xmlns:a16="http://schemas.microsoft.com/office/drawing/2014/main" id="{1BE28473-B355-98B3-DF6B-EEB41D236B7D}"/>
                  </a:ext>
                </a:extLst>
              </p:cNvPr>
              <p:cNvSpPr/>
              <p:nvPr/>
            </p:nvSpPr>
            <p:spPr>
              <a:xfrm>
                <a:off x="4189213" y="1794338"/>
                <a:ext cx="766200" cy="762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1;p36">
                <a:extLst>
                  <a:ext uri="{FF2B5EF4-FFF2-40B4-BE49-F238E27FC236}">
                    <a16:creationId xmlns:a16="http://schemas.microsoft.com/office/drawing/2014/main" id="{2F206A59-9336-1E15-7B65-19D0ED2BCAC5}"/>
                  </a:ext>
                </a:extLst>
              </p:cNvPr>
              <p:cNvSpPr txBox="1"/>
              <p:nvPr/>
            </p:nvSpPr>
            <p:spPr>
              <a:xfrm>
                <a:off x="3610800" y="3214884"/>
                <a:ext cx="1922100" cy="809400"/>
              </a:xfrm>
              <a:prstGeom prst="rect">
                <a:avLst/>
              </a:prstGeom>
              <a:noFill/>
              <a:ln>
                <a:noFill/>
              </a:ln>
            </p:spPr>
            <p:txBody>
              <a:bodyPr spcFirstLastPara="1" wrap="square" lIns="91425" tIns="91425" rIns="91425" bIns="91425" anchor="t" anchorCtr="0">
                <a:noAutofit/>
              </a:bodyPr>
              <a:lstStyle/>
              <a:p>
                <a:pPr algn="ctr"/>
                <a:r>
                  <a:rPr lang="en-US" dirty="0">
                    <a:solidFill>
                      <a:schemeClr val="dk1"/>
                    </a:solidFill>
                    <a:latin typeface="Lato"/>
                    <a:ea typeface="Lato"/>
                    <a:cs typeface="Lato"/>
                    <a:sym typeface="Lato"/>
                  </a:rPr>
                  <a:t>Performance Tracking and Analytics Tools</a:t>
                </a:r>
              </a:p>
              <a:p>
                <a:pPr lvl="0" algn="ctr"/>
                <a:endParaRPr lang="en-US" dirty="0">
                  <a:solidFill>
                    <a:schemeClr val="dk1"/>
                  </a:solidFill>
                  <a:latin typeface="Lato"/>
                  <a:ea typeface="Lato"/>
                  <a:cs typeface="Lato"/>
                  <a:sym typeface="Lato"/>
                </a:endParaRPr>
              </a:p>
            </p:txBody>
          </p:sp>
          <p:cxnSp>
            <p:nvCxnSpPr>
              <p:cNvPr id="25" name="Google Shape;244;p36">
                <a:extLst>
                  <a:ext uri="{FF2B5EF4-FFF2-40B4-BE49-F238E27FC236}">
                    <a16:creationId xmlns:a16="http://schemas.microsoft.com/office/drawing/2014/main" id="{14B6BC11-5938-F0AB-0DC0-CCF3FAE741CC}"/>
                  </a:ext>
                </a:extLst>
              </p:cNvPr>
              <p:cNvCxnSpPr>
                <a:cxnSpLocks/>
                <a:stCxn id="23" idx="2"/>
              </p:cNvCxnSpPr>
              <p:nvPr/>
            </p:nvCxnSpPr>
            <p:spPr>
              <a:xfrm flipH="1">
                <a:off x="4571713" y="2556338"/>
                <a:ext cx="600" cy="544500"/>
              </a:xfrm>
              <a:prstGeom prst="straightConnector1">
                <a:avLst/>
              </a:prstGeom>
              <a:noFill/>
              <a:ln w="19050" cap="flat" cmpd="sng">
                <a:solidFill>
                  <a:schemeClr val="dk1"/>
                </a:solidFill>
                <a:prstDash val="solid"/>
                <a:round/>
                <a:headEnd type="none" w="med" len="med"/>
                <a:tailEnd type="none" w="med" len="med"/>
              </a:ln>
            </p:spPr>
          </p:cxnSp>
        </p:grpSp>
        <p:pic>
          <p:nvPicPr>
            <p:cNvPr id="42" name="Picture 41">
              <a:extLst>
                <a:ext uri="{FF2B5EF4-FFF2-40B4-BE49-F238E27FC236}">
                  <a16:creationId xmlns:a16="http://schemas.microsoft.com/office/drawing/2014/main" id="{C3581DB5-34BF-F4EB-1615-53F8E5047E71}"/>
                </a:ext>
              </a:extLst>
            </p:cNvPr>
            <p:cNvPicPr>
              <a:picLocks noChangeAspect="1"/>
            </p:cNvPicPr>
            <p:nvPr/>
          </p:nvPicPr>
          <p:blipFill>
            <a:blip r:embed="rId6"/>
            <a:stretch>
              <a:fillRect/>
            </a:stretch>
          </p:blipFill>
          <p:spPr>
            <a:xfrm>
              <a:off x="4384261" y="1982553"/>
              <a:ext cx="374904" cy="374904"/>
            </a:xfrm>
            <a:prstGeom prst="rect">
              <a:avLst/>
            </a:prstGeom>
          </p:spPr>
        </p:pic>
      </p:grpSp>
      <p:grpSp>
        <p:nvGrpSpPr>
          <p:cNvPr id="46" name="Group 45">
            <a:extLst>
              <a:ext uri="{FF2B5EF4-FFF2-40B4-BE49-F238E27FC236}">
                <a16:creationId xmlns:a16="http://schemas.microsoft.com/office/drawing/2014/main" id="{E42B116C-813F-3BA5-2F61-8B7D018FDCDD}"/>
              </a:ext>
            </a:extLst>
          </p:cNvPr>
          <p:cNvGrpSpPr/>
          <p:nvPr/>
        </p:nvGrpSpPr>
        <p:grpSpPr>
          <a:xfrm>
            <a:off x="6640579" y="1794338"/>
            <a:ext cx="1753800" cy="2229945"/>
            <a:chOff x="6640579" y="1794338"/>
            <a:chExt cx="1753800" cy="2229945"/>
          </a:xfrm>
        </p:grpSpPr>
        <p:grpSp>
          <p:nvGrpSpPr>
            <p:cNvPr id="27" name="Group 26">
              <a:extLst>
                <a:ext uri="{FF2B5EF4-FFF2-40B4-BE49-F238E27FC236}">
                  <a16:creationId xmlns:a16="http://schemas.microsoft.com/office/drawing/2014/main" id="{2FBE61AE-BFDC-DB1C-437F-D7E7B704F7C3}"/>
                </a:ext>
              </a:extLst>
            </p:cNvPr>
            <p:cNvGrpSpPr/>
            <p:nvPr/>
          </p:nvGrpSpPr>
          <p:grpSpPr>
            <a:xfrm>
              <a:off x="6640579" y="1794338"/>
              <a:ext cx="1753800" cy="2229945"/>
              <a:chOff x="6640579" y="1794338"/>
              <a:chExt cx="1753800" cy="2229945"/>
            </a:xfrm>
          </p:grpSpPr>
          <p:sp>
            <p:nvSpPr>
              <p:cNvPr id="29" name="Google Shape;236;p36">
                <a:extLst>
                  <a:ext uri="{FF2B5EF4-FFF2-40B4-BE49-F238E27FC236}">
                    <a16:creationId xmlns:a16="http://schemas.microsoft.com/office/drawing/2014/main" id="{54231A98-9B71-50B5-9500-F2D8A0F1325B}"/>
                  </a:ext>
                </a:extLst>
              </p:cNvPr>
              <p:cNvSpPr/>
              <p:nvPr/>
            </p:nvSpPr>
            <p:spPr>
              <a:xfrm>
                <a:off x="7134213" y="1794338"/>
                <a:ext cx="766200" cy="762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43;p36">
                <a:extLst>
                  <a:ext uri="{FF2B5EF4-FFF2-40B4-BE49-F238E27FC236}">
                    <a16:creationId xmlns:a16="http://schemas.microsoft.com/office/drawing/2014/main" id="{E0985B23-24B8-95E2-DE89-5B1FC46A5CE2}"/>
                  </a:ext>
                </a:extLst>
              </p:cNvPr>
              <p:cNvSpPr txBox="1"/>
              <p:nvPr/>
            </p:nvSpPr>
            <p:spPr>
              <a:xfrm>
                <a:off x="6640579" y="3214890"/>
                <a:ext cx="1753800" cy="809393"/>
              </a:xfrm>
              <a:prstGeom prst="rect">
                <a:avLst/>
              </a:prstGeom>
              <a:noFill/>
              <a:ln>
                <a:noFill/>
              </a:ln>
            </p:spPr>
            <p:txBody>
              <a:bodyPr spcFirstLastPara="1" wrap="square" lIns="91425" tIns="91425" rIns="91425" bIns="91425" anchor="t" anchorCtr="0">
                <a:noAutofit/>
              </a:bodyPr>
              <a:lstStyle/>
              <a:p>
                <a:pPr lvl="0" algn="ctr"/>
                <a:r>
                  <a:rPr lang="en-US" dirty="0">
                    <a:solidFill>
                      <a:schemeClr val="dk1"/>
                    </a:solidFill>
                    <a:latin typeface="Lato"/>
                    <a:ea typeface="Lato"/>
                    <a:cs typeface="Lato"/>
                    <a:sym typeface="Lato"/>
                  </a:rPr>
                  <a:t>Online Marketing and Advertising Solutions</a:t>
                </a:r>
              </a:p>
            </p:txBody>
          </p:sp>
          <p:cxnSp>
            <p:nvCxnSpPr>
              <p:cNvPr id="31" name="Google Shape;245;p36">
                <a:extLst>
                  <a:ext uri="{FF2B5EF4-FFF2-40B4-BE49-F238E27FC236}">
                    <a16:creationId xmlns:a16="http://schemas.microsoft.com/office/drawing/2014/main" id="{1DBAB9F4-E771-EB0D-F90F-CBE7D461D1EB}"/>
                  </a:ext>
                </a:extLst>
              </p:cNvPr>
              <p:cNvCxnSpPr>
                <a:cxnSpLocks/>
                <a:stCxn id="29" idx="2"/>
              </p:cNvCxnSpPr>
              <p:nvPr/>
            </p:nvCxnSpPr>
            <p:spPr>
              <a:xfrm>
                <a:off x="7517313" y="2556338"/>
                <a:ext cx="600" cy="544500"/>
              </a:xfrm>
              <a:prstGeom prst="straightConnector1">
                <a:avLst/>
              </a:prstGeom>
              <a:noFill/>
              <a:ln w="19050" cap="flat" cmpd="sng">
                <a:solidFill>
                  <a:schemeClr val="dk1"/>
                </a:solidFill>
                <a:prstDash val="solid"/>
                <a:round/>
                <a:headEnd type="none" w="med" len="med"/>
                <a:tailEnd type="none" w="med" len="med"/>
              </a:ln>
            </p:spPr>
          </p:cxnSp>
        </p:grpSp>
        <p:pic>
          <p:nvPicPr>
            <p:cNvPr id="45" name="Picture 44">
              <a:extLst>
                <a:ext uri="{FF2B5EF4-FFF2-40B4-BE49-F238E27FC236}">
                  <a16:creationId xmlns:a16="http://schemas.microsoft.com/office/drawing/2014/main" id="{B69B5360-9B65-BA0A-FD00-BD7A9A6DA553}"/>
                </a:ext>
              </a:extLst>
            </p:cNvPr>
            <p:cNvPicPr>
              <a:picLocks noChangeAspect="1"/>
            </p:cNvPicPr>
            <p:nvPr/>
          </p:nvPicPr>
          <p:blipFill>
            <a:blip r:embed="rId7"/>
            <a:stretch>
              <a:fillRect/>
            </a:stretch>
          </p:blipFill>
          <p:spPr>
            <a:xfrm>
              <a:off x="7328913" y="1982553"/>
              <a:ext cx="374904" cy="374904"/>
            </a:xfrm>
            <a:prstGeom prst="rect">
              <a:avLst/>
            </a:prstGeom>
          </p:spPr>
        </p:pic>
      </p:grpSp>
    </p:spTree>
    <p:custDataLst>
      <p:tags r:id="rId1"/>
    </p:custDataLst>
    <p:extLst>
      <p:ext uri="{BB962C8B-B14F-4D97-AF65-F5344CB8AC3E}">
        <p14:creationId xmlns:p14="http://schemas.microsoft.com/office/powerpoint/2010/main" val="2035072398"/>
      </p:ext>
    </p:extLst>
  </p:cSld>
  <p:clrMapOvr>
    <a:masterClrMapping/>
  </p:clrMapOvr>
  <mc:AlternateContent xmlns:mc="http://schemas.openxmlformats.org/markup-compatibility/2006" xmlns:p14="http://schemas.microsoft.com/office/powerpoint/2010/main">
    <mc:Choice Requires="p14">
      <p:transition p14:dur="10" advTm="41863"/>
    </mc:Choice>
    <mc:Fallback xmlns="">
      <p:transition advTm="418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1000"/>
                                        <p:tgtEl>
                                          <p:spTgt spid="40"/>
                                        </p:tgtEl>
                                      </p:cBhvr>
                                    </p:animEffect>
                                    <p:anim calcmode="lin" valueType="num">
                                      <p:cBhvr>
                                        <p:cTn id="8" dur="1000" fill="hold"/>
                                        <p:tgtEl>
                                          <p:spTgt spid="40"/>
                                        </p:tgtEl>
                                        <p:attrNameLst>
                                          <p:attrName>ppt_x</p:attrName>
                                        </p:attrNameLst>
                                      </p:cBhvr>
                                      <p:tavLst>
                                        <p:tav tm="0">
                                          <p:val>
                                            <p:strVal val="#ppt_x"/>
                                          </p:val>
                                        </p:tav>
                                        <p:tav tm="100000">
                                          <p:val>
                                            <p:strVal val="#ppt_x"/>
                                          </p:val>
                                        </p:tav>
                                      </p:tavLst>
                                    </p:anim>
                                    <p:anim calcmode="lin" valueType="num">
                                      <p:cBhvr>
                                        <p:cTn id="9"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3"/>
                                        </p:tgtEl>
                                        <p:attrNameLst>
                                          <p:attrName>style.visibility</p:attrName>
                                        </p:attrNameLst>
                                      </p:cBhvr>
                                      <p:to>
                                        <p:strVal val="visible"/>
                                      </p:to>
                                    </p:set>
                                    <p:animEffect transition="in" filter="fade">
                                      <p:cBhvr>
                                        <p:cTn id="14" dur="1000"/>
                                        <p:tgtEl>
                                          <p:spTgt spid="43"/>
                                        </p:tgtEl>
                                      </p:cBhvr>
                                    </p:animEffect>
                                    <p:anim calcmode="lin" valueType="num">
                                      <p:cBhvr>
                                        <p:cTn id="15" dur="1000" fill="hold"/>
                                        <p:tgtEl>
                                          <p:spTgt spid="43"/>
                                        </p:tgtEl>
                                        <p:attrNameLst>
                                          <p:attrName>ppt_x</p:attrName>
                                        </p:attrNameLst>
                                      </p:cBhvr>
                                      <p:tavLst>
                                        <p:tav tm="0">
                                          <p:val>
                                            <p:strVal val="#ppt_x"/>
                                          </p:val>
                                        </p:tav>
                                        <p:tav tm="100000">
                                          <p:val>
                                            <p:strVal val="#ppt_x"/>
                                          </p:val>
                                        </p:tav>
                                      </p:tavLst>
                                    </p:anim>
                                    <p:anim calcmode="lin" valueType="num">
                                      <p:cBhvr>
                                        <p:cTn id="16"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6"/>
                                        </p:tgtEl>
                                        <p:attrNameLst>
                                          <p:attrName>style.visibility</p:attrName>
                                        </p:attrNameLst>
                                      </p:cBhvr>
                                      <p:to>
                                        <p:strVal val="visible"/>
                                      </p:to>
                                    </p:set>
                                    <p:animEffect transition="in" filter="fade">
                                      <p:cBhvr>
                                        <p:cTn id="21" dur="1000"/>
                                        <p:tgtEl>
                                          <p:spTgt spid="46"/>
                                        </p:tgtEl>
                                      </p:cBhvr>
                                    </p:animEffect>
                                    <p:anim calcmode="lin" valueType="num">
                                      <p:cBhvr>
                                        <p:cTn id="22" dur="1000" fill="hold"/>
                                        <p:tgtEl>
                                          <p:spTgt spid="46"/>
                                        </p:tgtEl>
                                        <p:attrNameLst>
                                          <p:attrName>ppt_x</p:attrName>
                                        </p:attrNameLst>
                                      </p:cBhvr>
                                      <p:tavLst>
                                        <p:tav tm="0">
                                          <p:val>
                                            <p:strVal val="#ppt_x"/>
                                          </p:val>
                                        </p:tav>
                                        <p:tav tm="100000">
                                          <p:val>
                                            <p:strVal val="#ppt_x"/>
                                          </p:val>
                                        </p:tav>
                                      </p:tavLst>
                                    </p:anim>
                                    <p:anim calcmode="lin" valueType="num">
                                      <p:cBhvr>
                                        <p:cTn id="23"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387527"/>
            <a:ext cx="7276518" cy="930447"/>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2000" dirty="0"/>
              <a:t>Identification of Target Customer Segment</a:t>
            </a:r>
            <a:br>
              <a:rPr lang="en-US" sz="2000" dirty="0"/>
            </a:br>
            <a:r>
              <a:rPr lang="en-US" sz="1600" dirty="0">
                <a:latin typeface="Poppins" panose="00000500000000000000" pitchFamily="2" charset="0"/>
                <a:cs typeface="Poppins" panose="00000500000000000000" pitchFamily="2" charset="0"/>
              </a:rPr>
              <a:t>Criteria: Market Size and Potential Growth</a:t>
            </a:r>
            <a:endParaRPr sz="2400" dirty="0">
              <a:latin typeface="Poppins" panose="00000500000000000000" pitchFamily="2" charset="0"/>
              <a:cs typeface="Poppins" panose="00000500000000000000" pitchFamily="2" charset="0"/>
            </a:endParaRPr>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pic>
        <p:nvPicPr>
          <p:cNvPr id="3" name="Picture 2" descr="A picture containing text, screenshot, font, number&#10;&#10;Description automatically generated">
            <a:extLst>
              <a:ext uri="{FF2B5EF4-FFF2-40B4-BE49-F238E27FC236}">
                <a16:creationId xmlns:a16="http://schemas.microsoft.com/office/drawing/2014/main" id="{7CF40BB6-A4BE-2DC2-6B76-F4FD0371A1EC}"/>
              </a:ext>
            </a:extLst>
          </p:cNvPr>
          <p:cNvPicPr>
            <a:picLocks noChangeAspect="1"/>
          </p:cNvPicPr>
          <p:nvPr/>
        </p:nvPicPr>
        <p:blipFill>
          <a:blip r:embed="rId5"/>
          <a:stretch>
            <a:fillRect/>
          </a:stretch>
        </p:blipFill>
        <p:spPr>
          <a:xfrm>
            <a:off x="4572000" y="1317975"/>
            <a:ext cx="4379550" cy="3254005"/>
          </a:xfrm>
          <a:prstGeom prst="rect">
            <a:avLst/>
          </a:prstGeom>
        </p:spPr>
      </p:pic>
      <p:sp>
        <p:nvSpPr>
          <p:cNvPr id="5" name="Google Shape;327;p40">
            <a:extLst>
              <a:ext uri="{FF2B5EF4-FFF2-40B4-BE49-F238E27FC236}">
                <a16:creationId xmlns:a16="http://schemas.microsoft.com/office/drawing/2014/main" id="{C4FC4C7B-CB7D-B561-C941-76583228AF5D}"/>
              </a:ext>
            </a:extLst>
          </p:cNvPr>
          <p:cNvSpPr txBox="1">
            <a:spLocks/>
          </p:cNvSpPr>
          <p:nvPr/>
        </p:nvSpPr>
        <p:spPr>
          <a:xfrm>
            <a:off x="556225" y="1317975"/>
            <a:ext cx="4015775" cy="38255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Lato"/>
              <a:buAutoNum type="arabicPeriod"/>
              <a:defRPr sz="1200" b="0" i="0" u="none" strike="noStrike" cap="none">
                <a:solidFill>
                  <a:schemeClr val="dk1"/>
                </a:solidFill>
                <a:latin typeface="Lato"/>
                <a:ea typeface="Lato"/>
                <a:cs typeface="Lato"/>
                <a:sym typeface="Lato"/>
              </a:defRPr>
            </a:lvl1pPr>
            <a:lvl2pPr marL="914400" marR="0" lvl="1"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2pPr>
            <a:lvl3pPr marL="1371600" marR="0" lvl="2" indent="-304800" algn="l" rtl="0">
              <a:lnSpc>
                <a:spcPct val="115000"/>
              </a:lnSpc>
              <a:spcBef>
                <a:spcPts val="1600"/>
              </a:spcBef>
              <a:spcAft>
                <a:spcPts val="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3pPr>
            <a:lvl4pPr marL="1828800" marR="0" lvl="3" indent="-304800" algn="l" rtl="0">
              <a:lnSpc>
                <a:spcPct val="115000"/>
              </a:lnSpc>
              <a:spcBef>
                <a:spcPts val="1600"/>
              </a:spcBef>
              <a:spcAft>
                <a:spcPts val="0"/>
              </a:spcAft>
              <a:buClr>
                <a:schemeClr val="dk1"/>
              </a:buClr>
              <a:buSzPts val="1200"/>
              <a:buFont typeface="Roboto Condensed Light"/>
              <a:buAutoNum type="arabicPeriod"/>
              <a:defRPr sz="1400" b="0" i="0" u="none" strike="noStrike" cap="none">
                <a:solidFill>
                  <a:schemeClr val="dk1"/>
                </a:solidFill>
                <a:latin typeface="Lato"/>
                <a:ea typeface="Lato"/>
                <a:cs typeface="Lato"/>
                <a:sym typeface="Lato"/>
              </a:defRPr>
            </a:lvl4pPr>
            <a:lvl5pPr marL="2286000" marR="0" lvl="4"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5pPr>
            <a:lvl6pPr marL="2743200" marR="0" lvl="5" indent="-304800" algn="l" rtl="0">
              <a:lnSpc>
                <a:spcPct val="115000"/>
              </a:lnSpc>
              <a:spcBef>
                <a:spcPts val="1600"/>
              </a:spcBef>
              <a:spcAft>
                <a:spcPts val="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6pPr>
            <a:lvl7pPr marL="3200400" marR="0" lvl="6" indent="-304800" algn="l" rtl="0">
              <a:lnSpc>
                <a:spcPct val="115000"/>
              </a:lnSpc>
              <a:spcBef>
                <a:spcPts val="1600"/>
              </a:spcBef>
              <a:spcAft>
                <a:spcPts val="0"/>
              </a:spcAft>
              <a:buClr>
                <a:schemeClr val="dk1"/>
              </a:buClr>
              <a:buSzPts val="1200"/>
              <a:buFont typeface="Roboto Condensed Light"/>
              <a:buAutoNum type="arabicPeriod"/>
              <a:defRPr sz="1400" b="0" i="0" u="none" strike="noStrike" cap="none">
                <a:solidFill>
                  <a:schemeClr val="dk1"/>
                </a:solidFill>
                <a:latin typeface="Lato"/>
                <a:ea typeface="Lato"/>
                <a:cs typeface="Lato"/>
                <a:sym typeface="Lato"/>
              </a:defRPr>
            </a:lvl7pPr>
            <a:lvl8pPr marL="3657600" marR="0" lvl="7"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8pPr>
            <a:lvl9pPr marL="4114800" marR="0" lvl="8" indent="-304800" algn="l" rtl="0">
              <a:lnSpc>
                <a:spcPct val="115000"/>
              </a:lnSpc>
              <a:spcBef>
                <a:spcPts val="1600"/>
              </a:spcBef>
              <a:spcAft>
                <a:spcPts val="160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9pPr>
          </a:lstStyle>
          <a:p>
            <a:pPr marL="317500" indent="-171450">
              <a:buSzPts val="1300"/>
              <a:buFont typeface="Arial" panose="020B0604020202020204" pitchFamily="34" charset="0"/>
              <a:buChar char="•"/>
            </a:pPr>
            <a:r>
              <a:rPr lang="en-US" dirty="0">
                <a:latin typeface="Lato" panose="020F0502020204030203" pitchFamily="34" charset="0"/>
                <a:ea typeface="Lato" panose="020F0502020204030203" pitchFamily="34" charset="0"/>
                <a:cs typeface="Lato" panose="020F0502020204030203" pitchFamily="34" charset="0"/>
              </a:rPr>
              <a:t>The lawn mowing market has shown consistent growth in </a:t>
            </a:r>
            <a:r>
              <a:rPr lang="en-US" sz="1100" dirty="0">
                <a:latin typeface="Lato" panose="020F0502020204030203" pitchFamily="34" charset="0"/>
                <a:ea typeface="Lato" panose="020F0502020204030203" pitchFamily="34" charset="0"/>
                <a:cs typeface="Lato" panose="020F0502020204030203" pitchFamily="34" charset="0"/>
              </a:rPr>
              <a:t>market</a:t>
            </a:r>
            <a:r>
              <a:rPr lang="en-US" dirty="0">
                <a:latin typeface="Lato" panose="020F0502020204030203" pitchFamily="34" charset="0"/>
                <a:ea typeface="Lato" panose="020F0502020204030203" pitchFamily="34" charset="0"/>
                <a:cs typeface="Lato" panose="020F0502020204030203" pitchFamily="34" charset="0"/>
              </a:rPr>
              <a:t> size, increasing from 83.25 billion in 2013 to 176 billion in 2023, indicating a positive and upward trend.</a:t>
            </a:r>
          </a:p>
          <a:p>
            <a:pPr marL="146050" indent="0">
              <a:buSzPts val="1300"/>
              <a:buNone/>
            </a:pPr>
            <a:endParaRPr lang="en-US" dirty="0">
              <a:latin typeface="Lato" panose="020F0502020204030203" pitchFamily="34" charset="0"/>
              <a:ea typeface="Lato" panose="020F0502020204030203" pitchFamily="34" charset="0"/>
              <a:cs typeface="Lato" panose="020F0502020204030203" pitchFamily="34" charset="0"/>
            </a:endParaRPr>
          </a:p>
          <a:p>
            <a:pPr marL="317500" indent="-171450">
              <a:buSzPts val="1300"/>
              <a:buFont typeface="Arial" panose="020B0604020202020204" pitchFamily="34" charset="0"/>
              <a:buChar char="•"/>
            </a:pPr>
            <a:r>
              <a:rPr lang="en-US" dirty="0">
                <a:latin typeface="Lato" panose="020F0502020204030203" pitchFamily="34" charset="0"/>
                <a:ea typeface="Lato" panose="020F0502020204030203" pitchFamily="34" charset="0"/>
                <a:cs typeface="Lato" panose="020F0502020204030203" pitchFamily="34" charset="0"/>
              </a:rPr>
              <a:t>Recent years have seen accelerated growth in the market, with the market size expanding significantly from 119 billion in 2018 to 176 billion in 2023, indicating a period of rapid expansion and heightened demand.</a:t>
            </a:r>
          </a:p>
          <a:p>
            <a:pPr marL="146050" indent="0">
              <a:buSzPts val="1300"/>
              <a:buNone/>
            </a:pPr>
            <a:endParaRPr lang="en-US" dirty="0">
              <a:latin typeface="Lato" panose="020F0502020204030203" pitchFamily="34" charset="0"/>
              <a:ea typeface="Lato" panose="020F0502020204030203" pitchFamily="34" charset="0"/>
              <a:cs typeface="Lato" panose="020F0502020204030203" pitchFamily="34" charset="0"/>
            </a:endParaRPr>
          </a:p>
          <a:p>
            <a:pPr marL="317500" indent="-171450">
              <a:buSzPts val="1300"/>
              <a:buFont typeface="Arial" panose="020B0604020202020204" pitchFamily="34" charset="0"/>
              <a:buChar char="•"/>
            </a:pPr>
            <a:r>
              <a:rPr lang="en-US" dirty="0">
                <a:latin typeface="Lato" panose="020F0502020204030203" pitchFamily="34" charset="0"/>
                <a:ea typeface="Lato" panose="020F0502020204030203" pitchFamily="34" charset="0"/>
                <a:cs typeface="Lato" panose="020F0502020204030203" pitchFamily="34" charset="0"/>
              </a:rPr>
              <a:t>The data indicates a favorable market environment for the lawn mowing industry, with sustained growth rates and an expanding market size, suggesting potential opportunities for businesses to capitalize on the increasing demand for lawn care services.</a:t>
            </a:r>
            <a:endParaRPr lang="en-US" kern="0" dirty="0">
              <a:effectLst/>
              <a:latin typeface="Lato" panose="020F0502020204030203" pitchFamily="34" charset="0"/>
              <a:ea typeface="Lato" panose="020F0502020204030203" pitchFamily="34" charset="0"/>
              <a:cs typeface="Lato" panose="020F0502020204030203" pitchFamily="34" charset="0"/>
            </a:endParaRPr>
          </a:p>
        </p:txBody>
      </p:sp>
    </p:spTree>
    <p:custDataLst>
      <p:tags r:id="rId1"/>
    </p:custDataLst>
    <p:extLst>
      <p:ext uri="{BB962C8B-B14F-4D97-AF65-F5344CB8AC3E}">
        <p14:creationId xmlns:p14="http://schemas.microsoft.com/office/powerpoint/2010/main" val="886451733"/>
      </p:ext>
    </p:extLst>
  </p:cSld>
  <p:clrMapOvr>
    <a:masterClrMapping/>
  </p:clrMapOvr>
  <mc:AlternateContent xmlns:mc="http://schemas.openxmlformats.org/markup-compatibility/2006" xmlns:p14="http://schemas.microsoft.com/office/powerpoint/2010/main">
    <mc:Choice Requires="p14">
      <p:transition p14:dur="0" advTm="18761"/>
    </mc:Choice>
    <mc:Fallback xmlns="">
      <p:transition advTm="18761"/>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387527"/>
            <a:ext cx="7276518" cy="930447"/>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2000" dirty="0"/>
              <a:t>Identification of Target Customer Segment</a:t>
            </a:r>
            <a:br>
              <a:rPr lang="en-US" sz="2000" dirty="0"/>
            </a:br>
            <a:r>
              <a:rPr lang="en-US" sz="1600" dirty="0">
                <a:latin typeface="Poppins" panose="00000500000000000000" pitchFamily="2" charset="0"/>
                <a:cs typeface="Poppins" panose="00000500000000000000" pitchFamily="2" charset="0"/>
              </a:rPr>
              <a:t>Criteria: Age</a:t>
            </a:r>
            <a:endParaRPr sz="2400" dirty="0">
              <a:latin typeface="Poppins" panose="00000500000000000000" pitchFamily="2" charset="0"/>
              <a:cs typeface="Poppins" panose="00000500000000000000" pitchFamily="2" charset="0"/>
            </a:endParaRPr>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5" name="Google Shape;327;p40">
            <a:extLst>
              <a:ext uri="{FF2B5EF4-FFF2-40B4-BE49-F238E27FC236}">
                <a16:creationId xmlns:a16="http://schemas.microsoft.com/office/drawing/2014/main" id="{C4FC4C7B-CB7D-B561-C941-76583228AF5D}"/>
              </a:ext>
            </a:extLst>
          </p:cNvPr>
          <p:cNvSpPr txBox="1">
            <a:spLocks/>
          </p:cNvSpPr>
          <p:nvPr/>
        </p:nvSpPr>
        <p:spPr>
          <a:xfrm>
            <a:off x="556225" y="1317975"/>
            <a:ext cx="4015775" cy="38255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Lato"/>
              <a:buAutoNum type="arabicPeriod"/>
              <a:defRPr sz="1200" b="0" i="0" u="none" strike="noStrike" cap="none">
                <a:solidFill>
                  <a:schemeClr val="dk1"/>
                </a:solidFill>
                <a:latin typeface="Lato"/>
                <a:ea typeface="Lato"/>
                <a:cs typeface="Lato"/>
                <a:sym typeface="Lato"/>
              </a:defRPr>
            </a:lvl1pPr>
            <a:lvl2pPr marL="914400" marR="0" lvl="1"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2pPr>
            <a:lvl3pPr marL="1371600" marR="0" lvl="2" indent="-304800" algn="l" rtl="0">
              <a:lnSpc>
                <a:spcPct val="115000"/>
              </a:lnSpc>
              <a:spcBef>
                <a:spcPts val="1600"/>
              </a:spcBef>
              <a:spcAft>
                <a:spcPts val="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3pPr>
            <a:lvl4pPr marL="1828800" marR="0" lvl="3" indent="-304800" algn="l" rtl="0">
              <a:lnSpc>
                <a:spcPct val="115000"/>
              </a:lnSpc>
              <a:spcBef>
                <a:spcPts val="1600"/>
              </a:spcBef>
              <a:spcAft>
                <a:spcPts val="0"/>
              </a:spcAft>
              <a:buClr>
                <a:schemeClr val="dk1"/>
              </a:buClr>
              <a:buSzPts val="1200"/>
              <a:buFont typeface="Roboto Condensed Light"/>
              <a:buAutoNum type="arabicPeriod"/>
              <a:defRPr sz="1400" b="0" i="0" u="none" strike="noStrike" cap="none">
                <a:solidFill>
                  <a:schemeClr val="dk1"/>
                </a:solidFill>
                <a:latin typeface="Lato"/>
                <a:ea typeface="Lato"/>
                <a:cs typeface="Lato"/>
                <a:sym typeface="Lato"/>
              </a:defRPr>
            </a:lvl4pPr>
            <a:lvl5pPr marL="2286000" marR="0" lvl="4"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5pPr>
            <a:lvl6pPr marL="2743200" marR="0" lvl="5" indent="-304800" algn="l" rtl="0">
              <a:lnSpc>
                <a:spcPct val="115000"/>
              </a:lnSpc>
              <a:spcBef>
                <a:spcPts val="1600"/>
              </a:spcBef>
              <a:spcAft>
                <a:spcPts val="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6pPr>
            <a:lvl7pPr marL="3200400" marR="0" lvl="6" indent="-304800" algn="l" rtl="0">
              <a:lnSpc>
                <a:spcPct val="115000"/>
              </a:lnSpc>
              <a:spcBef>
                <a:spcPts val="1600"/>
              </a:spcBef>
              <a:spcAft>
                <a:spcPts val="0"/>
              </a:spcAft>
              <a:buClr>
                <a:schemeClr val="dk1"/>
              </a:buClr>
              <a:buSzPts val="1200"/>
              <a:buFont typeface="Roboto Condensed Light"/>
              <a:buAutoNum type="arabicPeriod"/>
              <a:defRPr sz="1400" b="0" i="0" u="none" strike="noStrike" cap="none">
                <a:solidFill>
                  <a:schemeClr val="dk1"/>
                </a:solidFill>
                <a:latin typeface="Lato"/>
                <a:ea typeface="Lato"/>
                <a:cs typeface="Lato"/>
                <a:sym typeface="Lato"/>
              </a:defRPr>
            </a:lvl7pPr>
            <a:lvl8pPr marL="3657600" marR="0" lvl="7"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8pPr>
            <a:lvl9pPr marL="4114800" marR="0" lvl="8" indent="-304800" algn="l" rtl="0">
              <a:lnSpc>
                <a:spcPct val="115000"/>
              </a:lnSpc>
              <a:spcBef>
                <a:spcPts val="1600"/>
              </a:spcBef>
              <a:spcAft>
                <a:spcPts val="160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9pPr>
          </a:lstStyle>
          <a:p>
            <a:pPr marL="317500" indent="-171450">
              <a:buSzPts val="1300"/>
              <a:buFont typeface="Arial" panose="020B0604020202020204" pitchFamily="34" charset="0"/>
              <a:buChar char="•"/>
            </a:pPr>
            <a:r>
              <a:rPr lang="en-US" sz="1100" dirty="0">
                <a:latin typeface="Lato" panose="020F0502020204030203" pitchFamily="34" charset="0"/>
                <a:ea typeface="Lato" panose="020F0502020204030203" pitchFamily="34" charset="0"/>
                <a:cs typeface="Lato" panose="020F0502020204030203" pitchFamily="34" charset="0"/>
              </a:rPr>
              <a:t>The age group of 50-64 years represents the largest share of respondents at 32.09%. This indicates that middle-aged individuals are the most prominent demographic interested or engaged in lawn mowing activities.</a:t>
            </a:r>
          </a:p>
          <a:p>
            <a:pPr marL="317500" indent="-171450">
              <a:buSzPts val="1300"/>
              <a:buFont typeface="Arial" panose="020B0604020202020204" pitchFamily="34" charset="0"/>
              <a:buChar char="•"/>
            </a:pPr>
            <a:endParaRPr lang="en-US" sz="1100" dirty="0">
              <a:latin typeface="Lato" panose="020F0502020204030203" pitchFamily="34" charset="0"/>
              <a:ea typeface="Lato" panose="020F0502020204030203" pitchFamily="34" charset="0"/>
              <a:cs typeface="Lato" panose="020F0502020204030203" pitchFamily="34" charset="0"/>
            </a:endParaRPr>
          </a:p>
          <a:p>
            <a:pPr marL="317500" indent="-171450">
              <a:buSzPts val="1300"/>
              <a:buFont typeface="Arial" panose="020B0604020202020204" pitchFamily="34" charset="0"/>
              <a:buChar char="•"/>
            </a:pPr>
            <a:r>
              <a:rPr lang="en-US" sz="1100" dirty="0">
                <a:latin typeface="Lato" panose="020F0502020204030203" pitchFamily="34" charset="0"/>
                <a:ea typeface="Lato" panose="020F0502020204030203" pitchFamily="34" charset="0"/>
                <a:cs typeface="Lato" panose="020F0502020204030203" pitchFamily="34" charset="0"/>
              </a:rPr>
              <a:t>The 30-49 years age group follows closely behind with a share of 22.58% of respondents. This suggests that individuals in their prime working years also have a significant presence in the lawn mowing market.</a:t>
            </a:r>
          </a:p>
          <a:p>
            <a:pPr marL="317500" indent="-171450">
              <a:buSzPts val="1300"/>
              <a:buFont typeface="Arial" panose="020B0604020202020204" pitchFamily="34" charset="0"/>
              <a:buChar char="•"/>
            </a:pPr>
            <a:endParaRPr lang="en-US" sz="1100" dirty="0">
              <a:latin typeface="Lato" panose="020F0502020204030203" pitchFamily="34" charset="0"/>
              <a:ea typeface="Lato" panose="020F0502020204030203" pitchFamily="34" charset="0"/>
              <a:cs typeface="Lato" panose="020F0502020204030203" pitchFamily="34" charset="0"/>
            </a:endParaRPr>
          </a:p>
          <a:p>
            <a:pPr marL="317500" indent="-171450">
              <a:buSzPts val="1300"/>
              <a:buFont typeface="Arial" panose="020B0604020202020204" pitchFamily="34" charset="0"/>
              <a:buChar char="•"/>
            </a:pPr>
            <a:r>
              <a:rPr lang="en-US" sz="1100" dirty="0">
                <a:latin typeface="Lato" panose="020F0502020204030203" pitchFamily="34" charset="0"/>
                <a:ea typeface="Lato" panose="020F0502020204030203" pitchFamily="34" charset="0"/>
                <a:cs typeface="Lato" panose="020F0502020204030203" pitchFamily="34" charset="0"/>
              </a:rPr>
              <a:t>The 18-29 years age group comprises a smaller share of respondents at 14.38%. This indicates that younger individuals have a relatively lower level of interest or involvement in lawn mowing activities compared to other age groups surveyed.</a:t>
            </a:r>
          </a:p>
          <a:p>
            <a:pPr marL="317500" indent="-171450">
              <a:buSzPts val="1300"/>
              <a:buFont typeface="Arial" panose="020B0604020202020204" pitchFamily="34" charset="0"/>
              <a:buChar char="•"/>
            </a:pPr>
            <a:endParaRPr lang="en-US" sz="1100" dirty="0">
              <a:latin typeface="Lato" panose="020F0502020204030203" pitchFamily="34" charset="0"/>
              <a:ea typeface="Lato" panose="020F0502020204030203" pitchFamily="34" charset="0"/>
              <a:cs typeface="Lato" panose="020F0502020204030203" pitchFamily="34" charset="0"/>
            </a:endParaRPr>
          </a:p>
          <a:p>
            <a:pPr marL="317500" indent="-171450">
              <a:buSzPts val="1300"/>
              <a:buFont typeface="Arial" panose="020B0604020202020204" pitchFamily="34" charset="0"/>
              <a:buChar char="•"/>
            </a:pPr>
            <a:r>
              <a:rPr lang="en-US" sz="1100" dirty="0">
                <a:latin typeface="Lato" panose="020F0502020204030203" pitchFamily="34" charset="0"/>
                <a:ea typeface="Lato" panose="020F0502020204030203" pitchFamily="34" charset="0"/>
                <a:cs typeface="Lato" panose="020F0502020204030203" pitchFamily="34" charset="0"/>
              </a:rPr>
              <a:t>The data highlights the importance of targeting middle-aged and older individuals as the primary customer segment.</a:t>
            </a:r>
            <a:endParaRPr lang="en-US" sz="1100" kern="0" dirty="0">
              <a:effectLst/>
              <a:latin typeface="Lato" panose="020F0502020204030203" pitchFamily="34" charset="0"/>
              <a:ea typeface="Lato" panose="020F0502020204030203" pitchFamily="34" charset="0"/>
              <a:cs typeface="Lato" panose="020F0502020204030203" pitchFamily="34" charset="0"/>
            </a:endParaRPr>
          </a:p>
        </p:txBody>
      </p:sp>
      <p:pic>
        <p:nvPicPr>
          <p:cNvPr id="4" name="Picture 3" descr="A picture containing text, screenshot, diagram, rectangle&#10;&#10;Description automatically generated">
            <a:extLst>
              <a:ext uri="{FF2B5EF4-FFF2-40B4-BE49-F238E27FC236}">
                <a16:creationId xmlns:a16="http://schemas.microsoft.com/office/drawing/2014/main" id="{F1478EF4-1383-4AC0-E8CA-A9DB31FD0AE2}"/>
              </a:ext>
            </a:extLst>
          </p:cNvPr>
          <p:cNvPicPr>
            <a:picLocks noChangeAspect="1"/>
          </p:cNvPicPr>
          <p:nvPr/>
        </p:nvPicPr>
        <p:blipFill>
          <a:blip r:embed="rId5"/>
          <a:stretch>
            <a:fillRect/>
          </a:stretch>
        </p:blipFill>
        <p:spPr>
          <a:xfrm>
            <a:off x="4572000" y="1317974"/>
            <a:ext cx="4381244" cy="3255264"/>
          </a:xfrm>
          <a:prstGeom prst="rect">
            <a:avLst/>
          </a:prstGeom>
        </p:spPr>
      </p:pic>
    </p:spTree>
    <p:custDataLst>
      <p:tags r:id="rId1"/>
    </p:custDataLst>
    <p:extLst>
      <p:ext uri="{BB962C8B-B14F-4D97-AF65-F5344CB8AC3E}">
        <p14:creationId xmlns:p14="http://schemas.microsoft.com/office/powerpoint/2010/main" val="396479467"/>
      </p:ext>
    </p:extLst>
  </p:cSld>
  <p:clrMapOvr>
    <a:masterClrMapping/>
  </p:clrMapOvr>
  <mc:AlternateContent xmlns:mc="http://schemas.openxmlformats.org/markup-compatibility/2006" xmlns:p14="http://schemas.microsoft.com/office/powerpoint/2010/main">
    <mc:Choice Requires="p14">
      <p:transition p14:dur="0" advTm="18761"/>
    </mc:Choice>
    <mc:Fallback xmlns="">
      <p:transition advTm="18761"/>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387527"/>
            <a:ext cx="7276518" cy="930447"/>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2000" dirty="0"/>
              <a:t>Identification of Target Customer Segment</a:t>
            </a:r>
            <a:br>
              <a:rPr lang="en-US" sz="2000" dirty="0"/>
            </a:br>
            <a:r>
              <a:rPr lang="en-US" sz="1600" dirty="0">
                <a:latin typeface="Poppins" panose="00000500000000000000" pitchFamily="2" charset="0"/>
                <a:cs typeface="Poppins" panose="00000500000000000000" pitchFamily="2" charset="0"/>
              </a:rPr>
              <a:t>Criteria: Customer Type</a:t>
            </a:r>
            <a:endParaRPr sz="2400" dirty="0">
              <a:latin typeface="Poppins" panose="00000500000000000000" pitchFamily="2" charset="0"/>
              <a:cs typeface="Poppins" panose="00000500000000000000" pitchFamily="2" charset="0"/>
            </a:endParaRPr>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5" name="Google Shape;327;p40">
            <a:extLst>
              <a:ext uri="{FF2B5EF4-FFF2-40B4-BE49-F238E27FC236}">
                <a16:creationId xmlns:a16="http://schemas.microsoft.com/office/drawing/2014/main" id="{C4FC4C7B-CB7D-B561-C941-76583228AF5D}"/>
              </a:ext>
            </a:extLst>
          </p:cNvPr>
          <p:cNvSpPr txBox="1">
            <a:spLocks/>
          </p:cNvSpPr>
          <p:nvPr/>
        </p:nvSpPr>
        <p:spPr>
          <a:xfrm>
            <a:off x="556225" y="1317975"/>
            <a:ext cx="4379976" cy="38255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Lato"/>
              <a:buAutoNum type="arabicPeriod"/>
              <a:defRPr sz="1200" b="0" i="0" u="none" strike="noStrike" cap="none">
                <a:solidFill>
                  <a:schemeClr val="dk1"/>
                </a:solidFill>
                <a:latin typeface="Lato"/>
                <a:ea typeface="Lato"/>
                <a:cs typeface="Lato"/>
                <a:sym typeface="Lato"/>
              </a:defRPr>
            </a:lvl1pPr>
            <a:lvl2pPr marL="914400" marR="0" lvl="1"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2pPr>
            <a:lvl3pPr marL="1371600" marR="0" lvl="2" indent="-304800" algn="l" rtl="0">
              <a:lnSpc>
                <a:spcPct val="115000"/>
              </a:lnSpc>
              <a:spcBef>
                <a:spcPts val="1600"/>
              </a:spcBef>
              <a:spcAft>
                <a:spcPts val="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3pPr>
            <a:lvl4pPr marL="1828800" marR="0" lvl="3" indent="-304800" algn="l" rtl="0">
              <a:lnSpc>
                <a:spcPct val="115000"/>
              </a:lnSpc>
              <a:spcBef>
                <a:spcPts val="1600"/>
              </a:spcBef>
              <a:spcAft>
                <a:spcPts val="0"/>
              </a:spcAft>
              <a:buClr>
                <a:schemeClr val="dk1"/>
              </a:buClr>
              <a:buSzPts val="1200"/>
              <a:buFont typeface="Roboto Condensed Light"/>
              <a:buAutoNum type="arabicPeriod"/>
              <a:defRPr sz="1400" b="0" i="0" u="none" strike="noStrike" cap="none">
                <a:solidFill>
                  <a:schemeClr val="dk1"/>
                </a:solidFill>
                <a:latin typeface="Lato"/>
                <a:ea typeface="Lato"/>
                <a:cs typeface="Lato"/>
                <a:sym typeface="Lato"/>
              </a:defRPr>
            </a:lvl4pPr>
            <a:lvl5pPr marL="2286000" marR="0" lvl="4"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5pPr>
            <a:lvl6pPr marL="2743200" marR="0" lvl="5" indent="-304800" algn="l" rtl="0">
              <a:lnSpc>
                <a:spcPct val="115000"/>
              </a:lnSpc>
              <a:spcBef>
                <a:spcPts val="1600"/>
              </a:spcBef>
              <a:spcAft>
                <a:spcPts val="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6pPr>
            <a:lvl7pPr marL="3200400" marR="0" lvl="6" indent="-304800" algn="l" rtl="0">
              <a:lnSpc>
                <a:spcPct val="115000"/>
              </a:lnSpc>
              <a:spcBef>
                <a:spcPts val="1600"/>
              </a:spcBef>
              <a:spcAft>
                <a:spcPts val="0"/>
              </a:spcAft>
              <a:buClr>
                <a:schemeClr val="dk1"/>
              </a:buClr>
              <a:buSzPts val="1200"/>
              <a:buFont typeface="Roboto Condensed Light"/>
              <a:buAutoNum type="arabicPeriod"/>
              <a:defRPr sz="1400" b="0" i="0" u="none" strike="noStrike" cap="none">
                <a:solidFill>
                  <a:schemeClr val="dk1"/>
                </a:solidFill>
                <a:latin typeface="Lato"/>
                <a:ea typeface="Lato"/>
                <a:cs typeface="Lato"/>
                <a:sym typeface="Lato"/>
              </a:defRPr>
            </a:lvl7pPr>
            <a:lvl8pPr marL="3657600" marR="0" lvl="7"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8pPr>
            <a:lvl9pPr marL="4114800" marR="0" lvl="8" indent="-304800" algn="l" rtl="0">
              <a:lnSpc>
                <a:spcPct val="115000"/>
              </a:lnSpc>
              <a:spcBef>
                <a:spcPts val="1600"/>
              </a:spcBef>
              <a:spcAft>
                <a:spcPts val="160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9pPr>
          </a:lstStyle>
          <a:p>
            <a:pPr marL="317500" indent="-171450">
              <a:buSzPts val="1300"/>
              <a:buFont typeface="Arial" panose="020B0604020202020204" pitchFamily="34" charset="0"/>
              <a:buChar char="•"/>
            </a:pPr>
            <a:r>
              <a:rPr lang="en-US" sz="1100" dirty="0">
                <a:latin typeface="Lato" panose="020F0502020204030203" pitchFamily="34" charset="0"/>
                <a:ea typeface="Lato" panose="020F0502020204030203" pitchFamily="34" charset="0"/>
                <a:cs typeface="Lato" panose="020F0502020204030203" pitchFamily="34" charset="0"/>
              </a:rPr>
              <a:t>Single-family residential customers represent the largest customer segment, accounting for 59% of the total customer base. This suggests that homeowners who own single-family properties are the primary consumers of lawn mowing services.</a:t>
            </a:r>
          </a:p>
          <a:p>
            <a:pPr marL="317500" indent="-171450">
              <a:buSzPts val="1300"/>
              <a:buFont typeface="Arial" panose="020B0604020202020204" pitchFamily="34" charset="0"/>
              <a:buChar char="•"/>
            </a:pPr>
            <a:endParaRPr lang="en-US" sz="1100" dirty="0">
              <a:latin typeface="Lato" panose="020F0502020204030203" pitchFamily="34" charset="0"/>
              <a:ea typeface="Lato" panose="020F0502020204030203" pitchFamily="34" charset="0"/>
              <a:cs typeface="Lato" panose="020F0502020204030203" pitchFamily="34" charset="0"/>
            </a:endParaRPr>
          </a:p>
          <a:p>
            <a:pPr marL="317500" indent="-171450">
              <a:buSzPts val="1300"/>
              <a:buFont typeface="Arial" panose="020B0604020202020204" pitchFamily="34" charset="0"/>
              <a:buChar char="•"/>
            </a:pPr>
            <a:r>
              <a:rPr lang="en-US" sz="1100" dirty="0">
                <a:latin typeface="Lato" panose="020F0502020204030203" pitchFamily="34" charset="0"/>
                <a:ea typeface="Lato" panose="020F0502020204030203" pitchFamily="34" charset="0"/>
                <a:cs typeface="Lato" panose="020F0502020204030203" pitchFamily="34" charset="0"/>
              </a:rPr>
              <a:t>The commercial segment comprises 24% of the customer base, indicating that businesses and commercial properties are significant customers for lawn mowing services. This includes retail stores, offices, and other non-residential establishments.</a:t>
            </a:r>
          </a:p>
          <a:p>
            <a:pPr marL="317500" indent="-171450">
              <a:buSzPts val="1300"/>
              <a:buFont typeface="Arial" panose="020B0604020202020204" pitchFamily="34" charset="0"/>
              <a:buChar char="•"/>
            </a:pPr>
            <a:endParaRPr lang="en-US" sz="1100" dirty="0">
              <a:latin typeface="Lato" panose="020F0502020204030203" pitchFamily="34" charset="0"/>
              <a:ea typeface="Lato" panose="020F0502020204030203" pitchFamily="34" charset="0"/>
              <a:cs typeface="Lato" panose="020F0502020204030203" pitchFamily="34" charset="0"/>
            </a:endParaRPr>
          </a:p>
          <a:p>
            <a:pPr marL="317500" indent="-171450">
              <a:buSzPts val="1300"/>
              <a:buFont typeface="Arial" panose="020B0604020202020204" pitchFamily="34" charset="0"/>
              <a:buChar char="•"/>
            </a:pPr>
            <a:r>
              <a:rPr lang="en-US" sz="1100" dirty="0">
                <a:latin typeface="Lato" panose="020F0502020204030203" pitchFamily="34" charset="0"/>
                <a:ea typeface="Lato" panose="020F0502020204030203" pitchFamily="34" charset="0"/>
                <a:cs typeface="Lato" panose="020F0502020204030203" pitchFamily="34" charset="0"/>
              </a:rPr>
              <a:t>The multi-family residential segment represents 11% of the customer base, such as property owners or managers of multi-unit residential buildings</a:t>
            </a:r>
          </a:p>
          <a:p>
            <a:pPr marL="317500" indent="-171450">
              <a:buSzPts val="1300"/>
              <a:buFont typeface="Arial" panose="020B0604020202020204" pitchFamily="34" charset="0"/>
              <a:buChar char="•"/>
            </a:pPr>
            <a:endParaRPr lang="en-US" sz="1100" dirty="0">
              <a:latin typeface="Lato" panose="020F0502020204030203" pitchFamily="34" charset="0"/>
              <a:ea typeface="Lato" panose="020F0502020204030203" pitchFamily="34" charset="0"/>
              <a:cs typeface="Lato" panose="020F0502020204030203" pitchFamily="34" charset="0"/>
            </a:endParaRPr>
          </a:p>
          <a:p>
            <a:pPr marL="317500" indent="-171450">
              <a:buSzPts val="1300"/>
              <a:buFont typeface="Arial" panose="020B0604020202020204" pitchFamily="34" charset="0"/>
              <a:buChar char="•"/>
            </a:pPr>
            <a:r>
              <a:rPr lang="en-US" sz="1100" dirty="0">
                <a:latin typeface="Lato" panose="020F0502020204030203" pitchFamily="34" charset="0"/>
                <a:ea typeface="Lato" panose="020F0502020204030203" pitchFamily="34" charset="0"/>
                <a:cs typeface="Lato" panose="020F0502020204030203" pitchFamily="34" charset="0"/>
              </a:rPr>
              <a:t>The governmental segment accounts for 5% of the customer base, suggesting that government entities and institutions, such as public parks or government-owned properties, require lawn mowing services as well.</a:t>
            </a:r>
            <a:endParaRPr lang="en-US" sz="1100" kern="0" dirty="0">
              <a:effectLst/>
              <a:latin typeface="Lato" panose="020F0502020204030203" pitchFamily="34" charset="0"/>
              <a:ea typeface="Lato" panose="020F0502020204030203" pitchFamily="34" charset="0"/>
              <a:cs typeface="Lato" panose="020F0502020204030203" pitchFamily="34" charset="0"/>
            </a:endParaRPr>
          </a:p>
        </p:txBody>
      </p:sp>
      <p:pic>
        <p:nvPicPr>
          <p:cNvPr id="1026" name="Picture 2" descr="USA Landscaping Market Analysis">
            <a:extLst>
              <a:ext uri="{FF2B5EF4-FFF2-40B4-BE49-F238E27FC236}">
                <a16:creationId xmlns:a16="http://schemas.microsoft.com/office/drawing/2014/main" id="{625D87B8-B841-58B6-DBC4-6599F2AA826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6201" y="1560244"/>
            <a:ext cx="4015349" cy="2023011"/>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598260943"/>
      </p:ext>
    </p:extLst>
  </p:cSld>
  <p:clrMapOvr>
    <a:masterClrMapping/>
  </p:clrMapOvr>
  <mc:AlternateContent xmlns:mc="http://schemas.openxmlformats.org/markup-compatibility/2006" xmlns:p14="http://schemas.microsoft.com/office/powerpoint/2010/main">
    <mc:Choice Requires="p14">
      <p:transition p14:dur="0" advTm="18761"/>
    </mc:Choice>
    <mc:Fallback xmlns="">
      <p:transition advTm="18761"/>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387527"/>
            <a:ext cx="7276518" cy="930447"/>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2000" dirty="0"/>
              <a:t>Identification of Target Customer Segment</a:t>
            </a:r>
            <a:br>
              <a:rPr lang="en-US" sz="2000" dirty="0"/>
            </a:br>
            <a:r>
              <a:rPr lang="en-US" sz="1600" dirty="0">
                <a:latin typeface="Poppins" panose="00000500000000000000" pitchFamily="2" charset="0"/>
                <a:cs typeface="Poppins" panose="00000500000000000000" pitchFamily="2" charset="0"/>
              </a:rPr>
              <a:t>Most Suitable Customer Segment </a:t>
            </a:r>
            <a:endParaRPr sz="2400" dirty="0">
              <a:latin typeface="Poppins" panose="00000500000000000000" pitchFamily="2" charset="0"/>
              <a:cs typeface="Poppins" panose="00000500000000000000" pitchFamily="2" charset="0"/>
            </a:endParaRPr>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4" name="Google Shape;327;p40">
            <a:extLst>
              <a:ext uri="{FF2B5EF4-FFF2-40B4-BE49-F238E27FC236}">
                <a16:creationId xmlns:a16="http://schemas.microsoft.com/office/drawing/2014/main" id="{985CE0A1-2E03-4490-F573-82B9B0ECADC5}"/>
              </a:ext>
            </a:extLst>
          </p:cNvPr>
          <p:cNvSpPr txBox="1">
            <a:spLocks/>
          </p:cNvSpPr>
          <p:nvPr/>
        </p:nvSpPr>
        <p:spPr>
          <a:xfrm>
            <a:off x="597648" y="1317974"/>
            <a:ext cx="8353902" cy="38255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Lato"/>
              <a:buAutoNum type="arabicPeriod"/>
              <a:defRPr sz="1200" b="0" i="0" u="none" strike="noStrike" cap="none">
                <a:solidFill>
                  <a:schemeClr val="dk1"/>
                </a:solidFill>
                <a:latin typeface="Lato"/>
                <a:ea typeface="Lato"/>
                <a:cs typeface="Lato"/>
                <a:sym typeface="Lato"/>
              </a:defRPr>
            </a:lvl1pPr>
            <a:lvl2pPr marL="914400" marR="0" lvl="1"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2pPr>
            <a:lvl3pPr marL="1371600" marR="0" lvl="2" indent="-304800" algn="l" rtl="0">
              <a:lnSpc>
                <a:spcPct val="115000"/>
              </a:lnSpc>
              <a:spcBef>
                <a:spcPts val="1600"/>
              </a:spcBef>
              <a:spcAft>
                <a:spcPts val="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3pPr>
            <a:lvl4pPr marL="1828800" marR="0" lvl="3" indent="-304800" algn="l" rtl="0">
              <a:lnSpc>
                <a:spcPct val="115000"/>
              </a:lnSpc>
              <a:spcBef>
                <a:spcPts val="1600"/>
              </a:spcBef>
              <a:spcAft>
                <a:spcPts val="0"/>
              </a:spcAft>
              <a:buClr>
                <a:schemeClr val="dk1"/>
              </a:buClr>
              <a:buSzPts val="1200"/>
              <a:buFont typeface="Roboto Condensed Light"/>
              <a:buAutoNum type="arabicPeriod"/>
              <a:defRPr sz="1400" b="0" i="0" u="none" strike="noStrike" cap="none">
                <a:solidFill>
                  <a:schemeClr val="dk1"/>
                </a:solidFill>
                <a:latin typeface="Lato"/>
                <a:ea typeface="Lato"/>
                <a:cs typeface="Lato"/>
                <a:sym typeface="Lato"/>
              </a:defRPr>
            </a:lvl4pPr>
            <a:lvl5pPr marL="2286000" marR="0" lvl="4"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5pPr>
            <a:lvl6pPr marL="2743200" marR="0" lvl="5" indent="-304800" algn="l" rtl="0">
              <a:lnSpc>
                <a:spcPct val="115000"/>
              </a:lnSpc>
              <a:spcBef>
                <a:spcPts val="1600"/>
              </a:spcBef>
              <a:spcAft>
                <a:spcPts val="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6pPr>
            <a:lvl7pPr marL="3200400" marR="0" lvl="6" indent="-304800" algn="l" rtl="0">
              <a:lnSpc>
                <a:spcPct val="115000"/>
              </a:lnSpc>
              <a:spcBef>
                <a:spcPts val="1600"/>
              </a:spcBef>
              <a:spcAft>
                <a:spcPts val="0"/>
              </a:spcAft>
              <a:buClr>
                <a:schemeClr val="dk1"/>
              </a:buClr>
              <a:buSzPts val="1200"/>
              <a:buFont typeface="Roboto Condensed Light"/>
              <a:buAutoNum type="arabicPeriod"/>
              <a:defRPr sz="1400" b="0" i="0" u="none" strike="noStrike" cap="none">
                <a:solidFill>
                  <a:schemeClr val="dk1"/>
                </a:solidFill>
                <a:latin typeface="Lato"/>
                <a:ea typeface="Lato"/>
                <a:cs typeface="Lato"/>
                <a:sym typeface="Lato"/>
              </a:defRPr>
            </a:lvl7pPr>
            <a:lvl8pPr marL="3657600" marR="0" lvl="7"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8pPr>
            <a:lvl9pPr marL="4114800" marR="0" lvl="8" indent="-304800" algn="l" rtl="0">
              <a:lnSpc>
                <a:spcPct val="115000"/>
              </a:lnSpc>
              <a:spcBef>
                <a:spcPts val="1600"/>
              </a:spcBef>
              <a:spcAft>
                <a:spcPts val="160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9pPr>
          </a:lstStyle>
          <a:p>
            <a:pPr marL="146050" indent="0">
              <a:buSzPts val="1300"/>
              <a:buNone/>
            </a:pPr>
            <a:r>
              <a:rPr lang="en-US" sz="1050" dirty="0">
                <a:latin typeface="Lato" panose="020F0502020204030203" pitchFamily="34" charset="0"/>
                <a:ea typeface="Lato" panose="020F0502020204030203" pitchFamily="34" charset="0"/>
                <a:cs typeface="Lato" panose="020F0502020204030203" pitchFamily="34" charset="0"/>
              </a:rPr>
              <a:t>The combination of the market size and potential growth, along with the age distribution and customer type data, underscores the suitability of </a:t>
            </a:r>
            <a:r>
              <a:rPr lang="en-US" sz="1050" b="1" i="1" dirty="0">
                <a:latin typeface="Lato" panose="020F0502020204030203" pitchFamily="34" charset="0"/>
                <a:ea typeface="Lato" panose="020F0502020204030203" pitchFamily="34" charset="0"/>
                <a:cs typeface="Lato" panose="020F0502020204030203" pitchFamily="34" charset="0"/>
              </a:rPr>
              <a:t>middle-aged</a:t>
            </a:r>
            <a:r>
              <a:rPr lang="en-US" sz="1050" dirty="0">
                <a:latin typeface="Lato" panose="020F0502020204030203" pitchFamily="34" charset="0"/>
                <a:ea typeface="Lato" panose="020F0502020204030203" pitchFamily="34" charset="0"/>
                <a:cs typeface="Lato" panose="020F0502020204030203" pitchFamily="34" charset="0"/>
              </a:rPr>
              <a:t> and </a:t>
            </a:r>
            <a:r>
              <a:rPr lang="en-US" sz="1050" b="1" i="1" dirty="0">
                <a:latin typeface="Lato" panose="020F0502020204030203" pitchFamily="34" charset="0"/>
                <a:ea typeface="Lato" panose="020F0502020204030203" pitchFamily="34" charset="0"/>
                <a:cs typeface="Lato" panose="020F0502020204030203" pitchFamily="34" charset="0"/>
              </a:rPr>
              <a:t>older</a:t>
            </a:r>
            <a:r>
              <a:rPr lang="en-US" sz="1050" dirty="0">
                <a:latin typeface="Lato" panose="020F0502020204030203" pitchFamily="34" charset="0"/>
                <a:ea typeface="Lato" panose="020F0502020204030203" pitchFamily="34" charset="0"/>
                <a:cs typeface="Lato" panose="020F0502020204030203" pitchFamily="34" charset="0"/>
              </a:rPr>
              <a:t> individuals within the </a:t>
            </a:r>
            <a:r>
              <a:rPr lang="en-US" sz="1050" b="1" i="1" dirty="0">
                <a:latin typeface="Lato" panose="020F0502020204030203" pitchFamily="34" charset="0"/>
                <a:ea typeface="Lato" panose="020F0502020204030203" pitchFamily="34" charset="0"/>
                <a:cs typeface="Lato" panose="020F0502020204030203" pitchFamily="34" charset="0"/>
              </a:rPr>
              <a:t>single-family</a:t>
            </a:r>
            <a:r>
              <a:rPr lang="en-US" sz="1050" dirty="0">
                <a:latin typeface="Lato" panose="020F0502020204030203" pitchFamily="34" charset="0"/>
                <a:ea typeface="Lato" panose="020F0502020204030203" pitchFamily="34" charset="0"/>
                <a:cs typeface="Lato" panose="020F0502020204030203" pitchFamily="34" charset="0"/>
              </a:rPr>
              <a:t> residential customer segment as the most suitable target for a lawn mowing business for the following reasons: </a:t>
            </a:r>
          </a:p>
          <a:p>
            <a:pPr marL="146050" indent="0">
              <a:buSzPts val="1300"/>
              <a:buNone/>
            </a:pPr>
            <a:endParaRPr lang="en-US" sz="1050" dirty="0">
              <a:latin typeface="Lato" panose="020F0502020204030203" pitchFamily="34" charset="0"/>
              <a:ea typeface="Lato" panose="020F0502020204030203" pitchFamily="34" charset="0"/>
              <a:cs typeface="Lato" panose="020F0502020204030203" pitchFamily="34" charset="0"/>
            </a:endParaRPr>
          </a:p>
          <a:p>
            <a:pPr marL="317500" indent="-171450">
              <a:buSzPts val="1300"/>
              <a:buFont typeface="Arial" panose="020B0604020202020204" pitchFamily="34" charset="0"/>
              <a:buChar char="•"/>
            </a:pPr>
            <a:r>
              <a:rPr lang="en-US" sz="1050" dirty="0">
                <a:latin typeface="Lato" panose="020F0502020204030203" pitchFamily="34" charset="0"/>
                <a:ea typeface="Lato" panose="020F0502020204030203" pitchFamily="34" charset="0"/>
                <a:cs typeface="Lato" panose="020F0502020204030203" pitchFamily="34" charset="0"/>
              </a:rPr>
              <a:t>Market Size and Potential Growth: The market size for lawn mowing has consistently grown over the years, indicating a robust industry. From 2013 (83.25 billion) to 2023 (176 billion), the market size has nearly doubled, demonstrating a significant growth potential. Single-family residential customers, representing the largest customer segment have contributed to this growth and are likely to continue driving market expansion.</a:t>
            </a:r>
          </a:p>
          <a:p>
            <a:pPr marL="317500" indent="-171450">
              <a:buSzPts val="1300"/>
              <a:buFont typeface="Arial" panose="020B0604020202020204" pitchFamily="34" charset="0"/>
              <a:buChar char="•"/>
            </a:pPr>
            <a:endParaRPr lang="en-US" sz="1050" dirty="0">
              <a:latin typeface="Lato" panose="020F0502020204030203" pitchFamily="34" charset="0"/>
              <a:ea typeface="Lato" panose="020F0502020204030203" pitchFamily="34" charset="0"/>
              <a:cs typeface="Lato" panose="020F0502020204030203" pitchFamily="34" charset="0"/>
            </a:endParaRPr>
          </a:p>
          <a:p>
            <a:pPr marL="317500" indent="-171450">
              <a:buSzPts val="1300"/>
              <a:buFont typeface="Arial" panose="020B0604020202020204" pitchFamily="34" charset="0"/>
              <a:buChar char="•"/>
            </a:pPr>
            <a:r>
              <a:rPr lang="en-US" sz="1050" dirty="0">
                <a:latin typeface="Lato" panose="020F0502020204030203" pitchFamily="34" charset="0"/>
                <a:ea typeface="Lato" panose="020F0502020204030203" pitchFamily="34" charset="0"/>
                <a:cs typeface="Lato" panose="020F0502020204030203" pitchFamily="34" charset="0"/>
              </a:rPr>
              <a:t>Age Distribution: The data on age distribution shows that the 50-64 years age group accounts for the highest share of respondents. This aligns with the middle-aged and older demographic targeted within the single-family residential customer segment. The higher proportion of individuals in this age group indicates a larger pool of potential customers who are likely to require lawn mowing services.</a:t>
            </a:r>
          </a:p>
          <a:p>
            <a:pPr marL="317500" indent="-171450">
              <a:buSzPts val="1300"/>
              <a:buFont typeface="Arial" panose="020B0604020202020204" pitchFamily="34" charset="0"/>
              <a:buChar char="•"/>
            </a:pPr>
            <a:endParaRPr lang="en-US" sz="1050" dirty="0">
              <a:latin typeface="Lato" panose="020F0502020204030203" pitchFamily="34" charset="0"/>
              <a:ea typeface="Lato" panose="020F0502020204030203" pitchFamily="34" charset="0"/>
              <a:cs typeface="Lato" panose="020F0502020204030203" pitchFamily="34" charset="0"/>
            </a:endParaRPr>
          </a:p>
          <a:p>
            <a:pPr marL="317500" indent="-171450">
              <a:buSzPts val="1300"/>
              <a:buFont typeface="Arial" panose="020B0604020202020204" pitchFamily="34" charset="0"/>
              <a:buChar char="•"/>
            </a:pPr>
            <a:r>
              <a:rPr lang="en-US" sz="1050" dirty="0">
                <a:latin typeface="Lato" panose="020F0502020204030203" pitchFamily="34" charset="0"/>
                <a:ea typeface="Lato" panose="020F0502020204030203" pitchFamily="34" charset="0"/>
                <a:cs typeface="Lato" panose="020F0502020204030203" pitchFamily="34" charset="0"/>
              </a:rPr>
              <a:t>Customer Type Distribution: Among the customer types, single-family residential customers make up the majority at 59%. This data further emphasizes the significance of targeting this customer segment. By focusing on single-family residential customers, Lawn Buddy can tap into the largest customer base, ensuring a steady flow of work and revenue. Additionally, the 24% share of commercial customers can serve as an additional revenue stream, but the dominant presence of single-family residential customers highlights their suitability as the primary target.</a:t>
            </a:r>
          </a:p>
          <a:p>
            <a:pPr marL="146050" indent="0">
              <a:buSzPts val="1300"/>
              <a:buNone/>
            </a:pPr>
            <a:endParaRPr lang="en-US" sz="1050" b="1" i="1" dirty="0">
              <a:latin typeface="Lato" panose="020F0502020204030203" pitchFamily="34" charset="0"/>
              <a:ea typeface="Lato" panose="020F0502020204030203" pitchFamily="34" charset="0"/>
              <a:cs typeface="Lato" panose="020F0502020204030203" pitchFamily="34" charset="0"/>
            </a:endParaRPr>
          </a:p>
          <a:p>
            <a:pPr marL="146050" indent="0" algn="ctr">
              <a:buSzPts val="1300"/>
              <a:buNone/>
            </a:pPr>
            <a:r>
              <a:rPr lang="en-US" sz="1050" b="1" i="1" dirty="0">
                <a:latin typeface="Lato" panose="020F0502020204030203" pitchFamily="34" charset="0"/>
                <a:ea typeface="Lato" panose="020F0502020204030203" pitchFamily="34" charset="0"/>
                <a:cs typeface="Lato" panose="020F0502020204030203" pitchFamily="34" charset="0"/>
              </a:rPr>
              <a:t>(Additional justifications are included below in the Notes section)</a:t>
            </a:r>
          </a:p>
          <a:p>
            <a:pPr marL="317500" indent="-171450">
              <a:buSzPts val="1300"/>
              <a:buFont typeface="Arial" panose="020B0604020202020204" pitchFamily="34" charset="0"/>
              <a:buChar char="•"/>
            </a:pPr>
            <a:endParaRPr lang="en-US" sz="1050" kern="0" dirty="0">
              <a:effectLst/>
              <a:latin typeface="Lato" panose="020F0502020204030203" pitchFamily="34" charset="0"/>
              <a:ea typeface="Lato" panose="020F0502020204030203" pitchFamily="34" charset="0"/>
              <a:cs typeface="Lato" panose="020F0502020204030203" pitchFamily="34" charset="0"/>
            </a:endParaRPr>
          </a:p>
        </p:txBody>
      </p:sp>
    </p:spTree>
    <p:custDataLst>
      <p:tags r:id="rId1"/>
    </p:custDataLst>
    <p:extLst>
      <p:ext uri="{BB962C8B-B14F-4D97-AF65-F5344CB8AC3E}">
        <p14:creationId xmlns:p14="http://schemas.microsoft.com/office/powerpoint/2010/main" val="1872969157"/>
      </p:ext>
    </p:extLst>
  </p:cSld>
  <p:clrMapOvr>
    <a:masterClrMapping/>
  </p:clrMapOvr>
  <mc:AlternateContent xmlns:mc="http://schemas.openxmlformats.org/markup-compatibility/2006">
    <mc:Choice xmlns:p14="http://schemas.microsoft.com/office/powerpoint/2010/main" Requires="p14">
      <p:transition p14:dur="10" advTm="18761"/>
    </mc:Choice>
    <mc:Fallback>
      <p:transition advTm="18761"/>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445025"/>
            <a:ext cx="727651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t>Identification of Key Customer Problems</a:t>
            </a:r>
            <a:endParaRPr sz="2400" dirty="0"/>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Tree>
    <p:custDataLst>
      <p:tags r:id="rId1"/>
    </p:custDataLst>
    <p:extLst>
      <p:ext uri="{BB962C8B-B14F-4D97-AF65-F5344CB8AC3E}">
        <p14:creationId xmlns:p14="http://schemas.microsoft.com/office/powerpoint/2010/main" val="156900156"/>
      </p:ext>
    </p:extLst>
  </p:cSld>
  <p:clrMapOvr>
    <a:masterClrMapping/>
  </p:clrMapOvr>
  <mc:AlternateContent xmlns:mc="http://schemas.openxmlformats.org/markup-compatibility/2006" xmlns:p14="http://schemas.microsoft.com/office/powerpoint/2010/main">
    <mc:Choice Requires="p14">
      <p:transition p14:dur="0" advTm="18761"/>
    </mc:Choice>
    <mc:Fallback xmlns="">
      <p:transition advTm="18761"/>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445025"/>
            <a:ext cx="727651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t>Analysis of Customer Discovery Data</a:t>
            </a:r>
            <a:endParaRPr sz="2400" dirty="0"/>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Tree>
    <p:custDataLst>
      <p:tags r:id="rId1"/>
    </p:custDataLst>
    <p:extLst>
      <p:ext uri="{BB962C8B-B14F-4D97-AF65-F5344CB8AC3E}">
        <p14:creationId xmlns:p14="http://schemas.microsoft.com/office/powerpoint/2010/main" val="1945671835"/>
      </p:ext>
    </p:extLst>
  </p:cSld>
  <p:clrMapOvr>
    <a:masterClrMapping/>
  </p:clrMapOvr>
  <mc:AlternateContent xmlns:mc="http://schemas.openxmlformats.org/markup-compatibility/2006" xmlns:p14="http://schemas.microsoft.com/office/powerpoint/2010/main">
    <mc:Choice Requires="p14">
      <p:transition p14:dur="0" advTm="18761"/>
    </mc:Choice>
    <mc:Fallback xmlns="">
      <p:transition advTm="18761"/>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9732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445025"/>
            <a:ext cx="727651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AI Venture Concept Overview</a:t>
            </a:r>
            <a:endParaRPr dirty="0"/>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2" name="Google Shape;232;p36">
            <a:extLst>
              <a:ext uri="{FF2B5EF4-FFF2-40B4-BE49-F238E27FC236}">
                <a16:creationId xmlns:a16="http://schemas.microsoft.com/office/drawing/2014/main" id="{5BB403C9-65AA-ED6F-9180-BD29716DA81E}"/>
              </a:ext>
            </a:extLst>
          </p:cNvPr>
          <p:cNvSpPr/>
          <p:nvPr/>
        </p:nvSpPr>
        <p:spPr>
          <a:xfrm>
            <a:off x="4322539" y="2059644"/>
            <a:ext cx="498600" cy="498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233;p36">
            <a:extLst>
              <a:ext uri="{FF2B5EF4-FFF2-40B4-BE49-F238E27FC236}">
                <a16:creationId xmlns:a16="http://schemas.microsoft.com/office/drawing/2014/main" id="{69CED6AA-865E-792E-21AE-BD57AF4E196A}"/>
              </a:ext>
            </a:extLst>
          </p:cNvPr>
          <p:cNvSpPr/>
          <p:nvPr/>
        </p:nvSpPr>
        <p:spPr>
          <a:xfrm>
            <a:off x="7268491" y="2059644"/>
            <a:ext cx="498600" cy="498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 name="Group 3">
            <a:extLst>
              <a:ext uri="{FF2B5EF4-FFF2-40B4-BE49-F238E27FC236}">
                <a16:creationId xmlns:a16="http://schemas.microsoft.com/office/drawing/2014/main" id="{91BF47D1-F649-04CA-DBEF-7B4B58CEC8D5}"/>
              </a:ext>
            </a:extLst>
          </p:cNvPr>
          <p:cNvGrpSpPr/>
          <p:nvPr/>
        </p:nvGrpSpPr>
        <p:grpSpPr>
          <a:xfrm>
            <a:off x="705425" y="1794338"/>
            <a:ext cx="7721275" cy="2229946"/>
            <a:chOff x="705425" y="1794338"/>
            <a:chExt cx="7721275" cy="2229946"/>
          </a:xfrm>
        </p:grpSpPr>
        <p:sp>
          <p:nvSpPr>
            <p:cNvPr id="5" name="Google Shape;234;p36">
              <a:extLst>
                <a:ext uri="{FF2B5EF4-FFF2-40B4-BE49-F238E27FC236}">
                  <a16:creationId xmlns:a16="http://schemas.microsoft.com/office/drawing/2014/main" id="{A900F4B9-90D2-D044-0438-23385D754BE3}"/>
                </a:ext>
              </a:extLst>
            </p:cNvPr>
            <p:cNvSpPr/>
            <p:nvPr/>
          </p:nvSpPr>
          <p:spPr>
            <a:xfrm>
              <a:off x="1243725" y="1794338"/>
              <a:ext cx="766200" cy="762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39;p36">
              <a:extLst>
                <a:ext uri="{FF2B5EF4-FFF2-40B4-BE49-F238E27FC236}">
                  <a16:creationId xmlns:a16="http://schemas.microsoft.com/office/drawing/2014/main" id="{B38CDD2A-BCD7-1116-7A2C-43F41858DEEC}"/>
                </a:ext>
              </a:extLst>
            </p:cNvPr>
            <p:cNvSpPr txBox="1"/>
            <p:nvPr/>
          </p:nvSpPr>
          <p:spPr>
            <a:xfrm>
              <a:off x="705425" y="3214884"/>
              <a:ext cx="1843200" cy="809400"/>
            </a:xfrm>
            <a:prstGeom prst="rect">
              <a:avLst/>
            </a:prstGeom>
            <a:noFill/>
            <a:ln>
              <a:noFill/>
            </a:ln>
          </p:spPr>
          <p:txBody>
            <a:bodyPr spcFirstLastPara="1" wrap="square" lIns="91425" tIns="91425" rIns="91425" bIns="91425" anchor="t" anchorCtr="0">
              <a:noAutofit/>
            </a:bodyPr>
            <a:lstStyle/>
            <a:p>
              <a:pPr lvl="0" algn="ctr"/>
              <a:r>
                <a:rPr lang="en-US" dirty="0">
                  <a:solidFill>
                    <a:schemeClr val="dk1"/>
                  </a:solidFill>
                  <a:latin typeface="Lato"/>
                  <a:ea typeface="Lato"/>
                  <a:cs typeface="Lato"/>
                  <a:sym typeface="Lato"/>
                </a:rPr>
                <a:t>Startup company operating a lawn service platform </a:t>
              </a:r>
            </a:p>
          </p:txBody>
        </p:sp>
        <p:cxnSp>
          <p:nvCxnSpPr>
            <p:cNvPr id="7" name="Google Shape;246;p36">
              <a:extLst>
                <a:ext uri="{FF2B5EF4-FFF2-40B4-BE49-F238E27FC236}">
                  <a16:creationId xmlns:a16="http://schemas.microsoft.com/office/drawing/2014/main" id="{83A8FE91-A2A1-BC2D-E243-4FB736957594}"/>
                </a:ext>
              </a:extLst>
            </p:cNvPr>
            <p:cNvCxnSpPr/>
            <p:nvPr/>
          </p:nvCxnSpPr>
          <p:spPr>
            <a:xfrm>
              <a:off x="717300" y="2828581"/>
              <a:ext cx="7709400" cy="0"/>
            </a:xfrm>
            <a:prstGeom prst="straightConnector1">
              <a:avLst/>
            </a:prstGeom>
            <a:noFill/>
            <a:ln w="19050" cap="flat" cmpd="sng">
              <a:solidFill>
                <a:schemeClr val="dk1"/>
              </a:solidFill>
              <a:prstDash val="solid"/>
              <a:round/>
              <a:headEnd type="none" w="med" len="med"/>
              <a:tailEnd type="none" w="med" len="med"/>
            </a:ln>
          </p:spPr>
        </p:cxnSp>
        <p:cxnSp>
          <p:nvCxnSpPr>
            <p:cNvPr id="8" name="Google Shape;247;p36">
              <a:extLst>
                <a:ext uri="{FF2B5EF4-FFF2-40B4-BE49-F238E27FC236}">
                  <a16:creationId xmlns:a16="http://schemas.microsoft.com/office/drawing/2014/main" id="{2BB5C873-D34C-EEC9-63EA-7087E320221D}"/>
                </a:ext>
              </a:extLst>
            </p:cNvPr>
            <p:cNvCxnSpPr/>
            <p:nvPr/>
          </p:nvCxnSpPr>
          <p:spPr>
            <a:xfrm flipH="1">
              <a:off x="1626713" y="2556313"/>
              <a:ext cx="600" cy="544500"/>
            </a:xfrm>
            <a:prstGeom prst="straightConnector1">
              <a:avLst/>
            </a:prstGeom>
            <a:noFill/>
            <a:ln w="19050" cap="flat" cmpd="sng">
              <a:solidFill>
                <a:schemeClr val="dk1"/>
              </a:solidFill>
              <a:prstDash val="solid"/>
              <a:round/>
              <a:headEnd type="none" w="med" len="med"/>
              <a:tailEnd type="none" w="med" len="med"/>
            </a:ln>
          </p:spPr>
        </p:cxnSp>
        <p:pic>
          <p:nvPicPr>
            <p:cNvPr id="9" name="Picture 8">
              <a:extLst>
                <a:ext uri="{FF2B5EF4-FFF2-40B4-BE49-F238E27FC236}">
                  <a16:creationId xmlns:a16="http://schemas.microsoft.com/office/drawing/2014/main" id="{D38845FE-C345-BC16-1AB6-7C2999565E9A}"/>
                </a:ext>
              </a:extLst>
            </p:cNvPr>
            <p:cNvPicPr>
              <a:picLocks noChangeAspect="1"/>
            </p:cNvPicPr>
            <p:nvPr/>
          </p:nvPicPr>
          <p:blipFill>
            <a:blip r:embed="rId5"/>
            <a:stretch>
              <a:fillRect/>
            </a:stretch>
          </p:blipFill>
          <p:spPr>
            <a:xfrm>
              <a:off x="1439373" y="1987886"/>
              <a:ext cx="374904" cy="374904"/>
            </a:xfrm>
            <a:prstGeom prst="rect">
              <a:avLst/>
            </a:prstGeom>
          </p:spPr>
        </p:pic>
      </p:grpSp>
      <p:grpSp>
        <p:nvGrpSpPr>
          <p:cNvPr id="10" name="Group 9">
            <a:extLst>
              <a:ext uri="{FF2B5EF4-FFF2-40B4-BE49-F238E27FC236}">
                <a16:creationId xmlns:a16="http://schemas.microsoft.com/office/drawing/2014/main" id="{29781E6D-FEBE-E015-B8D4-D723B986465D}"/>
              </a:ext>
            </a:extLst>
          </p:cNvPr>
          <p:cNvGrpSpPr/>
          <p:nvPr/>
        </p:nvGrpSpPr>
        <p:grpSpPr>
          <a:xfrm>
            <a:off x="3610800" y="1794338"/>
            <a:ext cx="1922100" cy="2229946"/>
            <a:chOff x="3610800" y="1794338"/>
            <a:chExt cx="1922100" cy="2229946"/>
          </a:xfrm>
        </p:grpSpPr>
        <p:sp>
          <p:nvSpPr>
            <p:cNvPr id="11" name="Google Shape;235;p36">
              <a:extLst>
                <a:ext uri="{FF2B5EF4-FFF2-40B4-BE49-F238E27FC236}">
                  <a16:creationId xmlns:a16="http://schemas.microsoft.com/office/drawing/2014/main" id="{CA49E345-ACA6-4256-0313-F71A50F2FE9E}"/>
                </a:ext>
              </a:extLst>
            </p:cNvPr>
            <p:cNvSpPr/>
            <p:nvPr/>
          </p:nvSpPr>
          <p:spPr>
            <a:xfrm>
              <a:off x="4189213" y="1794338"/>
              <a:ext cx="766200" cy="762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41;p36">
              <a:extLst>
                <a:ext uri="{FF2B5EF4-FFF2-40B4-BE49-F238E27FC236}">
                  <a16:creationId xmlns:a16="http://schemas.microsoft.com/office/drawing/2014/main" id="{5D67A27C-6FB9-D348-9C43-C687B7FBD2D1}"/>
                </a:ext>
              </a:extLst>
            </p:cNvPr>
            <p:cNvSpPr txBox="1"/>
            <p:nvPr/>
          </p:nvSpPr>
          <p:spPr>
            <a:xfrm>
              <a:off x="3610800" y="3214884"/>
              <a:ext cx="1922100" cy="809400"/>
            </a:xfrm>
            <a:prstGeom prst="rect">
              <a:avLst/>
            </a:prstGeom>
            <a:noFill/>
            <a:ln>
              <a:noFill/>
            </a:ln>
          </p:spPr>
          <p:txBody>
            <a:bodyPr spcFirstLastPara="1" wrap="square" lIns="91425" tIns="91425" rIns="91425" bIns="91425" anchor="t" anchorCtr="0">
              <a:noAutofit/>
            </a:bodyPr>
            <a:lstStyle/>
            <a:p>
              <a:pPr lvl="0" algn="ctr"/>
              <a:r>
                <a:rPr lang="en-US" dirty="0">
                  <a:solidFill>
                    <a:schemeClr val="dk1"/>
                  </a:solidFill>
                  <a:latin typeface="Lato"/>
                  <a:ea typeface="Lato"/>
                  <a:cs typeface="Lato"/>
                  <a:sym typeface="Lato"/>
                </a:rPr>
                <a:t>Customers input information about their lawn</a:t>
              </a:r>
            </a:p>
          </p:txBody>
        </p:sp>
        <p:cxnSp>
          <p:nvCxnSpPr>
            <p:cNvPr id="13" name="Google Shape;244;p36">
              <a:extLst>
                <a:ext uri="{FF2B5EF4-FFF2-40B4-BE49-F238E27FC236}">
                  <a16:creationId xmlns:a16="http://schemas.microsoft.com/office/drawing/2014/main" id="{98D625DC-2E0B-92A4-C630-D41E2169DFC9}"/>
                </a:ext>
              </a:extLst>
            </p:cNvPr>
            <p:cNvCxnSpPr>
              <a:cxnSpLocks/>
              <a:stCxn id="11" idx="2"/>
            </p:cNvCxnSpPr>
            <p:nvPr/>
          </p:nvCxnSpPr>
          <p:spPr>
            <a:xfrm flipH="1">
              <a:off x="4571713" y="2556338"/>
              <a:ext cx="600" cy="544500"/>
            </a:xfrm>
            <a:prstGeom prst="straightConnector1">
              <a:avLst/>
            </a:prstGeom>
            <a:noFill/>
            <a:ln w="19050" cap="flat" cmpd="sng">
              <a:solidFill>
                <a:schemeClr val="dk1"/>
              </a:solidFill>
              <a:prstDash val="solid"/>
              <a:round/>
              <a:headEnd type="none" w="med" len="med"/>
              <a:tailEnd type="none" w="med" len="med"/>
            </a:ln>
          </p:spPr>
        </p:cxnSp>
        <p:pic>
          <p:nvPicPr>
            <p:cNvPr id="14" name="Picture 13">
              <a:extLst>
                <a:ext uri="{FF2B5EF4-FFF2-40B4-BE49-F238E27FC236}">
                  <a16:creationId xmlns:a16="http://schemas.microsoft.com/office/drawing/2014/main" id="{9994C71D-3587-140B-5CA0-9056ECBAD1A5}"/>
                </a:ext>
              </a:extLst>
            </p:cNvPr>
            <p:cNvPicPr>
              <a:picLocks noChangeAspect="1"/>
            </p:cNvPicPr>
            <p:nvPr/>
          </p:nvPicPr>
          <p:blipFill>
            <a:blip r:embed="rId6"/>
            <a:stretch>
              <a:fillRect/>
            </a:stretch>
          </p:blipFill>
          <p:spPr>
            <a:xfrm>
              <a:off x="4384861" y="1987886"/>
              <a:ext cx="374904" cy="374904"/>
            </a:xfrm>
            <a:prstGeom prst="rect">
              <a:avLst/>
            </a:prstGeom>
          </p:spPr>
        </p:pic>
      </p:grpSp>
      <p:grpSp>
        <p:nvGrpSpPr>
          <p:cNvPr id="15" name="Group 14">
            <a:extLst>
              <a:ext uri="{FF2B5EF4-FFF2-40B4-BE49-F238E27FC236}">
                <a16:creationId xmlns:a16="http://schemas.microsoft.com/office/drawing/2014/main" id="{F7820A96-5E14-B5ED-FCE8-BC60796CF989}"/>
              </a:ext>
            </a:extLst>
          </p:cNvPr>
          <p:cNvGrpSpPr/>
          <p:nvPr/>
        </p:nvGrpSpPr>
        <p:grpSpPr>
          <a:xfrm>
            <a:off x="6640579" y="1794338"/>
            <a:ext cx="1753800" cy="2927074"/>
            <a:chOff x="6640579" y="1794338"/>
            <a:chExt cx="1753800" cy="2927074"/>
          </a:xfrm>
        </p:grpSpPr>
        <p:sp>
          <p:nvSpPr>
            <p:cNvPr id="16" name="Google Shape;236;p36">
              <a:extLst>
                <a:ext uri="{FF2B5EF4-FFF2-40B4-BE49-F238E27FC236}">
                  <a16:creationId xmlns:a16="http://schemas.microsoft.com/office/drawing/2014/main" id="{3DC7F920-6365-71A2-DFF9-B5BF65194DAC}"/>
                </a:ext>
              </a:extLst>
            </p:cNvPr>
            <p:cNvSpPr/>
            <p:nvPr/>
          </p:nvSpPr>
          <p:spPr>
            <a:xfrm>
              <a:off x="7134213" y="1794338"/>
              <a:ext cx="766200" cy="762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43;p36">
              <a:extLst>
                <a:ext uri="{FF2B5EF4-FFF2-40B4-BE49-F238E27FC236}">
                  <a16:creationId xmlns:a16="http://schemas.microsoft.com/office/drawing/2014/main" id="{6F89295A-DB26-B04F-98AD-5AB1266561E0}"/>
                </a:ext>
              </a:extLst>
            </p:cNvPr>
            <p:cNvSpPr txBox="1"/>
            <p:nvPr/>
          </p:nvSpPr>
          <p:spPr>
            <a:xfrm>
              <a:off x="6640579" y="3214890"/>
              <a:ext cx="1753800" cy="1506522"/>
            </a:xfrm>
            <a:prstGeom prst="rect">
              <a:avLst/>
            </a:prstGeom>
            <a:noFill/>
            <a:ln>
              <a:noFill/>
            </a:ln>
          </p:spPr>
          <p:txBody>
            <a:bodyPr spcFirstLastPara="1" wrap="square" lIns="91425" tIns="91425" rIns="91425" bIns="91425" anchor="t" anchorCtr="0">
              <a:noAutofit/>
            </a:bodyPr>
            <a:lstStyle/>
            <a:p>
              <a:pPr lvl="0" algn="ctr"/>
              <a:r>
                <a:rPr lang="en-US" dirty="0">
                  <a:solidFill>
                    <a:schemeClr val="dk1"/>
                  </a:solidFill>
                  <a:latin typeface="Lato"/>
                  <a:ea typeface="Lato"/>
                  <a:cs typeface="Lato"/>
                  <a:sym typeface="Lato"/>
                </a:rPr>
                <a:t>Customers schedule and confirm lawn service appointment</a:t>
              </a:r>
            </a:p>
          </p:txBody>
        </p:sp>
        <p:cxnSp>
          <p:nvCxnSpPr>
            <p:cNvPr id="18" name="Google Shape;245;p36">
              <a:extLst>
                <a:ext uri="{FF2B5EF4-FFF2-40B4-BE49-F238E27FC236}">
                  <a16:creationId xmlns:a16="http://schemas.microsoft.com/office/drawing/2014/main" id="{64985885-9B37-AC55-DED5-4465FEBBA015}"/>
                </a:ext>
              </a:extLst>
            </p:cNvPr>
            <p:cNvCxnSpPr>
              <a:cxnSpLocks/>
              <a:stCxn id="16" idx="2"/>
            </p:cNvCxnSpPr>
            <p:nvPr/>
          </p:nvCxnSpPr>
          <p:spPr>
            <a:xfrm>
              <a:off x="7517313" y="2556338"/>
              <a:ext cx="600" cy="544500"/>
            </a:xfrm>
            <a:prstGeom prst="straightConnector1">
              <a:avLst/>
            </a:prstGeom>
            <a:noFill/>
            <a:ln w="19050" cap="flat" cmpd="sng">
              <a:solidFill>
                <a:schemeClr val="dk1"/>
              </a:solidFill>
              <a:prstDash val="solid"/>
              <a:round/>
              <a:headEnd type="none" w="med" len="med"/>
              <a:tailEnd type="none" w="med" len="med"/>
            </a:ln>
          </p:spPr>
        </p:cxnSp>
        <p:pic>
          <p:nvPicPr>
            <p:cNvPr id="19" name="Picture 18">
              <a:extLst>
                <a:ext uri="{FF2B5EF4-FFF2-40B4-BE49-F238E27FC236}">
                  <a16:creationId xmlns:a16="http://schemas.microsoft.com/office/drawing/2014/main" id="{3D93ECBF-7B3D-5B0C-C7BF-E46ABB880919}"/>
                </a:ext>
              </a:extLst>
            </p:cNvPr>
            <p:cNvPicPr>
              <a:picLocks noChangeAspect="1"/>
            </p:cNvPicPr>
            <p:nvPr/>
          </p:nvPicPr>
          <p:blipFill>
            <a:blip r:embed="rId7"/>
            <a:stretch>
              <a:fillRect/>
            </a:stretch>
          </p:blipFill>
          <p:spPr>
            <a:xfrm>
              <a:off x="7329861" y="1987886"/>
              <a:ext cx="374904" cy="374904"/>
            </a:xfrm>
            <a:prstGeom prst="rect">
              <a:avLst/>
            </a:prstGeom>
          </p:spPr>
        </p:pic>
      </p:grpSp>
      <p:sp>
        <p:nvSpPr>
          <p:cNvPr id="20" name="Google Shape;248;p36">
            <a:extLst>
              <a:ext uri="{FF2B5EF4-FFF2-40B4-BE49-F238E27FC236}">
                <a16:creationId xmlns:a16="http://schemas.microsoft.com/office/drawing/2014/main" id="{236DA039-266F-E294-3284-7E04717CC8C4}"/>
              </a:ext>
            </a:extLst>
          </p:cNvPr>
          <p:cNvSpPr txBox="1"/>
          <p:nvPr/>
        </p:nvSpPr>
        <p:spPr>
          <a:xfrm>
            <a:off x="3650113" y="4431838"/>
            <a:ext cx="1843200" cy="41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dk1"/>
                </a:solidFill>
                <a:latin typeface="Lato"/>
                <a:ea typeface="Lato"/>
                <a:cs typeface="Lato"/>
                <a:sym typeface="Lato"/>
              </a:rPr>
              <a:t>Lawn Buddy</a:t>
            </a:r>
            <a:endParaRPr dirty="0">
              <a:solidFill>
                <a:schemeClr val="dk1"/>
              </a:solidFill>
              <a:latin typeface="Lato"/>
              <a:ea typeface="Lato"/>
              <a:cs typeface="Lato"/>
              <a:sym typeface="Lato"/>
            </a:endParaRPr>
          </a:p>
        </p:txBody>
      </p:sp>
    </p:spTree>
    <p:custDataLst>
      <p:tags r:id="rId1"/>
    </p:custDataLst>
    <p:extLst>
      <p:ext uri="{BB962C8B-B14F-4D97-AF65-F5344CB8AC3E}">
        <p14:creationId xmlns:p14="http://schemas.microsoft.com/office/powerpoint/2010/main" val="3536286753"/>
      </p:ext>
    </p:extLst>
  </p:cSld>
  <p:clrMapOvr>
    <a:masterClrMapping/>
  </p:clrMapOvr>
  <mc:AlternateContent xmlns:mc="http://schemas.openxmlformats.org/markup-compatibility/2006" xmlns:p14="http://schemas.microsoft.com/office/powerpoint/2010/main">
    <mc:Choice Requires="p14">
      <p:transition p14:dur="0" advTm="18761"/>
    </mc:Choice>
    <mc:Fallback xmlns="">
      <p:transition advTm="1876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1000"/>
                                        <p:tgtEl>
                                          <p:spTgt spid="20"/>
                                        </p:tgtEl>
                                      </p:cBhvr>
                                    </p:animEffect>
                                    <p:anim calcmode="lin" valueType="num">
                                      <p:cBhvr>
                                        <p:cTn id="15" dur="1000" fill="hold"/>
                                        <p:tgtEl>
                                          <p:spTgt spid="20"/>
                                        </p:tgtEl>
                                        <p:attrNameLst>
                                          <p:attrName>ppt_x</p:attrName>
                                        </p:attrNameLst>
                                      </p:cBhvr>
                                      <p:tavLst>
                                        <p:tav tm="0">
                                          <p:val>
                                            <p:strVal val="#ppt_x"/>
                                          </p:val>
                                        </p:tav>
                                        <p:tav tm="100000">
                                          <p:val>
                                            <p:strVal val="#ppt_x"/>
                                          </p:val>
                                        </p:tav>
                                      </p:tavLst>
                                    </p:anim>
                                    <p:anim calcmode="lin" valueType="num">
                                      <p:cBhvr>
                                        <p:cTn id="16"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1000"/>
                                        <p:tgtEl>
                                          <p:spTgt spid="15"/>
                                        </p:tgtEl>
                                      </p:cBhvr>
                                    </p:animEffect>
                                    <p:anim calcmode="lin" valueType="num">
                                      <p:cBhvr>
                                        <p:cTn id="29" dur="1000" fill="hold"/>
                                        <p:tgtEl>
                                          <p:spTgt spid="15"/>
                                        </p:tgtEl>
                                        <p:attrNameLst>
                                          <p:attrName>ppt_x</p:attrName>
                                        </p:attrNameLst>
                                      </p:cBhvr>
                                      <p:tavLst>
                                        <p:tav tm="0">
                                          <p:val>
                                            <p:strVal val="#ppt_x"/>
                                          </p:val>
                                        </p:tav>
                                        <p:tav tm="100000">
                                          <p:val>
                                            <p:strVal val="#ppt_x"/>
                                          </p:val>
                                        </p:tav>
                                      </p:tavLst>
                                    </p:anim>
                                    <p:anim calcmode="lin" valueType="num">
                                      <p:cBhvr>
                                        <p:cTn id="30"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3.8|2.5|2.6|5.1"/>
</p:tagLst>
</file>

<file path=ppt/tags/tag10.xml><?xml version="1.0" encoding="utf-8"?>
<p:tagLst xmlns:a="http://schemas.openxmlformats.org/drawingml/2006/main" xmlns:r="http://schemas.openxmlformats.org/officeDocument/2006/relationships" xmlns:p="http://schemas.openxmlformats.org/presentationml/2006/main">
  <p:tag name="TIMING" val="|5.1"/>
</p:tagLst>
</file>

<file path=ppt/tags/tag11.xml><?xml version="1.0" encoding="utf-8"?>
<p:tagLst xmlns:a="http://schemas.openxmlformats.org/drawingml/2006/main" xmlns:r="http://schemas.openxmlformats.org/officeDocument/2006/relationships" xmlns:p="http://schemas.openxmlformats.org/presentationml/2006/main">
  <p:tag name="TIMING" val="|5.4|9.7|10.7|11.4"/>
</p:tagLst>
</file>

<file path=ppt/tags/tag12.xml><?xml version="1.0" encoding="utf-8"?>
<p:tagLst xmlns:a="http://schemas.openxmlformats.org/drawingml/2006/main" xmlns:r="http://schemas.openxmlformats.org/officeDocument/2006/relationships" xmlns:p="http://schemas.openxmlformats.org/presentationml/2006/main">
  <p:tag name="TIMING" val="|5.2|10.3|11.9"/>
</p:tagLst>
</file>

<file path=ppt/tags/tag13.xml><?xml version="1.0" encoding="utf-8"?>
<p:tagLst xmlns:a="http://schemas.openxmlformats.org/drawingml/2006/main" xmlns:r="http://schemas.openxmlformats.org/officeDocument/2006/relationships" xmlns:p="http://schemas.openxmlformats.org/presentationml/2006/main">
  <p:tag name="TIMING" val="|4|4.4|10.8"/>
</p:tagLst>
</file>

<file path=ppt/tags/tag14.xml><?xml version="1.0" encoding="utf-8"?>
<p:tagLst xmlns:a="http://schemas.openxmlformats.org/drawingml/2006/main" xmlns:r="http://schemas.openxmlformats.org/officeDocument/2006/relationships" xmlns:p="http://schemas.openxmlformats.org/presentationml/2006/main">
  <p:tag name="TIMING" val="|4.4|11.7|13.8"/>
</p:tagLst>
</file>

<file path=ppt/tags/tag2.xml><?xml version="1.0" encoding="utf-8"?>
<p:tagLst xmlns:a="http://schemas.openxmlformats.org/drawingml/2006/main" xmlns:r="http://schemas.openxmlformats.org/officeDocument/2006/relationships" xmlns:p="http://schemas.openxmlformats.org/presentationml/2006/main">
  <p:tag name="TIMING" val="|3.8|2.5|2.6|5.1"/>
</p:tagLst>
</file>

<file path=ppt/tags/tag3.xml><?xml version="1.0" encoding="utf-8"?>
<p:tagLst xmlns:a="http://schemas.openxmlformats.org/drawingml/2006/main" xmlns:r="http://schemas.openxmlformats.org/officeDocument/2006/relationships" xmlns:p="http://schemas.openxmlformats.org/presentationml/2006/main">
  <p:tag name="TIMING" val="|3.8|2.5|2.6|5.1"/>
</p:tagLst>
</file>

<file path=ppt/tags/tag4.xml><?xml version="1.0" encoding="utf-8"?>
<p:tagLst xmlns:a="http://schemas.openxmlformats.org/drawingml/2006/main" xmlns:r="http://schemas.openxmlformats.org/officeDocument/2006/relationships" xmlns:p="http://schemas.openxmlformats.org/presentationml/2006/main">
  <p:tag name="TIMING" val="|3.8|2.5|2.6|5.1"/>
</p:tagLst>
</file>

<file path=ppt/tags/tag5.xml><?xml version="1.0" encoding="utf-8"?>
<p:tagLst xmlns:a="http://schemas.openxmlformats.org/drawingml/2006/main" xmlns:r="http://schemas.openxmlformats.org/officeDocument/2006/relationships" xmlns:p="http://schemas.openxmlformats.org/presentationml/2006/main">
  <p:tag name="TIMING" val="|3.8|2.5|2.6|5.1"/>
</p:tagLst>
</file>

<file path=ppt/tags/tag6.xml><?xml version="1.0" encoding="utf-8"?>
<p:tagLst xmlns:a="http://schemas.openxmlformats.org/drawingml/2006/main" xmlns:r="http://schemas.openxmlformats.org/officeDocument/2006/relationships" xmlns:p="http://schemas.openxmlformats.org/presentationml/2006/main">
  <p:tag name="TIMING" val="|3.8|2.5|2.6|5.1"/>
</p:tagLst>
</file>

<file path=ppt/tags/tag7.xml><?xml version="1.0" encoding="utf-8"?>
<p:tagLst xmlns:a="http://schemas.openxmlformats.org/drawingml/2006/main" xmlns:r="http://schemas.openxmlformats.org/officeDocument/2006/relationships" xmlns:p="http://schemas.openxmlformats.org/presentationml/2006/main">
  <p:tag name="TIMING" val="|3.8|2.5|2.6|5.1"/>
</p:tagLst>
</file>

<file path=ppt/tags/tag8.xml><?xml version="1.0" encoding="utf-8"?>
<p:tagLst xmlns:a="http://schemas.openxmlformats.org/drawingml/2006/main" xmlns:r="http://schemas.openxmlformats.org/officeDocument/2006/relationships" xmlns:p="http://schemas.openxmlformats.org/presentationml/2006/main">
  <p:tag name="TIMING" val="|4.8|14.9|11.8|10.2"/>
</p:tagLst>
</file>

<file path=ppt/tags/tag9.xml><?xml version="1.0" encoding="utf-8"?>
<p:tagLst xmlns:a="http://schemas.openxmlformats.org/drawingml/2006/main" xmlns:r="http://schemas.openxmlformats.org/officeDocument/2006/relationships" xmlns:p="http://schemas.openxmlformats.org/presentationml/2006/main">
  <p:tag name="TIMING" val="|8.4|8.4|13"/>
</p:tagLst>
</file>

<file path=ppt/theme/theme1.xml><?xml version="1.0" encoding="utf-8"?>
<a:theme xmlns:a="http://schemas.openxmlformats.org/drawingml/2006/main" name="Elegant, Modern Milky White Company Profile by Slidesgo">
  <a:themeElements>
    <a:clrScheme name="Simple Light">
      <a:dk1>
        <a:srgbClr val="000000"/>
      </a:dk1>
      <a:lt1>
        <a:srgbClr val="FFFFFF"/>
      </a:lt1>
      <a:dk2>
        <a:srgbClr val="D9D9D9"/>
      </a:dk2>
      <a:lt2>
        <a:srgbClr val="F3F3F3"/>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1669</TotalTime>
  <Words>2402</Words>
  <Application>Microsoft Office PowerPoint</Application>
  <PresentationFormat>On-screen Show (16:9)</PresentationFormat>
  <Paragraphs>107</Paragraphs>
  <Slides>16</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Poppins SemiBold</vt:lpstr>
      <vt:lpstr>Times New Roman</vt:lpstr>
      <vt:lpstr>Open Sans</vt:lpstr>
      <vt:lpstr>Poppins</vt:lpstr>
      <vt:lpstr>PT Sans</vt:lpstr>
      <vt:lpstr>Lato</vt:lpstr>
      <vt:lpstr>Roboto Condensed Light</vt:lpstr>
      <vt:lpstr>Elegant, Modern Milky White Company Profile by Slidesgo</vt:lpstr>
      <vt:lpstr>Lawn Buddy “The cutting hedge technology”</vt:lpstr>
      <vt:lpstr>Identification of Target Customer Segment Criteria: Market Size and Potential Growth</vt:lpstr>
      <vt:lpstr>Identification of Target Customer Segment Criteria: Age</vt:lpstr>
      <vt:lpstr>Identification of Target Customer Segment Criteria: Customer Type</vt:lpstr>
      <vt:lpstr>Identification of Target Customer Segment Most Suitable Customer Segment </vt:lpstr>
      <vt:lpstr>Identification of Key Customer Problems</vt:lpstr>
      <vt:lpstr>Analysis of Customer Discovery Data</vt:lpstr>
      <vt:lpstr>PowerPoint Presentation</vt:lpstr>
      <vt:lpstr>AI Venture Concept Overview</vt:lpstr>
      <vt:lpstr>The "Theory“: Common Beliefs</vt:lpstr>
      <vt:lpstr>The "Theory“: Uncommon Beliefs</vt:lpstr>
      <vt:lpstr>Core Problem</vt:lpstr>
      <vt:lpstr>Subproblems</vt:lpstr>
      <vt:lpstr>Actions: Run Experiments</vt:lpstr>
      <vt:lpstr>Actions: Shop for Resources</vt:lpstr>
      <vt:lpstr>Actions: Search for Solutions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Lawn Buddy “The cutting hedge technology”</dc:title>
  <dc:creator>gasser18</dc:creator>
  <cp:lastModifiedBy>Ahmed, Gasser</cp:lastModifiedBy>
  <cp:revision>222</cp:revision>
  <dcterms:modified xsi:type="dcterms:W3CDTF">2023-06-20T21:22:28Z</dcterms:modified>
</cp:coreProperties>
</file>