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sldIdLst>
    <p:sldId id="256" r:id="rId2"/>
    <p:sldId id="266" r:id="rId3"/>
    <p:sldId id="307" r:id="rId4"/>
    <p:sldId id="308" r:id="rId5"/>
    <p:sldId id="316" r:id="rId6"/>
    <p:sldId id="309" r:id="rId7"/>
    <p:sldId id="310" r:id="rId8"/>
    <p:sldId id="311" r:id="rId9"/>
    <p:sldId id="312" r:id="rId10"/>
    <p:sldId id="317" r:id="rId11"/>
    <p:sldId id="318" r:id="rId12"/>
    <p:sldId id="313" r:id="rId13"/>
    <p:sldId id="319" r:id="rId14"/>
    <p:sldId id="314" r:id="rId15"/>
    <p:sldId id="320" r:id="rId16"/>
    <p:sldId id="315" r:id="rId17"/>
    <p:sldId id="321" r:id="rId18"/>
    <p:sldId id="322" r:id="rId19"/>
    <p:sldId id="306" r:id="rId20"/>
    <p:sldId id="299" r:id="rId21"/>
    <p:sldId id="300" r:id="rId22"/>
    <p:sldId id="301" r:id="rId23"/>
    <p:sldId id="297" r:id="rId24"/>
    <p:sldId id="302" r:id="rId25"/>
    <p:sldId id="303" r:id="rId26"/>
    <p:sldId id="298" r:id="rId27"/>
    <p:sldId id="304" r:id="rId28"/>
    <p:sldId id="305"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Poppins" pitchFamily="2" charset="77"/>
      <p:regular r:id="rId39"/>
      <p:bold r:id="rId40"/>
      <p:italic r:id="rId41"/>
      <p:boldItalic r:id="rId42"/>
    </p:embeddedFont>
    <p:embeddedFont>
      <p:font typeface="Poppins SemiBold" panose="020B0604020202020204" pitchFamily="34" charset="0"/>
      <p:regular r:id="rId43"/>
      <p:bold r:id="rId44"/>
      <p:italic r:id="rId45"/>
      <p:boldItalic r:id="rId46"/>
    </p:embeddedFont>
    <p:embeddedFont>
      <p:font typeface="PT Sans" panose="020B0503020203020204" pitchFamily="34" charset="77"/>
      <p:regular r:id="rId47"/>
      <p:bold r:id="rId48"/>
      <p:italic r:id="rId49"/>
      <p:boldItalic r:id="rId50"/>
    </p:embeddedFont>
    <p:embeddedFont>
      <p:font typeface="Roboto Condensed Light" panose="020F0302020204030204"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53"/>
    <p:restoredTop sz="66997" autoAdjust="0"/>
  </p:normalViewPr>
  <p:slideViewPr>
    <p:cSldViewPr snapToGrid="0">
      <p:cViewPr varScale="1">
        <p:scale>
          <a:sx n="127" d="100"/>
          <a:sy n="127" d="100"/>
        </p:scale>
        <p:origin x="17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097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https://</a:t>
            </a:r>
            <a:r>
              <a:rPr lang="en-US" sz="1800" kern="0" dirty="0" err="1">
                <a:effectLst/>
                <a:latin typeface="+mj-lt"/>
                <a:ea typeface="Times New Roman" panose="02020603050405020304" pitchFamily="18" charset="0"/>
                <a:cs typeface="Arial" panose="020B0604020202020204" pitchFamily="34" charset="0"/>
              </a:rPr>
              <a:t>aws.amazon.com</a:t>
            </a:r>
            <a:r>
              <a:rPr lang="en-US" sz="1800" kern="0" dirty="0">
                <a:effectLst/>
                <a:latin typeface="+mj-lt"/>
                <a:ea typeface="Times New Roman" panose="02020603050405020304" pitchFamily="18" charset="0"/>
                <a:cs typeface="Arial" panose="020B0604020202020204" pitchFamily="34" charset="0"/>
              </a:rPr>
              <a:t>/blogs/machine-learning/build-a-risk-management-machine-learning-workflow-on-amazon-sagemaker-with-no-code/</a:t>
            </a:r>
          </a:p>
        </p:txBody>
      </p:sp>
    </p:spTree>
    <p:extLst>
      <p:ext uri="{BB962C8B-B14F-4D97-AF65-F5344CB8AC3E}">
        <p14:creationId xmlns:p14="http://schemas.microsoft.com/office/powerpoint/2010/main" val="91073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1395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Data Security and Privacy: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Secure Data Transmission: Secure communication protocols (e.g., HTTPS) to encrypt data transmission between the mobile app and backend servers, protecting user data from unauthorized interception.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Strong User Authentication and Access Control: Robust user authentication mechanisms (e.g., passwords, biometrics) to ensure only authorized users can access the app. Apply access controls to restrict data access based on user roles and privileges.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Encryption and Data Storage: Encryption techniques to protect sensitive user data, both in transit and at rest. Use secure storage mechanisms, such as encrypted databases or cloud storage services, to safeguard user information.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Privacy Policy and User Consent: Create a comprehensive privacy policy that outlines the types of data collected, the purposes of data usage, and how user privacy is protected. Obtain informed consent from users for data collection, storage, and usage, and provide options for users to manage their data preferences.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Compliance with Data Protection Regulations: Adhere to relevant data protection regulations, such as GDPR or CCPA, by ensuring user rights are respected, providing transparency in data practices, and facilitating user data access, modification, and deletion requests.</a:t>
            </a:r>
          </a:p>
        </p:txBody>
      </p:sp>
    </p:spTree>
    <p:extLst>
      <p:ext uri="{BB962C8B-B14F-4D97-AF65-F5344CB8AC3E}">
        <p14:creationId xmlns:p14="http://schemas.microsoft.com/office/powerpoint/2010/main" val="352298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01685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207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0643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58394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46050" indent="0">
              <a:buSzPts val="1300"/>
              <a:buFont typeface="Arial" panose="020B0604020202020204" pitchFamily="34" charset="0"/>
              <a:buNone/>
            </a:pPr>
            <a:endParaRPr lang="en-US" sz="3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060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2831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20723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2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51154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32999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0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2312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By prioritizing user experience, considering social implications and ethical considerations, and leveraging object recognition technology, the AI lawn mowing scheduling mobile app offers a convenient and responsible solution for lawn care. It provides users with a user-friendly interface, contributes to environmental sustainability, and addresses potential job displacement concerns. The app's use of object recognition technology improves measurement accuracy, making scheduling more efficient and optimizing the mowing process. While continuously evaluating and pushing technological boundaries, it aims to provide a positive impact on users and the broader </a:t>
            </a:r>
            <a:r>
              <a:rPr lang="en-US" sz="1800" kern="0">
                <a:effectLst/>
                <a:latin typeface="+mj-lt"/>
                <a:ea typeface="Times New Roman" panose="02020603050405020304" pitchFamily="18" charset="0"/>
                <a:cs typeface="Arial" panose="020B0604020202020204" pitchFamily="34" charset="0"/>
              </a:rPr>
              <a:t>community.</a:t>
            </a: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8.xml"/><Relationship Id="rId5" Type="http://schemas.openxmlformats.org/officeDocument/2006/relationships/image" Target="../media/image11.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6/27/2023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347399" y="2784075"/>
            <a:ext cx="6449201"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#2: Venture Solution Prototype &amp; Social Affordances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Cloud Services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EC2 Cloud Computing: Compute Cloud provides resizable compute capacity for hosting backend services, handling user requests, data flow, business logic, AI model training, and inference.</a:t>
            </a:r>
          </a:p>
          <a:p>
            <a:pPr marL="323850" indent="-171450">
              <a:lnSpc>
                <a:spcPct val="150000"/>
              </a:lnSpc>
              <a:spcBef>
                <a:spcPts val="1000"/>
              </a:spcBef>
              <a:buFont typeface="Arial" panose="020B0604020202020204" pitchFamily="34" charset="0"/>
              <a:buChar char="•"/>
            </a:pPr>
            <a:r>
              <a:rPr lang="en-US" dirty="0"/>
              <a:t>Amazon S3 Cloud Storage: Provides scalable and secure cloud storage for storing user data, including lawn images, preferences, and schedules.</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a:t>
            </a:r>
            <a:r>
              <a:rPr lang="en-US" dirty="0" err="1"/>
              <a:t>SageMaker</a:t>
            </a:r>
            <a:r>
              <a:rPr lang="en-US" dirty="0"/>
              <a:t> AI Model Training: A fully managed machine learning service that provides infrastructure for training and deploying models at scale.</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Redshift Data Analytics: A fully managed data warehousing service for analyzing large datasets and deriving insights.</a:t>
            </a:r>
            <a:endParaRPr dirty="0"/>
          </a:p>
        </p:txBody>
      </p:sp>
    </p:spTree>
    <p:custDataLst>
      <p:tags r:id="rId1"/>
    </p:custDataLst>
    <p:extLst>
      <p:ext uri="{BB962C8B-B14F-4D97-AF65-F5344CB8AC3E}">
        <p14:creationId xmlns:p14="http://schemas.microsoft.com/office/powerpoint/2010/main" val="1850907972"/>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Amazon </a:t>
            </a:r>
            <a:r>
              <a:rPr lang="en-US" sz="1600" dirty="0" err="1">
                <a:latin typeface="Poppins" panose="00000500000000000000" pitchFamily="2" charset="0"/>
                <a:cs typeface="Poppins" panose="00000500000000000000" pitchFamily="2" charset="0"/>
              </a:rPr>
              <a:t>SageMaker</a:t>
            </a:r>
            <a:r>
              <a:rPr lang="en-US" sz="1600" dirty="0">
                <a:latin typeface="Poppins" panose="00000500000000000000" pitchFamily="2" charset="0"/>
                <a:cs typeface="Poppins" panose="00000500000000000000" pitchFamily="2" charset="0"/>
              </a:rPr>
              <a:t> Workflow</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074" name="Picture 2">
            <a:extLst>
              <a:ext uri="{FF2B5EF4-FFF2-40B4-BE49-F238E27FC236}">
                <a16:creationId xmlns:a16="http://schemas.microsoft.com/office/drawing/2014/main" id="{5376BC4F-1654-DDB1-47DD-C617E5D3F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62" y="1317974"/>
            <a:ext cx="5611780" cy="38221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1627462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Programming Language and Development Tools:</a:t>
            </a:r>
          </a:p>
          <a:p>
            <a:pPr marL="895350" lvl="1" indent="-285750">
              <a:lnSpc>
                <a:spcPct val="100000"/>
              </a:lnSpc>
              <a:spcBef>
                <a:spcPts val="1000"/>
              </a:spcBef>
              <a:buFont typeface="Courier New" panose="02070309020205020404" pitchFamily="49" charset="0"/>
              <a:buChar char="o"/>
            </a:pPr>
            <a:r>
              <a:rPr lang="en-US" sz="1200" dirty="0"/>
              <a:t>JavaScript: The primary language for React Native app development.</a:t>
            </a:r>
          </a:p>
          <a:p>
            <a:pPr marL="895350" lvl="1" indent="-285750">
              <a:lnSpc>
                <a:spcPct val="100000"/>
              </a:lnSpc>
              <a:spcBef>
                <a:spcPts val="1000"/>
              </a:spcBef>
              <a:buFont typeface="Courier New" panose="02070309020205020404" pitchFamily="49" charset="0"/>
              <a:buChar char="o"/>
            </a:pPr>
            <a:r>
              <a:rPr lang="en-US" sz="1200" dirty="0"/>
              <a:t>Node.js: A JavaScript runtime environment that provides the necessary tools for server-side development and package management.</a:t>
            </a:r>
          </a:p>
          <a:p>
            <a:pPr marL="895350" lvl="1" indent="-285750">
              <a:lnSpc>
                <a:spcPct val="100000"/>
              </a:lnSpc>
              <a:spcBef>
                <a:spcPts val="1000"/>
              </a:spcBef>
              <a:buFont typeface="Courier New" panose="02070309020205020404" pitchFamily="49" charset="0"/>
              <a:buChar char="o"/>
            </a:pPr>
            <a:r>
              <a:rPr lang="en-US" sz="1200" dirty="0" err="1"/>
              <a:t>npm</a:t>
            </a:r>
            <a:r>
              <a:rPr lang="en-US" sz="1200" dirty="0"/>
              <a:t> (Node Package Manager): A package manager for installing and managing JavaScript libraries and dependencies.</a:t>
            </a:r>
          </a:p>
          <a:p>
            <a:pPr marL="323850" indent="-171450">
              <a:spcBef>
                <a:spcPts val="1000"/>
              </a:spcBef>
              <a:buFont typeface="Arial" panose="020B0604020202020204" pitchFamily="34" charset="0"/>
              <a:buChar char="•"/>
            </a:pPr>
            <a:r>
              <a:rPr lang="en-US" dirty="0"/>
              <a:t>React Native and Related Libraries:</a:t>
            </a:r>
          </a:p>
          <a:p>
            <a:pPr marL="895350" lvl="1" indent="-285750">
              <a:lnSpc>
                <a:spcPct val="100000"/>
              </a:lnSpc>
              <a:spcBef>
                <a:spcPts val="1000"/>
              </a:spcBef>
              <a:buFont typeface="Courier New" panose="02070309020205020404" pitchFamily="49" charset="0"/>
              <a:buChar char="o"/>
            </a:pPr>
            <a:r>
              <a:rPr lang="en-US" sz="1200" dirty="0"/>
              <a:t>React Native: A JavaScript framework for building cross-platform mobile applications.</a:t>
            </a:r>
          </a:p>
          <a:p>
            <a:pPr marL="895350" lvl="1" indent="-285750">
              <a:lnSpc>
                <a:spcPct val="100000"/>
              </a:lnSpc>
              <a:spcBef>
                <a:spcPts val="1000"/>
              </a:spcBef>
              <a:buFont typeface="Courier New" panose="02070309020205020404" pitchFamily="49" charset="0"/>
              <a:buChar char="o"/>
            </a:pPr>
            <a:r>
              <a:rPr lang="en-US" sz="1200" dirty="0"/>
              <a:t>Expo: A set of tools and services for developing and deploying React Native apps with ease.</a:t>
            </a:r>
          </a:p>
          <a:p>
            <a:pPr marL="895350" lvl="1" indent="-285750">
              <a:lnSpc>
                <a:spcPct val="100000"/>
              </a:lnSpc>
              <a:spcBef>
                <a:spcPts val="1000"/>
              </a:spcBef>
              <a:buFont typeface="Courier New" panose="02070309020205020404" pitchFamily="49" charset="0"/>
              <a:buChar char="o"/>
            </a:pPr>
            <a:r>
              <a:rPr lang="en-US" sz="1200" dirty="0" err="1"/>
              <a:t>Axios</a:t>
            </a:r>
            <a:r>
              <a:rPr lang="en-US" sz="1200" dirty="0"/>
              <a:t>: A promise-based HTTP client for making API requests from the app.</a:t>
            </a:r>
          </a:p>
          <a:p>
            <a:pPr marL="895350" lvl="1" indent="-285750">
              <a:lnSpc>
                <a:spcPct val="100000"/>
              </a:lnSpc>
              <a:spcBef>
                <a:spcPts val="1000"/>
              </a:spcBef>
              <a:buFont typeface="Courier New" panose="02070309020205020404" pitchFamily="49" charset="0"/>
              <a:buChar char="o"/>
            </a:pPr>
            <a:r>
              <a:rPr lang="en-US" sz="1200" dirty="0" err="1"/>
              <a:t>Formik</a:t>
            </a:r>
            <a:r>
              <a:rPr lang="en-US" sz="1200" dirty="0"/>
              <a:t>: A library for building forms and managing form state.</a:t>
            </a:r>
          </a:p>
        </p:txBody>
      </p:sp>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AI and Machine Learning Frameworks:</a:t>
            </a:r>
          </a:p>
          <a:p>
            <a:pPr marL="895350" lvl="1" indent="-285750">
              <a:lnSpc>
                <a:spcPct val="100000"/>
              </a:lnSpc>
              <a:spcBef>
                <a:spcPts val="1000"/>
              </a:spcBef>
              <a:buFont typeface="Courier New" panose="02070309020205020404" pitchFamily="49" charset="0"/>
              <a:buChar char="o"/>
            </a:pPr>
            <a:r>
              <a:rPr lang="en-US" sz="1200" dirty="0" err="1"/>
              <a:t>TensorFlow.js</a:t>
            </a:r>
            <a:r>
              <a:rPr lang="en-US" sz="1200" dirty="0"/>
              <a:t>: A JavaScript library for training and deploying machine learning models directly in the browser or on the device.</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 pre-trained deep learning model for image classification that can be used for object recognition in the lawn images.</a:t>
            </a:r>
          </a:p>
          <a:p>
            <a:pPr marL="895350" lvl="1" indent="-285750">
              <a:lnSpc>
                <a:spcPct val="100000"/>
              </a:lnSpc>
              <a:spcBef>
                <a:spcPts val="1000"/>
              </a:spcBef>
              <a:buFont typeface="Courier New" panose="02070309020205020404" pitchFamily="49" charset="0"/>
              <a:buChar char="o"/>
            </a:pPr>
            <a:r>
              <a:rPr lang="en-US" sz="1200" dirty="0" err="1"/>
              <a:t>OpenCV.js</a:t>
            </a:r>
            <a:r>
              <a:rPr lang="en-US" sz="1200" dirty="0"/>
              <a:t>: A JavaScript port of OpenCV, providing computer vision functionalities for image processing and analysis.</a:t>
            </a:r>
          </a:p>
          <a:p>
            <a:pPr marL="323850" indent="-171450">
              <a:spcBef>
                <a:spcPts val="1000"/>
              </a:spcBef>
              <a:buFont typeface="Arial" panose="020B0604020202020204" pitchFamily="34" charset="0"/>
              <a:buChar char="•"/>
            </a:pPr>
            <a:r>
              <a:rPr lang="en-US" dirty="0"/>
              <a:t>Weather Data APIs: Integration with weather data APIs (e.g., </a:t>
            </a:r>
            <a:r>
              <a:rPr lang="en-US" dirty="0" err="1"/>
              <a:t>OpenWeatherMap</a:t>
            </a:r>
            <a:r>
              <a:rPr lang="en-US" dirty="0"/>
              <a:t>, Weather API) for incorporating weather conditions into mowing schedules.</a:t>
            </a:r>
          </a:p>
          <a:p>
            <a:pPr marL="323850" indent="-171450">
              <a:spcBef>
                <a:spcPts val="1000"/>
              </a:spcBef>
              <a:buFont typeface="Arial" panose="020B0604020202020204" pitchFamily="34" charset="0"/>
              <a:buChar char="•"/>
            </a:pPr>
            <a:r>
              <a:rPr lang="en-US" dirty="0"/>
              <a:t>Visual Studio Code IDE: A popular lightweight IDE for web and mobile app development with support for React Native.</a:t>
            </a:r>
          </a:p>
        </p:txBody>
      </p:sp>
    </p:spTree>
    <p:custDataLst>
      <p:tags r:id="rId1"/>
    </p:custDataLst>
    <p:extLst>
      <p:ext uri="{BB962C8B-B14F-4D97-AF65-F5344CB8AC3E}">
        <p14:creationId xmlns:p14="http://schemas.microsoft.com/office/powerpoint/2010/main" val="327898074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Data:</a:t>
            </a:r>
          </a:p>
          <a:p>
            <a:pPr marL="895350" lvl="1" indent="-285750">
              <a:lnSpc>
                <a:spcPct val="100000"/>
              </a:lnSpc>
              <a:spcBef>
                <a:spcPts val="1000"/>
              </a:spcBef>
              <a:buFont typeface="Courier New" panose="02070309020205020404" pitchFamily="49" charset="0"/>
              <a:buChar char="o"/>
            </a:pPr>
            <a:r>
              <a:rPr lang="en-US" sz="1200" dirty="0"/>
              <a:t>User Profiles: Data such as names, contact information, and preferences (e.g., mowing frequency, preferred dates) are collected during the user registration process.</a:t>
            </a:r>
          </a:p>
          <a:p>
            <a:pPr marL="895350" lvl="1" indent="-285750">
              <a:lnSpc>
                <a:spcPct val="100000"/>
              </a:lnSpc>
              <a:spcBef>
                <a:spcPts val="1000"/>
              </a:spcBef>
              <a:buFont typeface="Courier New" panose="02070309020205020404" pitchFamily="49" charset="0"/>
              <a:buChar char="o"/>
            </a:pPr>
            <a:r>
              <a:rPr lang="en-US" sz="1200" dirty="0"/>
              <a:t>Lawn Measurements: Users provide lawn dimensions either manually or using object recognition algorithms to measure the lawn area accurately.</a:t>
            </a:r>
          </a:p>
          <a:p>
            <a:pPr marL="895350" lvl="1" indent="-285750">
              <a:lnSpc>
                <a:spcPct val="100000"/>
              </a:lnSpc>
              <a:spcBef>
                <a:spcPts val="1000"/>
              </a:spcBef>
              <a:buFont typeface="Courier New" panose="02070309020205020404" pitchFamily="49" charset="0"/>
              <a:buChar char="o"/>
            </a:pPr>
            <a:r>
              <a:rPr lang="en-US" sz="1200" dirty="0"/>
              <a:t>Scheduling Data: Information about scheduled mowing sessions, including dates, times, and frequency, is collected to manage and organize the mowing service. </a:t>
            </a:r>
          </a:p>
          <a:p>
            <a:pPr marL="323850" indent="-171450">
              <a:spcBef>
                <a:spcPts val="1000"/>
              </a:spcBef>
              <a:buFont typeface="Arial" panose="020B0604020202020204" pitchFamily="34" charset="0"/>
              <a:buChar char="•"/>
            </a:pPr>
            <a:r>
              <a:rPr lang="en-US" dirty="0"/>
              <a:t>Data Collection:</a:t>
            </a:r>
          </a:p>
          <a:p>
            <a:pPr marL="895350" lvl="1" indent="-285750">
              <a:lnSpc>
                <a:spcPct val="100000"/>
              </a:lnSpc>
              <a:spcBef>
                <a:spcPts val="1000"/>
              </a:spcBef>
              <a:buFont typeface="Courier New" panose="02070309020205020404" pitchFamily="49" charset="0"/>
              <a:buChar char="o"/>
            </a:pPr>
            <a:r>
              <a:rPr lang="en-US" sz="1200" dirty="0"/>
              <a:t>User Input: Users enter their profile information, lawn measurements, and scheduling preferences directly into the app.</a:t>
            </a:r>
          </a:p>
          <a:p>
            <a:pPr marL="895350" lvl="1" indent="-285750">
              <a:lnSpc>
                <a:spcPct val="100000"/>
              </a:lnSpc>
              <a:spcBef>
                <a:spcPts val="1000"/>
              </a:spcBef>
              <a:buFont typeface="Courier New" panose="02070309020205020404" pitchFamily="49" charset="0"/>
              <a:buChar char="o"/>
            </a:pPr>
            <a:r>
              <a:rPr lang="en-US" sz="1200" dirty="0"/>
              <a:t>Object Recognition: If object recognition algorithms are used for lawn measurement, images of the lawn are captured either through the app's camera or uploaded by the user.</a:t>
            </a:r>
          </a:p>
        </p:txBody>
      </p:sp>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Data Processing:</a:t>
            </a:r>
          </a:p>
          <a:p>
            <a:pPr marL="895350" lvl="1" indent="-285750">
              <a:lnSpc>
                <a:spcPct val="100000"/>
              </a:lnSpc>
              <a:spcBef>
                <a:spcPts val="1000"/>
              </a:spcBef>
              <a:buFont typeface="Courier New" panose="02070309020205020404" pitchFamily="49" charset="0"/>
              <a:buChar char="o"/>
            </a:pPr>
            <a:r>
              <a:rPr lang="en-US" sz="1200" dirty="0"/>
              <a:t>Image Processing: If object recognition is involved, the images captured by the app's camera or uploaded by the user are processed to detect and identify objects like trees, flowerbeds, or fences.</a:t>
            </a:r>
          </a:p>
          <a:p>
            <a:pPr marL="895350" lvl="1" indent="-285750">
              <a:lnSpc>
                <a:spcPct val="100000"/>
              </a:lnSpc>
              <a:spcBef>
                <a:spcPts val="1000"/>
              </a:spcBef>
              <a:buFont typeface="Courier New" panose="02070309020205020404" pitchFamily="49" charset="0"/>
              <a:buChar char="o"/>
            </a:pPr>
            <a:r>
              <a:rPr lang="en-US" sz="1200" dirty="0"/>
              <a:t>Data Validation: User input for scheduling preferences is validated to ensure consistency and adherence to specified constraints.</a:t>
            </a:r>
          </a:p>
          <a:p>
            <a:pPr marL="895350" lvl="1" indent="-285750">
              <a:lnSpc>
                <a:spcPct val="100000"/>
              </a:lnSpc>
              <a:spcBef>
                <a:spcPts val="1000"/>
              </a:spcBef>
              <a:buFont typeface="Courier New" panose="02070309020205020404" pitchFamily="49" charset="0"/>
              <a:buChar char="o"/>
            </a:pPr>
            <a:r>
              <a:rPr lang="en-US" sz="1200" dirty="0"/>
              <a:t>Weather Data Integration: If incorporating weather conditions, weather data from external APIs is retrieved and processed to determine optimal mowing schedules. </a:t>
            </a:r>
          </a:p>
          <a:p>
            <a:pPr marL="323850" indent="-171450" algn="l">
              <a:spcBef>
                <a:spcPts val="1000"/>
              </a:spcBef>
              <a:buFont typeface="Arial" panose="020B0604020202020204" pitchFamily="34" charset="0"/>
              <a:buChar char="•"/>
            </a:pPr>
            <a:r>
              <a:rPr lang="en-US" dirty="0"/>
              <a:t>Data Storage:</a:t>
            </a:r>
          </a:p>
          <a:p>
            <a:pPr marL="895350" lvl="1" indent="-285750">
              <a:lnSpc>
                <a:spcPct val="100000"/>
              </a:lnSpc>
              <a:spcBef>
                <a:spcPts val="1000"/>
              </a:spcBef>
              <a:buFont typeface="Courier New" panose="02070309020205020404" pitchFamily="49" charset="0"/>
              <a:buChar char="o"/>
            </a:pPr>
            <a:r>
              <a:rPr lang="en-US" sz="1200" dirty="0"/>
              <a:t>User data (including profile information and scheduling preferences), lawn images, and information about scheduled mowing sessions and completed sessions (for efficient retrieval and management) will be stored in Amazon S3 cloud storage.</a:t>
            </a:r>
          </a:p>
          <a:p>
            <a:pPr marL="895350" lvl="1" indent="-285750">
              <a:lnSpc>
                <a:spcPct val="100000"/>
              </a:lnSpc>
              <a:spcBef>
                <a:spcPts val="1000"/>
              </a:spcBef>
              <a:buFont typeface="Courier New" panose="02070309020205020404" pitchFamily="49" charset="0"/>
              <a:buChar char="o"/>
            </a:pPr>
            <a:r>
              <a:rPr lang="en-US" sz="1200" dirty="0"/>
              <a:t>Analytics Data: App usage and performance data, such as user interactions and errors, will be collected and stored for analysis and improvement.</a:t>
            </a:r>
          </a:p>
          <a:p>
            <a:pPr marL="609600" lvl="1" indent="0" algn="ctr">
              <a:lnSpc>
                <a:spcPct val="100000"/>
              </a:lnSpc>
              <a:spcBef>
                <a:spcPts val="1000"/>
              </a:spcBef>
              <a:buNone/>
            </a:pPr>
            <a:r>
              <a:rPr lang="en-US" sz="1200" b="1" i="1" dirty="0">
                <a:latin typeface="Lato" panose="020F0502020204030203" pitchFamily="34" charset="0"/>
                <a:ea typeface="Lato" panose="020F0502020204030203" pitchFamily="34" charset="0"/>
                <a:cs typeface="Lato" panose="020F0502020204030203" pitchFamily="34" charset="0"/>
              </a:rPr>
              <a:t>(Additional Data Security and Privacy info are included below in the Notes section)</a:t>
            </a:r>
          </a:p>
          <a:p>
            <a:pPr marL="609600" lvl="1" indent="0">
              <a:lnSpc>
                <a:spcPct val="100000"/>
              </a:lnSpc>
              <a:spcBef>
                <a:spcPts val="1000"/>
              </a:spcBef>
              <a:buNone/>
            </a:pPr>
            <a:endParaRPr lang="en-US" sz="1200" dirty="0"/>
          </a:p>
        </p:txBody>
      </p:sp>
    </p:spTree>
    <p:custDataLst>
      <p:tags r:id="rId1"/>
    </p:custDataLst>
    <p:extLst>
      <p:ext uri="{BB962C8B-B14F-4D97-AF65-F5344CB8AC3E}">
        <p14:creationId xmlns:p14="http://schemas.microsoft.com/office/powerpoint/2010/main" val="38178572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Object Recognition:</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t>
            </a:r>
            <a:r>
              <a:rPr lang="en-US" sz="1200" dirty="0" err="1"/>
              <a:t>MobileNet</a:t>
            </a:r>
            <a:r>
              <a:rPr lang="en-US" sz="1200" dirty="0"/>
              <a:t> is a lightweight convolutional neural network (CNN) architecture specifically designed for mobile and embedded vision applications. It is efficient and suitable for real-time object recognition tasks.</a:t>
            </a:r>
          </a:p>
          <a:p>
            <a:pPr marL="895350" lvl="1" indent="-285750">
              <a:lnSpc>
                <a:spcPct val="100000"/>
              </a:lnSpc>
              <a:spcBef>
                <a:spcPts val="1000"/>
              </a:spcBef>
              <a:buFont typeface="Courier New" panose="02070309020205020404" pitchFamily="49" charset="0"/>
              <a:buChar char="o"/>
            </a:pPr>
            <a:r>
              <a:rPr lang="en-US" sz="1200" dirty="0"/>
              <a:t>TensorFlow: TensorFlow is an open-source machine learning framework that can be used to train and deploy deep learning models, including </a:t>
            </a:r>
            <a:r>
              <a:rPr lang="en-US" sz="1200" dirty="0" err="1"/>
              <a:t>MobileNet</a:t>
            </a:r>
            <a:r>
              <a:rPr lang="en-US" sz="1200" dirty="0"/>
              <a:t>.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Preparation: Collect a labeled dataset of lawn images containing various objects like trees, flowerbeds, fences, and obstacles, along with their corresponding labels.</a:t>
            </a:r>
          </a:p>
          <a:p>
            <a:pPr marL="895350" lvl="1" indent="-285750">
              <a:lnSpc>
                <a:spcPct val="100000"/>
              </a:lnSpc>
              <a:spcBef>
                <a:spcPts val="1000"/>
              </a:spcBef>
              <a:buFont typeface="Courier New" panose="02070309020205020404" pitchFamily="49" charset="0"/>
              <a:buChar char="o"/>
            </a:pPr>
            <a:r>
              <a:rPr lang="en-US" sz="1200" dirty="0"/>
              <a:t>Model Training: Utilize Amazon </a:t>
            </a:r>
            <a:r>
              <a:rPr lang="en-US" sz="1200" dirty="0" err="1"/>
              <a:t>SageMaker's</a:t>
            </a:r>
            <a:r>
              <a:rPr lang="en-US" sz="1200" dirty="0"/>
              <a:t> training capabilities with TensorFlow to train the </a:t>
            </a:r>
            <a:r>
              <a:rPr lang="en-US" sz="1200" dirty="0" err="1"/>
              <a:t>MobileNet</a:t>
            </a:r>
            <a:r>
              <a:rPr lang="en-US" sz="1200" dirty="0"/>
              <a:t> model on the lawn-specific dataset. This involves feeding the labeled images into the model, adjusting the model's internal parameters (weights and biases) through an optimization process, and iterating to improve its accuracy.</a:t>
            </a:r>
          </a:p>
        </p:txBody>
      </p:sp>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Image Processing:</a:t>
            </a:r>
          </a:p>
          <a:p>
            <a:pPr marL="895350" lvl="1" indent="-285750">
              <a:lnSpc>
                <a:spcPct val="100000"/>
              </a:lnSpc>
              <a:spcBef>
                <a:spcPts val="1000"/>
              </a:spcBef>
              <a:buFont typeface="Courier New" panose="02070309020205020404" pitchFamily="49" charset="0"/>
              <a:buChar char="o"/>
            </a:pPr>
            <a:r>
              <a:rPr lang="en-US" sz="1200" dirty="0"/>
              <a:t>Utilize </a:t>
            </a:r>
            <a:r>
              <a:rPr lang="en-US" sz="1200" dirty="0" err="1"/>
              <a:t>OpenCV.js</a:t>
            </a:r>
            <a:r>
              <a:rPr lang="en-US" sz="1200" dirty="0"/>
              <a:t> (a JavaScript library that provides computer vision algorithms for image processing and analysis tasks) to perform Canny edge detection algorithm. This algorithm helps identifying lawn boundaries and object edges within the lawn images, enabling accurate lawn measurement and obstacle detection.</a:t>
            </a:r>
          </a:p>
        </p:txBody>
      </p:sp>
      <p:pic>
        <p:nvPicPr>
          <p:cNvPr id="1026" name="Picture 2" descr="How We Organize Our Outdoor Tools and Toys | Andrea Dekker">
            <a:extLst>
              <a:ext uri="{FF2B5EF4-FFF2-40B4-BE49-F238E27FC236}">
                <a16:creationId xmlns:a16="http://schemas.microsoft.com/office/drawing/2014/main" id="{7F33EDAD-5F5D-62AE-6FA2-19DD5042D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36" y="2571750"/>
            <a:ext cx="2950464" cy="22128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group of people&#10;&#10;Description automatically generated">
            <a:extLst>
              <a:ext uri="{FF2B5EF4-FFF2-40B4-BE49-F238E27FC236}">
                <a16:creationId xmlns:a16="http://schemas.microsoft.com/office/drawing/2014/main" id="{C1B785BD-D37D-AE39-CBB0-BB255B81BFAA}"/>
              </a:ext>
            </a:extLst>
          </p:cNvPr>
          <p:cNvPicPr>
            <a:picLocks/>
          </p:cNvPicPr>
          <p:nvPr/>
        </p:nvPicPr>
        <p:blipFill>
          <a:blip r:embed="rId6"/>
          <a:stretch>
            <a:fillRect/>
          </a:stretch>
        </p:blipFill>
        <p:spPr>
          <a:xfrm>
            <a:off x="5021244" y="2571750"/>
            <a:ext cx="2953512" cy="2212848"/>
          </a:xfrm>
          <a:prstGeom prst="rect">
            <a:avLst/>
          </a:prstGeom>
        </p:spPr>
      </p:pic>
      <p:sp>
        <p:nvSpPr>
          <p:cNvPr id="5" name="TextBox 4">
            <a:extLst>
              <a:ext uri="{FF2B5EF4-FFF2-40B4-BE49-F238E27FC236}">
                <a16:creationId xmlns:a16="http://schemas.microsoft.com/office/drawing/2014/main" id="{8F9C25CB-5E9B-250C-B4F0-EC2DF0858247}"/>
              </a:ext>
            </a:extLst>
          </p:cNvPr>
          <p:cNvSpPr txBox="1"/>
          <p:nvPr/>
        </p:nvSpPr>
        <p:spPr>
          <a:xfrm>
            <a:off x="2513114" y="4776132"/>
            <a:ext cx="116730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Original Image</a:t>
            </a:r>
          </a:p>
        </p:txBody>
      </p:sp>
      <p:sp>
        <p:nvSpPr>
          <p:cNvPr id="6" name="TextBox 5">
            <a:extLst>
              <a:ext uri="{FF2B5EF4-FFF2-40B4-BE49-F238E27FC236}">
                <a16:creationId xmlns:a16="http://schemas.microsoft.com/office/drawing/2014/main" id="{340C4FFF-19B4-B431-037E-21F7B359CBA6}"/>
              </a:ext>
            </a:extLst>
          </p:cNvPr>
          <p:cNvSpPr txBox="1"/>
          <p:nvPr/>
        </p:nvSpPr>
        <p:spPr>
          <a:xfrm>
            <a:off x="6012931" y="4784598"/>
            <a:ext cx="97013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Edge Image</a:t>
            </a:r>
          </a:p>
        </p:txBody>
      </p:sp>
    </p:spTree>
    <p:custDataLst>
      <p:tags r:id="rId1"/>
    </p:custDataLst>
    <p:extLst>
      <p:ext uri="{BB962C8B-B14F-4D97-AF65-F5344CB8AC3E}">
        <p14:creationId xmlns:p14="http://schemas.microsoft.com/office/powerpoint/2010/main" val="2334482632"/>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Machine Learning:</a:t>
            </a:r>
          </a:p>
          <a:p>
            <a:pPr marL="895350" lvl="1" indent="-285750">
              <a:lnSpc>
                <a:spcPct val="100000"/>
              </a:lnSpc>
              <a:spcBef>
                <a:spcPts val="1000"/>
              </a:spcBef>
              <a:buFont typeface="Courier New" panose="02070309020205020404" pitchFamily="49" charset="0"/>
              <a:buChar char="o"/>
            </a:pPr>
            <a:r>
              <a:rPr lang="en-US" sz="1200" dirty="0"/>
              <a:t>Regression Models: predict optimal mowing schedules based on factors like lawn size, weather conditions, and growth patterns.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Collection: Gather historical data on mowing schedules, lawn sizes, weather conditions, and other relevant factors.</a:t>
            </a:r>
          </a:p>
          <a:p>
            <a:pPr marL="895350" lvl="1" indent="-285750">
              <a:lnSpc>
                <a:spcPct val="100000"/>
              </a:lnSpc>
              <a:spcBef>
                <a:spcPts val="1000"/>
              </a:spcBef>
              <a:buFont typeface="Courier New" panose="02070309020205020404" pitchFamily="49" charset="0"/>
              <a:buChar char="o"/>
            </a:pPr>
            <a:r>
              <a:rPr lang="en-US" sz="1200" dirty="0"/>
              <a:t>Data Preparation: Preprocess the dataset by performing feature engineering, handling missing values, and scaling numerical features.</a:t>
            </a:r>
          </a:p>
          <a:p>
            <a:pPr marL="895350" lvl="1" indent="-285750">
              <a:lnSpc>
                <a:spcPct val="100000"/>
              </a:lnSpc>
              <a:spcBef>
                <a:spcPts val="1000"/>
              </a:spcBef>
              <a:buFont typeface="Courier New" panose="02070309020205020404" pitchFamily="49" charset="0"/>
              <a:buChar char="o"/>
            </a:pPr>
            <a:r>
              <a:rPr lang="en-US" sz="1200" dirty="0"/>
              <a:t>Model Training: Utilize machine learning algorithms like linear regression, decision trees, or random forests to train the model on the prepared dataset. The training process involves feeding the data into the model, optimizing the model's parameters, and iteratively improving its performance.</a:t>
            </a:r>
          </a:p>
        </p:txBody>
      </p:sp>
    </p:spTree>
    <p:custDataLst>
      <p:tags r:id="rId1"/>
    </p:custDataLst>
    <p:extLst>
      <p:ext uri="{BB962C8B-B14F-4D97-AF65-F5344CB8AC3E}">
        <p14:creationId xmlns:p14="http://schemas.microsoft.com/office/powerpoint/2010/main" val="174749704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579F-FB4D-8D90-4EE2-CE3AD20471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9796906-7048-2089-14C2-1A1EA40119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643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6" name="Group 5">
            <a:extLst>
              <a:ext uri="{FF2B5EF4-FFF2-40B4-BE49-F238E27FC236}">
                <a16:creationId xmlns:a16="http://schemas.microsoft.com/office/drawing/2014/main" id="{39561530-5927-BB6D-20CA-C54E346EEB90}"/>
              </a:ext>
            </a:extLst>
          </p:cNvPr>
          <p:cNvGrpSpPr/>
          <p:nvPr/>
        </p:nvGrpSpPr>
        <p:grpSpPr>
          <a:xfrm>
            <a:off x="963156" y="1239351"/>
            <a:ext cx="7217688" cy="3669299"/>
            <a:chOff x="963158" y="1121800"/>
            <a:chExt cx="7217688" cy="3669299"/>
          </a:xfrm>
        </p:grpSpPr>
        <p:pic>
          <p:nvPicPr>
            <p:cNvPr id="290" name="Google Shape;290;p38"/>
            <p:cNvPicPr preferRelativeResize="0"/>
            <p:nvPr/>
          </p:nvPicPr>
          <p:blipFill>
            <a:blip r:embed="rId4">
              <a:alphaModFix/>
            </a:blip>
            <a:stretch>
              <a:fillRect/>
            </a:stretch>
          </p:blipFill>
          <p:spPr>
            <a:xfrm>
              <a:off x="963158" y="1539094"/>
              <a:ext cx="1599885" cy="3251961"/>
            </a:xfrm>
            <a:prstGeom prst="rect">
              <a:avLst/>
            </a:prstGeom>
            <a:noFill/>
            <a:ln>
              <a:noFill/>
            </a:ln>
          </p:spPr>
        </p:pic>
        <p:pic>
          <p:nvPicPr>
            <p:cNvPr id="291" name="Google Shape;291;p38"/>
            <p:cNvPicPr preferRelativeResize="0"/>
            <p:nvPr/>
          </p:nvPicPr>
          <p:blipFill>
            <a:blip r:embed="rId5">
              <a:alphaModFix/>
            </a:blip>
            <a:stretch>
              <a:fillRect/>
            </a:stretch>
          </p:blipFill>
          <p:spPr>
            <a:xfrm>
              <a:off x="1067137" y="1838054"/>
              <a:ext cx="1391924" cy="2795595"/>
            </a:xfrm>
            <a:prstGeom prst="rect">
              <a:avLst/>
            </a:prstGeom>
            <a:noFill/>
            <a:ln>
              <a:noFill/>
            </a:ln>
          </p:spPr>
        </p:pic>
        <p:pic>
          <p:nvPicPr>
            <p:cNvPr id="292" name="Google Shape;292;p38"/>
            <p:cNvPicPr preferRelativeResize="0"/>
            <p:nvPr/>
          </p:nvPicPr>
          <p:blipFill>
            <a:blip r:embed="rId6">
              <a:alphaModFix/>
            </a:blip>
            <a:stretch>
              <a:fillRect/>
            </a:stretch>
          </p:blipFill>
          <p:spPr>
            <a:xfrm rot="5400000">
              <a:off x="2634674" y="2591477"/>
              <a:ext cx="982345" cy="997152"/>
            </a:xfrm>
            <a:prstGeom prst="rect">
              <a:avLst/>
            </a:prstGeom>
            <a:noFill/>
            <a:ln>
              <a:noFill/>
            </a:ln>
          </p:spPr>
        </p:pic>
        <p:sp>
          <p:nvSpPr>
            <p:cNvPr id="293" name="Google Shape;293;p38"/>
            <p:cNvSpPr txBox="1"/>
            <p:nvPr/>
          </p:nvSpPr>
          <p:spPr>
            <a:xfrm>
              <a:off x="4160770"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Query</a:t>
              </a:r>
              <a:endParaRPr b="1" i="1">
                <a:latin typeface="Lato"/>
                <a:ea typeface="Lato"/>
                <a:cs typeface="Lato"/>
                <a:sym typeface="Lato"/>
              </a:endParaRPr>
            </a:p>
          </p:txBody>
        </p:sp>
        <p:sp>
          <p:nvSpPr>
            <p:cNvPr id="294" name="Google Shape;294;p38"/>
            <p:cNvSpPr txBox="1"/>
            <p:nvPr/>
          </p:nvSpPr>
          <p:spPr>
            <a:xfrm>
              <a:off x="1435288"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Scan</a:t>
              </a:r>
              <a:endParaRPr b="1" i="1">
                <a:latin typeface="Lato"/>
                <a:ea typeface="Lato"/>
                <a:cs typeface="Lato"/>
                <a:sym typeface="Lato"/>
              </a:endParaRPr>
            </a:p>
          </p:txBody>
        </p:sp>
        <p:pic>
          <p:nvPicPr>
            <p:cNvPr id="295" name="Google Shape;295;p38"/>
            <p:cNvPicPr preferRelativeResize="0"/>
            <p:nvPr/>
          </p:nvPicPr>
          <p:blipFill>
            <a:blip r:embed="rId4">
              <a:alphaModFix/>
            </a:blip>
            <a:stretch>
              <a:fillRect/>
            </a:stretch>
          </p:blipFill>
          <p:spPr>
            <a:xfrm>
              <a:off x="3688639" y="1539094"/>
              <a:ext cx="1599885" cy="3251961"/>
            </a:xfrm>
            <a:prstGeom prst="rect">
              <a:avLst/>
            </a:prstGeom>
            <a:noFill/>
            <a:ln>
              <a:noFill/>
            </a:ln>
          </p:spPr>
        </p:pic>
        <p:sp>
          <p:nvSpPr>
            <p:cNvPr id="296" name="Google Shape;296;p38"/>
            <p:cNvSpPr/>
            <p:nvPr/>
          </p:nvSpPr>
          <p:spPr>
            <a:xfrm>
              <a:off x="3817897" y="1864943"/>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38"/>
            <p:cNvPicPr preferRelativeResize="0"/>
            <p:nvPr/>
          </p:nvPicPr>
          <p:blipFill rotWithShape="1">
            <a:blip r:embed="rId5">
              <a:alphaModFix/>
            </a:blip>
            <a:srcRect t="27923" b="30762"/>
            <a:stretch/>
          </p:blipFill>
          <p:spPr>
            <a:xfrm>
              <a:off x="3795529" y="3837436"/>
              <a:ext cx="1391905" cy="796213"/>
            </a:xfrm>
            <a:prstGeom prst="rect">
              <a:avLst/>
            </a:prstGeom>
            <a:noFill/>
            <a:ln>
              <a:noFill/>
            </a:ln>
          </p:spPr>
        </p:pic>
        <p:sp>
          <p:nvSpPr>
            <p:cNvPr id="298" name="Google Shape;298;p38"/>
            <p:cNvSpPr txBox="1"/>
            <p:nvPr/>
          </p:nvSpPr>
          <p:spPr>
            <a:xfrm>
              <a:off x="3742980" y="3607859"/>
              <a:ext cx="206105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size: </a:t>
              </a:r>
              <a:r>
                <a:rPr lang="en" sz="800" b="1">
                  <a:highlight>
                    <a:schemeClr val="lt1"/>
                  </a:highlight>
                  <a:latin typeface="Lato"/>
                  <a:ea typeface="Lato"/>
                  <a:cs typeface="Lato"/>
                  <a:sym typeface="Lato"/>
                </a:rPr>
                <a:t>20 x 35 sq. ft</a:t>
              </a:r>
              <a:endParaRPr sz="800" b="1">
                <a:highlight>
                  <a:schemeClr val="lt1"/>
                </a:highlight>
                <a:latin typeface="Lato"/>
                <a:ea typeface="Lato"/>
                <a:cs typeface="Lato"/>
                <a:sym typeface="Lato"/>
              </a:endParaRPr>
            </a:p>
          </p:txBody>
        </p:sp>
        <p:pic>
          <p:nvPicPr>
            <p:cNvPr id="299" name="Google Shape;299;p38"/>
            <p:cNvPicPr preferRelativeResize="0"/>
            <p:nvPr/>
          </p:nvPicPr>
          <p:blipFill rotWithShape="1">
            <a:blip r:embed="rId5">
              <a:alphaModFix/>
            </a:blip>
            <a:srcRect l="19805" t="47881" r="70154" b="33796"/>
            <a:stretch/>
          </p:blipFill>
          <p:spPr>
            <a:xfrm>
              <a:off x="4516371" y="2821352"/>
              <a:ext cx="610652" cy="823426"/>
            </a:xfrm>
            <a:prstGeom prst="rect">
              <a:avLst/>
            </a:prstGeom>
            <a:noFill/>
            <a:ln>
              <a:noFill/>
            </a:ln>
          </p:spPr>
        </p:pic>
        <p:sp>
          <p:nvSpPr>
            <p:cNvPr id="300" name="Google Shape;300;p38"/>
            <p:cNvSpPr txBox="1"/>
            <p:nvPr/>
          </p:nvSpPr>
          <p:spPr>
            <a:xfrm>
              <a:off x="3842033" y="3011756"/>
              <a:ext cx="586610" cy="507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chemeClr val="lt1"/>
                  </a:highlight>
                  <a:latin typeface="Lato"/>
                  <a:ea typeface="Lato"/>
                  <a:cs typeface="Lato"/>
                  <a:sym typeface="Lato"/>
                </a:rPr>
                <a:t>Blade length: </a:t>
              </a:r>
              <a:endParaRPr sz="700">
                <a:highlight>
                  <a:schemeClr val="lt1"/>
                </a:highlight>
                <a:latin typeface="Lato"/>
                <a:ea typeface="Lato"/>
                <a:cs typeface="Lato"/>
                <a:sym typeface="Lato"/>
              </a:endParaRPr>
            </a:p>
            <a:p>
              <a:pPr marL="0" lvl="0" indent="0" algn="l" rtl="0">
                <a:spcBef>
                  <a:spcPts val="0"/>
                </a:spcBef>
                <a:spcAft>
                  <a:spcPts val="0"/>
                </a:spcAft>
                <a:buNone/>
              </a:pPr>
              <a:r>
                <a:rPr lang="en" sz="700" b="1">
                  <a:highlight>
                    <a:schemeClr val="lt1"/>
                  </a:highlight>
                  <a:latin typeface="Lato"/>
                  <a:ea typeface="Lato"/>
                  <a:cs typeface="Lato"/>
                  <a:sym typeface="Lato"/>
                </a:rPr>
                <a:t>5 inches </a:t>
              </a:r>
              <a:endParaRPr sz="700" b="1">
                <a:highlight>
                  <a:schemeClr val="lt1"/>
                </a:highlight>
                <a:latin typeface="Lato"/>
                <a:ea typeface="Lato"/>
                <a:cs typeface="Lato"/>
                <a:sym typeface="Lato"/>
              </a:endParaRPr>
            </a:p>
          </p:txBody>
        </p:sp>
        <p:sp>
          <p:nvSpPr>
            <p:cNvPr id="301" name="Google Shape;301;p38"/>
            <p:cNvSpPr txBox="1"/>
            <p:nvPr/>
          </p:nvSpPr>
          <p:spPr>
            <a:xfrm>
              <a:off x="3842033" y="2211269"/>
              <a:ext cx="610652" cy="5542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quality: </a:t>
              </a:r>
              <a:endParaRPr sz="800">
                <a:highlight>
                  <a:schemeClr val="lt1"/>
                </a:highlight>
                <a:latin typeface="Lato"/>
                <a:ea typeface="Lato"/>
                <a:cs typeface="Lato"/>
                <a:sym typeface="Lato"/>
              </a:endParaRPr>
            </a:p>
            <a:p>
              <a:pPr marL="0" lvl="0" indent="0" algn="l" rtl="0">
                <a:spcBef>
                  <a:spcPts val="0"/>
                </a:spcBef>
                <a:spcAft>
                  <a:spcPts val="0"/>
                </a:spcAft>
                <a:buNone/>
              </a:pPr>
              <a:r>
                <a:rPr lang="en" sz="800" b="1">
                  <a:highlight>
                    <a:schemeClr val="lt1"/>
                  </a:highlight>
                  <a:latin typeface="Lato"/>
                  <a:ea typeface="Lato"/>
                  <a:cs typeface="Lato"/>
                  <a:sym typeface="Lato"/>
                </a:rPr>
                <a:t>poor</a:t>
              </a:r>
              <a:endParaRPr sz="800" b="1">
                <a:highlight>
                  <a:schemeClr val="lt1"/>
                </a:highlight>
                <a:latin typeface="Lato"/>
                <a:ea typeface="Lato"/>
                <a:cs typeface="Lato"/>
                <a:sym typeface="Lato"/>
              </a:endParaRPr>
            </a:p>
          </p:txBody>
        </p:sp>
        <p:sp>
          <p:nvSpPr>
            <p:cNvPr id="302" name="Google Shape;302;p38"/>
            <p:cNvSpPr txBox="1"/>
            <p:nvPr/>
          </p:nvSpPr>
          <p:spPr>
            <a:xfrm>
              <a:off x="3842033" y="1847458"/>
              <a:ext cx="102133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 Lawn terrain: </a:t>
              </a:r>
              <a:r>
                <a:rPr lang="en" sz="800" b="1">
                  <a:highlight>
                    <a:schemeClr val="lt1"/>
                  </a:highlight>
                  <a:latin typeface="Lato"/>
                  <a:ea typeface="Lato"/>
                  <a:cs typeface="Lato"/>
                  <a:sym typeface="Lato"/>
                </a:rPr>
                <a:t>flat</a:t>
              </a:r>
              <a:endParaRPr sz="800" b="1">
                <a:highlight>
                  <a:schemeClr val="lt1"/>
                </a:highlight>
                <a:latin typeface="Lato"/>
                <a:ea typeface="Lato"/>
                <a:cs typeface="Lato"/>
                <a:sym typeface="Lato"/>
              </a:endParaRPr>
            </a:p>
          </p:txBody>
        </p:sp>
        <p:pic>
          <p:nvPicPr>
            <p:cNvPr id="303" name="Google Shape;303;p38"/>
            <p:cNvPicPr preferRelativeResize="0"/>
            <p:nvPr/>
          </p:nvPicPr>
          <p:blipFill rotWithShape="1">
            <a:blip r:embed="rId5">
              <a:alphaModFix/>
            </a:blip>
            <a:srcRect l="42264" t="32326" r="47123" b="57163"/>
            <a:stretch/>
          </p:blipFill>
          <p:spPr>
            <a:xfrm>
              <a:off x="4816322" y="1864943"/>
              <a:ext cx="310699" cy="227370"/>
            </a:xfrm>
            <a:prstGeom prst="rect">
              <a:avLst/>
            </a:prstGeom>
            <a:noFill/>
            <a:ln>
              <a:noFill/>
            </a:ln>
          </p:spPr>
        </p:pic>
        <p:pic>
          <p:nvPicPr>
            <p:cNvPr id="304" name="Google Shape;304;p38"/>
            <p:cNvPicPr preferRelativeResize="0"/>
            <p:nvPr/>
          </p:nvPicPr>
          <p:blipFill rotWithShape="1">
            <a:blip r:embed="rId5">
              <a:alphaModFix/>
            </a:blip>
            <a:srcRect l="61714" t="33006" r="15402" b="43042"/>
            <a:stretch/>
          </p:blipFill>
          <p:spPr>
            <a:xfrm>
              <a:off x="4404354" y="2171366"/>
              <a:ext cx="738286" cy="570933"/>
            </a:xfrm>
            <a:prstGeom prst="rect">
              <a:avLst/>
            </a:prstGeom>
            <a:noFill/>
            <a:ln>
              <a:noFill/>
            </a:ln>
          </p:spPr>
        </p:pic>
        <p:sp>
          <p:nvSpPr>
            <p:cNvPr id="305" name="Google Shape;305;p38"/>
            <p:cNvSpPr txBox="1"/>
            <p:nvPr/>
          </p:nvSpPr>
          <p:spPr>
            <a:xfrm>
              <a:off x="6742601" y="1121800"/>
              <a:ext cx="1184251"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Final Output</a:t>
              </a:r>
              <a:endParaRPr b="1" i="1">
                <a:latin typeface="Lato"/>
                <a:ea typeface="Lato"/>
                <a:cs typeface="Lato"/>
                <a:sym typeface="Lato"/>
              </a:endParaRPr>
            </a:p>
          </p:txBody>
        </p:sp>
        <p:pic>
          <p:nvPicPr>
            <p:cNvPr id="306" name="Google Shape;306;p38"/>
            <p:cNvPicPr preferRelativeResize="0"/>
            <p:nvPr/>
          </p:nvPicPr>
          <p:blipFill>
            <a:blip r:embed="rId6">
              <a:alphaModFix/>
            </a:blip>
            <a:stretch>
              <a:fillRect/>
            </a:stretch>
          </p:blipFill>
          <p:spPr>
            <a:xfrm rot="5400000">
              <a:off x="5382480" y="2590849"/>
              <a:ext cx="1065751" cy="1081816"/>
            </a:xfrm>
            <a:prstGeom prst="rect">
              <a:avLst/>
            </a:prstGeom>
            <a:noFill/>
            <a:ln>
              <a:noFill/>
            </a:ln>
          </p:spPr>
        </p:pic>
        <p:pic>
          <p:nvPicPr>
            <p:cNvPr id="307" name="Google Shape;307;p38"/>
            <p:cNvPicPr preferRelativeResize="0"/>
            <p:nvPr/>
          </p:nvPicPr>
          <p:blipFill>
            <a:blip r:embed="rId7">
              <a:alphaModFix/>
            </a:blip>
            <a:stretch>
              <a:fillRect/>
            </a:stretch>
          </p:blipFill>
          <p:spPr>
            <a:xfrm>
              <a:off x="6580961" y="1539097"/>
              <a:ext cx="1599885" cy="3252002"/>
            </a:xfrm>
            <a:prstGeom prst="rect">
              <a:avLst/>
            </a:prstGeom>
            <a:noFill/>
            <a:ln>
              <a:noFill/>
            </a:ln>
          </p:spPr>
        </p:pic>
        <p:sp>
          <p:nvSpPr>
            <p:cNvPr id="308" name="Google Shape;308;p38"/>
            <p:cNvSpPr/>
            <p:nvPr/>
          </p:nvSpPr>
          <p:spPr>
            <a:xfrm>
              <a:off x="6752893" y="18384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38"/>
            <p:cNvPicPr preferRelativeResize="0"/>
            <p:nvPr/>
          </p:nvPicPr>
          <p:blipFill rotWithShape="1">
            <a:blip r:embed="rId7">
              <a:alphaModFix/>
            </a:blip>
            <a:srcRect l="10367" t="38298" r="13003" b="47195"/>
            <a:stretch/>
          </p:blipFill>
          <p:spPr>
            <a:xfrm>
              <a:off x="6665650" y="2378775"/>
              <a:ext cx="1391925" cy="535576"/>
            </a:xfrm>
            <a:prstGeom prst="rect">
              <a:avLst/>
            </a:prstGeom>
            <a:noFill/>
            <a:ln>
              <a:noFill/>
            </a:ln>
          </p:spPr>
        </p:pic>
        <p:sp>
          <p:nvSpPr>
            <p:cNvPr id="310" name="Google Shape;310;p38"/>
            <p:cNvSpPr txBox="1"/>
            <p:nvPr/>
          </p:nvSpPr>
          <p:spPr>
            <a:xfrm>
              <a:off x="6657434" y="1935718"/>
              <a:ext cx="1428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313" name="Google Shape;313;p38"/>
            <p:cNvSpPr/>
            <p:nvPr/>
          </p:nvSpPr>
          <p:spPr>
            <a:xfrm>
              <a:off x="6758500" y="4190400"/>
              <a:ext cx="1259172" cy="270324"/>
            </a:xfrm>
            <a:prstGeom prst="flowChartTerminator">
              <a:avLst/>
            </a:prstGeom>
            <a:solidFill>
              <a:srgbClr val="38761D"/>
            </a:solidFill>
            <a:ln w="9525" cap="flat" cmpd="sng">
              <a:solidFill>
                <a:schemeClr val="dk2"/>
              </a:solidFill>
              <a:prstDash val="solid"/>
              <a:round/>
              <a:headEnd type="none" w="sm" len="sm"/>
              <a:tailEnd type="none" w="sm" len="sm"/>
            </a:ln>
            <a:effectLst>
              <a:outerShdw blurRad="57150" dist="19050" dir="5400000" algn="bl" rotWithShape="0">
                <a:srgbClr val="1A711D"/>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rPr>
                <a:t>Continue to pricing</a:t>
              </a:r>
              <a:endParaRPr sz="900">
                <a:solidFill>
                  <a:schemeClr val="lt1"/>
                </a:solidFill>
              </a:endParaRPr>
            </a:p>
          </p:txBody>
        </p:sp>
        <p:sp>
          <p:nvSpPr>
            <p:cNvPr id="314" name="Google Shape;314;p38"/>
            <p:cNvSpPr txBox="1"/>
            <p:nvPr/>
          </p:nvSpPr>
          <p:spPr>
            <a:xfrm>
              <a:off x="6665659" y="2844493"/>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315" name="Google Shape;315;p38"/>
            <p:cNvSpPr/>
            <p:nvPr/>
          </p:nvSpPr>
          <p:spPr>
            <a:xfrm>
              <a:off x="670370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a:t>
              </a:r>
              <a:endParaRPr sz="800">
                <a:solidFill>
                  <a:schemeClr val="lt1"/>
                </a:solidFill>
              </a:endParaRPr>
            </a:p>
          </p:txBody>
        </p:sp>
        <p:sp>
          <p:nvSpPr>
            <p:cNvPr id="316" name="Google Shape;316;p38"/>
            <p:cNvSpPr/>
            <p:nvPr/>
          </p:nvSpPr>
          <p:spPr>
            <a:xfrm>
              <a:off x="7159274" y="3163410"/>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Wed</a:t>
              </a:r>
              <a:endParaRPr sz="800" dirty="0">
                <a:solidFill>
                  <a:schemeClr val="lt1"/>
                </a:solidFill>
              </a:endParaRPr>
            </a:p>
          </p:txBody>
        </p:sp>
        <p:sp>
          <p:nvSpPr>
            <p:cNvPr id="317" name="Google Shape;317;p38"/>
            <p:cNvSpPr/>
            <p:nvPr/>
          </p:nvSpPr>
          <p:spPr>
            <a:xfrm>
              <a:off x="761485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Fri</a:t>
              </a:r>
              <a:endParaRPr sz="800">
                <a:solidFill>
                  <a:schemeClr val="lt1"/>
                </a:solidFill>
              </a:endParaRPr>
            </a:p>
          </p:txBody>
        </p:sp>
        <p:sp>
          <p:nvSpPr>
            <p:cNvPr id="318" name="Google Shape;318;p38"/>
            <p:cNvSpPr txBox="1"/>
            <p:nvPr/>
          </p:nvSpPr>
          <p:spPr>
            <a:xfrm>
              <a:off x="6665659" y="3346318"/>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319" name="Google Shape;319;p38"/>
            <p:cNvSpPr/>
            <p:nvPr/>
          </p:nvSpPr>
          <p:spPr>
            <a:xfrm>
              <a:off x="6944600" y="3676921"/>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Weekly</a:t>
              </a:r>
              <a:endParaRPr sz="800">
                <a:solidFill>
                  <a:schemeClr val="lt1"/>
                </a:solidFill>
              </a:endParaRPr>
            </a:p>
          </p:txBody>
        </p:sp>
        <p:sp>
          <p:nvSpPr>
            <p:cNvPr id="320" name="Google Shape;320;p38"/>
            <p:cNvSpPr/>
            <p:nvPr/>
          </p:nvSpPr>
          <p:spPr>
            <a:xfrm>
              <a:off x="6944613" y="3933658"/>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Monthly</a:t>
              </a:r>
              <a:endParaRPr sz="800">
                <a:solidFill>
                  <a:schemeClr val="lt1"/>
                </a:solidFill>
              </a:endParaRPr>
            </a:p>
          </p:txBody>
        </p:sp>
      </p:gr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Sketch/Wireframe</a:t>
            </a:r>
            <a:endParaRPr sz="2400" dirty="0">
              <a:latin typeface="Poppins" panose="00000500000000000000" pitchFamily="2" charset="0"/>
              <a:cs typeface="Poppins"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Age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age group of 50-64 years represents the largest share of respondents at 32.09%. This indicates that middle-aged individuals are the most prominent demographic interested or engaged in lawn mowing activities.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30-49 years age group follows closely behind with a share of 22.58% of respondents. This suggests that individuals in their prime working years also have a significant presence in the lawn mowing market.</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18-29 years age group comprises a smaller share of respondents at 14.38%. This indicates that younger individuals have a relatively lower level of interest or involvement in lawn mowing activities compared to other age groups surveyed.</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data highlights the importance of targeting middle-aged and older individuals as the primary customer segment.</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F1478EF4-1383-4AC0-E8CA-A9DB31FD0AE2}"/>
              </a:ext>
            </a:extLst>
          </p:cNvPr>
          <p:cNvPicPr>
            <a:picLocks noChangeAspect="1"/>
          </p:cNvPicPr>
          <p:nvPr/>
        </p:nvPicPr>
        <p:blipFill>
          <a:blip r:embed="rId5"/>
          <a:stretch>
            <a:fillRect/>
          </a:stretch>
        </p:blipFill>
        <p:spPr>
          <a:xfrm>
            <a:off x="4572000" y="1317974"/>
            <a:ext cx="4381244" cy="3255264"/>
          </a:xfrm>
          <a:prstGeom prst="rect">
            <a:avLst/>
          </a:prstGeom>
        </p:spPr>
      </p:pic>
    </p:spTree>
    <p:custDataLst>
      <p:tags r:id="rId1"/>
    </p:custDataLst>
    <p:extLst>
      <p:ext uri="{BB962C8B-B14F-4D97-AF65-F5344CB8AC3E}">
        <p14:creationId xmlns:p14="http://schemas.microsoft.com/office/powerpoint/2010/main" val="39647946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Customer Type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379976"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Single-family residential customers represent the largest customer segment, accounting for 59% of the total customer base. This suggests that homeowners who own single-family properties are the primary consumers of lawn mowing services.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commercial segment comprises 24% of the customer base, indicating that businesses and commercial properties are significant customers for lawn mowing services. This includes retail stores, offices, and other non-residential establishments.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multi-family residential segment represents 11% of the customer base, such as property owners or managers of multi-unit residential buildings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governmental segment accounts for 5% of the customer base, suggesting that government entities and institutions, such as public parks or government-owned properties, require lawn mowing services as well.</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USA Landscaping Market Analysis">
            <a:extLst>
              <a:ext uri="{FF2B5EF4-FFF2-40B4-BE49-F238E27FC236}">
                <a16:creationId xmlns:a16="http://schemas.microsoft.com/office/drawing/2014/main" id="{625D87B8-B841-58B6-DBC4-6599F2AA8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201" y="1560244"/>
            <a:ext cx="4015349" cy="2023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826094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Most Suitable Customer Segment </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327;p40">
            <a:extLst>
              <a:ext uri="{FF2B5EF4-FFF2-40B4-BE49-F238E27FC236}">
                <a16:creationId xmlns:a16="http://schemas.microsoft.com/office/drawing/2014/main" id="{985CE0A1-2E03-4490-F573-82B9B0ECADC5}"/>
              </a:ext>
            </a:extLst>
          </p:cNvPr>
          <p:cNvSpPr txBox="1">
            <a:spLocks/>
          </p:cNvSpPr>
          <p:nvPr/>
        </p:nvSpPr>
        <p:spPr>
          <a:xfrm>
            <a:off x="597648" y="1317974"/>
            <a:ext cx="8353902"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dirty="0">
                <a:latin typeface="Lato" panose="020F0502020204030203" pitchFamily="34" charset="0"/>
                <a:ea typeface="Lato" panose="020F0502020204030203" pitchFamily="34" charset="0"/>
                <a:cs typeface="Lato" panose="020F0502020204030203" pitchFamily="34" charset="0"/>
              </a:rPr>
              <a:t>The combination of the market size and potential growth, along with the age distribution and customer type data, underscores the suitability of </a:t>
            </a:r>
            <a:r>
              <a:rPr lang="en-US" sz="1050" b="1" i="1" dirty="0">
                <a:latin typeface="Lato" panose="020F0502020204030203" pitchFamily="34" charset="0"/>
                <a:ea typeface="Lato" panose="020F0502020204030203" pitchFamily="34" charset="0"/>
                <a:cs typeface="Lato" panose="020F0502020204030203" pitchFamily="34" charset="0"/>
              </a:rPr>
              <a:t>middle-aged</a:t>
            </a:r>
            <a:r>
              <a:rPr lang="en-US" sz="1050" dirty="0">
                <a:latin typeface="Lato" panose="020F0502020204030203" pitchFamily="34" charset="0"/>
                <a:ea typeface="Lato" panose="020F0502020204030203" pitchFamily="34" charset="0"/>
                <a:cs typeface="Lato" panose="020F0502020204030203" pitchFamily="34" charset="0"/>
              </a:rPr>
              <a:t> and </a:t>
            </a:r>
            <a:r>
              <a:rPr lang="en-US" sz="1050" b="1" i="1" dirty="0">
                <a:latin typeface="Lato" panose="020F0502020204030203" pitchFamily="34" charset="0"/>
                <a:ea typeface="Lato" panose="020F0502020204030203" pitchFamily="34" charset="0"/>
                <a:cs typeface="Lato" panose="020F0502020204030203" pitchFamily="34" charset="0"/>
              </a:rPr>
              <a:t>older</a:t>
            </a:r>
            <a:r>
              <a:rPr lang="en-US" sz="1050" dirty="0">
                <a:latin typeface="Lato" panose="020F0502020204030203" pitchFamily="34" charset="0"/>
                <a:ea typeface="Lato" panose="020F0502020204030203" pitchFamily="34" charset="0"/>
                <a:cs typeface="Lato" panose="020F0502020204030203" pitchFamily="34" charset="0"/>
              </a:rPr>
              <a:t> individuals within the </a:t>
            </a:r>
            <a:r>
              <a:rPr lang="en-US" sz="1050" b="1" i="1" dirty="0">
                <a:latin typeface="Lato" panose="020F0502020204030203" pitchFamily="34" charset="0"/>
                <a:ea typeface="Lato" panose="020F0502020204030203" pitchFamily="34" charset="0"/>
                <a:cs typeface="Lato" panose="020F0502020204030203" pitchFamily="34" charset="0"/>
              </a:rPr>
              <a:t>single-family</a:t>
            </a:r>
            <a:r>
              <a:rPr lang="en-US" sz="1050" dirty="0">
                <a:latin typeface="Lato" panose="020F0502020204030203" pitchFamily="34" charset="0"/>
                <a:ea typeface="Lato" panose="020F0502020204030203" pitchFamily="34" charset="0"/>
                <a:cs typeface="Lato" panose="020F0502020204030203" pitchFamily="34" charset="0"/>
              </a:rPr>
              <a:t> </a:t>
            </a:r>
            <a:r>
              <a:rPr lang="en-US" sz="1050" b="1" i="1" dirty="0">
                <a:latin typeface="Lato" panose="020F0502020204030203" pitchFamily="34" charset="0"/>
                <a:ea typeface="Lato" panose="020F0502020204030203" pitchFamily="34" charset="0"/>
                <a:cs typeface="Lato" panose="020F0502020204030203" pitchFamily="34" charset="0"/>
              </a:rPr>
              <a:t>residential</a:t>
            </a:r>
            <a:r>
              <a:rPr lang="en-US" sz="1050" dirty="0">
                <a:latin typeface="Lato" panose="020F0502020204030203" pitchFamily="34" charset="0"/>
                <a:ea typeface="Lato" panose="020F0502020204030203" pitchFamily="34" charset="0"/>
                <a:cs typeface="Lato" panose="020F0502020204030203" pitchFamily="34" charset="0"/>
              </a:rPr>
              <a:t> customer segment as the most suitable target for a lawn mowing business for the following reasons: </a:t>
            </a:r>
          </a:p>
          <a:p>
            <a:pPr marL="146050" indent="0">
              <a:buSzPts val="1300"/>
              <a:buNone/>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Market Size and Potential Growth: The market size for lawn mowing has consistently grown over the years, indicating a robust industry. From 2013 (83.25 billion) to 2023 (176 billion), the market size has nearly doubled, demonstrating a significant growth potential. Single-family residential customers, representing the largest customer segment have contributed to this growth and are likely to continue driving market expansion.</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Age Distribution: The data on age distribution shows that the 50-64 years age group accounts for the highest share of respondents. This aligns with the middle-aged and older demographic targeted within the single-family residential customer segment. The higher proportion of individuals in this age group indicates a larger pool of potential customers who are likely to require lawn mowing services.</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Customer Type Distribution: Among the customer types, single-family residential customers make up the majority at 59%. This data further emphasizes the significance of targeting this customer segment. By focusing on single-family residential customers, Lawn Buddy can tap into the largest customer base, ensuring a steady flow of work and revenue. Additionally, the 24% share of commercial customers can serve as an additional revenue stream, but the dominant presence of single-family residential customers highlights their suitability as the primary target.</a:t>
            </a:r>
          </a:p>
          <a:p>
            <a:pPr marL="146050" indent="0">
              <a:buSzPts val="1300"/>
              <a:buNone/>
            </a:pPr>
            <a:endParaRPr lang="en-US" sz="1050" b="1" i="1" dirty="0">
              <a:latin typeface="Lato" panose="020F0502020204030203" pitchFamily="34" charset="0"/>
              <a:ea typeface="Lato" panose="020F0502020204030203" pitchFamily="34" charset="0"/>
              <a:cs typeface="Lato" panose="020F0502020204030203" pitchFamily="34" charset="0"/>
            </a:endParaRPr>
          </a:p>
          <a:p>
            <a:pPr marL="146050" indent="0" algn="ctr">
              <a:buSzPts val="1300"/>
              <a:buNone/>
            </a:pPr>
            <a:r>
              <a:rPr lang="en-US" sz="1050" b="1" i="1" dirty="0">
                <a:latin typeface="Lato" panose="020F0502020204030203" pitchFamily="34" charset="0"/>
                <a:ea typeface="Lato" panose="020F0502020204030203" pitchFamily="34" charset="0"/>
                <a:cs typeface="Lato" panose="020F0502020204030203" pitchFamily="34" charset="0"/>
              </a:rPr>
              <a:t>(Additional justifications are included below in the Notes section)</a:t>
            </a:r>
          </a:p>
          <a:p>
            <a:pPr marL="317500" indent="-171450">
              <a:buSzPts val="1300"/>
              <a:buFont typeface="Arial" panose="020B0604020202020204" pitchFamily="34" charset="0"/>
              <a:buChar char="•"/>
            </a:pPr>
            <a:endParaRPr lang="en-US" sz="1050"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872969157"/>
      </p:ext>
    </p:extLst>
  </p:cSld>
  <p:clrMapOvr>
    <a:masterClrMapping/>
  </p:clrMapOvr>
  <mc:AlternateContent xmlns:mc="http://schemas.openxmlformats.org/markup-compatibility/2006" xmlns:p14="http://schemas.microsoft.com/office/powerpoint/2010/main">
    <mc:Choice Requires="p14">
      <p:transition p14:dur="10" advTm="18761"/>
    </mc:Choice>
    <mc:Fallback xmlns="">
      <p:transition advTm="1876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#1</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 </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Mowing the lawn has always been a physically demanding task for me. As I've gotten older, the manual labor involved has become increasingly challenging.</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arthritis, which makes gripping and maneuvering a traditional lawnmower handle quite painful and difficult.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love an AI-powered lawn mowing solution that can automatically detect and avoid obstacles, such as trees, flower beds, or children's toys, ensuring a seamless mowing experience.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is crucial to me. I would expect an AI-powered lawn mowing solution to be reasonably priced, considering the potential long-term savings it offers compared to hiring professional lawn care services.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#2</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most difficult aspect of mowing my lawn is the time it takes. It feels like a never-ending task, and I struggle to find enough time in my busy schedule.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Due to a back injury, I have limited mobility and cannot bend over or push heavy equipment for extended periods, making mowing my lawn a daunting task.</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great if the solution could adapt to different lawn sizes and terrains, adjusting its mowing patterns accordingly to ensure complete and even coverage.</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Ideally, the pricing should be transparent, with no hidden costs or ongoing subscription fees that could make the solution financially burdensome in the long run.</a:t>
            </a:r>
          </a:p>
        </p:txBody>
      </p:sp>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#3</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find it particularly challenging to maneuver around obstacles like trees, flower beds, and uneven terrain. It requires a lot of precision and can be time-consuming.</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suffer from respiratory issues, and the dust and allergens stirred up during mowing exacerbate my condition, causing discomfort and breathing difficulties.</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Weather conditions play a significant role in my lawn care routine. Having an AI-powered solution that can autonomously schedule mowing based on weather forecasts would be incredibly convenient.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appreciate different pricing options, such as flexible payment plans or rental options, to make the solution more accessible to a broader range of individuals.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#4</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Dealing with the aftermath of mowing, such as disposing of grass clippings or cleaning the mower, can be quite bothersome and adds to the overall effort required.</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As someone with a heart condition, the physical strain of mowing puts a strain on my cardiovascular system, and I need to be cautious not to overexert myself.</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envision a solution with smart sensors that can detect the grass length and adjust the cutting height accordingly, maintaining an optimal lawn appearance without any manual intervention.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helpful if the solution offers a warranty or service package to ensure that any maintenance or repairs are covered, minimizing additional costs and providing peace of mind.</a:t>
            </a:r>
          </a:p>
        </p:txBody>
      </p:sp>
    </p:spTree>
    <p:custDataLst>
      <p:tags r:id="rId1"/>
    </p:custDataLst>
    <p:extLst>
      <p:ext uri="{BB962C8B-B14F-4D97-AF65-F5344CB8AC3E}">
        <p14:creationId xmlns:p14="http://schemas.microsoft.com/office/powerpoint/2010/main" val="10786641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#5</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live in a hot climate, and the physical exertion and exposure to the sun during mowing can be exhausting and sometimes even unsafe.</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My vision has deteriorated with age, and it's challenging for me to see obstacles or uneven terrain while mowing, increasing the risk of accidents or injuries.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beneficial if the solution could provide real-time updates or notifications on its progress, allowing me to monitor the mowing process remotely or through a mobile app.</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While I understand that an AI-powered solution may come at a premium, I would expect its pricing to be competitive compared to other advanced lawn care alternatives available in the market.</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#6</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noise generated by traditional lawnmowers is a significant challenge for me, as it disturbs my peace and can be bothersome to my neighbors.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 chronic condition that affects my energy levels, and mowing the lawn can leave me fatigued for the rest of the day, impacting my overall productivity.</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Aesthetics matter to me. It would be great if the solution could create artistic patterns or designs while mowing, adding a touch of creativity to my lawn.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aside, I believe the pricing should align with the overall quality, reliability, and performance of the AI-powered lawn mowing solution</a:t>
            </a:r>
          </a:p>
        </p:txBody>
      </p:sp>
    </p:spTree>
    <p:custDataLst>
      <p:tags r:id="rId1"/>
    </p:custDataLst>
    <p:extLst>
      <p:ext uri="{BB962C8B-B14F-4D97-AF65-F5344CB8AC3E}">
        <p14:creationId xmlns:p14="http://schemas.microsoft.com/office/powerpoint/2010/main" val="261094785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93;p30">
            <a:extLst>
              <a:ext uri="{FF2B5EF4-FFF2-40B4-BE49-F238E27FC236}">
                <a16:creationId xmlns:a16="http://schemas.microsoft.com/office/drawing/2014/main" id="{E5662415-C35C-5CFE-9B23-CB02D19C5FF5}"/>
              </a:ext>
            </a:extLst>
          </p:cNvPr>
          <p:cNvSpPr txBox="1">
            <a:spLocks/>
          </p:cNvSpPr>
          <p:nvPr/>
        </p:nvSpPr>
        <p:spPr>
          <a:xfrm>
            <a:off x="720000" y="387527"/>
            <a:ext cx="7276518" cy="930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Organization and Structuring of Data</a:t>
            </a:r>
            <a:endParaRPr lang="en-US" sz="2400" dirty="0">
              <a:latin typeface="Poppins" panose="00000500000000000000" pitchFamily="2" charset="0"/>
              <a:cs typeface="Poppins" panose="00000500000000000000" pitchFamily="2" charset="0"/>
            </a:endParaRPr>
          </a:p>
        </p:txBody>
      </p:sp>
      <p:graphicFrame>
        <p:nvGraphicFramePr>
          <p:cNvPr id="10" name="Table 9">
            <a:extLst>
              <a:ext uri="{FF2B5EF4-FFF2-40B4-BE49-F238E27FC236}">
                <a16:creationId xmlns:a16="http://schemas.microsoft.com/office/drawing/2014/main" id="{59E6D1FF-D3A4-DB55-5261-5F7D1975027F}"/>
              </a:ext>
            </a:extLst>
          </p:cNvPr>
          <p:cNvGraphicFramePr>
            <a:graphicFrameLocks noGrp="1"/>
          </p:cNvGraphicFramePr>
          <p:nvPr>
            <p:extLst>
              <p:ext uri="{D42A27DB-BD31-4B8C-83A1-F6EECF244321}">
                <p14:modId xmlns:p14="http://schemas.microsoft.com/office/powerpoint/2010/main" val="898365292"/>
              </p:ext>
            </p:extLst>
          </p:nvPr>
        </p:nvGraphicFramePr>
        <p:xfrm>
          <a:off x="793851" y="1400174"/>
          <a:ext cx="7276520" cy="3417318"/>
        </p:xfrm>
        <a:graphic>
          <a:graphicData uri="http://schemas.openxmlformats.org/drawingml/2006/table">
            <a:tbl>
              <a:tblPr/>
              <a:tblGrid>
                <a:gridCol w="915420">
                  <a:extLst>
                    <a:ext uri="{9D8B030D-6E8A-4147-A177-3AD203B41FA5}">
                      <a16:colId xmlns:a16="http://schemas.microsoft.com/office/drawing/2014/main" val="963049925"/>
                    </a:ext>
                  </a:extLst>
                </a:gridCol>
                <a:gridCol w="1524000">
                  <a:extLst>
                    <a:ext uri="{9D8B030D-6E8A-4147-A177-3AD203B41FA5}">
                      <a16:colId xmlns:a16="http://schemas.microsoft.com/office/drawing/2014/main" val="3356414748"/>
                    </a:ext>
                  </a:extLst>
                </a:gridCol>
                <a:gridCol w="1709270">
                  <a:extLst>
                    <a:ext uri="{9D8B030D-6E8A-4147-A177-3AD203B41FA5}">
                      <a16:colId xmlns:a16="http://schemas.microsoft.com/office/drawing/2014/main" val="1386054859"/>
                    </a:ext>
                  </a:extLst>
                </a:gridCol>
                <a:gridCol w="1547906">
                  <a:extLst>
                    <a:ext uri="{9D8B030D-6E8A-4147-A177-3AD203B41FA5}">
                      <a16:colId xmlns:a16="http://schemas.microsoft.com/office/drawing/2014/main" val="625584174"/>
                    </a:ext>
                  </a:extLst>
                </a:gridCol>
                <a:gridCol w="1579924">
                  <a:extLst>
                    <a:ext uri="{9D8B030D-6E8A-4147-A177-3AD203B41FA5}">
                      <a16:colId xmlns:a16="http://schemas.microsoft.com/office/drawing/2014/main" val="2982039903"/>
                    </a:ext>
                  </a:extLst>
                </a:gridCol>
              </a:tblGrid>
              <a:tr h="30258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Participant</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Experience and Challenges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Physical Limitations or Health Conditions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Desired Features or Capabilities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Affordability and Pricing Expectations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13679800"/>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1</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Arthritis, limited mobility, 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Automatic obstacle detection, 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warranties/service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19988417"/>
                  </a:ext>
                </a:extLst>
              </a:tr>
              <a:tr h="507565">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2</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Time consumption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Back injury, limited mobility</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Reasonable pricing, no hidden costs, transparent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97788172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3</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Time consumption</a:t>
                      </a:r>
                      <a:r>
                        <a:rPr lang="fr-FR" sz="900" dirty="0">
                          <a:effectLst/>
                          <a:latin typeface="Lato" panose="020F0502020204030203" pitchFamily="34" charset="0"/>
                          <a:ea typeface="Lato" panose="020F0502020204030203" pitchFamily="34" charset="0"/>
                          <a:cs typeface="Lato" panose="020F0502020204030203" pitchFamily="34" charset="0"/>
                        </a:rPr>
                        <a:t>, obstacles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Respiratory issues, allergies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Weather-based scheduling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Flexible payment plans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03965152"/>
                  </a:ext>
                </a:extLst>
              </a:tr>
              <a:tr h="439239">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4</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Post-mowing tasks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Heart condition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Transparent pricing, 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27267605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5</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 hot weather</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competitive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820178907"/>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6</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Noise pollution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Chronic fatigue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Aesthetics</a:t>
                      </a:r>
                    </a:p>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quality-performance balance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13037808"/>
                  </a:ext>
                </a:extLst>
              </a:tr>
            </a:tbl>
          </a:graphicData>
        </a:graphic>
      </p:graphicFrame>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Qualitative Analysis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After reviewing the answers provided for the interview questions, we can perform a qualitative analysis to identify common themes and patterns. Here are the key findings from the analysis:</a:t>
            </a:r>
          </a:p>
          <a:p>
            <a:pPr marL="146050" indent="0">
              <a:lnSpc>
                <a:spcPct val="200000"/>
              </a:lnSpc>
              <a:buSzPts val="1300"/>
              <a:buNone/>
            </a:pPr>
            <a:r>
              <a:rPr lang="en-US" sz="850" dirty="0">
                <a:latin typeface="Lato" panose="020F0502020204030203" pitchFamily="34" charset="0"/>
                <a:ea typeface="Lato" panose="020F0502020204030203" pitchFamily="34" charset="0"/>
                <a:cs typeface="Lato" panose="020F0502020204030203" pitchFamily="34" charset="0"/>
              </a:rPr>
              <a:t>1. Experience and challenges with mowing the lawn: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Physical exertion and time consumption were the most common challenges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Maneuvering around obstacles and dealing with post-mowing tasks were also significant difficulties.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The impact of hot weather and noise pollution were highlighted as additional challenges.</a:t>
            </a:r>
          </a:p>
          <a:p>
            <a:pPr marL="774700" lvl="1" indent="-171450">
              <a:spcBef>
                <a:spcPts val="0"/>
              </a:spcBef>
              <a:buSzPts val="1300"/>
              <a:buFont typeface="Arial" panose="020B0604020202020204" pitchFamily="34" charset="0"/>
              <a:buChar char="•"/>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2. Physical limitations or health conditions: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Arthritis, back injuries, and limited mobility were mentioned as physical limitations affecting lawn mowing.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Respiratory issues, heart conditions, and vision problems were also mentioned as health conditions impacting the ability to mow efficiently.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Chronic fatigue or low energy levels were mentioned as factors affecting post-mowing productivity.</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3. Desired features or capabilities in an AI-powered solution: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Automatic obstacle detection and avoidance was a highly desired feature.</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Adaptability to different lawn sizes and terrains was emphasized.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Weather-based scheduling and smart sensor technology for optimal cutting height were also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Real-time updates and remote monitoring capabilities were seen as beneficial.</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Aesthetically pleasing patterns or designs created during mowing were appreciated.</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4. Expectations regarding affordability and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Affordability was a key concern, with a desire for reasonable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Transparent pricing without hidden costs or subscription fees was preferred.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Flexible payment plans and rental options were mentioned to increase accessibility.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Assurance through warranties or service packages was seen as important.</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Pricing should be competitive while reflecting the quality and performance of the solution.</a:t>
            </a:r>
          </a:p>
        </p:txBody>
      </p:sp>
    </p:spTree>
    <p:custDataLst>
      <p:tags r:id="rId1"/>
    </p:custDataLst>
    <p:extLst>
      <p:ext uri="{BB962C8B-B14F-4D97-AF65-F5344CB8AC3E}">
        <p14:creationId xmlns:p14="http://schemas.microsoft.com/office/powerpoint/2010/main" val="36309328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Analysis Results Interpretation</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950" dirty="0">
                <a:latin typeface="Lato" panose="020F0502020204030203" pitchFamily="34" charset="0"/>
                <a:ea typeface="Lato" panose="020F0502020204030203" pitchFamily="34" charset="0"/>
                <a:cs typeface="Lato" panose="020F0502020204030203" pitchFamily="34" charset="0"/>
              </a:rPr>
              <a:t>The qualitative analysis of the previous results provides valuable insights into the customer problems related to mowing the lawn for middle-aged and older individuals in single-family residential areas. Here's an interpretation of the analysis results in the context of customer problems:</a:t>
            </a:r>
          </a:p>
          <a:p>
            <a:pPr marL="146050" indent="0">
              <a:buSzPts val="1300"/>
              <a:buNone/>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Physical Challenges: The analysis reveals that customers in this demographic face physical challenges when mowing their lawns. Conditions such as arthritis, back injuries, limited mobility, respiratory issues, and heart conditions hinder their ability to efficiently perform the task. These physical challenges contribute to the difficulty, time consumption, and exhaustion associated with lawn mowing.</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Time Constraints and Difficulty: Customers expressed concerns about the time-consuming nature of mowing their lawns, which aligns with their busy schedules. Additionally, the difficulty of maneuvering around obstacles and dealing with post-mowing tasks adds to the overall challenge. These issues emphasize the need for a solution that reduces the physical effort required and streamlines the mowing process.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Health-related Limitations: The analysis highlights the impact of health conditions on the customers' ability to mow efficiently. Vision problems, chronic fatigue, and other health issues further hinder their lawn care routine, making it even more challenging for them to maintain their lawns. This emphasizes the need for a solution that accommodates and supports individuals with various health-related limitations.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Desired Features and Capabilities: Customers expressed their expectations regarding features and capabilities they would like to see in an AI-powered lawn mowing solution. The most desired features include automatic obstacle detection and avoidance, adaptability to different lawn sizes and terrains, weather-based scheduling, and real-time updates. Aesthetically pleasing patterns or designs created during mowing were also appreciated. These desired features aim to simplify the lawn care routine, increase convenience, and provide a visually appealing outcome.</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Affordability and Pricing Expectations: Affordability emerged as a significant concern among customers. They expect reasonable pricing without hidden costs or subscription fees. Flexible payment plans and rental options were also mentioned as ways to increase accessibility. Customers believe that the pricing should be competitive, considering the quality and performance of the AI-powered solution.</a:t>
            </a:r>
          </a:p>
        </p:txBody>
      </p:sp>
    </p:spTree>
    <p:custDataLst>
      <p:tags r:id="rId1"/>
    </p:custDataLst>
    <p:extLst>
      <p:ext uri="{BB962C8B-B14F-4D97-AF65-F5344CB8AC3E}">
        <p14:creationId xmlns:p14="http://schemas.microsoft.com/office/powerpoint/2010/main" val="37949992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Flow/Storyboard</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8;p37">
            <a:extLst>
              <a:ext uri="{FF2B5EF4-FFF2-40B4-BE49-F238E27FC236}">
                <a16:creationId xmlns:a16="http://schemas.microsoft.com/office/drawing/2014/main" id="{01410003-DB45-9429-5272-E6B06639C30B}"/>
              </a:ext>
            </a:extLst>
          </p:cNvPr>
          <p:cNvSpPr/>
          <p:nvPr/>
        </p:nvSpPr>
        <p:spPr>
          <a:xfrm>
            <a:off x="3170950" y="1159202"/>
            <a:ext cx="1991400" cy="3614700"/>
          </a:xfrm>
          <a:prstGeom prst="rect">
            <a:avLst/>
          </a:prstGeom>
          <a:noFill/>
          <a:ln w="28575" cap="flat" cmpd="sng">
            <a:solidFill>
              <a:srgbClr val="1A71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9;p37">
            <a:extLst>
              <a:ext uri="{FF2B5EF4-FFF2-40B4-BE49-F238E27FC236}">
                <a16:creationId xmlns:a16="http://schemas.microsoft.com/office/drawing/2014/main" id="{AB4F14F9-EF9D-66D8-5A01-64B263B94034}"/>
              </a:ext>
            </a:extLst>
          </p:cNvPr>
          <p:cNvSpPr/>
          <p:nvPr/>
        </p:nvSpPr>
        <p:spPr>
          <a:xfrm>
            <a:off x="3485750" y="4235900"/>
            <a:ext cx="1302600" cy="3849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252;p37">
            <a:extLst>
              <a:ext uri="{FF2B5EF4-FFF2-40B4-BE49-F238E27FC236}">
                <a16:creationId xmlns:a16="http://schemas.microsoft.com/office/drawing/2014/main" id="{E454A476-A25E-8692-72C7-5FA4C8035140}"/>
              </a:ext>
            </a:extLst>
          </p:cNvPr>
          <p:cNvPicPr preferRelativeResize="0"/>
          <p:nvPr/>
        </p:nvPicPr>
        <p:blipFill>
          <a:blip r:embed="rId5">
            <a:alphaModFix/>
          </a:blip>
          <a:stretch>
            <a:fillRect/>
          </a:stretch>
        </p:blipFill>
        <p:spPr>
          <a:xfrm>
            <a:off x="819475" y="2207288"/>
            <a:ext cx="1367145" cy="1272918"/>
          </a:xfrm>
          <a:prstGeom prst="rect">
            <a:avLst/>
          </a:prstGeom>
          <a:noFill/>
          <a:ln>
            <a:noFill/>
          </a:ln>
        </p:spPr>
      </p:pic>
      <p:pic>
        <p:nvPicPr>
          <p:cNvPr id="5" name="Google Shape;253;p37">
            <a:extLst>
              <a:ext uri="{FF2B5EF4-FFF2-40B4-BE49-F238E27FC236}">
                <a16:creationId xmlns:a16="http://schemas.microsoft.com/office/drawing/2014/main" id="{164888C9-4C8B-7590-80C5-91B6DE3E8B86}"/>
              </a:ext>
            </a:extLst>
          </p:cNvPr>
          <p:cNvPicPr preferRelativeResize="0"/>
          <p:nvPr/>
        </p:nvPicPr>
        <p:blipFill>
          <a:blip r:embed="rId5">
            <a:alphaModFix/>
          </a:blip>
          <a:stretch>
            <a:fillRect/>
          </a:stretch>
        </p:blipFill>
        <p:spPr>
          <a:xfrm>
            <a:off x="6190025" y="1195216"/>
            <a:ext cx="723600" cy="673709"/>
          </a:xfrm>
          <a:prstGeom prst="rect">
            <a:avLst/>
          </a:prstGeom>
          <a:noFill/>
          <a:ln>
            <a:noFill/>
          </a:ln>
        </p:spPr>
      </p:pic>
      <p:pic>
        <p:nvPicPr>
          <p:cNvPr id="6" name="Google Shape;254;p37">
            <a:extLst>
              <a:ext uri="{FF2B5EF4-FFF2-40B4-BE49-F238E27FC236}">
                <a16:creationId xmlns:a16="http://schemas.microsoft.com/office/drawing/2014/main" id="{41925FB8-4A2D-C645-21CA-11F547EBE098}"/>
              </a:ext>
            </a:extLst>
          </p:cNvPr>
          <p:cNvPicPr preferRelativeResize="0"/>
          <p:nvPr/>
        </p:nvPicPr>
        <p:blipFill>
          <a:blip r:embed="rId5">
            <a:alphaModFix/>
          </a:blip>
          <a:stretch>
            <a:fillRect/>
          </a:stretch>
        </p:blipFill>
        <p:spPr>
          <a:xfrm>
            <a:off x="6201937" y="2063100"/>
            <a:ext cx="743947" cy="692700"/>
          </a:xfrm>
          <a:prstGeom prst="rect">
            <a:avLst/>
          </a:prstGeom>
          <a:noFill/>
          <a:ln>
            <a:noFill/>
          </a:ln>
        </p:spPr>
      </p:pic>
      <p:pic>
        <p:nvPicPr>
          <p:cNvPr id="7" name="Google Shape;255;p37">
            <a:extLst>
              <a:ext uri="{FF2B5EF4-FFF2-40B4-BE49-F238E27FC236}">
                <a16:creationId xmlns:a16="http://schemas.microsoft.com/office/drawing/2014/main" id="{6FB7FF13-12C0-0D9A-BA88-EEC412D8D983}"/>
              </a:ext>
            </a:extLst>
          </p:cNvPr>
          <p:cNvPicPr preferRelativeResize="0"/>
          <p:nvPr/>
        </p:nvPicPr>
        <p:blipFill>
          <a:blip r:embed="rId5">
            <a:alphaModFix/>
          </a:blip>
          <a:stretch>
            <a:fillRect/>
          </a:stretch>
        </p:blipFill>
        <p:spPr>
          <a:xfrm>
            <a:off x="6237850" y="3210475"/>
            <a:ext cx="673737" cy="627300"/>
          </a:xfrm>
          <a:prstGeom prst="rect">
            <a:avLst/>
          </a:prstGeom>
          <a:noFill/>
          <a:ln>
            <a:noFill/>
          </a:ln>
        </p:spPr>
      </p:pic>
      <p:pic>
        <p:nvPicPr>
          <p:cNvPr id="8" name="Google Shape;256;p37">
            <a:extLst>
              <a:ext uri="{FF2B5EF4-FFF2-40B4-BE49-F238E27FC236}">
                <a16:creationId xmlns:a16="http://schemas.microsoft.com/office/drawing/2014/main" id="{9075E3A5-012C-7DF6-C7EB-DF50CBDB9286}"/>
              </a:ext>
            </a:extLst>
          </p:cNvPr>
          <p:cNvPicPr preferRelativeResize="0"/>
          <p:nvPr/>
        </p:nvPicPr>
        <p:blipFill>
          <a:blip r:embed="rId5">
            <a:alphaModFix/>
          </a:blip>
          <a:stretch>
            <a:fillRect/>
          </a:stretch>
        </p:blipFill>
        <p:spPr>
          <a:xfrm>
            <a:off x="6237850" y="4087612"/>
            <a:ext cx="723600" cy="673738"/>
          </a:xfrm>
          <a:prstGeom prst="rect">
            <a:avLst/>
          </a:prstGeom>
          <a:noFill/>
          <a:ln>
            <a:noFill/>
          </a:ln>
        </p:spPr>
      </p:pic>
      <p:sp>
        <p:nvSpPr>
          <p:cNvPr id="9" name="Google Shape;257;p37">
            <a:extLst>
              <a:ext uri="{FF2B5EF4-FFF2-40B4-BE49-F238E27FC236}">
                <a16:creationId xmlns:a16="http://schemas.microsoft.com/office/drawing/2014/main" id="{A45A12D8-D454-C702-FF24-F1556E231837}"/>
              </a:ext>
            </a:extLst>
          </p:cNvPr>
          <p:cNvSpPr txBox="1"/>
          <p:nvPr/>
        </p:nvSpPr>
        <p:spPr>
          <a:xfrm>
            <a:off x="1001594" y="3469077"/>
            <a:ext cx="100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Customer</a:t>
            </a:r>
            <a:endParaRPr dirty="0">
              <a:latin typeface="Lato"/>
              <a:ea typeface="Lato"/>
              <a:cs typeface="Lato"/>
              <a:sym typeface="Lato"/>
            </a:endParaRPr>
          </a:p>
        </p:txBody>
      </p:sp>
      <p:sp>
        <p:nvSpPr>
          <p:cNvPr id="10" name="Google Shape;258;p37">
            <a:extLst>
              <a:ext uri="{FF2B5EF4-FFF2-40B4-BE49-F238E27FC236}">
                <a16:creationId xmlns:a16="http://schemas.microsoft.com/office/drawing/2014/main" id="{41EF324A-4DE6-534E-682F-34915AAEF746}"/>
              </a:ext>
            </a:extLst>
          </p:cNvPr>
          <p:cNvSpPr txBox="1"/>
          <p:nvPr/>
        </p:nvSpPr>
        <p:spPr>
          <a:xfrm>
            <a:off x="3485757" y="1286722"/>
            <a:ext cx="1302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Lawn Buddy</a:t>
            </a:r>
            <a:endParaRPr>
              <a:latin typeface="Lato"/>
              <a:ea typeface="Lato"/>
              <a:cs typeface="Lato"/>
              <a:sym typeface="Lato"/>
            </a:endParaRPr>
          </a:p>
        </p:txBody>
      </p:sp>
      <p:sp>
        <p:nvSpPr>
          <p:cNvPr id="11" name="Google Shape;259;p37">
            <a:extLst>
              <a:ext uri="{FF2B5EF4-FFF2-40B4-BE49-F238E27FC236}">
                <a16:creationId xmlns:a16="http://schemas.microsoft.com/office/drawing/2014/main" id="{7B9D7D3B-AEF1-93DD-8C48-CCBE42CBC894}"/>
              </a:ext>
            </a:extLst>
          </p:cNvPr>
          <p:cNvSpPr txBox="1"/>
          <p:nvPr/>
        </p:nvSpPr>
        <p:spPr>
          <a:xfrm>
            <a:off x="3775329" y="4235911"/>
            <a:ext cx="723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lt1"/>
                </a:solidFill>
                <a:latin typeface="Lato"/>
                <a:ea typeface="Lato"/>
                <a:cs typeface="Lato"/>
                <a:sym typeface="Lato"/>
              </a:rPr>
              <a:t>Login</a:t>
            </a:r>
            <a:endParaRPr sz="1300">
              <a:solidFill>
                <a:schemeClr val="lt1"/>
              </a:solidFill>
              <a:latin typeface="Lato"/>
              <a:ea typeface="Lato"/>
              <a:cs typeface="Lato"/>
              <a:sym typeface="Lato"/>
            </a:endParaRPr>
          </a:p>
        </p:txBody>
      </p:sp>
      <p:sp>
        <p:nvSpPr>
          <p:cNvPr id="12" name="Google Shape;260;p37">
            <a:extLst>
              <a:ext uri="{FF2B5EF4-FFF2-40B4-BE49-F238E27FC236}">
                <a16:creationId xmlns:a16="http://schemas.microsoft.com/office/drawing/2014/main" id="{09796857-CB22-0AB4-9808-68A819AB5610}"/>
              </a:ext>
            </a:extLst>
          </p:cNvPr>
          <p:cNvSpPr/>
          <p:nvPr/>
        </p:nvSpPr>
        <p:spPr>
          <a:xfrm>
            <a:off x="3485767" y="1740478"/>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1;p37">
            <a:extLst>
              <a:ext uri="{FF2B5EF4-FFF2-40B4-BE49-F238E27FC236}">
                <a16:creationId xmlns:a16="http://schemas.microsoft.com/office/drawing/2014/main" id="{0B6FCB96-4544-2BC7-58DF-35ABE10616DE}"/>
              </a:ext>
            </a:extLst>
          </p:cNvPr>
          <p:cNvSpPr txBox="1"/>
          <p:nvPr/>
        </p:nvSpPr>
        <p:spPr>
          <a:xfrm>
            <a:off x="3635658" y="1782211"/>
            <a:ext cx="100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dirty="0">
                <a:latin typeface="Lato"/>
                <a:ea typeface="Lato"/>
                <a:cs typeface="Lato"/>
                <a:sym typeface="Lato"/>
              </a:rPr>
              <a:t>Scan Lawn</a:t>
            </a:r>
            <a:endParaRPr sz="1300" dirty="0">
              <a:latin typeface="Lato"/>
              <a:ea typeface="Lato"/>
              <a:cs typeface="Lato"/>
              <a:sym typeface="Lato"/>
            </a:endParaRPr>
          </a:p>
        </p:txBody>
      </p:sp>
      <p:sp>
        <p:nvSpPr>
          <p:cNvPr id="14" name="Google Shape;262;p37">
            <a:extLst>
              <a:ext uri="{FF2B5EF4-FFF2-40B4-BE49-F238E27FC236}">
                <a16:creationId xmlns:a16="http://schemas.microsoft.com/office/drawing/2014/main" id="{474E0FF0-C84B-9CDB-A397-664A3DAB522B}"/>
              </a:ext>
            </a:extLst>
          </p:cNvPr>
          <p:cNvSpPr/>
          <p:nvPr/>
        </p:nvSpPr>
        <p:spPr>
          <a:xfrm>
            <a:off x="3485775" y="26616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p37">
            <a:extLst>
              <a:ext uri="{FF2B5EF4-FFF2-40B4-BE49-F238E27FC236}">
                <a16:creationId xmlns:a16="http://schemas.microsoft.com/office/drawing/2014/main" id="{36BDB132-34CA-DC30-F857-41172AED221B}"/>
              </a:ext>
            </a:extLst>
          </p:cNvPr>
          <p:cNvSpPr txBox="1"/>
          <p:nvPr/>
        </p:nvSpPr>
        <p:spPr>
          <a:xfrm>
            <a:off x="3599355" y="2707835"/>
            <a:ext cx="10755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Service</a:t>
            </a:r>
            <a:endParaRPr sz="1300">
              <a:latin typeface="Lato"/>
              <a:ea typeface="Lato"/>
              <a:cs typeface="Lato"/>
              <a:sym typeface="Lato"/>
            </a:endParaRPr>
          </a:p>
        </p:txBody>
      </p:sp>
      <p:sp>
        <p:nvSpPr>
          <p:cNvPr id="16" name="Google Shape;264;p37">
            <a:extLst>
              <a:ext uri="{FF2B5EF4-FFF2-40B4-BE49-F238E27FC236}">
                <a16:creationId xmlns:a16="http://schemas.microsoft.com/office/drawing/2014/main" id="{7DFE97F7-B491-6F27-937A-BDF93BD209F3}"/>
              </a:ext>
            </a:extLst>
          </p:cNvPr>
          <p:cNvSpPr/>
          <p:nvPr/>
        </p:nvSpPr>
        <p:spPr>
          <a:xfrm>
            <a:off x="3485750" y="35710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265;p37">
            <a:extLst>
              <a:ext uri="{FF2B5EF4-FFF2-40B4-BE49-F238E27FC236}">
                <a16:creationId xmlns:a16="http://schemas.microsoft.com/office/drawing/2014/main" id="{8C35B7C2-D3F6-1DC1-85A7-9EC041D52060}"/>
              </a:ext>
            </a:extLst>
          </p:cNvPr>
          <p:cNvPicPr preferRelativeResize="0"/>
          <p:nvPr/>
        </p:nvPicPr>
        <p:blipFill>
          <a:blip r:embed="rId6">
            <a:alphaModFix/>
          </a:blip>
          <a:stretch>
            <a:fillRect/>
          </a:stretch>
        </p:blipFill>
        <p:spPr>
          <a:xfrm rot="10800000">
            <a:off x="3975175" y="2241650"/>
            <a:ext cx="323875" cy="383850"/>
          </a:xfrm>
          <a:prstGeom prst="rect">
            <a:avLst/>
          </a:prstGeom>
          <a:noFill/>
          <a:ln>
            <a:noFill/>
          </a:ln>
        </p:spPr>
      </p:pic>
      <p:sp>
        <p:nvSpPr>
          <p:cNvPr id="18" name="Google Shape;266;p37">
            <a:extLst>
              <a:ext uri="{FF2B5EF4-FFF2-40B4-BE49-F238E27FC236}">
                <a16:creationId xmlns:a16="http://schemas.microsoft.com/office/drawing/2014/main" id="{793F6D4A-641C-00C7-B74E-E1754185118D}"/>
              </a:ext>
            </a:extLst>
          </p:cNvPr>
          <p:cNvSpPr txBox="1"/>
          <p:nvPr/>
        </p:nvSpPr>
        <p:spPr>
          <a:xfrm>
            <a:off x="3672436" y="3619663"/>
            <a:ext cx="929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Checkout</a:t>
            </a:r>
            <a:endParaRPr sz="1300">
              <a:latin typeface="Lato"/>
              <a:ea typeface="Lato"/>
              <a:cs typeface="Lato"/>
              <a:sym typeface="Lato"/>
            </a:endParaRPr>
          </a:p>
        </p:txBody>
      </p:sp>
      <p:pic>
        <p:nvPicPr>
          <p:cNvPr id="19" name="Google Shape;267;p37">
            <a:extLst>
              <a:ext uri="{FF2B5EF4-FFF2-40B4-BE49-F238E27FC236}">
                <a16:creationId xmlns:a16="http://schemas.microsoft.com/office/drawing/2014/main" id="{392FB3B8-FFFB-B06C-370F-7610252C07C0}"/>
              </a:ext>
            </a:extLst>
          </p:cNvPr>
          <p:cNvPicPr preferRelativeResize="0"/>
          <p:nvPr/>
        </p:nvPicPr>
        <p:blipFill>
          <a:blip r:embed="rId6">
            <a:alphaModFix/>
          </a:blip>
          <a:stretch>
            <a:fillRect/>
          </a:stretch>
        </p:blipFill>
        <p:spPr>
          <a:xfrm rot="10800000">
            <a:off x="3975150" y="3147525"/>
            <a:ext cx="323875" cy="383825"/>
          </a:xfrm>
          <a:prstGeom prst="rect">
            <a:avLst/>
          </a:prstGeom>
          <a:noFill/>
          <a:ln>
            <a:noFill/>
          </a:ln>
        </p:spPr>
      </p:pic>
      <p:sp>
        <p:nvSpPr>
          <p:cNvPr id="20" name="Google Shape;268;p37">
            <a:extLst>
              <a:ext uri="{FF2B5EF4-FFF2-40B4-BE49-F238E27FC236}">
                <a16:creationId xmlns:a16="http://schemas.microsoft.com/office/drawing/2014/main" id="{4512D32B-0AAE-05C7-F118-66A4012F1F09}"/>
              </a:ext>
            </a:extLst>
          </p:cNvPr>
          <p:cNvSpPr txBox="1"/>
          <p:nvPr/>
        </p:nvSpPr>
        <p:spPr>
          <a:xfrm>
            <a:off x="6835374" y="1355075"/>
            <a:ext cx="1227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Authentication</a:t>
            </a:r>
            <a:endParaRPr sz="1100">
              <a:latin typeface="Lato"/>
              <a:ea typeface="Lato"/>
              <a:cs typeface="Lato"/>
              <a:sym typeface="Lato"/>
            </a:endParaRPr>
          </a:p>
        </p:txBody>
      </p:sp>
      <p:sp>
        <p:nvSpPr>
          <p:cNvPr id="21" name="Google Shape;269;p37">
            <a:extLst>
              <a:ext uri="{FF2B5EF4-FFF2-40B4-BE49-F238E27FC236}">
                <a16:creationId xmlns:a16="http://schemas.microsoft.com/office/drawing/2014/main" id="{C827A09A-C29C-DDA4-E50C-7BB1EF6255F7}"/>
              </a:ext>
            </a:extLst>
          </p:cNvPr>
          <p:cNvSpPr txBox="1"/>
          <p:nvPr/>
        </p:nvSpPr>
        <p:spPr>
          <a:xfrm>
            <a:off x="6911566" y="4081989"/>
            <a:ext cx="10755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Credit Payment Service</a:t>
            </a:r>
            <a:endParaRPr sz="1100">
              <a:latin typeface="Lato"/>
              <a:ea typeface="Lato"/>
              <a:cs typeface="Lato"/>
              <a:sym typeface="Lato"/>
            </a:endParaRPr>
          </a:p>
        </p:txBody>
      </p:sp>
      <p:cxnSp>
        <p:nvCxnSpPr>
          <p:cNvPr id="22" name="Google Shape;270;p37">
            <a:extLst>
              <a:ext uri="{FF2B5EF4-FFF2-40B4-BE49-F238E27FC236}">
                <a16:creationId xmlns:a16="http://schemas.microsoft.com/office/drawing/2014/main" id="{F483A98B-7B48-498A-B414-81597AFA3C59}"/>
              </a:ext>
            </a:extLst>
          </p:cNvPr>
          <p:cNvCxnSpPr>
            <a:endCxn id="12" idx="2"/>
          </p:cNvCxnSpPr>
          <p:nvPr/>
        </p:nvCxnSpPr>
        <p:spPr>
          <a:xfrm rot="10800000" flipH="1">
            <a:off x="1842367" y="1983778"/>
            <a:ext cx="1643400" cy="818400"/>
          </a:xfrm>
          <a:prstGeom prst="straightConnector1">
            <a:avLst/>
          </a:prstGeom>
          <a:noFill/>
          <a:ln w="28575" cap="flat" cmpd="sng">
            <a:solidFill>
              <a:srgbClr val="191919"/>
            </a:solidFill>
            <a:prstDash val="solid"/>
            <a:round/>
            <a:headEnd type="none" w="med" len="med"/>
            <a:tailEnd type="none" w="med" len="med"/>
          </a:ln>
        </p:spPr>
      </p:cxnSp>
      <p:cxnSp>
        <p:nvCxnSpPr>
          <p:cNvPr id="23" name="Google Shape;271;p37">
            <a:extLst>
              <a:ext uri="{FF2B5EF4-FFF2-40B4-BE49-F238E27FC236}">
                <a16:creationId xmlns:a16="http://schemas.microsoft.com/office/drawing/2014/main" id="{0E5F7967-3FCB-737E-C752-7ADD74E8E128}"/>
              </a:ext>
            </a:extLst>
          </p:cNvPr>
          <p:cNvCxnSpPr>
            <a:endCxn id="3" idx="2"/>
          </p:cNvCxnSpPr>
          <p:nvPr/>
        </p:nvCxnSpPr>
        <p:spPr>
          <a:xfrm>
            <a:off x="1834850" y="2863550"/>
            <a:ext cx="1650900" cy="1564800"/>
          </a:xfrm>
          <a:prstGeom prst="straightConnector1">
            <a:avLst/>
          </a:prstGeom>
          <a:noFill/>
          <a:ln w="28575" cap="flat" cmpd="sng">
            <a:solidFill>
              <a:srgbClr val="191919"/>
            </a:solidFill>
            <a:prstDash val="solid"/>
            <a:round/>
            <a:headEnd type="none" w="med" len="med"/>
            <a:tailEnd type="none" w="med" len="med"/>
          </a:ln>
        </p:spPr>
      </p:cxnSp>
      <p:cxnSp>
        <p:nvCxnSpPr>
          <p:cNvPr id="24" name="Google Shape;272;p37">
            <a:extLst>
              <a:ext uri="{FF2B5EF4-FFF2-40B4-BE49-F238E27FC236}">
                <a16:creationId xmlns:a16="http://schemas.microsoft.com/office/drawing/2014/main" id="{F2127B38-5EE1-4816-52F5-82A211BDB12F}"/>
              </a:ext>
            </a:extLst>
          </p:cNvPr>
          <p:cNvCxnSpPr>
            <a:endCxn id="16" idx="2"/>
          </p:cNvCxnSpPr>
          <p:nvPr/>
        </p:nvCxnSpPr>
        <p:spPr>
          <a:xfrm>
            <a:off x="1834850" y="2840525"/>
            <a:ext cx="1650900" cy="973800"/>
          </a:xfrm>
          <a:prstGeom prst="straightConnector1">
            <a:avLst/>
          </a:prstGeom>
          <a:noFill/>
          <a:ln w="28575" cap="flat" cmpd="sng">
            <a:solidFill>
              <a:srgbClr val="191919"/>
            </a:solidFill>
            <a:prstDash val="solid"/>
            <a:round/>
            <a:headEnd type="none" w="med" len="med"/>
            <a:tailEnd type="none" w="med" len="med"/>
          </a:ln>
        </p:spPr>
      </p:cxnSp>
      <p:cxnSp>
        <p:nvCxnSpPr>
          <p:cNvPr id="25" name="Google Shape;273;p37">
            <a:extLst>
              <a:ext uri="{FF2B5EF4-FFF2-40B4-BE49-F238E27FC236}">
                <a16:creationId xmlns:a16="http://schemas.microsoft.com/office/drawing/2014/main" id="{B89E005C-F8D6-9410-68AA-CC425AF21A6E}"/>
              </a:ext>
            </a:extLst>
          </p:cNvPr>
          <p:cNvCxnSpPr>
            <a:endCxn id="14" idx="2"/>
          </p:cNvCxnSpPr>
          <p:nvPr/>
        </p:nvCxnSpPr>
        <p:spPr>
          <a:xfrm>
            <a:off x="1834875" y="2811325"/>
            <a:ext cx="1650900" cy="93600"/>
          </a:xfrm>
          <a:prstGeom prst="straightConnector1">
            <a:avLst/>
          </a:prstGeom>
          <a:noFill/>
          <a:ln w="28575" cap="flat" cmpd="sng">
            <a:solidFill>
              <a:srgbClr val="191919"/>
            </a:solidFill>
            <a:prstDash val="solid"/>
            <a:round/>
            <a:headEnd type="none" w="med" len="med"/>
            <a:tailEnd type="none" w="med" len="med"/>
          </a:ln>
        </p:spPr>
      </p:cxnSp>
      <p:cxnSp>
        <p:nvCxnSpPr>
          <p:cNvPr id="26" name="Google Shape;274;p37">
            <a:extLst>
              <a:ext uri="{FF2B5EF4-FFF2-40B4-BE49-F238E27FC236}">
                <a16:creationId xmlns:a16="http://schemas.microsoft.com/office/drawing/2014/main" id="{2143FA4F-2D3E-DDCC-15A8-DFEF5ADEDD36}"/>
              </a:ext>
            </a:extLst>
          </p:cNvPr>
          <p:cNvCxnSpPr>
            <a:stCxn id="8" idx="1"/>
            <a:endCxn id="16" idx="6"/>
          </p:cNvCxnSpPr>
          <p:nvPr/>
        </p:nvCxnSpPr>
        <p:spPr>
          <a:xfrm rot="10800000">
            <a:off x="4788250" y="3814281"/>
            <a:ext cx="1449600" cy="610200"/>
          </a:xfrm>
          <a:prstGeom prst="straightConnector1">
            <a:avLst/>
          </a:prstGeom>
          <a:noFill/>
          <a:ln w="28575" cap="flat" cmpd="sng">
            <a:solidFill>
              <a:srgbClr val="191919"/>
            </a:solidFill>
            <a:prstDash val="solid"/>
            <a:round/>
            <a:headEnd type="none" w="med" len="med"/>
            <a:tailEnd type="none" w="med" len="med"/>
          </a:ln>
        </p:spPr>
      </p:cxnSp>
      <p:cxnSp>
        <p:nvCxnSpPr>
          <p:cNvPr id="27" name="Google Shape;275;p37">
            <a:extLst>
              <a:ext uri="{FF2B5EF4-FFF2-40B4-BE49-F238E27FC236}">
                <a16:creationId xmlns:a16="http://schemas.microsoft.com/office/drawing/2014/main" id="{36082E43-4C34-68B7-7449-C99D9BF9E737}"/>
              </a:ext>
            </a:extLst>
          </p:cNvPr>
          <p:cNvCxnSpPr>
            <a:stCxn id="5" idx="1"/>
            <a:endCxn id="3" idx="6"/>
          </p:cNvCxnSpPr>
          <p:nvPr/>
        </p:nvCxnSpPr>
        <p:spPr>
          <a:xfrm flipH="1">
            <a:off x="4788425" y="1532071"/>
            <a:ext cx="1401600" cy="2896200"/>
          </a:xfrm>
          <a:prstGeom prst="straightConnector1">
            <a:avLst/>
          </a:prstGeom>
          <a:noFill/>
          <a:ln w="28575" cap="flat" cmpd="sng">
            <a:solidFill>
              <a:srgbClr val="191919"/>
            </a:solidFill>
            <a:prstDash val="solid"/>
            <a:round/>
            <a:headEnd type="none" w="med" len="med"/>
            <a:tailEnd type="none" w="med" len="med"/>
          </a:ln>
        </p:spPr>
      </p:cxnSp>
      <p:sp>
        <p:nvSpPr>
          <p:cNvPr id="28" name="Google Shape;276;p37">
            <a:extLst>
              <a:ext uri="{FF2B5EF4-FFF2-40B4-BE49-F238E27FC236}">
                <a16:creationId xmlns:a16="http://schemas.microsoft.com/office/drawing/2014/main" id="{2925C527-7ADC-E4AC-218C-E46262533085}"/>
              </a:ext>
            </a:extLst>
          </p:cNvPr>
          <p:cNvSpPr txBox="1"/>
          <p:nvPr/>
        </p:nvSpPr>
        <p:spPr>
          <a:xfrm>
            <a:off x="6911563" y="2282770"/>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latin typeface="Lato"/>
                <a:ea typeface="Lato"/>
                <a:cs typeface="Lato"/>
                <a:sym typeface="Lato"/>
              </a:rPr>
              <a:t>Dataset</a:t>
            </a:r>
            <a:endParaRPr sz="1100" dirty="0">
              <a:latin typeface="Lato"/>
              <a:ea typeface="Lato"/>
              <a:cs typeface="Lato"/>
              <a:sym typeface="Lato"/>
            </a:endParaRPr>
          </a:p>
        </p:txBody>
      </p:sp>
      <p:cxnSp>
        <p:nvCxnSpPr>
          <p:cNvPr id="29" name="Google Shape;277;p37">
            <a:extLst>
              <a:ext uri="{FF2B5EF4-FFF2-40B4-BE49-F238E27FC236}">
                <a16:creationId xmlns:a16="http://schemas.microsoft.com/office/drawing/2014/main" id="{98B5FC8A-AF03-FCE8-4CB6-8DEC4DEB8F78}"/>
              </a:ext>
            </a:extLst>
          </p:cNvPr>
          <p:cNvCxnSpPr>
            <a:stCxn id="12" idx="6"/>
            <a:endCxn id="6" idx="1"/>
          </p:cNvCxnSpPr>
          <p:nvPr/>
        </p:nvCxnSpPr>
        <p:spPr>
          <a:xfrm>
            <a:off x="4788367" y="1983778"/>
            <a:ext cx="1413600" cy="425700"/>
          </a:xfrm>
          <a:prstGeom prst="straightConnector1">
            <a:avLst/>
          </a:prstGeom>
          <a:noFill/>
          <a:ln w="28575" cap="flat" cmpd="sng">
            <a:solidFill>
              <a:srgbClr val="191919"/>
            </a:solidFill>
            <a:prstDash val="solid"/>
            <a:round/>
            <a:headEnd type="none" w="med" len="med"/>
            <a:tailEnd type="none" w="med" len="med"/>
          </a:ln>
        </p:spPr>
      </p:cxnSp>
      <p:sp>
        <p:nvSpPr>
          <p:cNvPr id="30" name="Google Shape;278;p37">
            <a:extLst>
              <a:ext uri="{FF2B5EF4-FFF2-40B4-BE49-F238E27FC236}">
                <a16:creationId xmlns:a16="http://schemas.microsoft.com/office/drawing/2014/main" id="{08053E20-8795-8F39-6687-3B28AD35402E}"/>
              </a:ext>
            </a:extLst>
          </p:cNvPr>
          <p:cNvSpPr txBox="1"/>
          <p:nvPr/>
        </p:nvSpPr>
        <p:spPr>
          <a:xfrm>
            <a:off x="6911566" y="3346079"/>
            <a:ext cx="1075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Lawn Professional</a:t>
            </a:r>
            <a:endParaRPr sz="1100">
              <a:latin typeface="Lato"/>
              <a:ea typeface="Lato"/>
              <a:cs typeface="Lato"/>
              <a:sym typeface="Lato"/>
            </a:endParaRPr>
          </a:p>
        </p:txBody>
      </p:sp>
      <p:cxnSp>
        <p:nvCxnSpPr>
          <p:cNvPr id="31" name="Google Shape;279;p37">
            <a:extLst>
              <a:ext uri="{FF2B5EF4-FFF2-40B4-BE49-F238E27FC236}">
                <a16:creationId xmlns:a16="http://schemas.microsoft.com/office/drawing/2014/main" id="{8A2EB3AC-C2A0-724A-62D7-7493EF11AB00}"/>
              </a:ext>
            </a:extLst>
          </p:cNvPr>
          <p:cNvCxnSpPr>
            <a:stCxn id="7" idx="1"/>
            <a:endCxn id="14" idx="6"/>
          </p:cNvCxnSpPr>
          <p:nvPr/>
        </p:nvCxnSpPr>
        <p:spPr>
          <a:xfrm rot="10800000">
            <a:off x="4788250" y="2904925"/>
            <a:ext cx="1449600" cy="619200"/>
          </a:xfrm>
          <a:prstGeom prst="straightConnector1">
            <a:avLst/>
          </a:prstGeom>
          <a:noFill/>
          <a:ln w="28575" cap="flat" cmpd="sng">
            <a:solidFill>
              <a:srgbClr val="191919"/>
            </a:solidFill>
            <a:prstDash val="solid"/>
            <a:round/>
            <a:headEnd type="none" w="med" len="med"/>
            <a:tailEnd type="none" w="med" len="med"/>
          </a:ln>
        </p:spPr>
      </p:cxnSp>
      <p:cxnSp>
        <p:nvCxnSpPr>
          <p:cNvPr id="32" name="Google Shape;280;p37">
            <a:extLst>
              <a:ext uri="{FF2B5EF4-FFF2-40B4-BE49-F238E27FC236}">
                <a16:creationId xmlns:a16="http://schemas.microsoft.com/office/drawing/2014/main" id="{3D7C5522-13BF-4D18-7AF1-71E9C7CD86AC}"/>
              </a:ext>
            </a:extLst>
          </p:cNvPr>
          <p:cNvCxnSpPr>
            <a:stCxn id="5" idx="1"/>
            <a:endCxn id="12" idx="6"/>
          </p:cNvCxnSpPr>
          <p:nvPr/>
        </p:nvCxnSpPr>
        <p:spPr>
          <a:xfrm flipH="1">
            <a:off x="4788425" y="1532071"/>
            <a:ext cx="1401600" cy="451800"/>
          </a:xfrm>
          <a:prstGeom prst="straightConnector1">
            <a:avLst/>
          </a:prstGeom>
          <a:noFill/>
          <a:ln w="28575" cap="flat" cmpd="sng">
            <a:solidFill>
              <a:srgbClr val="191919"/>
            </a:solidFill>
            <a:prstDash val="solid"/>
            <a:round/>
            <a:headEnd type="none" w="med" len="med"/>
            <a:tailEnd type="none" w="med" len="med"/>
          </a:ln>
        </p:spPr>
      </p:cxnSp>
      <p:cxnSp>
        <p:nvCxnSpPr>
          <p:cNvPr id="33" name="Google Shape;281;p37">
            <a:extLst>
              <a:ext uri="{FF2B5EF4-FFF2-40B4-BE49-F238E27FC236}">
                <a16:creationId xmlns:a16="http://schemas.microsoft.com/office/drawing/2014/main" id="{5D28DE54-39B2-4797-F283-18A466A128D7}"/>
              </a:ext>
            </a:extLst>
          </p:cNvPr>
          <p:cNvCxnSpPr>
            <a:stCxn id="5" idx="1"/>
            <a:endCxn id="16" idx="6"/>
          </p:cNvCxnSpPr>
          <p:nvPr/>
        </p:nvCxnSpPr>
        <p:spPr>
          <a:xfrm flipH="1">
            <a:off x="4788425" y="1532071"/>
            <a:ext cx="1401600" cy="2282400"/>
          </a:xfrm>
          <a:prstGeom prst="straightConnector1">
            <a:avLst/>
          </a:prstGeom>
          <a:noFill/>
          <a:ln w="28575" cap="flat" cmpd="sng">
            <a:solidFill>
              <a:srgbClr val="191919"/>
            </a:solidFill>
            <a:prstDash val="solid"/>
            <a:round/>
            <a:headEnd type="none" w="med" len="med"/>
            <a:tailEnd type="none" w="med" len="med"/>
          </a:ln>
        </p:spPr>
      </p:cxnSp>
      <p:cxnSp>
        <p:nvCxnSpPr>
          <p:cNvPr id="34" name="Google Shape;282;p37">
            <a:extLst>
              <a:ext uri="{FF2B5EF4-FFF2-40B4-BE49-F238E27FC236}">
                <a16:creationId xmlns:a16="http://schemas.microsoft.com/office/drawing/2014/main" id="{F135B0DF-2627-3D06-BF7E-8F4AB344F837}"/>
              </a:ext>
            </a:extLst>
          </p:cNvPr>
          <p:cNvCxnSpPr>
            <a:stCxn id="7" idx="1"/>
            <a:endCxn id="16" idx="6"/>
          </p:cNvCxnSpPr>
          <p:nvPr/>
        </p:nvCxnSpPr>
        <p:spPr>
          <a:xfrm flipH="1">
            <a:off x="4788250" y="3524125"/>
            <a:ext cx="1449600" cy="290100"/>
          </a:xfrm>
          <a:prstGeom prst="straightConnector1">
            <a:avLst/>
          </a:prstGeom>
          <a:noFill/>
          <a:ln w="28575" cap="flat" cmpd="sng">
            <a:solidFill>
              <a:srgbClr val="191919"/>
            </a:solidFill>
            <a:prstDash val="solid"/>
            <a:round/>
            <a:headEnd type="none" w="med" len="med"/>
            <a:tailEnd type="none" w="med" len="med"/>
          </a:ln>
        </p:spPr>
      </p:cxnSp>
      <p:sp>
        <p:nvSpPr>
          <p:cNvPr id="35" name="Google Shape;283;p37">
            <a:extLst>
              <a:ext uri="{FF2B5EF4-FFF2-40B4-BE49-F238E27FC236}">
                <a16:creationId xmlns:a16="http://schemas.microsoft.com/office/drawing/2014/main" id="{FA762262-1875-996F-88C8-F0AFCEC282CD}"/>
              </a:ext>
            </a:extLst>
          </p:cNvPr>
          <p:cNvSpPr txBox="1"/>
          <p:nvPr/>
        </p:nvSpPr>
        <p:spPr>
          <a:xfrm>
            <a:off x="2243758" y="2559323"/>
            <a:ext cx="1002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&lt;&lt;selects&gt;&gt;</a:t>
            </a:r>
            <a:endParaRPr sz="1100">
              <a:latin typeface="Lato"/>
              <a:ea typeface="Lato"/>
              <a:cs typeface="Lato"/>
              <a:sym typeface="Lato"/>
            </a:endParaRPr>
          </a:p>
        </p:txBody>
      </p:sp>
      <p:sp>
        <p:nvSpPr>
          <p:cNvPr id="36" name="Google Shape;284;p37">
            <a:extLst>
              <a:ext uri="{FF2B5EF4-FFF2-40B4-BE49-F238E27FC236}">
                <a16:creationId xmlns:a16="http://schemas.microsoft.com/office/drawing/2014/main" id="{A098549D-5D1B-2579-2B3E-4FFDA94EB2F2}"/>
              </a:ext>
            </a:extLst>
          </p:cNvPr>
          <p:cNvSpPr txBox="1"/>
          <p:nvPr/>
        </p:nvSpPr>
        <p:spPr>
          <a:xfrm>
            <a:off x="5499212" y="2992075"/>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&lt;&lt;confirms&gt;&gt;</a:t>
            </a:r>
            <a:endParaRPr sz="1100">
              <a:latin typeface="Lato"/>
              <a:ea typeface="Lato"/>
              <a:cs typeface="Lato"/>
              <a:sym typeface="Lato"/>
            </a:endParaRPr>
          </a:p>
        </p:txBody>
      </p:sp>
      <p:cxnSp>
        <p:nvCxnSpPr>
          <p:cNvPr id="37" name="Google Shape;285;p37">
            <a:extLst>
              <a:ext uri="{FF2B5EF4-FFF2-40B4-BE49-F238E27FC236}">
                <a16:creationId xmlns:a16="http://schemas.microsoft.com/office/drawing/2014/main" id="{13A78AA9-1EED-FE71-99F6-2A64B7EA5A6F}"/>
              </a:ext>
            </a:extLst>
          </p:cNvPr>
          <p:cNvCxnSpPr>
            <a:stCxn id="14" idx="6"/>
            <a:endCxn id="6" idx="1"/>
          </p:cNvCxnSpPr>
          <p:nvPr/>
        </p:nvCxnSpPr>
        <p:spPr>
          <a:xfrm rot="10800000" flipH="1">
            <a:off x="4788375" y="2409325"/>
            <a:ext cx="1413600" cy="495600"/>
          </a:xfrm>
          <a:prstGeom prst="straightConnector1">
            <a:avLst/>
          </a:prstGeom>
          <a:noFill/>
          <a:ln w="28575" cap="flat" cmpd="sng">
            <a:solidFill>
              <a:srgbClr val="191919"/>
            </a:solidFill>
            <a:prstDash val="solid"/>
            <a:round/>
            <a:headEnd type="none" w="med" len="med"/>
            <a:tailEnd type="none" w="med" len="med"/>
          </a:ln>
        </p:spPr>
      </p:cxn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marL="457200" lvl="0" indent="-304800" algn="l" rtl="0">
              <a:spcBef>
                <a:spcPts val="1000"/>
              </a:spcBef>
              <a:spcAft>
                <a:spcPts val="0"/>
              </a:spcAft>
              <a:buSzPts val="1200"/>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marL="914400" lvl="1" indent="-292100" algn="l" rtl="0">
              <a:spcBef>
                <a:spcPts val="1000"/>
              </a:spcBef>
              <a:spcAft>
                <a:spcPts val="0"/>
              </a:spcAft>
              <a:buSzPts val="1000"/>
              <a:buChar char="○"/>
            </a:pPr>
            <a:r>
              <a:rPr lang="en" sz="1200" dirty="0"/>
              <a:t>Lawn quality: measured by the appearance and color of the lawn. Ex. yellow lawn = poor quality</a:t>
            </a:r>
            <a:endParaRPr sz="1200" dirty="0"/>
          </a:p>
          <a:p>
            <a:pPr marL="914400" lvl="1" indent="-292100" algn="l" rtl="0">
              <a:spcBef>
                <a:spcPts val="0"/>
              </a:spcBef>
              <a:spcAft>
                <a:spcPts val="0"/>
              </a:spcAft>
              <a:buSzPts val="1000"/>
              <a:buChar char="○"/>
            </a:pPr>
            <a:r>
              <a:rPr lang="en" sz="1200" dirty="0"/>
              <a:t>Blade length: measured by analyzing the individual blade. Ex. blade &gt; 3 inches = long, time for maintenance </a:t>
            </a:r>
            <a:endParaRPr sz="1200" dirty="0"/>
          </a:p>
          <a:p>
            <a:pPr marL="914400" lvl="1" indent="-292100" algn="l" rtl="0">
              <a:spcBef>
                <a:spcPts val="0"/>
              </a:spcBef>
              <a:spcAft>
                <a:spcPts val="0"/>
              </a:spcAft>
              <a:buSzPts val="1000"/>
              <a:buChar char="○"/>
            </a:pPr>
            <a:r>
              <a:rPr lang="en" sz="1200" dirty="0"/>
              <a:t>Lawn size: measured by the phone's AR feature. Ex. 20 x 15 sq. ft.</a:t>
            </a:r>
            <a:endParaRPr sz="1200" dirty="0"/>
          </a:p>
          <a:p>
            <a:pPr marL="914400" lvl="1" indent="-304800" algn="l" rtl="0">
              <a:spcBef>
                <a:spcPts val="0"/>
              </a:spcBef>
              <a:spcAft>
                <a:spcPts val="0"/>
              </a:spcAft>
              <a:buSzPts val="1200"/>
              <a:buChar char="○"/>
            </a:pPr>
            <a:r>
              <a:rPr lang="en" sz="1200" dirty="0"/>
              <a:t>Lawn terrain: measured by the topography of the yard. Ex. hills = non-flat terrain </a:t>
            </a:r>
            <a:endParaRPr sz="1200" dirty="0"/>
          </a:p>
          <a:p>
            <a:pPr marL="914400" lvl="0" indent="0" algn="l" rtl="0">
              <a:spcBef>
                <a:spcPts val="0"/>
              </a:spcBef>
              <a:spcAft>
                <a:spcPts val="0"/>
              </a:spcAft>
              <a:buNone/>
            </a:pPr>
            <a:endParaRPr dirty="0"/>
          </a:p>
          <a:p>
            <a:pPr marL="457200" lvl="0" indent="-292100" algn="l" rtl="0">
              <a:spcBef>
                <a:spcPts val="0"/>
              </a:spcBef>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marL="457200" lvl="0" indent="-304800" algn="l" rtl="0">
              <a:lnSpc>
                <a:spcPct val="115000"/>
              </a:lnSpc>
              <a:spcBef>
                <a:spcPts val="1000"/>
              </a:spcBef>
              <a:spcAft>
                <a:spcPts val="0"/>
              </a:spcAft>
              <a:buSzPts val="1200"/>
              <a:buChar char="●"/>
            </a:pPr>
            <a:r>
              <a:rPr lang="en" dirty="0"/>
              <a:t>On the scheduled day, the lawn professional comes to your domicile, and provides the lawn care services needed and leaves. His payment and tip is fulfilled through the app, so no contact needed. </a:t>
            </a:r>
            <a:endParaRPr dirty="0"/>
          </a:p>
          <a:p>
            <a:pPr marL="457200" lvl="0" indent="-304800" algn="l" rtl="0">
              <a:lnSpc>
                <a:spcPct val="115000"/>
              </a:lnSpc>
              <a:spcBef>
                <a:spcPts val="1000"/>
              </a:spcBef>
              <a:spcAft>
                <a:spcPts val="0"/>
              </a:spcAft>
              <a:buSzPts val="1200"/>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offers a user-friendly interface with intuitive interactions, ensuring a seamless user experience.</a:t>
            </a:r>
          </a:p>
          <a:p>
            <a:pPr marL="457200" lvl="0" indent="-304800" algn="l" rtl="0">
              <a:lnSpc>
                <a:spcPct val="115000"/>
              </a:lnSpc>
              <a:spcBef>
                <a:spcPts val="1000"/>
              </a:spcBef>
              <a:spcAft>
                <a:spcPts val="0"/>
              </a:spcAft>
              <a:buSzPts val="1200"/>
              <a:buChar char="●"/>
            </a:pPr>
            <a:r>
              <a:rPr lang="en-US" dirty="0"/>
              <a:t>Users can easily schedule mowing sessions, manage their lawn care preferences, and view upcoming appointments.</a:t>
            </a:r>
          </a:p>
          <a:p>
            <a:pPr marL="457200" lvl="0" indent="-304800" algn="l" rtl="0">
              <a:lnSpc>
                <a:spcPct val="115000"/>
              </a:lnSpc>
              <a:spcBef>
                <a:spcPts val="1000"/>
              </a:spcBef>
              <a:spcAft>
                <a:spcPts val="0"/>
              </a:spcAft>
              <a:buSzPts val="1200"/>
              <a:buChar char="●"/>
            </a:pPr>
            <a:r>
              <a:rPr lang="en-US" dirty="0"/>
              <a:t>The app provides clear instructions and guidance throughout the scheduling process, reducing user effort and minimizing cognitive load.</a:t>
            </a:r>
          </a:p>
          <a:p>
            <a:pPr marL="457200" lvl="0" indent="-304800" algn="l" rtl="0">
              <a:lnSpc>
                <a:spcPct val="115000"/>
              </a:lnSpc>
              <a:spcBef>
                <a:spcPts val="1000"/>
              </a:spcBef>
              <a:spcAft>
                <a:spcPts val="0"/>
              </a:spcAft>
              <a:buSzPts val="1200"/>
              <a:buChar char="●"/>
            </a:pPr>
            <a:r>
              <a:rPr lang="en-US" dirty="0"/>
              <a:t>Accessibility features, such as adjustable font sizes, color contrast options, and voice-guided navigation, enhance inclusivity for users with diverse needs.</a:t>
            </a:r>
          </a:p>
          <a:p>
            <a:pPr marL="457200" lvl="0" indent="-304800" algn="l" rtl="0">
              <a:lnSpc>
                <a:spcPct val="115000"/>
              </a:lnSpc>
              <a:spcBef>
                <a:spcPts val="1000"/>
              </a:spcBef>
              <a:spcAft>
                <a:spcPts val="0"/>
              </a:spcAft>
              <a:buSzPts val="1200"/>
              <a:buChar char="●"/>
            </a:pPr>
            <a:r>
              <a:rPr lang="en-US" dirty="0"/>
              <a:t>Push notifications and reminders keep users informed about upcoming appointments, improving engagement and reducing the likelihood of missed sessions.</a:t>
            </a:r>
            <a:endParaRPr dirty="0"/>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app contributes to environmental sustainability by optimizing lawn care practices, reducing emissions, and promoting water and chemical conservation.</a:t>
            </a:r>
          </a:p>
          <a:p>
            <a:pPr marL="457200" lvl="0" indent="-304800" algn="l" rtl="0">
              <a:lnSpc>
                <a:spcPct val="115000"/>
              </a:lnSpc>
              <a:spcBef>
                <a:spcPts val="1000"/>
              </a:spcBef>
              <a:spcAft>
                <a:spcPts val="0"/>
              </a:spcAft>
              <a:buSzPts val="1200"/>
              <a:buChar char="●"/>
            </a:pPr>
            <a:r>
              <a:rPr lang="en-US" dirty="0"/>
              <a:t>It may have social implications regarding job displacement for traditional lawn care workers, necessitating considerations for retraining or alternative employment opportunities.</a:t>
            </a:r>
          </a:p>
          <a:p>
            <a:pPr marL="457200" lvl="0" indent="-304800" algn="l" rtl="0">
              <a:lnSpc>
                <a:spcPct val="115000"/>
              </a:lnSpc>
              <a:spcBef>
                <a:spcPts val="1000"/>
              </a:spcBef>
              <a:spcAft>
                <a:spcPts val="0"/>
              </a:spcAft>
              <a:buSzPts val="1200"/>
              <a:buChar char="●"/>
            </a:pPr>
            <a:r>
              <a:rPr lang="en-US" dirty="0"/>
              <a:t>Ethical considerations include ensuring data privacy and security, transparent use of customer information, and responsible AI decision-making processes.</a:t>
            </a:r>
          </a:p>
          <a:p>
            <a:pPr marL="457200" lvl="0" indent="-304800" algn="l" rtl="0">
              <a:lnSpc>
                <a:spcPct val="115000"/>
              </a:lnSpc>
              <a:spcBef>
                <a:spcPts val="1000"/>
              </a:spcBef>
              <a:spcAft>
                <a:spcPts val="0"/>
              </a:spcAft>
              <a:buSzPts val="1200"/>
              <a:buChar char="●"/>
            </a:pPr>
            <a:r>
              <a:rPr lang="en-US" dirty="0"/>
              <a:t>Users benefit from the convenience and time-saving aspects of the app, allowing them to focus on other activities or spend quality time with family and friends.</a:t>
            </a:r>
          </a:p>
          <a:p>
            <a:pPr marL="457200" lvl="0" indent="-304800" algn="l" rtl="0">
              <a:lnSpc>
                <a:spcPct val="115000"/>
              </a:lnSpc>
              <a:spcBef>
                <a:spcPts val="1000"/>
              </a:spcBef>
              <a:spcAft>
                <a:spcPts val="0"/>
              </a:spcAft>
              <a:buSzPts val="1200"/>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leverages current technology, particularly object recognition, to accurately identify lawn boundaries and obstacles.</a:t>
            </a:r>
          </a:p>
          <a:p>
            <a:pPr marL="457200" lvl="0" indent="-304800" algn="l" rtl="0">
              <a:lnSpc>
                <a:spcPct val="115000"/>
              </a:lnSpc>
              <a:spcBef>
                <a:spcPts val="1000"/>
              </a:spcBef>
              <a:spcAft>
                <a:spcPts val="0"/>
              </a:spcAft>
              <a:buSzPts val="1200"/>
              <a:buChar char="●"/>
            </a:pPr>
            <a:r>
              <a:rPr lang="en-US" dirty="0"/>
              <a:t>Object recognition algorithms analyze images captured by the app's camera or uploaded by the user, identifying objects such as trees, flowerbeds, and fences.</a:t>
            </a:r>
          </a:p>
          <a:p>
            <a:pPr marL="457200" lvl="0" indent="-304800" algn="l" rtl="0">
              <a:lnSpc>
                <a:spcPct val="115000"/>
              </a:lnSpc>
              <a:spcBef>
                <a:spcPts val="1000"/>
              </a:spcBef>
              <a:spcAft>
                <a:spcPts val="0"/>
              </a:spcAft>
              <a:buSzPts val="1200"/>
              <a:buChar char="●"/>
            </a:pPr>
            <a:r>
              <a:rPr lang="en-US" dirty="0"/>
              <a:t>The app evaluates the accuracy and reliability of object recognition, considering factors like lighting conditions and potential limitations in detecting complex or irregular lawn shapes.</a:t>
            </a:r>
          </a:p>
          <a:p>
            <a:pPr marL="457200" lvl="0" indent="-304800" algn="l" rtl="0">
              <a:lnSpc>
                <a:spcPct val="115000"/>
              </a:lnSpc>
              <a:spcBef>
                <a:spcPts val="1000"/>
              </a:spcBef>
              <a:spcAft>
                <a:spcPts val="0"/>
              </a:spcAft>
              <a:buSzPts val="1200"/>
              <a:buChar char="●"/>
            </a:pPr>
            <a:r>
              <a:rPr lang="en-US" dirty="0"/>
              <a:t>Pushing technological boundaries may involve exploring advanced object recognition techniques, such as machine learning and deep neural networks, to improve the precision and efficiency of lawn boundary detection.</a:t>
            </a:r>
          </a:p>
          <a:p>
            <a:pPr marL="457200" lvl="0" indent="-304800" algn="l" rtl="0">
              <a:lnSpc>
                <a:spcPct val="115000"/>
              </a:lnSpc>
              <a:spcBef>
                <a:spcPts val="1000"/>
              </a:spcBef>
              <a:spcAft>
                <a:spcPts val="0"/>
              </a:spcAft>
              <a:buSzPts val="1200"/>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Hardware Components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Devices:</a:t>
            </a:r>
          </a:p>
          <a:p>
            <a:pPr marL="895350" lvl="1" indent="-285750">
              <a:lnSpc>
                <a:spcPct val="100000"/>
              </a:lnSpc>
              <a:spcBef>
                <a:spcPts val="1000"/>
              </a:spcBef>
              <a:buFont typeface="Courier New" panose="02070309020205020404" pitchFamily="49" charset="0"/>
              <a:buChar char="o"/>
            </a:pPr>
            <a:r>
              <a:rPr lang="en-US" sz="1200" dirty="0"/>
              <a:t>Smartphones or tablets: These devices act as the primary interface for users to interact with the app and schedule mowing sessions.</a:t>
            </a:r>
          </a:p>
          <a:p>
            <a:pPr marL="895350" lvl="1" indent="-285750">
              <a:lnSpc>
                <a:spcPct val="100000"/>
              </a:lnSpc>
              <a:spcBef>
                <a:spcPts val="1000"/>
              </a:spcBef>
              <a:buFont typeface="Courier New" panose="02070309020205020404" pitchFamily="49" charset="0"/>
              <a:buChar char="o"/>
            </a:pPr>
            <a:r>
              <a:rPr lang="en-US" sz="1200" dirty="0"/>
              <a:t>Cameras: User devices with built-in cameras capture images of the lawn for object recognition and measurement.</a:t>
            </a:r>
          </a:p>
          <a:p>
            <a:pPr marL="323850" indent="-171450">
              <a:spcBef>
                <a:spcPts val="1000"/>
              </a:spcBef>
              <a:buFont typeface="Arial" panose="020B0604020202020204" pitchFamily="34" charset="0"/>
              <a:buChar char="•"/>
            </a:pPr>
            <a:r>
              <a:rPr lang="en-US" dirty="0"/>
              <a:t>Object Recognition and Measurement:</a:t>
            </a:r>
          </a:p>
          <a:p>
            <a:pPr marL="895350" lvl="1" indent="-285750">
              <a:lnSpc>
                <a:spcPct val="100000"/>
              </a:lnSpc>
              <a:spcBef>
                <a:spcPts val="1000"/>
              </a:spcBef>
              <a:buFont typeface="Courier New" panose="02070309020205020404" pitchFamily="49" charset="0"/>
              <a:buChar char="o"/>
            </a:pPr>
            <a:r>
              <a:rPr lang="en-US" sz="1200" dirty="0"/>
              <a:t>Image Processing Unit (IPU): Integrated into user devices, IPUs assist in accelerating image processing tasks. </a:t>
            </a:r>
          </a:p>
          <a:p>
            <a:pPr marL="895350" lvl="1" indent="-285750">
              <a:lnSpc>
                <a:spcPct val="100000"/>
              </a:lnSpc>
              <a:spcBef>
                <a:spcPts val="1000"/>
              </a:spcBef>
              <a:buFont typeface="Courier New" panose="02070309020205020404" pitchFamily="49" charset="0"/>
              <a:buChar char="o"/>
            </a:pPr>
            <a:r>
              <a:rPr lang="en-US" sz="1200" dirty="0"/>
              <a:t>Deep Learning Models: Pretrained convolutional neural network (CNN) models capable of detecting and segmenting objects within the lawn images.</a:t>
            </a:r>
          </a:p>
        </p:txBody>
      </p:sp>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3.8|2.5|2.6|5.1"/>
</p:tagLst>
</file>

<file path=ppt/tags/tag11.xml><?xml version="1.0" encoding="utf-8"?>
<p:tagLst xmlns:a="http://schemas.openxmlformats.org/drawingml/2006/main" xmlns:r="http://schemas.openxmlformats.org/officeDocument/2006/relationships" xmlns:p="http://schemas.openxmlformats.org/presentationml/2006/main">
  <p:tag name="TIMING" val="|3.8|2.5|2.6|5.1"/>
</p:tagLst>
</file>

<file path=ppt/tags/tag12.xml><?xml version="1.0" encoding="utf-8"?>
<p:tagLst xmlns:a="http://schemas.openxmlformats.org/drawingml/2006/main" xmlns:r="http://schemas.openxmlformats.org/officeDocument/2006/relationships" xmlns:p="http://schemas.openxmlformats.org/presentationml/2006/main">
  <p:tag name="TIMING" val="|3.8|2.5|2.6|5.1"/>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3.8|2.5|2.6|5.1"/>
</p:tagLst>
</file>

<file path=ppt/tags/tag15.xml><?xml version="1.0" encoding="utf-8"?>
<p:tagLst xmlns:a="http://schemas.openxmlformats.org/drawingml/2006/main" xmlns:r="http://schemas.openxmlformats.org/officeDocument/2006/relationships" xmlns:p="http://schemas.openxmlformats.org/presentationml/2006/main">
  <p:tag name="TIMING" val="|3.8|2.5|2.6|5.1"/>
</p:tagLst>
</file>

<file path=ppt/tags/tag16.xml><?xml version="1.0" encoding="utf-8"?>
<p:tagLst xmlns:a="http://schemas.openxmlformats.org/drawingml/2006/main" xmlns:r="http://schemas.openxmlformats.org/officeDocument/2006/relationships" xmlns:p="http://schemas.openxmlformats.org/presentationml/2006/main">
  <p:tag name="TIMING" val="|3.8|2.5|2.6|5.1"/>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3.8|2.5|2.6|5.1"/>
</p:tagLst>
</file>

<file path=ppt/tags/tag19.xml><?xml version="1.0" encoding="utf-8"?>
<p:tagLst xmlns:a="http://schemas.openxmlformats.org/drawingml/2006/main" xmlns:r="http://schemas.openxmlformats.org/officeDocument/2006/relationships" xmlns:p="http://schemas.openxmlformats.org/presentationml/2006/main">
  <p:tag name="TIMING" val="|3.8|2.5|2.6|5.1"/>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20.xml><?xml version="1.0" encoding="utf-8"?>
<p:tagLst xmlns:a="http://schemas.openxmlformats.org/drawingml/2006/main" xmlns:r="http://schemas.openxmlformats.org/officeDocument/2006/relationships" xmlns:p="http://schemas.openxmlformats.org/presentationml/2006/main">
  <p:tag name="TIMING" val="|3.8|2.5|2.6|5.1"/>
</p:tagLst>
</file>

<file path=ppt/tags/tag21.xml><?xml version="1.0" encoding="utf-8"?>
<p:tagLst xmlns:a="http://schemas.openxmlformats.org/drawingml/2006/main" xmlns:r="http://schemas.openxmlformats.org/officeDocument/2006/relationships" xmlns:p="http://schemas.openxmlformats.org/presentationml/2006/main">
  <p:tag name="TIMING" val="|3.8|2.5|2.6|5.1"/>
</p:tagLst>
</file>

<file path=ppt/tags/tag22.xml><?xml version="1.0" encoding="utf-8"?>
<p:tagLst xmlns:a="http://schemas.openxmlformats.org/drawingml/2006/main" xmlns:r="http://schemas.openxmlformats.org/officeDocument/2006/relationships" xmlns:p="http://schemas.openxmlformats.org/presentationml/2006/main">
  <p:tag name="TIMING" val="|3.8|2.5|2.6|5.1"/>
</p:tagLst>
</file>

<file path=ppt/tags/tag23.xml><?xml version="1.0" encoding="utf-8"?>
<p:tagLst xmlns:a="http://schemas.openxmlformats.org/drawingml/2006/main" xmlns:r="http://schemas.openxmlformats.org/officeDocument/2006/relationships" xmlns:p="http://schemas.openxmlformats.org/presentationml/2006/main">
  <p:tag name="TIMING" val="|3.8|2.5|2.6|5.1"/>
</p:tagLst>
</file>

<file path=ppt/tags/tag24.xml><?xml version="1.0" encoding="utf-8"?>
<p:tagLst xmlns:a="http://schemas.openxmlformats.org/drawingml/2006/main" xmlns:r="http://schemas.openxmlformats.org/officeDocument/2006/relationships" xmlns:p="http://schemas.openxmlformats.org/presentationml/2006/main">
  <p:tag name="TIMING" val="|3.8|2.5|2.6|5.1"/>
</p:tagLst>
</file>

<file path=ppt/tags/tag25.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3.8|2.5|2.6|5.1"/>
</p:tagLst>
</file>

<file path=ppt/tags/tag6.xml><?xml version="1.0" encoding="utf-8"?>
<p:tagLst xmlns:a="http://schemas.openxmlformats.org/drawingml/2006/main" xmlns:r="http://schemas.openxmlformats.org/officeDocument/2006/relationships" xmlns:p="http://schemas.openxmlformats.org/presentationml/2006/main">
  <p:tag name="TIMING" val="|3.8|2.5|2.6|5.1"/>
</p:tagLst>
</file>

<file path=ppt/tags/tag7.xml><?xml version="1.0" encoding="utf-8"?>
<p:tagLst xmlns:a="http://schemas.openxmlformats.org/drawingml/2006/main" xmlns:r="http://schemas.openxmlformats.org/officeDocument/2006/relationships" xmlns:p="http://schemas.openxmlformats.org/presentationml/2006/main">
  <p:tag name="TIMING" val="|3.8|2.5|2.6|5.1"/>
</p:tagLst>
</file>

<file path=ppt/tags/tag8.xml><?xml version="1.0" encoding="utf-8"?>
<p:tagLst xmlns:a="http://schemas.openxmlformats.org/drawingml/2006/main" xmlns:r="http://schemas.openxmlformats.org/officeDocument/2006/relationships" xmlns:p="http://schemas.openxmlformats.org/presentationml/2006/main">
  <p:tag name="TIMING" val="|3.8|2.5|2.6|5.1"/>
</p:tagLst>
</file>

<file path=ppt/tags/tag9.xml><?xml version="1.0" encoding="utf-8"?>
<p:tagLst xmlns:a="http://schemas.openxmlformats.org/drawingml/2006/main" xmlns:r="http://schemas.openxmlformats.org/officeDocument/2006/relationships" xmlns:p="http://schemas.openxmlformats.org/presentationml/2006/main">
  <p:tag name="TIMING" val="|3.8|2.5|2.6|5.1"/>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2509</TotalTime>
  <Words>5126</Words>
  <Application>Microsoft Macintosh PowerPoint</Application>
  <PresentationFormat>On-screen Show (16:9)</PresentationFormat>
  <Paragraphs>323</Paragraphs>
  <Slides>28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PT Sans</vt:lpstr>
      <vt:lpstr>Open Sans</vt:lpstr>
      <vt:lpstr>Poppins SemiBold</vt:lpstr>
      <vt:lpstr>Poppins</vt:lpstr>
      <vt:lpstr>Courier New</vt:lpstr>
      <vt:lpstr>Lato</vt:lpstr>
      <vt:lpstr>Arial</vt:lpstr>
      <vt:lpstr>Times New Roman</vt:lpstr>
      <vt:lpstr>Roboto Condensed Light</vt:lpstr>
      <vt:lpstr>Elegant, Modern Milky White Company Profile by Slidesgo</vt:lpstr>
      <vt:lpstr>Lawn Buddy “The cutting hedge technology”</vt:lpstr>
      <vt:lpstr>Low-Fidelity Prototype Sketch/Wireframe</vt:lpstr>
      <vt:lpstr>Low-Fidelity Prototype User Flow/Storyboard</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 Hardware Components</vt:lpstr>
      <vt:lpstr>AI Technology Stack Schematics Hardware and Infrastructure: Cloud Services</vt:lpstr>
      <vt:lpstr>AI Technology Stack Schematics Hardware and Infrastructure: Amazon SageMaker Workflow</vt:lpstr>
      <vt:lpstr>AI Technology Stack Schematics Software</vt:lpstr>
      <vt:lpstr>AI Technology Stack Schematics Software</vt:lpstr>
      <vt:lpstr>AI Technology Stack Schematics Data</vt:lpstr>
      <vt:lpstr>AI Technology Stack Schematics Data</vt:lpstr>
      <vt:lpstr>AI Technology Stack Schematics Algorithms</vt:lpstr>
      <vt:lpstr>AI Technology Stack Schematics Algorithms</vt:lpstr>
      <vt:lpstr>AI Technology Stack Schematics Algorithms</vt:lpstr>
      <vt:lpstr>PowerPoint Presentation</vt:lpstr>
      <vt:lpstr>Identification of Target Customer Segment Criteria: Age</vt:lpstr>
      <vt:lpstr>Identification of Target Customer Segment Criteria: Customer Type</vt:lpstr>
      <vt:lpstr>Identification of Target Customer Segment Most Suitable Customer Segment </vt:lpstr>
      <vt:lpstr>Identification of Key Customer Problems Primary Data Strategy: Interviews</vt:lpstr>
      <vt:lpstr>Identification of Key Customer Problems Primary Data Strategy: Interviews</vt:lpstr>
      <vt:lpstr>Identification of Key Customer Problems Primary Data Strategy: Interviews</vt:lpstr>
      <vt:lpstr>PowerPoint Presentation</vt:lpstr>
      <vt:lpstr>Analysis of Customer Discovery Data Qualitative Analysis</vt:lpstr>
      <vt:lpstr>Analysis of Customer Discovery Data Analysis Results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280</cp:revision>
  <dcterms:modified xsi:type="dcterms:W3CDTF">2023-07-10T21:20:35Z</dcterms:modified>
</cp:coreProperties>
</file>