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340" r:id="rId4"/>
    <p:sldId id="349" r:id="rId5"/>
    <p:sldId id="341" r:id="rId6"/>
    <p:sldId id="266" r:id="rId7"/>
    <p:sldId id="343" r:id="rId8"/>
    <p:sldId id="344" r:id="rId9"/>
    <p:sldId id="345" r:id="rId10"/>
    <p:sldId id="346" r:id="rId11"/>
    <p:sldId id="347" r:id="rId12"/>
    <p:sldId id="348" r:id="rId13"/>
  </p:sldIdLst>
  <p:sldSz cx="9144000" cy="5143500" type="screen16x9"/>
  <p:notesSz cx="6858000" cy="9144000"/>
  <p:embeddedFontLst>
    <p:embeddedFont>
      <p:font typeface="Bungee" panose="020B0604020202020204" charset="0"/>
      <p:regular r:id="rId15"/>
    </p:embeddedFont>
    <p:embeddedFont>
      <p:font typeface="Lato" panose="020F0502020204030203"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oppins" panose="00000500000000000000" pitchFamily="2" charset="0"/>
      <p:regular r:id="rId24"/>
      <p:bold r:id="rId25"/>
      <p:italic r:id="rId26"/>
      <p:boldItalic r:id="rId27"/>
    </p:embeddedFont>
    <p:embeddedFont>
      <p:font typeface="Poppins SemiBold" panose="00000700000000000000" pitchFamily="2"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3F3F3"/>
    <a:srgbClr val="F9F9F9"/>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80"/>
    <p:restoredTop sz="91495" autoAdjust="0"/>
  </p:normalViewPr>
  <p:slideViewPr>
    <p:cSldViewPr snapToGrid="0">
      <p:cViewPr varScale="1">
        <p:scale>
          <a:sx n="187" d="100"/>
          <a:sy n="187" d="100"/>
        </p:scale>
        <p:origin x="16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Lawn Buddy's scalability is underpinned by a robust financial foundation, diverse revenue streams, efficient cost management, strategic allocation of startup investments, growing operating performance, and available net startup funds. With a comprehensive approach to scaling, Lawn Buddy is positioned to capitalize on the expanding lawn care market, driving continuous innovation, geographic expansion, and enhanced customer experiences.</a:t>
            </a:r>
            <a:endParaRPr dirty="0"/>
          </a:p>
        </p:txBody>
      </p:sp>
    </p:spTree>
    <p:extLst>
      <p:ext uri="{BB962C8B-B14F-4D97-AF65-F5344CB8AC3E}">
        <p14:creationId xmlns:p14="http://schemas.microsoft.com/office/powerpoint/2010/main" val="380661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summation, Lawn Buddy's strategic growth plan, financial performance, and market potential warrant a post-money valuation of $25 million. This valuation, driven by a $5 million financing round for 20% equity, reflects the company's strategic direction, commitment to innovation, and readiness to capture a substantial share of the dynamic lawn care industry.</a:t>
            </a:r>
          </a:p>
        </p:txBody>
      </p:sp>
    </p:spTree>
    <p:extLst>
      <p:ext uri="{BB962C8B-B14F-4D97-AF65-F5344CB8AC3E}">
        <p14:creationId xmlns:p14="http://schemas.microsoft.com/office/powerpoint/2010/main" val="239846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312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customer personas highlight the diverse needs and pain points of two distinct segments targeted by Lawn Buddy. By addressing the specific goals and challenges of middle-aged homeowners and commercial property managers, Lawn Buddy can tailor its value propositions to provide maximum value and convenience to each customer group.</a:t>
            </a:r>
            <a:endParaRPr dirty="0"/>
          </a:p>
        </p:txBody>
      </p:sp>
    </p:spTree>
    <p:extLst>
      <p:ext uri="{BB962C8B-B14F-4D97-AF65-F5344CB8AC3E}">
        <p14:creationId xmlns:p14="http://schemas.microsoft.com/office/powerpoint/2010/main" val="151268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understanding and addressing these customer problems, Lawn Buddy can create a tailored solution that truly resonates with its target customers, whether they are middle-aged homeowners or commercial property managers.</a:t>
            </a:r>
          </a:p>
        </p:txBody>
      </p:sp>
    </p:spTree>
    <p:extLst>
      <p:ext uri="{BB962C8B-B14F-4D97-AF65-F5344CB8AC3E}">
        <p14:creationId xmlns:p14="http://schemas.microsoft.com/office/powerpoint/2010/main" val="165191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mj-lt"/>
              <a:buNone/>
            </a:pPr>
            <a:endParaRPr 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94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415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13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254015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6" r:id="rId13"/>
    <p:sldLayoutId id="2147483669" r:id="rId14"/>
    <p:sldLayoutId id="2147483670" r:id="rId15"/>
    <p:sldLayoutId id="2147483671" r:id="rId16"/>
    <p:sldLayoutId id="2147483672" r:id="rId17"/>
    <p:sldLayoutId id="2147483673" r:id="rId18"/>
    <p:sldLayoutId id="2147483675" r:id="rId19"/>
    <p:sldLayoutId id="2147483676"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6.jp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20.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6.jp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8/4/2023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3065818" y="2784075"/>
            <a:ext cx="3012363"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Final Venture Concept Pitch</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246657"/>
            <a:ext cx="7671552"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Overview</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8C073D0B-1492-FD32-8429-A3909FE811D1}"/>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14E6D14-3841-5CD2-0A33-6BAFB41C74E3}"/>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5318796-CD96-948B-85D1-73126F21A195}"/>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CD20A1D-A8FE-5F7C-9E90-50246F835808}"/>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5592EFF5-8B33-26F1-60D6-53D2C85F36DE}"/>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7" name="Google Shape;157;p29">
            <a:extLst>
              <a:ext uri="{FF2B5EF4-FFF2-40B4-BE49-F238E27FC236}">
                <a16:creationId xmlns:a16="http://schemas.microsoft.com/office/drawing/2014/main" id="{07D7083E-B3AB-DFAB-491E-5777042DE365}"/>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9" name="Google Shape;158;p29">
            <a:extLst>
              <a:ext uri="{FF2B5EF4-FFF2-40B4-BE49-F238E27FC236}">
                <a16:creationId xmlns:a16="http://schemas.microsoft.com/office/drawing/2014/main" id="{C79E21B4-4A0C-C421-1B6D-DE7E4828F467}"/>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10" name="Google Shape;159;p29">
            <a:extLst>
              <a:ext uri="{FF2B5EF4-FFF2-40B4-BE49-F238E27FC236}">
                <a16:creationId xmlns:a16="http://schemas.microsoft.com/office/drawing/2014/main" id="{3BE5AF34-AE19-37AE-73D1-2B417C1F8BD8}"/>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0;p29">
            <a:extLst>
              <a:ext uri="{FF2B5EF4-FFF2-40B4-BE49-F238E27FC236}">
                <a16:creationId xmlns:a16="http://schemas.microsoft.com/office/drawing/2014/main" id="{4D0B3772-63C5-EACC-3E5F-83577EC78AA0}"/>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12" name="Google Shape;161;p29">
            <a:extLst>
              <a:ext uri="{FF2B5EF4-FFF2-40B4-BE49-F238E27FC236}">
                <a16:creationId xmlns:a16="http://schemas.microsoft.com/office/drawing/2014/main" id="{C4E2311C-3980-E6A8-9F20-D474163F888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13" name="Google Shape;162;p29">
            <a:extLst>
              <a:ext uri="{FF2B5EF4-FFF2-40B4-BE49-F238E27FC236}">
                <a16:creationId xmlns:a16="http://schemas.microsoft.com/office/drawing/2014/main" id="{79E3CF75-C285-920A-841A-AE8018CB8885}"/>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3;p29">
            <a:extLst>
              <a:ext uri="{FF2B5EF4-FFF2-40B4-BE49-F238E27FC236}">
                <a16:creationId xmlns:a16="http://schemas.microsoft.com/office/drawing/2014/main" id="{4C4C7EC8-FBDC-9E14-61B4-F2509D72A875}"/>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15" name="Google Shape;164;p29">
            <a:extLst>
              <a:ext uri="{FF2B5EF4-FFF2-40B4-BE49-F238E27FC236}">
                <a16:creationId xmlns:a16="http://schemas.microsoft.com/office/drawing/2014/main" id="{07BAD35C-5F4F-8E81-3F1A-683D48042E41}"/>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17" name="Google Shape;165;p29">
            <a:extLst>
              <a:ext uri="{FF2B5EF4-FFF2-40B4-BE49-F238E27FC236}">
                <a16:creationId xmlns:a16="http://schemas.microsoft.com/office/drawing/2014/main" id="{13292171-AED0-F3AB-11DF-44138D87B9F3}"/>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p29">
            <a:extLst>
              <a:ext uri="{FF2B5EF4-FFF2-40B4-BE49-F238E27FC236}">
                <a16:creationId xmlns:a16="http://schemas.microsoft.com/office/drawing/2014/main" id="{A6B54A1F-BC6E-FDC5-47D1-8D8214A0DB30}"/>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19" name="Google Shape;167;p29">
            <a:extLst>
              <a:ext uri="{FF2B5EF4-FFF2-40B4-BE49-F238E27FC236}">
                <a16:creationId xmlns:a16="http://schemas.microsoft.com/office/drawing/2014/main" id="{34D14511-431D-6C2F-79DC-5AD857D216D5}"/>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20" name="Google Shape;168;p29">
            <a:extLst>
              <a:ext uri="{FF2B5EF4-FFF2-40B4-BE49-F238E27FC236}">
                <a16:creationId xmlns:a16="http://schemas.microsoft.com/office/drawing/2014/main" id="{018CBEA2-6022-AD58-3011-9BD73BAFDBFB}"/>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9;p29">
            <a:extLst>
              <a:ext uri="{FF2B5EF4-FFF2-40B4-BE49-F238E27FC236}">
                <a16:creationId xmlns:a16="http://schemas.microsoft.com/office/drawing/2014/main" id="{32832FA5-B81F-5483-6ADC-CFE30AEF5B30}"/>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22" name="Google Shape;170;p29">
            <a:extLst>
              <a:ext uri="{FF2B5EF4-FFF2-40B4-BE49-F238E27FC236}">
                <a16:creationId xmlns:a16="http://schemas.microsoft.com/office/drawing/2014/main" id="{A3C628BA-68EC-480C-84F6-6037F5DCAFD2}"/>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23" name="Google Shape;171;p29">
            <a:extLst>
              <a:ext uri="{FF2B5EF4-FFF2-40B4-BE49-F238E27FC236}">
                <a16:creationId xmlns:a16="http://schemas.microsoft.com/office/drawing/2014/main" id="{7FFB918C-3EA8-B564-96FA-5D2036A98C85}"/>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p29">
            <a:extLst>
              <a:ext uri="{FF2B5EF4-FFF2-40B4-BE49-F238E27FC236}">
                <a16:creationId xmlns:a16="http://schemas.microsoft.com/office/drawing/2014/main" id="{8AC7E4B3-9FD7-77A2-8F98-DA745ED8954A}"/>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25" name="Google Shape;173;p29">
            <a:extLst>
              <a:ext uri="{FF2B5EF4-FFF2-40B4-BE49-F238E27FC236}">
                <a16:creationId xmlns:a16="http://schemas.microsoft.com/office/drawing/2014/main" id="{C9CA4A37-9696-098F-844F-D876D257BC85}"/>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26" name="Google Shape;174;p29">
            <a:extLst>
              <a:ext uri="{FF2B5EF4-FFF2-40B4-BE49-F238E27FC236}">
                <a16:creationId xmlns:a16="http://schemas.microsoft.com/office/drawing/2014/main" id="{01AFFD32-BB01-9726-E7CD-C4904C34ECF5}"/>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a:extLst>
              <a:ext uri="{FF2B5EF4-FFF2-40B4-BE49-F238E27FC236}">
                <a16:creationId xmlns:a16="http://schemas.microsoft.com/office/drawing/2014/main" id="{7E1EC969-7A1C-26E8-F9F8-811FFCE3FAF6}"/>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28" name="Google Shape;158;p29">
            <a:extLst>
              <a:ext uri="{FF2B5EF4-FFF2-40B4-BE49-F238E27FC236}">
                <a16:creationId xmlns:a16="http://schemas.microsoft.com/office/drawing/2014/main" id="{6083A3D1-799D-4793-4B04-B4E90C3EB225}"/>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29" name="Google Shape;159;p29">
            <a:extLst>
              <a:ext uri="{FF2B5EF4-FFF2-40B4-BE49-F238E27FC236}">
                <a16:creationId xmlns:a16="http://schemas.microsoft.com/office/drawing/2014/main" id="{802FB9F3-B7D0-926A-C80F-9D03DB8D376B}"/>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p29">
            <a:extLst>
              <a:ext uri="{FF2B5EF4-FFF2-40B4-BE49-F238E27FC236}">
                <a16:creationId xmlns:a16="http://schemas.microsoft.com/office/drawing/2014/main" id="{C07F8F4A-2C05-8E94-ED82-D8854B5387AB}"/>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31" name="Google Shape;170;p29">
            <a:extLst>
              <a:ext uri="{FF2B5EF4-FFF2-40B4-BE49-F238E27FC236}">
                <a16:creationId xmlns:a16="http://schemas.microsoft.com/office/drawing/2014/main" id="{EB31A853-EE7A-FFAE-6607-1109FDE3E164}"/>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32" name="Google Shape;171;p29">
            <a:extLst>
              <a:ext uri="{FF2B5EF4-FFF2-40B4-BE49-F238E27FC236}">
                <a16:creationId xmlns:a16="http://schemas.microsoft.com/office/drawing/2014/main" id="{4A1DCB33-19B3-7FA7-7D44-36929D562F3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p29">
            <a:extLst>
              <a:ext uri="{FF2B5EF4-FFF2-40B4-BE49-F238E27FC236}">
                <a16:creationId xmlns:a16="http://schemas.microsoft.com/office/drawing/2014/main" id="{22C197E6-5BAD-114E-F231-376BD4B1591F}"/>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34" name="Google Shape;173;p29">
            <a:extLst>
              <a:ext uri="{FF2B5EF4-FFF2-40B4-BE49-F238E27FC236}">
                <a16:creationId xmlns:a16="http://schemas.microsoft.com/office/drawing/2014/main" id="{000A9976-7BE4-BF1F-E1A2-EAAB6453443A}"/>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35" name="Google Shape;174;p29">
            <a:extLst>
              <a:ext uri="{FF2B5EF4-FFF2-40B4-BE49-F238E27FC236}">
                <a16:creationId xmlns:a16="http://schemas.microsoft.com/office/drawing/2014/main" id="{7015DE05-DA96-800F-68AF-B8BCAD04E911}"/>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Picture 35">
            <a:extLst>
              <a:ext uri="{FF2B5EF4-FFF2-40B4-BE49-F238E27FC236}">
                <a16:creationId xmlns:a16="http://schemas.microsoft.com/office/drawing/2014/main" id="{D4964DF4-1D6D-7F4C-443D-3CFC6A7F214C}"/>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37" name="Picture 36">
            <a:extLst>
              <a:ext uri="{FF2B5EF4-FFF2-40B4-BE49-F238E27FC236}">
                <a16:creationId xmlns:a16="http://schemas.microsoft.com/office/drawing/2014/main" id="{7DC90ADC-47B1-4026-5A9D-5448E9FE033C}"/>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38" name="Picture 37">
            <a:extLst>
              <a:ext uri="{FF2B5EF4-FFF2-40B4-BE49-F238E27FC236}">
                <a16:creationId xmlns:a16="http://schemas.microsoft.com/office/drawing/2014/main" id="{1D97C282-3F49-12D4-9498-3220815A18FE}"/>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39" name="Picture 38">
            <a:extLst>
              <a:ext uri="{FF2B5EF4-FFF2-40B4-BE49-F238E27FC236}">
                <a16:creationId xmlns:a16="http://schemas.microsoft.com/office/drawing/2014/main" id="{26CDE2FF-E028-176B-7F78-C41CB5EBDC43}"/>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40" name="Picture 39">
            <a:extLst>
              <a:ext uri="{FF2B5EF4-FFF2-40B4-BE49-F238E27FC236}">
                <a16:creationId xmlns:a16="http://schemas.microsoft.com/office/drawing/2014/main" id="{12D18789-6A1A-6793-A24C-820E4F5C6454}"/>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41" name="Picture 40">
            <a:extLst>
              <a:ext uri="{FF2B5EF4-FFF2-40B4-BE49-F238E27FC236}">
                <a16:creationId xmlns:a16="http://schemas.microsoft.com/office/drawing/2014/main" id="{919DF1F6-C48D-091A-A694-0A94B0272241}"/>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42" name="Picture 41">
            <a:extLst>
              <a:ext uri="{FF2B5EF4-FFF2-40B4-BE49-F238E27FC236}">
                <a16:creationId xmlns:a16="http://schemas.microsoft.com/office/drawing/2014/main" id="{174D8359-F258-927C-F642-83E911C7920B}"/>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43" name="Picture 42">
            <a:extLst>
              <a:ext uri="{FF2B5EF4-FFF2-40B4-BE49-F238E27FC236}">
                <a16:creationId xmlns:a16="http://schemas.microsoft.com/office/drawing/2014/main" id="{2F84276C-B465-EDE2-4478-88039B558C55}"/>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44" name="Picture 43">
            <a:extLst>
              <a:ext uri="{FF2B5EF4-FFF2-40B4-BE49-F238E27FC236}">
                <a16:creationId xmlns:a16="http://schemas.microsoft.com/office/drawing/2014/main" id="{3614B2A5-70D8-A5FD-4A2D-99DEABB6752D}"/>
              </a:ext>
            </a:extLst>
          </p:cNvPr>
          <p:cNvPicPr>
            <a:picLocks noChangeAspect="1"/>
          </p:cNvPicPr>
          <p:nvPr/>
        </p:nvPicPr>
        <p:blipFill>
          <a:blip r:embed="rId12"/>
          <a:stretch>
            <a:fillRect/>
          </a:stretch>
        </p:blipFill>
        <p:spPr>
          <a:xfrm>
            <a:off x="6369686" y="3874448"/>
            <a:ext cx="365760" cy="365760"/>
          </a:xfrm>
          <a:prstGeom prst="rect">
            <a:avLst/>
          </a:prstGeom>
        </p:spPr>
      </p:pic>
    </p:spTree>
    <p:extLst>
      <p:ext uri="{BB962C8B-B14F-4D97-AF65-F5344CB8AC3E}">
        <p14:creationId xmlns:p14="http://schemas.microsoft.com/office/powerpoint/2010/main" val="29305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477078" y="246859"/>
            <a:ext cx="7519440" cy="664500"/>
          </a:xfrm>
          <a:prstGeom prst="rect">
            <a:avLst/>
          </a:prstGeom>
        </p:spPr>
        <p:txBody>
          <a:bodyPr spcFirstLastPara="1" wrap="square" lIns="91425" tIns="91425" rIns="91425" bIns="91425" anchor="t" anchorCtr="0">
            <a:noAutofit/>
          </a:bodyPr>
          <a:lstStyle/>
          <a:p>
            <a:pPr>
              <a:lnSpc>
                <a:spcPct val="150000"/>
              </a:lnSpc>
            </a:pPr>
            <a:r>
              <a:rPr lang="en-US" sz="1800" dirty="0"/>
              <a:t>Unit Economics &amp; Scalability</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86CFC4DC-0C07-E6AE-C689-19C06DD63797}"/>
              </a:ext>
            </a:extLst>
          </p:cNvPr>
          <p:cNvGraphicFramePr>
            <a:graphicFrameLocks noGrp="1"/>
          </p:cNvGraphicFramePr>
          <p:nvPr>
            <p:extLst>
              <p:ext uri="{D42A27DB-BD31-4B8C-83A1-F6EECF244321}">
                <p14:modId xmlns:p14="http://schemas.microsoft.com/office/powerpoint/2010/main" val="654357441"/>
              </p:ext>
            </p:extLst>
          </p:nvPr>
        </p:nvGraphicFramePr>
        <p:xfrm>
          <a:off x="477078" y="1297993"/>
          <a:ext cx="2093692" cy="1941380"/>
        </p:xfrm>
        <a:graphic>
          <a:graphicData uri="http://schemas.openxmlformats.org/drawingml/2006/table">
            <a:tbl>
              <a:tblPr/>
              <a:tblGrid>
                <a:gridCol w="1382602">
                  <a:extLst>
                    <a:ext uri="{9D8B030D-6E8A-4147-A177-3AD203B41FA5}">
                      <a16:colId xmlns:a16="http://schemas.microsoft.com/office/drawing/2014/main" val="2401853442"/>
                    </a:ext>
                  </a:extLst>
                </a:gridCol>
                <a:gridCol w="711090">
                  <a:extLst>
                    <a:ext uri="{9D8B030D-6E8A-4147-A177-3AD203B41FA5}">
                      <a16:colId xmlns:a16="http://schemas.microsoft.com/office/drawing/2014/main" val="1662972692"/>
                    </a:ext>
                  </a:extLst>
                </a:gridCol>
              </a:tblGrid>
              <a:tr h="101178">
                <a:tc gridSpan="2">
                  <a:txBody>
                    <a:bodyPr/>
                    <a:lstStyle/>
                    <a:p>
                      <a:pPr algn="ctr" fontAlgn="b"/>
                      <a:r>
                        <a:rPr lang="en-US" sz="600" b="1" dirty="0">
                          <a:effectLst/>
                          <a:latin typeface="Lato" panose="020F0502020204030203" pitchFamily="34" charset="0"/>
                          <a:ea typeface="Lato" panose="020F0502020204030203" pitchFamily="34" charset="0"/>
                          <a:cs typeface="Lato" panose="020F0502020204030203" pitchFamily="34" charset="0"/>
                        </a:rPr>
                        <a:t>Lawn Buddy Income Statement - 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
                      <a:r>
                        <a:rPr lang="en-US" sz="800" b="1" dirty="0">
                          <a:effectLst/>
                          <a:latin typeface="Lato" panose="020F0502020204030203" pitchFamily="34" charset="0"/>
                          <a:ea typeface="Lato" panose="020F0502020204030203" pitchFamily="34" charset="0"/>
                          <a:cs typeface="Lato" panose="020F0502020204030203" pitchFamily="34" charset="0"/>
                        </a:rPr>
                        <a:t>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84204659"/>
                  </a:ext>
                </a:extLst>
              </a:tr>
              <a:tr h="101178">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Revenue:</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65646124"/>
                  </a:ext>
                </a:extLst>
              </a:tr>
              <a:tr h="10137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Commissions from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$700,000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92879601"/>
                  </a:ext>
                </a:extLst>
              </a:tr>
              <a:tr h="101178">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Subscription Fees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4651164"/>
                  </a:ext>
                </a:extLst>
              </a:tr>
              <a:tr h="101178">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Advertising Revenue</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$30,000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82767491"/>
                  </a:ext>
                </a:extLst>
              </a:tr>
              <a:tr h="101178">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Monthly Revenue</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$750,000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3264854474"/>
                  </a:ext>
                </a:extLst>
              </a:tr>
              <a:tr h="101178">
                <a:tc gridSpan="2">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70983675"/>
                  </a:ext>
                </a:extLst>
              </a:tr>
              <a:tr h="101178">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Cost of Goods Sold (COGS):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4689058"/>
                  </a:ext>
                </a:extLst>
              </a:tr>
              <a:tr h="101178">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Service Provider Payments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$550,000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042535"/>
                  </a:ext>
                </a:extLst>
              </a:tr>
              <a:tr h="10137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Platform Maintenance and Hosting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$25,000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86080878"/>
                  </a:ext>
                </a:extLst>
              </a:tr>
              <a:tr h="101178">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Customer Support</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$15,000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62983001"/>
                  </a:ext>
                </a:extLst>
              </a:tr>
              <a:tr h="101178">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Cost of Goods Sold (COGS)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$590,000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314930789"/>
                  </a:ext>
                </a:extLst>
              </a:tr>
              <a:tr h="101178">
                <a:tc gridSpan="2">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3811776"/>
                  </a:ext>
                </a:extLst>
              </a:tr>
              <a:tr h="101178">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Gross Margin</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21.33%</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4125300088"/>
                  </a:ext>
                </a:extLst>
              </a:tr>
            </a:tbl>
          </a:graphicData>
        </a:graphic>
      </p:graphicFrame>
      <p:graphicFrame>
        <p:nvGraphicFramePr>
          <p:cNvPr id="3" name="Table 2">
            <a:extLst>
              <a:ext uri="{FF2B5EF4-FFF2-40B4-BE49-F238E27FC236}">
                <a16:creationId xmlns:a16="http://schemas.microsoft.com/office/drawing/2014/main" id="{6F3B4D61-1880-195B-5CD7-70D8DD37A730}"/>
              </a:ext>
            </a:extLst>
          </p:cNvPr>
          <p:cNvGraphicFramePr>
            <a:graphicFrameLocks noGrp="1"/>
          </p:cNvGraphicFramePr>
          <p:nvPr>
            <p:extLst>
              <p:ext uri="{D42A27DB-BD31-4B8C-83A1-F6EECF244321}">
                <p14:modId xmlns:p14="http://schemas.microsoft.com/office/powerpoint/2010/main" val="3953086713"/>
              </p:ext>
            </p:extLst>
          </p:nvPr>
        </p:nvGraphicFramePr>
        <p:xfrm>
          <a:off x="477078" y="3239373"/>
          <a:ext cx="2093692" cy="808486"/>
        </p:xfrm>
        <a:graphic>
          <a:graphicData uri="http://schemas.openxmlformats.org/drawingml/2006/table">
            <a:tbl>
              <a:tblPr/>
              <a:tblGrid>
                <a:gridCol w="1382219">
                  <a:extLst>
                    <a:ext uri="{9D8B030D-6E8A-4147-A177-3AD203B41FA5}">
                      <a16:colId xmlns:a16="http://schemas.microsoft.com/office/drawing/2014/main" val="2396444643"/>
                    </a:ext>
                  </a:extLst>
                </a:gridCol>
                <a:gridCol w="711473">
                  <a:extLst>
                    <a:ext uri="{9D8B030D-6E8A-4147-A177-3AD203B41FA5}">
                      <a16:colId xmlns:a16="http://schemas.microsoft.com/office/drawing/2014/main" val="3940439794"/>
                    </a:ext>
                  </a:extLst>
                </a:gridCol>
              </a:tblGrid>
              <a:tr h="0">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Marketing and Advertising</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$40,000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32814060"/>
                  </a:ext>
                </a:extLst>
              </a:tr>
              <a:tr h="0">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Research and Development</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8063897"/>
                  </a:ext>
                </a:extLst>
              </a:tr>
              <a:tr h="0">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General and Administrative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$35,000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952891445"/>
                  </a:ext>
                </a:extLst>
              </a:tr>
              <a:tr h="0">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$100,000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65527785"/>
                  </a:ext>
                </a:extLst>
              </a:tr>
              <a:tr h="0">
                <a:tc>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5552944"/>
                  </a:ext>
                </a:extLst>
              </a:tr>
              <a:tr h="0">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Operating Income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$60,000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294521356"/>
                  </a:ext>
                </a:extLst>
              </a:tr>
              <a:tr h="0">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Operating Margin</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8%</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3170260207"/>
                  </a:ext>
                </a:extLst>
              </a:tr>
            </a:tbl>
          </a:graphicData>
        </a:graphic>
      </p:graphicFrame>
      <p:graphicFrame>
        <p:nvGraphicFramePr>
          <p:cNvPr id="4" name="Table 3">
            <a:extLst>
              <a:ext uri="{FF2B5EF4-FFF2-40B4-BE49-F238E27FC236}">
                <a16:creationId xmlns:a16="http://schemas.microsoft.com/office/drawing/2014/main" id="{2FFDEA2C-B8AD-67CC-C389-DF2218AB0C15}"/>
              </a:ext>
            </a:extLst>
          </p:cNvPr>
          <p:cNvGraphicFramePr>
            <a:graphicFrameLocks noGrp="1"/>
          </p:cNvGraphicFramePr>
          <p:nvPr>
            <p:extLst>
              <p:ext uri="{D42A27DB-BD31-4B8C-83A1-F6EECF244321}">
                <p14:modId xmlns:p14="http://schemas.microsoft.com/office/powerpoint/2010/main" val="3784676"/>
              </p:ext>
            </p:extLst>
          </p:nvPr>
        </p:nvGraphicFramePr>
        <p:xfrm>
          <a:off x="2658209" y="1300151"/>
          <a:ext cx="1683885" cy="1434640"/>
        </p:xfrm>
        <a:graphic>
          <a:graphicData uri="http://schemas.openxmlformats.org/drawingml/2006/table">
            <a:tbl>
              <a:tblPr/>
              <a:tblGrid>
                <a:gridCol w="1108179">
                  <a:extLst>
                    <a:ext uri="{9D8B030D-6E8A-4147-A177-3AD203B41FA5}">
                      <a16:colId xmlns:a16="http://schemas.microsoft.com/office/drawing/2014/main" val="1681100160"/>
                    </a:ext>
                  </a:extLst>
                </a:gridCol>
                <a:gridCol w="575706">
                  <a:extLst>
                    <a:ext uri="{9D8B030D-6E8A-4147-A177-3AD203B41FA5}">
                      <a16:colId xmlns:a16="http://schemas.microsoft.com/office/drawing/2014/main" val="4186517400"/>
                    </a:ext>
                  </a:extLst>
                </a:gridCol>
              </a:tblGrid>
              <a:tr h="80849">
                <a:tc gridSpan="2">
                  <a:txBody>
                    <a:bodyPr/>
                    <a:lstStyle/>
                    <a:p>
                      <a:pPr algn="ctr" fontAlgn="base"/>
                      <a:r>
                        <a:rPr lang="en-US" sz="600" b="1" dirty="0">
                          <a:effectLst/>
                          <a:latin typeface="Lato" panose="020F0502020204030203" pitchFamily="34" charset="0"/>
                          <a:ea typeface="Lato" panose="020F0502020204030203" pitchFamily="34" charset="0"/>
                          <a:cs typeface="Lato" panose="020F0502020204030203" pitchFamily="34" charset="0"/>
                        </a:rPr>
                        <a:t>Current Assets – June 2023</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2888633"/>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Cash and Cash Equivalents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$80,000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8765208"/>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Accounts Receivable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$40,000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077567255"/>
                  </a:ext>
                </a:extLst>
              </a:tr>
              <a:tr h="80849">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$120,000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114798251"/>
                  </a:ext>
                </a:extLst>
              </a:tr>
              <a:tr h="95372">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Current Liabilities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77021056"/>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Accounts Payable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$20,000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90988543"/>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Accrued Expenses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$10,000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14099493"/>
                  </a:ext>
                </a:extLst>
              </a:tr>
              <a:tr h="80849">
                <a:tc>
                  <a:txBody>
                    <a:bodyPr/>
                    <a:lstStyle/>
                    <a:p>
                      <a:pPr fontAlgn="base"/>
                      <a:r>
                        <a:rPr lang="en-US" sz="600" b="1">
                          <a:effectLst/>
                          <a:latin typeface="Lato" panose="020F0502020204030203" pitchFamily="34" charset="0"/>
                          <a:ea typeface="Lato" panose="020F0502020204030203" pitchFamily="34" charset="0"/>
                          <a:cs typeface="Lato" panose="020F0502020204030203" pitchFamily="34" charset="0"/>
                        </a:rPr>
                        <a:t>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a:effectLst/>
                          <a:latin typeface="Lato" panose="020F0502020204030203" pitchFamily="34" charset="0"/>
                          <a:ea typeface="Lato" panose="020F0502020204030203" pitchFamily="34" charset="0"/>
                          <a:cs typeface="Lato" panose="020F0502020204030203" pitchFamily="34" charset="0"/>
                        </a:rPr>
                        <a:t>$30,000</a:t>
                      </a:r>
                      <a:endParaRPr lang="en-US" sz="600" b="1"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72282172"/>
                  </a:ext>
                </a:extLst>
              </a:tr>
              <a:tr h="80849">
                <a:tc>
                  <a:txBody>
                    <a:bodyPr/>
                    <a:lstStyle/>
                    <a:p>
                      <a:pPr fontAlgn="base"/>
                      <a:endParaRPr lang="en-US" sz="6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6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0307825"/>
                  </a:ext>
                </a:extLst>
              </a:tr>
              <a:tr h="80849">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Working Capital</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$90,000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067200108"/>
                  </a:ext>
                </a:extLst>
              </a:tr>
            </a:tbl>
          </a:graphicData>
        </a:graphic>
      </p:graphicFrame>
      <p:graphicFrame>
        <p:nvGraphicFramePr>
          <p:cNvPr id="5" name="Table 4">
            <a:extLst>
              <a:ext uri="{FF2B5EF4-FFF2-40B4-BE49-F238E27FC236}">
                <a16:creationId xmlns:a16="http://schemas.microsoft.com/office/drawing/2014/main" id="{17688958-B57E-8C9E-1E98-1A577CE23A09}"/>
              </a:ext>
            </a:extLst>
          </p:cNvPr>
          <p:cNvGraphicFramePr>
            <a:graphicFrameLocks noGrp="1"/>
          </p:cNvGraphicFramePr>
          <p:nvPr>
            <p:extLst>
              <p:ext uri="{D42A27DB-BD31-4B8C-83A1-F6EECF244321}">
                <p14:modId xmlns:p14="http://schemas.microsoft.com/office/powerpoint/2010/main" val="3869900452"/>
              </p:ext>
            </p:extLst>
          </p:nvPr>
        </p:nvGraphicFramePr>
        <p:xfrm>
          <a:off x="2658209" y="2827112"/>
          <a:ext cx="1683885" cy="2003084"/>
        </p:xfrm>
        <a:graphic>
          <a:graphicData uri="http://schemas.openxmlformats.org/drawingml/2006/table">
            <a:tbl>
              <a:tblPr/>
              <a:tblGrid>
                <a:gridCol w="1040862">
                  <a:extLst>
                    <a:ext uri="{9D8B030D-6E8A-4147-A177-3AD203B41FA5}">
                      <a16:colId xmlns:a16="http://schemas.microsoft.com/office/drawing/2014/main" val="2089205042"/>
                    </a:ext>
                  </a:extLst>
                </a:gridCol>
                <a:gridCol w="643023">
                  <a:extLst>
                    <a:ext uri="{9D8B030D-6E8A-4147-A177-3AD203B41FA5}">
                      <a16:colId xmlns:a16="http://schemas.microsoft.com/office/drawing/2014/main" val="2855986215"/>
                    </a:ext>
                  </a:extLst>
                </a:gridCol>
              </a:tblGrid>
              <a:tr h="60615">
                <a:tc gridSpan="2">
                  <a:txBody>
                    <a:bodyPr/>
                    <a:lstStyle/>
                    <a:p>
                      <a:pPr algn="ctr" fontAlgn="base"/>
                      <a:r>
                        <a:rPr lang="en-US" sz="600" b="1" dirty="0">
                          <a:effectLst/>
                          <a:latin typeface="Lato" panose="020F0502020204030203" pitchFamily="34" charset="0"/>
                          <a:ea typeface="Lato" panose="020F0502020204030203" pitchFamily="34" charset="0"/>
                          <a:cs typeface="Lato" panose="020F0502020204030203" pitchFamily="34" charset="0"/>
                        </a:rPr>
                        <a:t>Startup Funds – June 2023</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76671839"/>
                  </a:ext>
                </a:extLst>
              </a:tr>
              <a:tr h="60615">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Equity Investment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$200,000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151078335"/>
                  </a:ext>
                </a:extLst>
              </a:tr>
              <a:tr h="60615">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Bank Loan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$100,000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398913289"/>
                  </a:ext>
                </a:extLst>
              </a:tr>
              <a:tr h="60615">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$300,000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488113300"/>
                  </a:ext>
                </a:extLst>
              </a:tr>
              <a:tr h="60615">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Startup Costs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44583792"/>
                  </a:ext>
                </a:extLst>
              </a:tr>
              <a:tr h="104622">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Initial Marketing and Advertising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9886023"/>
                  </a:ext>
                </a:extLst>
              </a:tr>
              <a:tr h="104622">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Product Research and Development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$15,000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00593727"/>
                  </a:ext>
                </a:extLst>
              </a:tr>
              <a:tr h="104622">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Legal and Registration Expenses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$10,000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4360913"/>
                  </a:ext>
                </a:extLst>
              </a:tr>
              <a:tr h="104622">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Employee Training and Onboarding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63093003"/>
                  </a:ext>
                </a:extLst>
              </a:tr>
              <a:tr h="60615">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Technology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40895357"/>
                  </a:ext>
                </a:extLst>
              </a:tr>
              <a:tr h="60615">
                <a:tc>
                  <a:txBody>
                    <a:bodyPr/>
                    <a:lstStyle/>
                    <a:p>
                      <a:pPr fontAlgn="base"/>
                      <a:r>
                        <a:rPr lang="en-US" sz="600" b="1">
                          <a:effectLst/>
                          <a:latin typeface="Lato" panose="020F0502020204030203" pitchFamily="34" charset="0"/>
                          <a:ea typeface="Lato" panose="020F0502020204030203" pitchFamily="34" charset="0"/>
                          <a:cs typeface="Lato" panose="020F0502020204030203" pitchFamily="34" charset="0"/>
                        </a:rPr>
                        <a:t>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$70,000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25022573"/>
                  </a:ext>
                </a:extLst>
              </a:tr>
              <a:tr h="60615">
                <a:tc>
                  <a:txBody>
                    <a:bodyPr/>
                    <a:lstStyle/>
                    <a:p>
                      <a:pPr fontAlgn="base"/>
                      <a:endParaRPr lang="en-US" sz="6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93779132"/>
                  </a:ext>
                </a:extLst>
              </a:tr>
              <a:tr h="60615">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Net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$230,000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463285726"/>
                  </a:ext>
                </a:extLst>
              </a:tr>
            </a:tbl>
          </a:graphicData>
        </a:graphic>
      </p:graphicFrame>
      <p:sp>
        <p:nvSpPr>
          <p:cNvPr id="6" name="Google Shape;157;p29">
            <a:extLst>
              <a:ext uri="{FF2B5EF4-FFF2-40B4-BE49-F238E27FC236}">
                <a16:creationId xmlns:a16="http://schemas.microsoft.com/office/drawing/2014/main" id="{0ACC482B-B7C5-3ABB-8F46-9303FAED1823}"/>
              </a:ext>
            </a:extLst>
          </p:cNvPr>
          <p:cNvSpPr txBox="1">
            <a:spLocks/>
          </p:cNvSpPr>
          <p:nvPr/>
        </p:nvSpPr>
        <p:spPr>
          <a:xfrm flipH="1">
            <a:off x="477078" y="944869"/>
            <a:ext cx="2758884"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Economics</a:t>
            </a:r>
          </a:p>
        </p:txBody>
      </p:sp>
      <p:sp>
        <p:nvSpPr>
          <p:cNvPr id="7" name="Google Shape;157;p29">
            <a:extLst>
              <a:ext uri="{FF2B5EF4-FFF2-40B4-BE49-F238E27FC236}">
                <a16:creationId xmlns:a16="http://schemas.microsoft.com/office/drawing/2014/main" id="{3960A63E-99CB-5923-0416-469C84B30BF3}"/>
              </a:ext>
            </a:extLst>
          </p:cNvPr>
          <p:cNvSpPr txBox="1">
            <a:spLocks/>
          </p:cNvSpPr>
          <p:nvPr/>
        </p:nvSpPr>
        <p:spPr>
          <a:xfrm flipH="1">
            <a:off x="4693956" y="944869"/>
            <a:ext cx="2758884" cy="2318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Scalability</a:t>
            </a:r>
          </a:p>
        </p:txBody>
      </p:sp>
      <p:sp>
        <p:nvSpPr>
          <p:cNvPr id="8" name="TextBox 7">
            <a:extLst>
              <a:ext uri="{FF2B5EF4-FFF2-40B4-BE49-F238E27FC236}">
                <a16:creationId xmlns:a16="http://schemas.microsoft.com/office/drawing/2014/main" id="{05C853A6-D5AB-C8DC-9088-2F04FDE44188}"/>
              </a:ext>
            </a:extLst>
          </p:cNvPr>
          <p:cNvSpPr txBox="1"/>
          <p:nvPr/>
        </p:nvSpPr>
        <p:spPr>
          <a:xfrm>
            <a:off x="4693956" y="1297993"/>
            <a:ext cx="4257198" cy="3216265"/>
          </a:xfrm>
          <a:prstGeom prst="rect">
            <a:avLst/>
          </a:prstGeom>
          <a:noFill/>
        </p:spPr>
        <p:txBody>
          <a:bodyPr wrap="square">
            <a:spAutoFit/>
          </a:bodyPr>
          <a:lstStyle/>
          <a:p>
            <a:r>
              <a:rPr lang="en-US" sz="700" b="1" dirty="0">
                <a:latin typeface="Lato" panose="020F0502020204030203" pitchFamily="34" charset="0"/>
                <a:ea typeface="Lato" panose="020F0502020204030203" pitchFamily="34" charset="0"/>
                <a:cs typeface="Lato" panose="020F0502020204030203" pitchFamily="34" charset="0"/>
              </a:rPr>
              <a:t>1. Solid Financial Foundation: </a:t>
            </a:r>
            <a:r>
              <a:rPr lang="en-US" sz="700" dirty="0">
                <a:latin typeface="Lato" panose="020F0502020204030203" pitchFamily="34" charset="0"/>
                <a:ea typeface="Lato" panose="020F0502020204030203" pitchFamily="34" charset="0"/>
                <a:cs typeface="Lato" panose="020F0502020204030203" pitchFamily="34" charset="0"/>
              </a:rPr>
              <a:t>Lawn Buddy's current assets of $120,000, comprising cash, cash equivalents, and accounts receivable, provide a substantial financial base. This foundation enables the company to invest in technology upgrades, customer acquisition, and operational enhancements essential for scaling the business.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2. Diverse and Stable Revenue Streams: </a:t>
            </a:r>
            <a:r>
              <a:rPr lang="en-US" sz="700" dirty="0">
                <a:latin typeface="Lato" panose="020F0502020204030203" pitchFamily="34" charset="0"/>
                <a:ea typeface="Lato" panose="020F0502020204030203" pitchFamily="34" charset="0"/>
                <a:cs typeface="Lato" panose="020F0502020204030203" pitchFamily="34" charset="0"/>
              </a:rPr>
              <a:t>Lawn Buddy's revenue model, fueled by commissions from mowing services, subscription fees, and advertising revenue, generates a total monthly revenue of $750,000. This diversified approach ensures consistent cash flow, enabling the company to weather market fluctuations while investing in growth initiatives.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3. Efficient Cost Structure: </a:t>
            </a:r>
            <a:r>
              <a:rPr lang="en-US" sz="700" dirty="0">
                <a:latin typeface="Lato" panose="020F0502020204030203" pitchFamily="34" charset="0"/>
                <a:ea typeface="Lato" panose="020F0502020204030203" pitchFamily="34" charset="0"/>
                <a:cs typeface="Lato" panose="020F0502020204030203" pitchFamily="34" charset="0"/>
              </a:rPr>
              <a:t>With a keen focus on cost management, Lawn Buddy achieves a competitive gross margin of 21.33%. By optimizing service provider payments, platform maintenance, and other operational expenses, the company maximizes profitability while maintaining service quality as it expands its operations.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4. Strategic Allocation of Startup Investments: </a:t>
            </a:r>
            <a:r>
              <a:rPr lang="en-US" sz="700" dirty="0">
                <a:latin typeface="Lato" panose="020F0502020204030203" pitchFamily="34" charset="0"/>
                <a:ea typeface="Lato" panose="020F0502020204030203" pitchFamily="34" charset="0"/>
                <a:cs typeface="Lato" panose="020F0502020204030203" pitchFamily="34" charset="0"/>
              </a:rPr>
              <a:t>Lawn Buddy's initial startup funds of $300,000, a combination of equity investment and a bank loan, are strategically distributed to drive growth. Investments in marketing and advertising, research and development, and general administrative expenses ensure a balanced approach to establishing and expanding its operations.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5. Growing Operating Performance: </a:t>
            </a:r>
            <a:r>
              <a:rPr lang="en-US" sz="700" dirty="0">
                <a:latin typeface="Lato" panose="020F0502020204030203" pitchFamily="34" charset="0"/>
                <a:ea typeface="Lato" panose="020F0502020204030203" pitchFamily="34" charset="0"/>
                <a:cs typeface="Lato" panose="020F0502020204030203" pitchFamily="34" charset="0"/>
              </a:rPr>
              <a:t>Lawn Buddy's operating income of $60,000, reflecting an operating margin of 8%, demonstrates the company's ability to generate profits while delivering value to its customers. As the customer base expands and operational efficiencies improve, these margins are expected to further strengthen, supporting sustainable growth.</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6. Available Net Startup Funds for Agility: </a:t>
            </a:r>
            <a:r>
              <a:rPr lang="en-US" sz="700" dirty="0">
                <a:latin typeface="Lato" panose="020F0502020204030203" pitchFamily="34" charset="0"/>
                <a:ea typeface="Lato" panose="020F0502020204030203" pitchFamily="34" charset="0"/>
                <a:cs typeface="Lato" panose="020F0502020204030203" pitchFamily="34" charset="0"/>
              </a:rPr>
              <a:t>With net startup funds totaling $230,000, Lawn Buddy possesses a financial cushion to adapt to market dynamics and seize growth opportunities. These funds can be utilized to expand geographically, invest in customer acquisition strategies, and develop new features, ensuring the company remains agile and responsive to market demands.</a:t>
            </a:r>
          </a:p>
        </p:txBody>
      </p:sp>
      <p:cxnSp>
        <p:nvCxnSpPr>
          <p:cNvPr id="10" name="Straight Connector 9">
            <a:extLst>
              <a:ext uri="{FF2B5EF4-FFF2-40B4-BE49-F238E27FC236}">
                <a16:creationId xmlns:a16="http://schemas.microsoft.com/office/drawing/2014/main" id="{C27BD8AC-F1C0-AF4A-6440-86B0393799E6}"/>
              </a:ext>
            </a:extLst>
          </p:cNvPr>
          <p:cNvCxnSpPr>
            <a:cxnSpLocks/>
          </p:cNvCxnSpPr>
          <p:nvPr/>
        </p:nvCxnSpPr>
        <p:spPr>
          <a:xfrm flipH="1">
            <a:off x="4552950" y="944869"/>
            <a:ext cx="19050" cy="3957331"/>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763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246859"/>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Growth &amp; Strategy &amp; Funding Needs</a:t>
            </a:r>
            <a:endParaRPr sz="2000" dirty="0">
              <a:latin typeface="Poppins" panose="00000500000000000000" pitchFamily="2" charset="0"/>
              <a:cs typeface="Poppins" panose="00000500000000000000" pitchFamily="2" charset="0"/>
            </a:endParaRPr>
          </a:p>
        </p:txBody>
      </p:sp>
      <p:grpSp>
        <p:nvGrpSpPr>
          <p:cNvPr id="2" name="Group 1">
            <a:extLst>
              <a:ext uri="{FF2B5EF4-FFF2-40B4-BE49-F238E27FC236}">
                <a16:creationId xmlns:a16="http://schemas.microsoft.com/office/drawing/2014/main" id="{EA6FC27F-6AFF-5C71-A645-8A08D8C31DFA}"/>
              </a:ext>
            </a:extLst>
          </p:cNvPr>
          <p:cNvGrpSpPr/>
          <p:nvPr/>
        </p:nvGrpSpPr>
        <p:grpSpPr>
          <a:xfrm>
            <a:off x="720000" y="1038534"/>
            <a:ext cx="2624720" cy="3858107"/>
            <a:chOff x="750592" y="1934014"/>
            <a:chExt cx="2624720" cy="3858107"/>
          </a:xfrm>
        </p:grpSpPr>
        <p:sp>
          <p:nvSpPr>
            <p:cNvPr id="3" name="TextBox 2">
              <a:extLst>
                <a:ext uri="{FF2B5EF4-FFF2-40B4-BE49-F238E27FC236}">
                  <a16:creationId xmlns:a16="http://schemas.microsoft.com/office/drawing/2014/main" id="{C95624D9-2EFF-56A4-C805-3BD7B6F1C502}"/>
                </a:ext>
              </a:extLst>
            </p:cNvPr>
            <p:cNvSpPr txBox="1"/>
            <p:nvPr/>
          </p:nvSpPr>
          <p:spPr>
            <a:xfrm>
              <a:off x="750592" y="2237302"/>
              <a:ext cx="2624720" cy="3554819"/>
            </a:xfrm>
            <a:prstGeom prst="rect">
              <a:avLst/>
            </a:prstGeom>
            <a:noFill/>
          </p:spPr>
          <p:txBody>
            <a:bodyPr wrap="square">
              <a:spAutoFit/>
            </a:bodyPr>
            <a:lstStyle/>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Geographic Expansion: </a:t>
              </a:r>
              <a:r>
                <a:rPr lang="en-US" sz="750" dirty="0">
                  <a:latin typeface="Lato" panose="020F0502020204030203" pitchFamily="34" charset="0"/>
                  <a:ea typeface="Lato" panose="020F0502020204030203" pitchFamily="34" charset="0"/>
                  <a:cs typeface="Lato" panose="020F0502020204030203" pitchFamily="34" charset="0"/>
                </a:rPr>
                <a:t>Allocating funds to enter new markets and regions with a high demand for convenient AI-powered lawn care solutions. This expansion will unlock a larger customer base and revenue streams.</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Technological Advancement: </a:t>
              </a:r>
              <a:r>
                <a:rPr lang="en-US" sz="750" dirty="0">
                  <a:latin typeface="Lato" panose="020F0502020204030203" pitchFamily="34" charset="0"/>
                  <a:ea typeface="Lato" panose="020F0502020204030203" pitchFamily="34" charset="0"/>
                  <a:cs typeface="Lato" panose="020F0502020204030203" pitchFamily="34" charset="0"/>
                </a:rPr>
                <a:t>Investing in AI technology enhancements, particularly refining object recognition capabilities. A substantial portion of funds will fuel research and development, ensuring Lawn Buddy maintains its technological edge.</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Customer Acquisition Blitz: </a:t>
              </a:r>
              <a:r>
                <a:rPr lang="en-US" sz="750" dirty="0">
                  <a:latin typeface="Lato" panose="020F0502020204030203" pitchFamily="34" charset="0"/>
                  <a:ea typeface="Lato" panose="020F0502020204030203" pitchFamily="34" charset="0"/>
                  <a:cs typeface="Lato" panose="020F0502020204030203" pitchFamily="34" charset="0"/>
                </a:rPr>
                <a:t>Aggressive marketing campaigns, targeted advertising, and user acquisition initiatives will drive exponential growth. The goal is to swiftly onboard a substantial number of new users.</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Service Diversification: </a:t>
              </a:r>
              <a:r>
                <a:rPr lang="en-US" sz="750" dirty="0">
                  <a:latin typeface="Lato" panose="020F0502020204030203" pitchFamily="34" charset="0"/>
                  <a:ea typeface="Lato" panose="020F0502020204030203" pitchFamily="34" charset="0"/>
                  <a:cs typeface="Lato" panose="020F0502020204030203" pitchFamily="34" charset="0"/>
                </a:rPr>
                <a:t>Expanding the service portfolio beyond lawn mowing to include garden maintenance, landscaping, and pest control. This diversification will cater to evolving customer demands and increase revenue streams.</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Strategic Collaborations: </a:t>
              </a:r>
              <a:r>
                <a:rPr lang="en-US" sz="750" dirty="0">
                  <a:latin typeface="Lato" panose="020F0502020204030203" pitchFamily="34" charset="0"/>
                  <a:ea typeface="Lato" panose="020F0502020204030203" pitchFamily="34" charset="0"/>
                  <a:cs typeface="Lato" panose="020F0502020204030203" pitchFamily="34" charset="0"/>
                </a:rPr>
                <a:t>Forging partnerships with local businesses, property management firms, and landscaping suppliers. These alliances will unlock synergies, widen customer reach, and contribute to revenue growth.</a:t>
              </a:r>
            </a:p>
          </p:txBody>
        </p:sp>
        <p:sp>
          <p:nvSpPr>
            <p:cNvPr id="4" name="Google Shape;157;p29">
              <a:extLst>
                <a:ext uri="{FF2B5EF4-FFF2-40B4-BE49-F238E27FC236}">
                  <a16:creationId xmlns:a16="http://schemas.microsoft.com/office/drawing/2014/main" id="{FEED0908-FF86-C029-4AF0-9AD3FC7770D9}"/>
                </a:ext>
              </a:extLst>
            </p:cNvPr>
            <p:cNvSpPr txBox="1">
              <a:spLocks/>
            </p:cNvSpPr>
            <p:nvPr/>
          </p:nvSpPr>
          <p:spPr>
            <a:xfrm flipH="1">
              <a:off x="750592" y="1934014"/>
              <a:ext cx="2043407"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Growth Strategy</a:t>
              </a:r>
            </a:p>
          </p:txBody>
        </p:sp>
      </p:grpSp>
      <p:grpSp>
        <p:nvGrpSpPr>
          <p:cNvPr id="7" name="Group 6">
            <a:extLst>
              <a:ext uri="{FF2B5EF4-FFF2-40B4-BE49-F238E27FC236}">
                <a16:creationId xmlns:a16="http://schemas.microsoft.com/office/drawing/2014/main" id="{343F83A8-5AD4-50CE-3751-3741B8D88534}"/>
              </a:ext>
            </a:extLst>
          </p:cNvPr>
          <p:cNvGrpSpPr/>
          <p:nvPr/>
        </p:nvGrpSpPr>
        <p:grpSpPr>
          <a:xfrm>
            <a:off x="3550981" y="1017364"/>
            <a:ext cx="2624720" cy="2840531"/>
            <a:chOff x="3581573" y="1912844"/>
            <a:chExt cx="2624720" cy="2840531"/>
          </a:xfrm>
        </p:grpSpPr>
        <p:sp>
          <p:nvSpPr>
            <p:cNvPr id="9" name="TextBox 8">
              <a:extLst>
                <a:ext uri="{FF2B5EF4-FFF2-40B4-BE49-F238E27FC236}">
                  <a16:creationId xmlns:a16="http://schemas.microsoft.com/office/drawing/2014/main" id="{B361D5B2-E832-1A27-7A4B-1C7B22F30523}"/>
                </a:ext>
              </a:extLst>
            </p:cNvPr>
            <p:cNvSpPr txBox="1"/>
            <p:nvPr/>
          </p:nvSpPr>
          <p:spPr>
            <a:xfrm>
              <a:off x="3581573" y="2237302"/>
              <a:ext cx="2624720" cy="2516073"/>
            </a:xfrm>
            <a:prstGeom prst="rect">
              <a:avLst/>
            </a:prstGeom>
            <a:noFill/>
          </p:spPr>
          <p:txBody>
            <a:bodyPr wrap="square">
              <a:spAutoFit/>
            </a:bodyPr>
            <a:lstStyle/>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Geographic Expansion Costs: </a:t>
              </a:r>
              <a:r>
                <a:rPr lang="en-US" sz="750" dirty="0">
                  <a:latin typeface="Lato" panose="020F0502020204030203" pitchFamily="34" charset="0"/>
                  <a:ea typeface="Lato" panose="020F0502020204030203" pitchFamily="34" charset="0"/>
                  <a:cs typeface="Lato" panose="020F0502020204030203" pitchFamily="34" charset="0"/>
                </a:rPr>
                <a:t>Detailed market analysis, operational setup, and localized marketing efforts for new regions.</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Advanced Technology Implementation: </a:t>
              </a:r>
              <a:r>
                <a:rPr lang="en-US" sz="750" dirty="0">
                  <a:latin typeface="Lato" panose="020F0502020204030203" pitchFamily="34" charset="0"/>
                  <a:ea typeface="Lato" panose="020F0502020204030203" pitchFamily="34" charset="0"/>
                  <a:cs typeface="Lato" panose="020F0502020204030203" pitchFamily="34" charset="0"/>
                </a:rPr>
                <a:t>Funding research and development initiatives to enhance object recognition, user interface, and overall platform performance.</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Aggressive Marketing Campaigns: </a:t>
              </a:r>
              <a:r>
                <a:rPr lang="en-US" sz="750" dirty="0">
                  <a:latin typeface="Lato" panose="020F0502020204030203" pitchFamily="34" charset="0"/>
                  <a:ea typeface="Lato" panose="020F0502020204030203" pitchFamily="34" charset="0"/>
                  <a:cs typeface="Lato" panose="020F0502020204030203" pitchFamily="34" charset="0"/>
                </a:rPr>
                <a:t>Comprehensive campaigns across digital and traditional channels to drive customer acquisition and brand visibility.</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Talent Acquisition and Training: </a:t>
              </a:r>
              <a:r>
                <a:rPr lang="en-US" sz="750" dirty="0">
                  <a:latin typeface="Lato" panose="020F0502020204030203" pitchFamily="34" charset="0"/>
                  <a:ea typeface="Lato" panose="020F0502020204030203" pitchFamily="34" charset="0"/>
                  <a:cs typeface="Lato" panose="020F0502020204030203" pitchFamily="34" charset="0"/>
                </a:rPr>
                <a:t>Hiring top-tier professionals in technology, marketing, and customer support to support growth and innovation.</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Infrastructure Scaling: </a:t>
              </a:r>
              <a:r>
                <a:rPr lang="en-US" sz="750" dirty="0">
                  <a:latin typeface="Lato" panose="020F0502020204030203" pitchFamily="34" charset="0"/>
                  <a:ea typeface="Lato" panose="020F0502020204030203" pitchFamily="34" charset="0"/>
                  <a:cs typeface="Lato" panose="020F0502020204030203" pitchFamily="34" charset="0"/>
                </a:rPr>
                <a:t>Investing in robust server infrastructure, cloud services, and cybersecurity measures to accommodate a rapidly expanding user base.</a:t>
              </a:r>
            </a:p>
          </p:txBody>
        </p:sp>
        <p:sp>
          <p:nvSpPr>
            <p:cNvPr id="10" name="Google Shape;157;p29">
              <a:extLst>
                <a:ext uri="{FF2B5EF4-FFF2-40B4-BE49-F238E27FC236}">
                  <a16:creationId xmlns:a16="http://schemas.microsoft.com/office/drawing/2014/main" id="{3A60DBC6-4734-9F18-1FF7-6A6BB6766ABE}"/>
                </a:ext>
              </a:extLst>
            </p:cNvPr>
            <p:cNvSpPr txBox="1">
              <a:spLocks/>
            </p:cNvSpPr>
            <p:nvPr/>
          </p:nvSpPr>
          <p:spPr>
            <a:xfrm flipH="1">
              <a:off x="3584055" y="1912844"/>
              <a:ext cx="1839255"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Funding Needs</a:t>
              </a:r>
            </a:p>
          </p:txBody>
        </p:sp>
      </p:grpSp>
      <p:grpSp>
        <p:nvGrpSpPr>
          <p:cNvPr id="13" name="Group 12">
            <a:extLst>
              <a:ext uri="{FF2B5EF4-FFF2-40B4-BE49-F238E27FC236}">
                <a16:creationId xmlns:a16="http://schemas.microsoft.com/office/drawing/2014/main" id="{B7E08EDA-1987-7040-A0F2-A56587E260AA}"/>
              </a:ext>
            </a:extLst>
          </p:cNvPr>
          <p:cNvGrpSpPr/>
          <p:nvPr/>
        </p:nvGrpSpPr>
        <p:grpSpPr>
          <a:xfrm>
            <a:off x="6381961" y="1038534"/>
            <a:ext cx="2668087" cy="3281026"/>
            <a:chOff x="6412553" y="1934014"/>
            <a:chExt cx="2668087" cy="3281026"/>
          </a:xfrm>
        </p:grpSpPr>
        <p:sp>
          <p:nvSpPr>
            <p:cNvPr id="14" name="TextBox 13">
              <a:extLst>
                <a:ext uri="{FF2B5EF4-FFF2-40B4-BE49-F238E27FC236}">
                  <a16:creationId xmlns:a16="http://schemas.microsoft.com/office/drawing/2014/main" id="{6A2138CB-12FC-379C-FC26-F884157A7C92}"/>
                </a:ext>
              </a:extLst>
            </p:cNvPr>
            <p:cNvSpPr txBox="1"/>
            <p:nvPr/>
          </p:nvSpPr>
          <p:spPr>
            <a:xfrm>
              <a:off x="6412554" y="2237302"/>
              <a:ext cx="2668086" cy="2977738"/>
            </a:xfrm>
            <a:prstGeom prst="rect">
              <a:avLst/>
            </a:prstGeom>
            <a:noFill/>
          </p:spPr>
          <p:txBody>
            <a:bodyPr wrap="square">
              <a:spAutoFit/>
            </a:bodyPr>
            <a:lstStyle/>
            <a:p>
              <a:r>
                <a:rPr lang="en-US" sz="750" dirty="0">
                  <a:latin typeface="Lato" panose="020F0502020204030203" pitchFamily="34" charset="0"/>
                  <a:ea typeface="Lato" panose="020F0502020204030203" pitchFamily="34" charset="0"/>
                  <a:cs typeface="Lato" panose="020F0502020204030203" pitchFamily="34" charset="0"/>
                </a:rPr>
                <a:t>Lawn Buddy secures $5 million in financing by offering 20% equity to investors.</a:t>
              </a:r>
            </a:p>
            <a:p>
              <a:pPr marL="171450" indent="-171450">
                <a:buFont typeface="Arial" panose="020B0604020202020204" pitchFamily="34" charset="0"/>
                <a:buChar char="•"/>
              </a:pPr>
              <a:r>
                <a:rPr lang="en-US" sz="750" dirty="0">
                  <a:latin typeface="Lato" panose="020F0502020204030203" pitchFamily="34" charset="0"/>
                  <a:ea typeface="Lato" panose="020F0502020204030203" pitchFamily="34" charset="0"/>
                  <a:cs typeface="Lato" panose="020F0502020204030203" pitchFamily="34" charset="0"/>
                </a:rPr>
                <a:t>PMV = Total Financing Raised / % of Equity Sold to an Investor</a:t>
              </a:r>
            </a:p>
            <a:p>
              <a:pPr marL="171450" indent="-171450">
                <a:buFont typeface="Arial" panose="020B0604020202020204" pitchFamily="34" charset="0"/>
                <a:buChar char="•"/>
              </a:pPr>
              <a:r>
                <a:rPr lang="en-US" sz="750" dirty="0">
                  <a:latin typeface="Lato" panose="020F0502020204030203" pitchFamily="34" charset="0"/>
                  <a:ea typeface="Lato" panose="020F0502020204030203" pitchFamily="34" charset="0"/>
                  <a:cs typeface="Lato" panose="020F0502020204030203" pitchFamily="34" charset="0"/>
                </a:rPr>
                <a:t>PMV = $5,000,000 / 20% = </a:t>
              </a:r>
              <a:r>
                <a:rPr lang="en-US" sz="750" b="1" dirty="0">
                  <a:highlight>
                    <a:srgbClr val="FFFF00"/>
                  </a:highlight>
                  <a:latin typeface="Lato" panose="020F0502020204030203" pitchFamily="34" charset="0"/>
                  <a:ea typeface="Lato" panose="020F0502020204030203" pitchFamily="34" charset="0"/>
                  <a:cs typeface="Lato" panose="020F0502020204030203" pitchFamily="34" charset="0"/>
                </a:rPr>
                <a:t>$25,000,000</a:t>
              </a:r>
            </a:p>
            <a:p>
              <a:pPr marL="171450" indent="-171450">
                <a:buFont typeface="Arial" panose="020B0604020202020204" pitchFamily="34" charset="0"/>
                <a:buChar char="•"/>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endParaRPr lang="en-US" sz="75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Addressable Market Potential: </a:t>
              </a:r>
              <a:r>
                <a:rPr lang="en-US" sz="750" dirty="0">
                  <a:latin typeface="Lato" panose="020F0502020204030203" pitchFamily="34" charset="0"/>
                  <a:ea typeface="Lato" panose="020F0502020204030203" pitchFamily="34" charset="0"/>
                  <a:cs typeface="Lato" panose="020F0502020204030203" pitchFamily="34" charset="0"/>
                </a:rPr>
                <a:t>With a projected $35.2 billion market size, Lawn Buddy's target demographic aligns with a substantial revenue-generating segment.</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Revenue Model Strength: </a:t>
              </a:r>
              <a:r>
                <a:rPr lang="en-US" sz="750" dirty="0">
                  <a:latin typeface="Lato" panose="020F0502020204030203" pitchFamily="34" charset="0"/>
                  <a:ea typeface="Lato" panose="020F0502020204030203" pitchFamily="34" charset="0"/>
                  <a:cs typeface="Lato" panose="020F0502020204030203" pitchFamily="34" charset="0"/>
                </a:rPr>
                <a:t>The robust revenue model, generating $750,000 in monthly revenue from multiple sources, signifies a scalable and sustainable approach.</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Holistic Growth Plan: </a:t>
              </a:r>
              <a:r>
                <a:rPr lang="en-US" sz="750" dirty="0">
                  <a:latin typeface="Lato" panose="020F0502020204030203" pitchFamily="34" charset="0"/>
                  <a:ea typeface="Lato" panose="020F0502020204030203" pitchFamily="34" charset="0"/>
                  <a:cs typeface="Lato" panose="020F0502020204030203" pitchFamily="34" charset="0"/>
                </a:rPr>
                <a:t>Lawn Buddy's growth strategy is meticulously planned, covering geographic expansion, technology, marketing, and diversification.</a:t>
              </a:r>
            </a:p>
            <a:p>
              <a:pPr marL="228600" indent="-228600">
                <a:buFont typeface="+mj-lt"/>
                <a:buAutoNum type="arabicPeriod"/>
              </a:pPr>
              <a:endParaRPr lang="en-US" sz="75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latin typeface="Lato" panose="020F0502020204030203" pitchFamily="34" charset="0"/>
                  <a:ea typeface="Lato" panose="020F0502020204030203" pitchFamily="34" charset="0"/>
                  <a:cs typeface="Lato" panose="020F0502020204030203" pitchFamily="34" charset="0"/>
                </a:rPr>
                <a:t>Financial Resilience: </a:t>
              </a:r>
              <a:r>
                <a:rPr lang="en-US" sz="750" dirty="0">
                  <a:latin typeface="Lato" panose="020F0502020204030203" pitchFamily="34" charset="0"/>
                  <a:ea typeface="Lato" panose="020F0502020204030203" pitchFamily="34" charset="0"/>
                  <a:cs typeface="Lato" panose="020F0502020204030203" pitchFamily="34" charset="0"/>
                </a:rPr>
                <a:t>The healthy gross margin of 21.33%, efficient cost management, and positive operating income illustrate financial stability and growth potential.</a:t>
              </a:r>
            </a:p>
          </p:txBody>
        </p:sp>
        <p:sp>
          <p:nvSpPr>
            <p:cNvPr id="15" name="Google Shape;157;p29">
              <a:extLst>
                <a:ext uri="{FF2B5EF4-FFF2-40B4-BE49-F238E27FC236}">
                  <a16:creationId xmlns:a16="http://schemas.microsoft.com/office/drawing/2014/main" id="{C3372787-2C1B-D6CF-9F19-A3CB192A8771}"/>
                </a:ext>
              </a:extLst>
            </p:cNvPr>
            <p:cNvSpPr txBox="1">
              <a:spLocks/>
            </p:cNvSpPr>
            <p:nvPr/>
          </p:nvSpPr>
          <p:spPr>
            <a:xfrm flipH="1">
              <a:off x="6412553" y="1934014"/>
              <a:ext cx="2432991"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Post-Money Valuation</a:t>
              </a:r>
            </a:p>
          </p:txBody>
        </p:sp>
      </p:grpSp>
      <p:cxnSp>
        <p:nvCxnSpPr>
          <p:cNvPr id="19" name="Straight Connector 18">
            <a:extLst>
              <a:ext uri="{FF2B5EF4-FFF2-40B4-BE49-F238E27FC236}">
                <a16:creationId xmlns:a16="http://schemas.microsoft.com/office/drawing/2014/main" id="{D7EA4171-4D2A-27F4-0D4E-CCD51697BBD3}"/>
              </a:ext>
            </a:extLst>
          </p:cNvPr>
          <p:cNvCxnSpPr>
            <a:cxnSpLocks/>
          </p:cNvCxnSpPr>
          <p:nvPr/>
        </p:nvCxnSpPr>
        <p:spPr>
          <a:xfrm>
            <a:off x="3432660" y="1017364"/>
            <a:ext cx="0" cy="35295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D6883F-5B92-5D36-8DBB-9D0856CD0F63}"/>
              </a:ext>
            </a:extLst>
          </p:cNvPr>
          <p:cNvCxnSpPr>
            <a:cxnSpLocks/>
          </p:cNvCxnSpPr>
          <p:nvPr/>
        </p:nvCxnSpPr>
        <p:spPr>
          <a:xfrm>
            <a:off x="6296909" y="1018180"/>
            <a:ext cx="0" cy="352470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5D06729-235D-D086-F45B-15D4AA3959B7}"/>
              </a:ext>
            </a:extLst>
          </p:cNvPr>
          <p:cNvCxnSpPr>
            <a:cxnSpLocks/>
          </p:cNvCxnSpPr>
          <p:nvPr/>
        </p:nvCxnSpPr>
        <p:spPr>
          <a:xfrm>
            <a:off x="6381961" y="2079084"/>
            <a:ext cx="2569192"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567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9" name="Google Shape;235;p36">
            <a:extLst>
              <a:ext uri="{FF2B5EF4-FFF2-40B4-BE49-F238E27FC236}">
                <a16:creationId xmlns:a16="http://schemas.microsoft.com/office/drawing/2014/main" id="{F5203E10-1CBD-153A-62CC-DA49A47F9F8A}"/>
              </a:ext>
            </a:extLst>
          </p:cNvPr>
          <p:cNvSpPr/>
          <p:nvPr/>
        </p:nvSpPr>
        <p:spPr>
          <a:xfrm>
            <a:off x="2459577"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36">
            <a:extLst>
              <a:ext uri="{FF2B5EF4-FFF2-40B4-BE49-F238E27FC236}">
                <a16:creationId xmlns:a16="http://schemas.microsoft.com/office/drawing/2014/main" id="{92EBD80F-9C57-E4A2-6B94-4E41CB5CFDCB}"/>
              </a:ext>
            </a:extLst>
          </p:cNvPr>
          <p:cNvSpPr txBox="1"/>
          <p:nvPr/>
        </p:nvSpPr>
        <p:spPr>
          <a:xfrm>
            <a:off x="1964726" y="3097976"/>
            <a:ext cx="1754701"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Time-saving for customers by automating lawn care services</a:t>
            </a:r>
          </a:p>
          <a:p>
            <a:pPr lvl="0" algn="ctr"/>
            <a:endParaRPr lang="en-US" dirty="0">
              <a:solidFill>
                <a:schemeClr val="dk1"/>
              </a:solidFill>
              <a:latin typeface="Lato"/>
              <a:ea typeface="Lato"/>
              <a:cs typeface="Lato"/>
              <a:sym typeface="Lato"/>
            </a:endParaRPr>
          </a:p>
        </p:txBody>
      </p:sp>
      <p:cxnSp>
        <p:nvCxnSpPr>
          <p:cNvPr id="31" name="Google Shape;244;p36">
            <a:extLst>
              <a:ext uri="{FF2B5EF4-FFF2-40B4-BE49-F238E27FC236}">
                <a16:creationId xmlns:a16="http://schemas.microsoft.com/office/drawing/2014/main" id="{9FF6CE3B-FF68-9397-BA5F-E469214E9403}"/>
              </a:ext>
            </a:extLst>
          </p:cNvPr>
          <p:cNvCxnSpPr>
            <a:cxnSpLocks/>
            <a:stCxn id="29" idx="2"/>
          </p:cNvCxnSpPr>
          <p:nvPr/>
        </p:nvCxnSpPr>
        <p:spPr>
          <a:xfrm flipH="1">
            <a:off x="2842077" y="2419861"/>
            <a:ext cx="600" cy="544500"/>
          </a:xfrm>
          <a:prstGeom prst="straightConnector1">
            <a:avLst/>
          </a:prstGeom>
          <a:noFill/>
          <a:ln w="19050" cap="flat" cmpd="sng">
            <a:solidFill>
              <a:schemeClr val="dk1"/>
            </a:solidFill>
            <a:prstDash val="solid"/>
            <a:round/>
            <a:headEnd type="none" w="med" len="med"/>
            <a:tailEnd type="none" w="med" len="med"/>
          </a:ln>
        </p:spPr>
      </p:cxnSp>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19207" y="246859"/>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Venture Concept</a:t>
            </a:r>
            <a:endParaRPr sz="2000" dirty="0">
              <a:latin typeface="Poppins" panose="00000500000000000000" pitchFamily="2" charset="0"/>
              <a:cs typeface="Poppins" panose="00000500000000000000" pitchFamily="2" charset="0"/>
            </a:endParaRPr>
          </a:p>
        </p:txBody>
      </p:sp>
      <p:sp>
        <p:nvSpPr>
          <p:cNvPr id="19" name="Google Shape;232;p36">
            <a:extLst>
              <a:ext uri="{FF2B5EF4-FFF2-40B4-BE49-F238E27FC236}">
                <a16:creationId xmlns:a16="http://schemas.microsoft.com/office/drawing/2014/main" id="{18CDB568-2E15-6737-0C4E-8A85919F087E}"/>
              </a:ext>
            </a:extLst>
          </p:cNvPr>
          <p:cNvSpPr/>
          <p:nvPr/>
        </p:nvSpPr>
        <p:spPr>
          <a:xfrm>
            <a:off x="3089615"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p36">
            <a:extLst>
              <a:ext uri="{FF2B5EF4-FFF2-40B4-BE49-F238E27FC236}">
                <a16:creationId xmlns:a16="http://schemas.microsoft.com/office/drawing/2014/main" id="{C22DFCD8-C9F5-7D4E-354A-C1A97DB80433}"/>
              </a:ext>
            </a:extLst>
          </p:cNvPr>
          <p:cNvSpPr/>
          <p:nvPr/>
        </p:nvSpPr>
        <p:spPr>
          <a:xfrm>
            <a:off x="7699209"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46;p36">
            <a:extLst>
              <a:ext uri="{FF2B5EF4-FFF2-40B4-BE49-F238E27FC236}">
                <a16:creationId xmlns:a16="http://schemas.microsoft.com/office/drawing/2014/main" id="{292F470E-2338-3739-2AAE-2D14CBF0ACED}"/>
              </a:ext>
            </a:extLst>
          </p:cNvPr>
          <p:cNvCxnSpPr/>
          <p:nvPr/>
        </p:nvCxnSpPr>
        <p:spPr>
          <a:xfrm>
            <a:off x="703652" y="2692104"/>
            <a:ext cx="7709400" cy="0"/>
          </a:xfrm>
          <a:prstGeom prst="straightConnector1">
            <a:avLst/>
          </a:prstGeom>
          <a:noFill/>
          <a:ln w="19050" cap="flat" cmpd="sng">
            <a:solidFill>
              <a:schemeClr val="dk1"/>
            </a:solidFill>
            <a:prstDash val="solid"/>
            <a:round/>
            <a:headEnd type="none" w="med" len="med"/>
            <a:tailEnd type="none" w="med" len="med"/>
          </a:ln>
        </p:spPr>
      </p:cxnSp>
      <p:sp>
        <p:nvSpPr>
          <p:cNvPr id="23" name="Google Shape;234;p36">
            <a:extLst>
              <a:ext uri="{FF2B5EF4-FFF2-40B4-BE49-F238E27FC236}">
                <a16:creationId xmlns:a16="http://schemas.microsoft.com/office/drawing/2014/main" id="{A85EAB4A-02CA-D627-E743-024D909A108D}"/>
              </a:ext>
            </a:extLst>
          </p:cNvPr>
          <p:cNvSpPr/>
          <p:nvPr/>
        </p:nvSpPr>
        <p:spPr>
          <a:xfrm>
            <a:off x="719207"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9;p36">
            <a:extLst>
              <a:ext uri="{FF2B5EF4-FFF2-40B4-BE49-F238E27FC236}">
                <a16:creationId xmlns:a16="http://schemas.microsoft.com/office/drawing/2014/main" id="{F7139940-F188-FAE3-5D77-60D6AEEF6F74}"/>
              </a:ext>
            </a:extLst>
          </p:cNvPr>
          <p:cNvSpPr txBox="1"/>
          <p:nvPr/>
        </p:nvSpPr>
        <p:spPr>
          <a:xfrm>
            <a:off x="180907" y="3078407"/>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Convenient and efficient lawn mowing scheduling using AI technology</a:t>
            </a:r>
          </a:p>
          <a:p>
            <a:pPr lvl="0" algn="ctr"/>
            <a:endParaRPr lang="en-US" dirty="0">
              <a:solidFill>
                <a:schemeClr val="dk1"/>
              </a:solidFill>
              <a:latin typeface="Lato"/>
              <a:ea typeface="Lato"/>
              <a:cs typeface="Lato"/>
              <a:sym typeface="Lato"/>
            </a:endParaRPr>
          </a:p>
        </p:txBody>
      </p:sp>
      <p:cxnSp>
        <p:nvCxnSpPr>
          <p:cNvPr id="26" name="Google Shape;247;p36">
            <a:extLst>
              <a:ext uri="{FF2B5EF4-FFF2-40B4-BE49-F238E27FC236}">
                <a16:creationId xmlns:a16="http://schemas.microsoft.com/office/drawing/2014/main" id="{C8773EAB-B808-67D5-77FA-5EE2BF5304CC}"/>
              </a:ext>
            </a:extLst>
          </p:cNvPr>
          <p:cNvCxnSpPr/>
          <p:nvPr/>
        </p:nvCxnSpPr>
        <p:spPr>
          <a:xfrm flipH="1">
            <a:off x="1102195" y="2419836"/>
            <a:ext cx="600" cy="544500"/>
          </a:xfrm>
          <a:prstGeom prst="straightConnector1">
            <a:avLst/>
          </a:prstGeom>
          <a:noFill/>
          <a:ln w="19050" cap="flat" cmpd="sng">
            <a:solidFill>
              <a:schemeClr val="dk1"/>
            </a:solidFill>
            <a:prstDash val="solid"/>
            <a:round/>
            <a:headEnd type="none" w="med" len="med"/>
            <a:tailEnd type="none" w="med" len="med"/>
          </a:ln>
        </p:spPr>
      </p:cxnSp>
      <p:pic>
        <p:nvPicPr>
          <p:cNvPr id="27" name="Picture 26">
            <a:extLst>
              <a:ext uri="{FF2B5EF4-FFF2-40B4-BE49-F238E27FC236}">
                <a16:creationId xmlns:a16="http://schemas.microsoft.com/office/drawing/2014/main" id="{F4AF8C12-8F15-B343-7FD3-3EFAD199D0B1}"/>
              </a:ext>
            </a:extLst>
          </p:cNvPr>
          <p:cNvPicPr>
            <a:picLocks noChangeAspect="1"/>
          </p:cNvPicPr>
          <p:nvPr/>
        </p:nvPicPr>
        <p:blipFill>
          <a:blip r:embed="rId3"/>
          <a:stretch>
            <a:fillRect/>
          </a:stretch>
        </p:blipFill>
        <p:spPr>
          <a:xfrm>
            <a:off x="914855" y="1851409"/>
            <a:ext cx="374904" cy="374904"/>
          </a:xfrm>
          <a:prstGeom prst="rect">
            <a:avLst/>
          </a:prstGeom>
        </p:spPr>
      </p:pic>
      <p:sp>
        <p:nvSpPr>
          <p:cNvPr id="34" name="Google Shape;236;p36">
            <a:extLst>
              <a:ext uri="{FF2B5EF4-FFF2-40B4-BE49-F238E27FC236}">
                <a16:creationId xmlns:a16="http://schemas.microsoft.com/office/drawing/2014/main" id="{3955E81B-9858-8576-98BD-890445270CBC}"/>
              </a:ext>
            </a:extLst>
          </p:cNvPr>
          <p:cNvSpPr/>
          <p:nvPr/>
        </p:nvSpPr>
        <p:spPr>
          <a:xfrm>
            <a:off x="7564931"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p36">
            <a:extLst>
              <a:ext uri="{FF2B5EF4-FFF2-40B4-BE49-F238E27FC236}">
                <a16:creationId xmlns:a16="http://schemas.microsoft.com/office/drawing/2014/main" id="{E9F8E619-3DF0-DABB-289E-0210AA0F34C8}"/>
              </a:ext>
            </a:extLst>
          </p:cNvPr>
          <p:cNvSpPr txBox="1"/>
          <p:nvPr/>
        </p:nvSpPr>
        <p:spPr>
          <a:xfrm>
            <a:off x="7071297" y="3078413"/>
            <a:ext cx="1753800" cy="1506522"/>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Real-time updates and notifications for customers</a:t>
            </a:r>
          </a:p>
          <a:p>
            <a:pPr lvl="0" algn="ctr"/>
            <a:endParaRPr lang="en-US" dirty="0">
              <a:solidFill>
                <a:schemeClr val="dk1"/>
              </a:solidFill>
              <a:latin typeface="Lato"/>
              <a:ea typeface="Lato"/>
              <a:cs typeface="Lato"/>
              <a:sym typeface="Lato"/>
            </a:endParaRPr>
          </a:p>
        </p:txBody>
      </p:sp>
      <p:cxnSp>
        <p:nvCxnSpPr>
          <p:cNvPr id="36" name="Google Shape;245;p36">
            <a:extLst>
              <a:ext uri="{FF2B5EF4-FFF2-40B4-BE49-F238E27FC236}">
                <a16:creationId xmlns:a16="http://schemas.microsoft.com/office/drawing/2014/main" id="{736A6800-591A-788C-5632-F73FEE0EED3F}"/>
              </a:ext>
            </a:extLst>
          </p:cNvPr>
          <p:cNvCxnSpPr>
            <a:cxnSpLocks/>
            <a:stCxn id="34" idx="2"/>
          </p:cNvCxnSpPr>
          <p:nvPr/>
        </p:nvCxnSpPr>
        <p:spPr>
          <a:xfrm>
            <a:off x="7948031" y="2419861"/>
            <a:ext cx="600" cy="544500"/>
          </a:xfrm>
          <a:prstGeom prst="straightConnector1">
            <a:avLst/>
          </a:prstGeom>
          <a:noFill/>
          <a:ln w="19050" cap="flat" cmpd="sng">
            <a:solidFill>
              <a:schemeClr val="dk1"/>
            </a:solidFill>
            <a:prstDash val="solid"/>
            <a:round/>
            <a:headEnd type="none" w="med" len="med"/>
            <a:tailEnd type="none" w="med" len="med"/>
          </a:ln>
        </p:spPr>
      </p:cxnSp>
      <p:sp>
        <p:nvSpPr>
          <p:cNvPr id="38" name="Google Shape;248;p36">
            <a:extLst>
              <a:ext uri="{FF2B5EF4-FFF2-40B4-BE49-F238E27FC236}">
                <a16:creationId xmlns:a16="http://schemas.microsoft.com/office/drawing/2014/main" id="{C640840E-7BAA-2319-F34D-537BC91A7765}"/>
              </a:ext>
            </a:extLst>
          </p:cNvPr>
          <p:cNvSpPr txBox="1"/>
          <p:nvPr/>
        </p:nvSpPr>
        <p:spPr>
          <a:xfrm>
            <a:off x="3650400" y="4446894"/>
            <a:ext cx="18432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Lawn Buddy</a:t>
            </a:r>
            <a:endParaRPr dirty="0">
              <a:solidFill>
                <a:schemeClr val="dk1"/>
              </a:solidFill>
              <a:latin typeface="Lato"/>
              <a:ea typeface="Lato"/>
              <a:cs typeface="Lato"/>
              <a:sym typeface="Lato"/>
            </a:endParaRPr>
          </a:p>
        </p:txBody>
      </p:sp>
      <p:sp>
        <p:nvSpPr>
          <p:cNvPr id="39" name="Google Shape;232;p36">
            <a:extLst>
              <a:ext uri="{FF2B5EF4-FFF2-40B4-BE49-F238E27FC236}">
                <a16:creationId xmlns:a16="http://schemas.microsoft.com/office/drawing/2014/main" id="{5FF7E2FB-625D-6EC5-BA31-950ADBE829EA}"/>
              </a:ext>
            </a:extLst>
          </p:cNvPr>
          <p:cNvSpPr/>
          <p:nvPr/>
        </p:nvSpPr>
        <p:spPr>
          <a:xfrm>
            <a:off x="4546608"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5;p36">
            <a:extLst>
              <a:ext uri="{FF2B5EF4-FFF2-40B4-BE49-F238E27FC236}">
                <a16:creationId xmlns:a16="http://schemas.microsoft.com/office/drawing/2014/main" id="{9F621B7C-CAE3-D00F-C4CE-7999F35D6CBD}"/>
              </a:ext>
            </a:extLst>
          </p:cNvPr>
          <p:cNvSpPr/>
          <p:nvPr/>
        </p:nvSpPr>
        <p:spPr>
          <a:xfrm>
            <a:off x="4179620" y="1657861"/>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p36">
            <a:extLst>
              <a:ext uri="{FF2B5EF4-FFF2-40B4-BE49-F238E27FC236}">
                <a16:creationId xmlns:a16="http://schemas.microsoft.com/office/drawing/2014/main" id="{1B5FF4FB-6DCC-F3FF-F3D7-71EAE2DE6793}"/>
              </a:ext>
            </a:extLst>
          </p:cNvPr>
          <p:cNvSpPr txBox="1"/>
          <p:nvPr/>
        </p:nvSpPr>
        <p:spPr>
          <a:xfrm>
            <a:off x="3686456" y="3089033"/>
            <a:ext cx="1754701"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Personalized lawn care plans based on lawn size, location, and specific needs</a:t>
            </a:r>
          </a:p>
          <a:p>
            <a:pPr lvl="0" algn="ctr"/>
            <a:endParaRPr lang="en-US" dirty="0">
              <a:solidFill>
                <a:schemeClr val="dk1"/>
              </a:solidFill>
              <a:latin typeface="Lato"/>
              <a:ea typeface="Lato"/>
              <a:cs typeface="Lato"/>
              <a:sym typeface="Lato"/>
            </a:endParaRPr>
          </a:p>
        </p:txBody>
      </p:sp>
      <p:cxnSp>
        <p:nvCxnSpPr>
          <p:cNvPr id="61" name="Google Shape;244;p36">
            <a:extLst>
              <a:ext uri="{FF2B5EF4-FFF2-40B4-BE49-F238E27FC236}">
                <a16:creationId xmlns:a16="http://schemas.microsoft.com/office/drawing/2014/main" id="{912F1050-5AD3-B524-F72D-4662AEFB4D89}"/>
              </a:ext>
            </a:extLst>
          </p:cNvPr>
          <p:cNvCxnSpPr>
            <a:cxnSpLocks/>
            <a:stCxn id="59" idx="2"/>
          </p:cNvCxnSpPr>
          <p:nvPr/>
        </p:nvCxnSpPr>
        <p:spPr>
          <a:xfrm flipH="1">
            <a:off x="4562120" y="2419861"/>
            <a:ext cx="600" cy="544500"/>
          </a:xfrm>
          <a:prstGeom prst="straightConnector1">
            <a:avLst/>
          </a:prstGeom>
          <a:noFill/>
          <a:ln w="19050" cap="flat" cmpd="sng">
            <a:solidFill>
              <a:schemeClr val="dk1"/>
            </a:solidFill>
            <a:prstDash val="solid"/>
            <a:round/>
            <a:headEnd type="none" w="med" len="med"/>
            <a:tailEnd type="none" w="med" len="med"/>
          </a:ln>
        </p:spPr>
      </p:cxnSp>
      <p:sp>
        <p:nvSpPr>
          <p:cNvPr id="63" name="Google Shape;232;p36">
            <a:extLst>
              <a:ext uri="{FF2B5EF4-FFF2-40B4-BE49-F238E27FC236}">
                <a16:creationId xmlns:a16="http://schemas.microsoft.com/office/drawing/2014/main" id="{0502E4E7-6931-DA6C-2458-255E1AAD81FC}"/>
              </a:ext>
            </a:extLst>
          </p:cNvPr>
          <p:cNvSpPr/>
          <p:nvPr/>
        </p:nvSpPr>
        <p:spPr>
          <a:xfrm>
            <a:off x="5835804" y="1923167"/>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5;p36">
            <a:extLst>
              <a:ext uri="{FF2B5EF4-FFF2-40B4-BE49-F238E27FC236}">
                <a16:creationId xmlns:a16="http://schemas.microsoft.com/office/drawing/2014/main" id="{7924555E-D160-8FDA-A5ED-3CC443E00C59}"/>
              </a:ext>
            </a:extLst>
          </p:cNvPr>
          <p:cNvSpPr/>
          <p:nvPr/>
        </p:nvSpPr>
        <p:spPr>
          <a:xfrm>
            <a:off x="5913054" y="1676009"/>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1;p36">
            <a:extLst>
              <a:ext uri="{FF2B5EF4-FFF2-40B4-BE49-F238E27FC236}">
                <a16:creationId xmlns:a16="http://schemas.microsoft.com/office/drawing/2014/main" id="{E6AB7BE9-B809-CA49-1F5D-AF0D173E9046}"/>
              </a:ext>
            </a:extLst>
          </p:cNvPr>
          <p:cNvSpPr txBox="1"/>
          <p:nvPr/>
        </p:nvSpPr>
        <p:spPr>
          <a:xfrm>
            <a:off x="5407016" y="3096561"/>
            <a:ext cx="1777076"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Reliable and skilled lawn mowing service providers</a:t>
            </a:r>
          </a:p>
          <a:p>
            <a:pPr lvl="0" algn="ctr"/>
            <a:endParaRPr lang="en-US" dirty="0">
              <a:solidFill>
                <a:schemeClr val="dk1"/>
              </a:solidFill>
              <a:latin typeface="Lato"/>
              <a:ea typeface="Lato"/>
              <a:cs typeface="Lato"/>
              <a:sym typeface="Lato"/>
            </a:endParaRPr>
          </a:p>
        </p:txBody>
      </p:sp>
      <p:cxnSp>
        <p:nvCxnSpPr>
          <p:cNvPr id="131" name="Google Shape;244;p36">
            <a:extLst>
              <a:ext uri="{FF2B5EF4-FFF2-40B4-BE49-F238E27FC236}">
                <a16:creationId xmlns:a16="http://schemas.microsoft.com/office/drawing/2014/main" id="{994F0642-67D7-A4A4-504C-B6EEFB426774}"/>
              </a:ext>
            </a:extLst>
          </p:cNvPr>
          <p:cNvCxnSpPr>
            <a:cxnSpLocks/>
            <a:stCxn id="129" idx="2"/>
          </p:cNvCxnSpPr>
          <p:nvPr/>
        </p:nvCxnSpPr>
        <p:spPr>
          <a:xfrm flipH="1">
            <a:off x="6295554" y="2438009"/>
            <a:ext cx="600" cy="544500"/>
          </a:xfrm>
          <a:prstGeom prst="straightConnector1">
            <a:avLst/>
          </a:prstGeom>
          <a:noFill/>
          <a:ln w="19050" cap="flat" cmpd="sng">
            <a:solidFill>
              <a:schemeClr val="dk1"/>
            </a:solidFill>
            <a:prstDash val="solid"/>
            <a:round/>
            <a:headEnd type="none" w="med" len="med"/>
            <a:tailEnd type="none" w="med" len="med"/>
          </a:ln>
        </p:spPr>
      </p:cxnSp>
      <p:pic>
        <p:nvPicPr>
          <p:cNvPr id="135" name="Picture 134">
            <a:extLst>
              <a:ext uri="{FF2B5EF4-FFF2-40B4-BE49-F238E27FC236}">
                <a16:creationId xmlns:a16="http://schemas.microsoft.com/office/drawing/2014/main" id="{C382288C-B77C-0570-F116-941A5D66793A}"/>
              </a:ext>
            </a:extLst>
          </p:cNvPr>
          <p:cNvPicPr>
            <a:picLocks noChangeAspect="1"/>
          </p:cNvPicPr>
          <p:nvPr/>
        </p:nvPicPr>
        <p:blipFill>
          <a:blip r:embed="rId4"/>
          <a:stretch>
            <a:fillRect/>
          </a:stretch>
        </p:blipFill>
        <p:spPr>
          <a:xfrm>
            <a:off x="2654624" y="1869557"/>
            <a:ext cx="374904" cy="374904"/>
          </a:xfrm>
          <a:prstGeom prst="rect">
            <a:avLst/>
          </a:prstGeom>
        </p:spPr>
      </p:pic>
      <p:pic>
        <p:nvPicPr>
          <p:cNvPr id="139" name="Picture 138">
            <a:extLst>
              <a:ext uri="{FF2B5EF4-FFF2-40B4-BE49-F238E27FC236}">
                <a16:creationId xmlns:a16="http://schemas.microsoft.com/office/drawing/2014/main" id="{7C2E5041-C34B-8CA2-2354-0A3149570BCF}"/>
              </a:ext>
            </a:extLst>
          </p:cNvPr>
          <p:cNvPicPr>
            <a:picLocks noChangeAspect="1"/>
          </p:cNvPicPr>
          <p:nvPr/>
        </p:nvPicPr>
        <p:blipFill>
          <a:blip r:embed="rId5"/>
          <a:stretch>
            <a:fillRect/>
          </a:stretch>
        </p:blipFill>
        <p:spPr>
          <a:xfrm>
            <a:off x="4374668" y="1869557"/>
            <a:ext cx="374904" cy="374904"/>
          </a:xfrm>
          <a:prstGeom prst="rect">
            <a:avLst/>
          </a:prstGeom>
        </p:spPr>
      </p:pic>
      <p:pic>
        <p:nvPicPr>
          <p:cNvPr id="141" name="Picture 140">
            <a:extLst>
              <a:ext uri="{FF2B5EF4-FFF2-40B4-BE49-F238E27FC236}">
                <a16:creationId xmlns:a16="http://schemas.microsoft.com/office/drawing/2014/main" id="{BDC9B77E-D67F-E612-40D8-585D2BB71F6C}"/>
              </a:ext>
            </a:extLst>
          </p:cNvPr>
          <p:cNvPicPr>
            <a:picLocks noChangeAspect="1"/>
          </p:cNvPicPr>
          <p:nvPr/>
        </p:nvPicPr>
        <p:blipFill>
          <a:blip r:embed="rId6"/>
          <a:stretch>
            <a:fillRect/>
          </a:stretch>
        </p:blipFill>
        <p:spPr>
          <a:xfrm>
            <a:off x="6108102" y="1869557"/>
            <a:ext cx="374904" cy="374904"/>
          </a:xfrm>
          <a:prstGeom prst="rect">
            <a:avLst/>
          </a:prstGeom>
        </p:spPr>
      </p:pic>
      <p:pic>
        <p:nvPicPr>
          <p:cNvPr id="142" name="Picture 141">
            <a:extLst>
              <a:ext uri="{FF2B5EF4-FFF2-40B4-BE49-F238E27FC236}">
                <a16:creationId xmlns:a16="http://schemas.microsoft.com/office/drawing/2014/main" id="{B0C7EC74-F287-5582-791D-93A8DC8B056B}"/>
              </a:ext>
            </a:extLst>
          </p:cNvPr>
          <p:cNvPicPr>
            <a:picLocks noChangeAspect="1"/>
          </p:cNvPicPr>
          <p:nvPr/>
        </p:nvPicPr>
        <p:blipFill>
          <a:blip r:embed="rId7"/>
          <a:stretch>
            <a:fillRect/>
          </a:stretch>
        </p:blipFill>
        <p:spPr>
          <a:xfrm>
            <a:off x="7760579" y="1869557"/>
            <a:ext cx="374904" cy="374904"/>
          </a:xfrm>
          <a:prstGeom prst="rect">
            <a:avLst/>
          </a:prstGeom>
        </p:spPr>
      </p:pic>
      <p:pic>
        <p:nvPicPr>
          <p:cNvPr id="4" name="Google Shape;175;p29">
            <a:extLst>
              <a:ext uri="{FF2B5EF4-FFF2-40B4-BE49-F238E27FC236}">
                <a16:creationId xmlns:a16="http://schemas.microsoft.com/office/drawing/2014/main" id="{3D8EAEF8-3E73-A71D-28E5-5B2467332FBA}"/>
              </a:ext>
            </a:extLst>
          </p:cNvPr>
          <p:cNvPicPr preferRelativeResize="0"/>
          <p:nvPr/>
        </p:nvPicPr>
        <p:blipFill>
          <a:blip r:embed="rId8">
            <a:alphaModFix/>
          </a:blip>
          <a:stretch>
            <a:fillRect/>
          </a:stretch>
        </p:blipFill>
        <p:spPr>
          <a:xfrm>
            <a:off x="8219633" y="213349"/>
            <a:ext cx="731520" cy="7315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266372"/>
            <a:ext cx="7283928" cy="617313"/>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 Customer Persona 1</a:t>
            </a:r>
            <a:endParaRPr sz="20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D57344DA-4E33-7921-7585-6578E3B1A124}"/>
              </a:ext>
            </a:extLst>
          </p:cNvPr>
          <p:cNvCxnSpPr>
            <a:cxnSpLocks/>
          </p:cNvCxnSpPr>
          <p:nvPr/>
        </p:nvCxnSpPr>
        <p:spPr>
          <a:xfrm>
            <a:off x="6072141" y="1050581"/>
            <a:ext cx="0" cy="387954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B57515-D571-9072-FDDC-757F6D19312D}"/>
              </a:ext>
            </a:extLst>
          </p:cNvPr>
          <p:cNvCxnSpPr>
            <a:cxnSpLocks/>
          </p:cNvCxnSpPr>
          <p:nvPr/>
        </p:nvCxnSpPr>
        <p:spPr>
          <a:xfrm>
            <a:off x="3239385" y="1050581"/>
            <a:ext cx="0" cy="387954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0A20138-8BB2-6933-4151-107E10B0D1B4}"/>
              </a:ext>
            </a:extLst>
          </p:cNvPr>
          <p:cNvCxnSpPr>
            <a:cxnSpLocks/>
          </p:cNvCxnSpPr>
          <p:nvPr/>
        </p:nvCxnSpPr>
        <p:spPr>
          <a:xfrm>
            <a:off x="324966" y="2903563"/>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9787DA9-F7E6-D6A2-6524-B5D9CF0159E1}"/>
              </a:ext>
            </a:extLst>
          </p:cNvPr>
          <p:cNvSpPr/>
          <p:nvPr/>
        </p:nvSpPr>
        <p:spPr>
          <a:xfrm>
            <a:off x="325363" y="1050580"/>
            <a:ext cx="8625790" cy="3879549"/>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Google Shape;160;p29">
            <a:extLst>
              <a:ext uri="{FF2B5EF4-FFF2-40B4-BE49-F238E27FC236}">
                <a16:creationId xmlns:a16="http://schemas.microsoft.com/office/drawing/2014/main" id="{84C74645-A845-F614-66AD-DEB7A34E2C28}"/>
              </a:ext>
            </a:extLst>
          </p:cNvPr>
          <p:cNvSpPr txBox="1">
            <a:spLocks/>
          </p:cNvSpPr>
          <p:nvPr/>
        </p:nvSpPr>
        <p:spPr>
          <a:xfrm flipH="1">
            <a:off x="6969240" y="305124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How Lawn Buddy Helps</a:t>
            </a:r>
          </a:p>
        </p:txBody>
      </p:sp>
      <p:sp>
        <p:nvSpPr>
          <p:cNvPr id="13" name="Google Shape;161;p29">
            <a:extLst>
              <a:ext uri="{FF2B5EF4-FFF2-40B4-BE49-F238E27FC236}">
                <a16:creationId xmlns:a16="http://schemas.microsoft.com/office/drawing/2014/main" id="{BF7FC01A-8DA6-4DD6-8C4D-2FEE88197D04}"/>
              </a:ext>
            </a:extLst>
          </p:cNvPr>
          <p:cNvSpPr txBox="1">
            <a:spLocks/>
          </p:cNvSpPr>
          <p:nvPr/>
        </p:nvSpPr>
        <p:spPr>
          <a:xfrm flipH="1">
            <a:off x="6969190" y="3196383"/>
            <a:ext cx="1892822" cy="162759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AI-powered scheduling ensures her lawn is maintained without manual intervention.</a:t>
            </a:r>
          </a:p>
          <a:p>
            <a:pPr marL="171450" indent="-171450" algn="l">
              <a:buSzPct val="100000"/>
              <a:buFont typeface="Arial" panose="020B0604020202020204" pitchFamily="34" charset="0"/>
              <a:buChar char="•"/>
            </a:pPr>
            <a:r>
              <a:rPr lang="en-US" sz="900" dirty="0"/>
              <a:t>Personalized care plans consider her lawn's unique needs.</a:t>
            </a:r>
          </a:p>
          <a:p>
            <a:pPr marL="171450" indent="-171450" algn="l">
              <a:buSzPct val="100000"/>
              <a:buFont typeface="Arial" panose="020B0604020202020204" pitchFamily="34" charset="0"/>
              <a:buChar char="•"/>
            </a:pPr>
            <a:r>
              <a:rPr lang="en-US" sz="900" dirty="0"/>
              <a:t>Real-time updates and notifications keep her informed about the service progress.</a:t>
            </a:r>
          </a:p>
          <a:p>
            <a:pPr marL="171450" indent="-171450" algn="l">
              <a:buSzPct val="100000"/>
              <a:buFont typeface="Arial" panose="020B0604020202020204" pitchFamily="34" charset="0"/>
              <a:buChar char="•"/>
            </a:pPr>
            <a:r>
              <a:rPr lang="en-US" sz="900" dirty="0"/>
              <a:t>Easy payment and cashless transactions streamline the process.</a:t>
            </a:r>
          </a:p>
        </p:txBody>
      </p:sp>
      <p:sp>
        <p:nvSpPr>
          <p:cNvPr id="14" name="Google Shape;162;p29">
            <a:extLst>
              <a:ext uri="{FF2B5EF4-FFF2-40B4-BE49-F238E27FC236}">
                <a16:creationId xmlns:a16="http://schemas.microsoft.com/office/drawing/2014/main" id="{313F1461-5FE6-89FC-2479-C66CFE8409C9}"/>
              </a:ext>
            </a:extLst>
          </p:cNvPr>
          <p:cNvSpPr/>
          <p:nvPr/>
        </p:nvSpPr>
        <p:spPr>
          <a:xfrm>
            <a:off x="6250853"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9">
            <a:extLst>
              <a:ext uri="{FF2B5EF4-FFF2-40B4-BE49-F238E27FC236}">
                <a16:creationId xmlns:a16="http://schemas.microsoft.com/office/drawing/2014/main" id="{DE6F5B8A-A25B-5663-CC73-2ED5F1304188}"/>
              </a:ext>
            </a:extLst>
          </p:cNvPr>
          <p:cNvSpPr txBox="1">
            <a:spLocks/>
          </p:cNvSpPr>
          <p:nvPr/>
        </p:nvSpPr>
        <p:spPr>
          <a:xfrm flipH="1">
            <a:off x="1219536" y="305123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Goals and Needs</a:t>
            </a:r>
          </a:p>
        </p:txBody>
      </p:sp>
      <p:sp>
        <p:nvSpPr>
          <p:cNvPr id="17" name="Google Shape;164;p29">
            <a:extLst>
              <a:ext uri="{FF2B5EF4-FFF2-40B4-BE49-F238E27FC236}">
                <a16:creationId xmlns:a16="http://schemas.microsoft.com/office/drawing/2014/main" id="{9E38756C-5B2C-1508-5AB7-F36C617B956F}"/>
              </a:ext>
            </a:extLst>
          </p:cNvPr>
          <p:cNvSpPr txBox="1">
            <a:spLocks/>
          </p:cNvSpPr>
          <p:nvPr/>
        </p:nvSpPr>
        <p:spPr>
          <a:xfrm flipH="1">
            <a:off x="1219184" y="319639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Maintain a beautiful lawn to enhance curb appeal.</a:t>
            </a:r>
          </a:p>
          <a:p>
            <a:pPr marL="171450" indent="-171450" algn="l">
              <a:buSzPct val="100000"/>
              <a:buFont typeface="Arial" panose="020B0604020202020204" pitchFamily="34" charset="0"/>
              <a:buChar char="•"/>
            </a:pPr>
            <a:r>
              <a:rPr lang="en-US" sz="900" dirty="0"/>
              <a:t>Free up time on weekends for family and leisure activities.</a:t>
            </a:r>
          </a:p>
          <a:p>
            <a:pPr marL="171450" indent="-171450" algn="l">
              <a:buSzPct val="100000"/>
              <a:buFont typeface="Arial" panose="020B0604020202020204" pitchFamily="34" charset="0"/>
              <a:buChar char="•"/>
            </a:pPr>
            <a:r>
              <a:rPr lang="en-US" sz="900" dirty="0"/>
              <a:t>Hassle-free scheduling and reliable lawn care service.</a:t>
            </a:r>
          </a:p>
        </p:txBody>
      </p:sp>
      <p:sp>
        <p:nvSpPr>
          <p:cNvPr id="18" name="Google Shape;165;p29">
            <a:extLst>
              <a:ext uri="{FF2B5EF4-FFF2-40B4-BE49-F238E27FC236}">
                <a16:creationId xmlns:a16="http://schemas.microsoft.com/office/drawing/2014/main" id="{324D7FCC-F6FF-7910-361D-F8E719003B71}"/>
              </a:ext>
            </a:extLst>
          </p:cNvPr>
          <p:cNvSpPr/>
          <p:nvPr/>
        </p:nvSpPr>
        <p:spPr>
          <a:xfrm>
            <a:off x="500599"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p29">
            <a:extLst>
              <a:ext uri="{FF2B5EF4-FFF2-40B4-BE49-F238E27FC236}">
                <a16:creationId xmlns:a16="http://schemas.microsoft.com/office/drawing/2014/main" id="{4DAE6942-EA5D-868F-BF60-85418CBD7360}"/>
              </a:ext>
            </a:extLst>
          </p:cNvPr>
          <p:cNvSpPr txBox="1">
            <a:spLocks/>
          </p:cNvSpPr>
          <p:nvPr/>
        </p:nvSpPr>
        <p:spPr>
          <a:xfrm flipH="1">
            <a:off x="4146256" y="305551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Pain Points</a:t>
            </a:r>
          </a:p>
        </p:txBody>
      </p:sp>
      <p:sp>
        <p:nvSpPr>
          <p:cNvPr id="20" name="Google Shape;167;p29">
            <a:extLst>
              <a:ext uri="{FF2B5EF4-FFF2-40B4-BE49-F238E27FC236}">
                <a16:creationId xmlns:a16="http://schemas.microsoft.com/office/drawing/2014/main" id="{3BCB3539-3962-A10E-126A-6E91834ADA4F}"/>
              </a:ext>
            </a:extLst>
          </p:cNvPr>
          <p:cNvSpPr txBox="1">
            <a:spLocks/>
          </p:cNvSpPr>
          <p:nvPr/>
        </p:nvSpPr>
        <p:spPr>
          <a:xfrm flipH="1">
            <a:off x="4146355" y="3200638"/>
            <a:ext cx="1940798" cy="1270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Limited time for lawn care due to work and family commitments.</a:t>
            </a:r>
          </a:p>
          <a:p>
            <a:pPr marL="171450" indent="-171450" algn="l">
              <a:buSzPct val="100000"/>
              <a:buFont typeface="Arial" panose="020B0604020202020204" pitchFamily="34" charset="0"/>
              <a:buChar char="•"/>
            </a:pPr>
            <a:r>
              <a:rPr lang="en-US" sz="900" dirty="0"/>
              <a:t>Difficulty finding trustworthy and skilled lawn care professionals.</a:t>
            </a:r>
          </a:p>
          <a:p>
            <a:pPr marL="171450" indent="-171450" algn="l">
              <a:buSzPct val="100000"/>
              <a:buFont typeface="Arial" panose="020B0604020202020204" pitchFamily="34" charset="0"/>
              <a:buChar char="•"/>
            </a:pPr>
            <a:r>
              <a:rPr lang="en-US" sz="900" dirty="0"/>
              <a:t>Lack of control over lawn care scheduling.</a:t>
            </a:r>
          </a:p>
        </p:txBody>
      </p:sp>
      <p:sp>
        <p:nvSpPr>
          <p:cNvPr id="21" name="Google Shape;168;p29">
            <a:extLst>
              <a:ext uri="{FF2B5EF4-FFF2-40B4-BE49-F238E27FC236}">
                <a16:creationId xmlns:a16="http://schemas.microsoft.com/office/drawing/2014/main" id="{AF56DF31-FB2F-C0C9-4212-0D45C88B2CA0}"/>
              </a:ext>
            </a:extLst>
          </p:cNvPr>
          <p:cNvSpPr/>
          <p:nvPr/>
        </p:nvSpPr>
        <p:spPr>
          <a:xfrm>
            <a:off x="3427771" y="30512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p29">
            <a:extLst>
              <a:ext uri="{FF2B5EF4-FFF2-40B4-BE49-F238E27FC236}">
                <a16:creationId xmlns:a16="http://schemas.microsoft.com/office/drawing/2014/main" id="{05221504-10F4-CE0E-4325-60DD109E66C7}"/>
              </a:ext>
            </a:extLst>
          </p:cNvPr>
          <p:cNvSpPr txBox="1">
            <a:spLocks/>
          </p:cNvSpPr>
          <p:nvPr/>
        </p:nvSpPr>
        <p:spPr>
          <a:xfrm flipH="1">
            <a:off x="413693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Background</a:t>
            </a:r>
          </a:p>
        </p:txBody>
      </p:sp>
      <p:sp>
        <p:nvSpPr>
          <p:cNvPr id="23" name="Google Shape;170;p29">
            <a:extLst>
              <a:ext uri="{FF2B5EF4-FFF2-40B4-BE49-F238E27FC236}">
                <a16:creationId xmlns:a16="http://schemas.microsoft.com/office/drawing/2014/main" id="{34627C26-259E-9341-A84F-630F24DCDAFA}"/>
              </a:ext>
            </a:extLst>
          </p:cNvPr>
          <p:cNvSpPr txBox="1">
            <a:spLocks/>
          </p:cNvSpPr>
          <p:nvPr/>
        </p:nvSpPr>
        <p:spPr>
          <a:xfrm flipH="1">
            <a:off x="4136930" y="1342890"/>
            <a:ext cx="1909482" cy="1514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Jamila is a 50-year-old homeowner who takes pride in her well-maintained lawn. She works a demanding job and values her free time on weekends. She's tech-savvy and uses her smartphone for various tasks. However, the time-consuming nature of lawn care has become a challenge for her.</a:t>
            </a:r>
          </a:p>
        </p:txBody>
      </p:sp>
      <p:sp>
        <p:nvSpPr>
          <p:cNvPr id="24" name="Google Shape;171;p29">
            <a:extLst>
              <a:ext uri="{FF2B5EF4-FFF2-40B4-BE49-F238E27FC236}">
                <a16:creationId xmlns:a16="http://schemas.microsoft.com/office/drawing/2014/main" id="{1A884EA0-D2FA-D023-6D0C-46B3D0EC9AB5}"/>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p29">
            <a:extLst>
              <a:ext uri="{FF2B5EF4-FFF2-40B4-BE49-F238E27FC236}">
                <a16:creationId xmlns:a16="http://schemas.microsoft.com/office/drawing/2014/main" id="{52478347-575B-B8CB-9D54-B17D68FBDE35}"/>
              </a:ext>
            </a:extLst>
          </p:cNvPr>
          <p:cNvSpPr txBox="1">
            <a:spLocks/>
          </p:cNvSpPr>
          <p:nvPr/>
        </p:nvSpPr>
        <p:spPr>
          <a:xfrm flipH="1">
            <a:off x="694725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Demographics</a:t>
            </a:r>
          </a:p>
        </p:txBody>
      </p:sp>
      <p:sp>
        <p:nvSpPr>
          <p:cNvPr id="26" name="Google Shape;173;p29">
            <a:extLst>
              <a:ext uri="{FF2B5EF4-FFF2-40B4-BE49-F238E27FC236}">
                <a16:creationId xmlns:a16="http://schemas.microsoft.com/office/drawing/2014/main" id="{088D6E5E-C5B7-08E1-F0F7-28F256C8DBBC}"/>
              </a:ext>
            </a:extLst>
          </p:cNvPr>
          <p:cNvSpPr txBox="1">
            <a:spLocks/>
          </p:cNvSpPr>
          <p:nvPr/>
        </p:nvSpPr>
        <p:spPr>
          <a:xfrm flipH="1">
            <a:off x="6947400" y="1342891"/>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b="1" dirty="0"/>
              <a:t>Age</a:t>
            </a:r>
            <a:r>
              <a:rPr lang="en-US" sz="900" dirty="0"/>
              <a:t>: 50</a:t>
            </a:r>
          </a:p>
          <a:p>
            <a:pPr marL="171450" indent="-171450" algn="l">
              <a:buSzPct val="100000"/>
              <a:buFont typeface="Arial" panose="020B0604020202020204" pitchFamily="34" charset="0"/>
              <a:buChar char="•"/>
            </a:pPr>
            <a:r>
              <a:rPr lang="en-US" sz="900" b="1" dirty="0"/>
              <a:t>Occupation</a:t>
            </a:r>
            <a:r>
              <a:rPr lang="en-US" sz="900" dirty="0"/>
              <a:t>: Marketing Manager</a:t>
            </a:r>
          </a:p>
          <a:p>
            <a:pPr marL="171450" indent="-171450" algn="l">
              <a:buSzPct val="100000"/>
              <a:buFont typeface="Arial" panose="020B0604020202020204" pitchFamily="34" charset="0"/>
              <a:buChar char="•"/>
            </a:pPr>
            <a:r>
              <a:rPr lang="en-US" sz="900" b="1" dirty="0"/>
              <a:t>Household</a:t>
            </a:r>
            <a:r>
              <a:rPr lang="en-US" sz="900" dirty="0"/>
              <a:t>: Married with two teenagers</a:t>
            </a:r>
          </a:p>
          <a:p>
            <a:pPr marL="171450" indent="-171450" algn="l">
              <a:buSzPct val="100000"/>
              <a:buFont typeface="Arial" panose="020B0604020202020204" pitchFamily="34" charset="0"/>
              <a:buChar char="•"/>
            </a:pPr>
            <a:r>
              <a:rPr lang="en-US" sz="900" b="1" dirty="0"/>
              <a:t>Location</a:t>
            </a:r>
            <a:r>
              <a:rPr lang="en-US" sz="900" dirty="0"/>
              <a:t>: Suburban neighborhood</a:t>
            </a:r>
          </a:p>
        </p:txBody>
      </p:sp>
      <p:sp>
        <p:nvSpPr>
          <p:cNvPr id="27" name="Google Shape;174;p29">
            <a:extLst>
              <a:ext uri="{FF2B5EF4-FFF2-40B4-BE49-F238E27FC236}">
                <a16:creationId xmlns:a16="http://schemas.microsoft.com/office/drawing/2014/main" id="{6A826506-B98F-6A37-44B3-D0D52B4800A1}"/>
              </a:ext>
            </a:extLst>
          </p:cNvPr>
          <p:cNvSpPr/>
          <p:nvPr/>
        </p:nvSpPr>
        <p:spPr>
          <a:xfrm>
            <a:off x="622866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E30A2DF1-BAAC-2662-071F-865B1C75AC9A}"/>
              </a:ext>
            </a:extLst>
          </p:cNvPr>
          <p:cNvGrpSpPr/>
          <p:nvPr/>
        </p:nvGrpSpPr>
        <p:grpSpPr>
          <a:xfrm>
            <a:off x="502975" y="1384563"/>
            <a:ext cx="2579889" cy="1187187"/>
            <a:chOff x="493686" y="1120351"/>
            <a:chExt cx="2579889" cy="1187187"/>
          </a:xfrm>
        </p:grpSpPr>
        <p:sp>
          <p:nvSpPr>
            <p:cNvPr id="9" name="Google Shape;157;p29">
              <a:extLst>
                <a:ext uri="{FF2B5EF4-FFF2-40B4-BE49-F238E27FC236}">
                  <a16:creationId xmlns:a16="http://schemas.microsoft.com/office/drawing/2014/main" id="{9CE88092-8CA2-82D0-E8F2-49B592375FA9}"/>
                </a:ext>
              </a:extLst>
            </p:cNvPr>
            <p:cNvSpPr txBox="1">
              <a:spLocks/>
            </p:cNvSpPr>
            <p:nvPr/>
          </p:nvSpPr>
          <p:spPr>
            <a:xfrm flipH="1">
              <a:off x="493686" y="1854621"/>
              <a:ext cx="2579889" cy="452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200" dirty="0"/>
                <a:t>Jamila</a:t>
              </a:r>
            </a:p>
            <a:p>
              <a:pPr marL="0" indent="0"/>
              <a:r>
                <a:rPr lang="en-US" sz="1100" dirty="0">
                  <a:latin typeface="Lato" panose="020F0502020204030203" pitchFamily="34" charset="0"/>
                  <a:ea typeface="Lato" panose="020F0502020204030203" pitchFamily="34" charset="0"/>
                  <a:cs typeface="Lato" panose="020F0502020204030203" pitchFamily="34" charset="0"/>
                </a:rPr>
                <a:t>Middle-Aged Homeowner</a:t>
              </a:r>
            </a:p>
          </p:txBody>
        </p:sp>
        <p:sp>
          <p:nvSpPr>
            <p:cNvPr id="11" name="Google Shape;159;p29">
              <a:extLst>
                <a:ext uri="{FF2B5EF4-FFF2-40B4-BE49-F238E27FC236}">
                  <a16:creationId xmlns:a16="http://schemas.microsoft.com/office/drawing/2014/main" id="{CBFBE08B-0A89-095A-D45A-7FF4FF0FE644}"/>
                </a:ext>
              </a:extLst>
            </p:cNvPr>
            <p:cNvSpPr/>
            <p:nvPr/>
          </p:nvSpPr>
          <p:spPr>
            <a:xfrm>
              <a:off x="1456084" y="11203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8" name="Picture 47">
              <a:extLst>
                <a:ext uri="{FF2B5EF4-FFF2-40B4-BE49-F238E27FC236}">
                  <a16:creationId xmlns:a16="http://schemas.microsoft.com/office/drawing/2014/main" id="{DC44E2C4-561B-63E1-6AAD-F936CFA343D6}"/>
                </a:ext>
              </a:extLst>
            </p:cNvPr>
            <p:cNvPicPr>
              <a:picLocks noChangeAspect="1"/>
            </p:cNvPicPr>
            <p:nvPr/>
          </p:nvPicPr>
          <p:blipFill>
            <a:blip r:embed="rId4"/>
            <a:stretch>
              <a:fillRect/>
            </a:stretch>
          </p:blipFill>
          <p:spPr>
            <a:xfrm>
              <a:off x="1599494" y="1267228"/>
              <a:ext cx="365760" cy="365760"/>
            </a:xfrm>
            <a:prstGeom prst="rect">
              <a:avLst/>
            </a:prstGeom>
          </p:spPr>
        </p:pic>
      </p:grpSp>
      <p:pic>
        <p:nvPicPr>
          <p:cNvPr id="54" name="Picture 53">
            <a:extLst>
              <a:ext uri="{FF2B5EF4-FFF2-40B4-BE49-F238E27FC236}">
                <a16:creationId xmlns:a16="http://schemas.microsoft.com/office/drawing/2014/main" id="{D6A1FDDF-A6C5-8FC2-82DD-9B509136F337}"/>
              </a:ext>
            </a:extLst>
          </p:cNvPr>
          <p:cNvPicPr>
            <a:picLocks noChangeAspect="1"/>
          </p:cNvPicPr>
          <p:nvPr/>
        </p:nvPicPr>
        <p:blipFill>
          <a:blip r:embed="rId5"/>
          <a:stretch>
            <a:fillRect/>
          </a:stretch>
        </p:blipFill>
        <p:spPr>
          <a:xfrm>
            <a:off x="3559763" y="1341886"/>
            <a:ext cx="365760" cy="365760"/>
          </a:xfrm>
          <a:prstGeom prst="rect">
            <a:avLst/>
          </a:prstGeom>
        </p:spPr>
      </p:pic>
      <p:pic>
        <p:nvPicPr>
          <p:cNvPr id="55" name="Picture 54">
            <a:extLst>
              <a:ext uri="{FF2B5EF4-FFF2-40B4-BE49-F238E27FC236}">
                <a16:creationId xmlns:a16="http://schemas.microsoft.com/office/drawing/2014/main" id="{8BDBA58D-20E7-4D7B-7679-8EEAF7614D0A}"/>
              </a:ext>
            </a:extLst>
          </p:cNvPr>
          <p:cNvPicPr>
            <a:picLocks noChangeAspect="1"/>
          </p:cNvPicPr>
          <p:nvPr/>
        </p:nvPicPr>
        <p:blipFill>
          <a:blip r:embed="rId6"/>
          <a:stretch>
            <a:fillRect/>
          </a:stretch>
        </p:blipFill>
        <p:spPr>
          <a:xfrm>
            <a:off x="6370083" y="1348560"/>
            <a:ext cx="365760" cy="365760"/>
          </a:xfrm>
          <a:prstGeom prst="rect">
            <a:avLst/>
          </a:prstGeom>
        </p:spPr>
      </p:pic>
      <p:pic>
        <p:nvPicPr>
          <p:cNvPr id="56" name="Picture 55">
            <a:extLst>
              <a:ext uri="{FF2B5EF4-FFF2-40B4-BE49-F238E27FC236}">
                <a16:creationId xmlns:a16="http://schemas.microsoft.com/office/drawing/2014/main" id="{205CE563-B791-178A-C34A-CD9647D37F67}"/>
              </a:ext>
            </a:extLst>
          </p:cNvPr>
          <p:cNvPicPr>
            <a:picLocks noChangeAspect="1"/>
          </p:cNvPicPr>
          <p:nvPr/>
        </p:nvPicPr>
        <p:blipFill>
          <a:blip r:embed="rId7"/>
          <a:stretch>
            <a:fillRect/>
          </a:stretch>
        </p:blipFill>
        <p:spPr>
          <a:xfrm>
            <a:off x="642019" y="3196354"/>
            <a:ext cx="365760" cy="365760"/>
          </a:xfrm>
          <a:prstGeom prst="rect">
            <a:avLst/>
          </a:prstGeom>
        </p:spPr>
      </p:pic>
      <p:pic>
        <p:nvPicPr>
          <p:cNvPr id="57" name="Picture 56">
            <a:extLst>
              <a:ext uri="{FF2B5EF4-FFF2-40B4-BE49-F238E27FC236}">
                <a16:creationId xmlns:a16="http://schemas.microsoft.com/office/drawing/2014/main" id="{7B52D0F6-08FC-013C-50FE-D0D7A6825EEA}"/>
              </a:ext>
            </a:extLst>
          </p:cNvPr>
          <p:cNvPicPr>
            <a:picLocks noChangeAspect="1"/>
          </p:cNvPicPr>
          <p:nvPr/>
        </p:nvPicPr>
        <p:blipFill>
          <a:blip r:embed="rId8"/>
          <a:stretch>
            <a:fillRect/>
          </a:stretch>
        </p:blipFill>
        <p:spPr>
          <a:xfrm>
            <a:off x="3569191" y="3196354"/>
            <a:ext cx="365760" cy="365760"/>
          </a:xfrm>
          <a:prstGeom prst="rect">
            <a:avLst/>
          </a:prstGeom>
        </p:spPr>
      </p:pic>
      <p:pic>
        <p:nvPicPr>
          <p:cNvPr id="58" name="Picture 57">
            <a:extLst>
              <a:ext uri="{FF2B5EF4-FFF2-40B4-BE49-F238E27FC236}">
                <a16:creationId xmlns:a16="http://schemas.microsoft.com/office/drawing/2014/main" id="{72D38EDA-A6E0-E19C-7238-91FC28F2D105}"/>
              </a:ext>
            </a:extLst>
          </p:cNvPr>
          <p:cNvPicPr>
            <a:picLocks noChangeAspect="1"/>
          </p:cNvPicPr>
          <p:nvPr/>
        </p:nvPicPr>
        <p:blipFill>
          <a:blip r:embed="rId9"/>
          <a:stretch>
            <a:fillRect/>
          </a:stretch>
        </p:blipFill>
        <p:spPr>
          <a:xfrm>
            <a:off x="6370083" y="3196354"/>
            <a:ext cx="365760" cy="365760"/>
          </a:xfrm>
          <a:prstGeom prst="rect">
            <a:avLst/>
          </a:prstGeom>
        </p:spPr>
      </p:pic>
    </p:spTree>
    <p:extLst>
      <p:ext uri="{BB962C8B-B14F-4D97-AF65-F5344CB8AC3E}">
        <p14:creationId xmlns:p14="http://schemas.microsoft.com/office/powerpoint/2010/main" val="91744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266275"/>
            <a:ext cx="7671552" cy="617313"/>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 Customer Persona 2</a:t>
            </a:r>
            <a:endParaRPr sz="20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D57344DA-4E33-7921-7585-6578E3B1A124}"/>
              </a:ext>
            </a:extLst>
          </p:cNvPr>
          <p:cNvCxnSpPr>
            <a:cxnSpLocks/>
          </p:cNvCxnSpPr>
          <p:nvPr/>
        </p:nvCxnSpPr>
        <p:spPr>
          <a:xfrm>
            <a:off x="6072141" y="1050581"/>
            <a:ext cx="0" cy="3985245"/>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B57515-D571-9072-FDDC-757F6D19312D}"/>
              </a:ext>
            </a:extLst>
          </p:cNvPr>
          <p:cNvCxnSpPr>
            <a:cxnSpLocks/>
          </p:cNvCxnSpPr>
          <p:nvPr/>
        </p:nvCxnSpPr>
        <p:spPr>
          <a:xfrm flipH="1">
            <a:off x="3239349" y="1050581"/>
            <a:ext cx="36" cy="3985245"/>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0A20138-8BB2-6933-4151-107E10B0D1B4}"/>
              </a:ext>
            </a:extLst>
          </p:cNvPr>
          <p:cNvCxnSpPr>
            <a:cxnSpLocks/>
          </p:cNvCxnSpPr>
          <p:nvPr/>
        </p:nvCxnSpPr>
        <p:spPr>
          <a:xfrm>
            <a:off x="324966" y="2903563"/>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9787DA9-F7E6-D6A2-6524-B5D9CF0159E1}"/>
              </a:ext>
            </a:extLst>
          </p:cNvPr>
          <p:cNvSpPr/>
          <p:nvPr/>
        </p:nvSpPr>
        <p:spPr>
          <a:xfrm>
            <a:off x="325363" y="1050580"/>
            <a:ext cx="8625790" cy="3985246"/>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Google Shape;160;p29">
            <a:extLst>
              <a:ext uri="{FF2B5EF4-FFF2-40B4-BE49-F238E27FC236}">
                <a16:creationId xmlns:a16="http://schemas.microsoft.com/office/drawing/2014/main" id="{84C74645-A845-F614-66AD-DEB7A34E2C28}"/>
              </a:ext>
            </a:extLst>
          </p:cNvPr>
          <p:cNvSpPr txBox="1">
            <a:spLocks/>
          </p:cNvSpPr>
          <p:nvPr/>
        </p:nvSpPr>
        <p:spPr>
          <a:xfrm flipH="1">
            <a:off x="6969240" y="305124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How Lawn Buddy Helps</a:t>
            </a:r>
          </a:p>
        </p:txBody>
      </p:sp>
      <p:sp>
        <p:nvSpPr>
          <p:cNvPr id="13" name="Google Shape;161;p29">
            <a:extLst>
              <a:ext uri="{FF2B5EF4-FFF2-40B4-BE49-F238E27FC236}">
                <a16:creationId xmlns:a16="http://schemas.microsoft.com/office/drawing/2014/main" id="{BF7FC01A-8DA6-4DD6-8C4D-2FEE88197D04}"/>
              </a:ext>
            </a:extLst>
          </p:cNvPr>
          <p:cNvSpPr txBox="1">
            <a:spLocks/>
          </p:cNvSpPr>
          <p:nvPr/>
        </p:nvSpPr>
        <p:spPr>
          <a:xfrm flipH="1">
            <a:off x="6969190" y="3196382"/>
            <a:ext cx="1892822"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AI-powered scheduling automates lawn care planning across various properties.</a:t>
            </a:r>
          </a:p>
          <a:p>
            <a:pPr marL="171450" indent="-171450" algn="l">
              <a:buSzPct val="100000"/>
              <a:buFont typeface="Arial" panose="020B0604020202020204" pitchFamily="34" charset="0"/>
              <a:buChar char="•"/>
            </a:pPr>
            <a:r>
              <a:rPr lang="en-US" sz="900" dirty="0"/>
              <a:t>Reliable service providers consistently deliver high-quality results.</a:t>
            </a:r>
          </a:p>
          <a:p>
            <a:pPr marL="171450" indent="-171450" algn="l">
              <a:buSzPct val="100000"/>
              <a:buFont typeface="Arial" panose="020B0604020202020204" pitchFamily="34" charset="0"/>
              <a:buChar char="•"/>
            </a:pPr>
            <a:r>
              <a:rPr lang="en-US" sz="900" dirty="0"/>
              <a:t>Real-time updates and notifications provide visibility into service execution.</a:t>
            </a:r>
          </a:p>
          <a:p>
            <a:pPr marL="171450" indent="-171450" algn="l">
              <a:buSzPct val="100000"/>
              <a:buFont typeface="Arial" panose="020B0604020202020204" pitchFamily="34" charset="0"/>
              <a:buChar char="•"/>
            </a:pPr>
            <a:r>
              <a:rPr lang="en-US" sz="900" dirty="0"/>
              <a:t>Cost-effective solutions and competitive pricing fit within budget constraints.</a:t>
            </a:r>
          </a:p>
        </p:txBody>
      </p:sp>
      <p:sp>
        <p:nvSpPr>
          <p:cNvPr id="14" name="Google Shape;162;p29">
            <a:extLst>
              <a:ext uri="{FF2B5EF4-FFF2-40B4-BE49-F238E27FC236}">
                <a16:creationId xmlns:a16="http://schemas.microsoft.com/office/drawing/2014/main" id="{313F1461-5FE6-89FC-2479-C66CFE8409C9}"/>
              </a:ext>
            </a:extLst>
          </p:cNvPr>
          <p:cNvSpPr/>
          <p:nvPr/>
        </p:nvSpPr>
        <p:spPr>
          <a:xfrm>
            <a:off x="6250853"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9">
            <a:extLst>
              <a:ext uri="{FF2B5EF4-FFF2-40B4-BE49-F238E27FC236}">
                <a16:creationId xmlns:a16="http://schemas.microsoft.com/office/drawing/2014/main" id="{DE6F5B8A-A25B-5663-CC73-2ED5F1304188}"/>
              </a:ext>
            </a:extLst>
          </p:cNvPr>
          <p:cNvSpPr txBox="1">
            <a:spLocks/>
          </p:cNvSpPr>
          <p:nvPr/>
        </p:nvSpPr>
        <p:spPr>
          <a:xfrm flipH="1">
            <a:off x="1219536" y="305123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Goals and Needs</a:t>
            </a:r>
          </a:p>
        </p:txBody>
      </p:sp>
      <p:sp>
        <p:nvSpPr>
          <p:cNvPr id="17" name="Google Shape;164;p29">
            <a:extLst>
              <a:ext uri="{FF2B5EF4-FFF2-40B4-BE49-F238E27FC236}">
                <a16:creationId xmlns:a16="http://schemas.microsoft.com/office/drawing/2014/main" id="{9E38756C-5B2C-1508-5AB7-F36C617B956F}"/>
              </a:ext>
            </a:extLst>
          </p:cNvPr>
          <p:cNvSpPr txBox="1">
            <a:spLocks/>
          </p:cNvSpPr>
          <p:nvPr/>
        </p:nvSpPr>
        <p:spPr>
          <a:xfrm flipH="1">
            <a:off x="1219184" y="319639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Ensure the outdoor spaces of commercial properties are well-maintained.</a:t>
            </a:r>
          </a:p>
          <a:p>
            <a:pPr marL="171450" indent="-171450" algn="l">
              <a:buSzPct val="100000"/>
              <a:buFont typeface="Arial" panose="020B0604020202020204" pitchFamily="34" charset="0"/>
              <a:buChar char="•"/>
            </a:pPr>
            <a:r>
              <a:rPr lang="en-US" sz="900" dirty="0"/>
              <a:t>Optimize operational efficiency and reduce landscaping costs.</a:t>
            </a:r>
          </a:p>
          <a:p>
            <a:pPr marL="171450" indent="-171450" algn="l">
              <a:buSzPct val="100000"/>
              <a:buFont typeface="Arial" panose="020B0604020202020204" pitchFamily="34" charset="0"/>
              <a:buChar char="•"/>
            </a:pPr>
            <a:r>
              <a:rPr lang="en-US" sz="900" dirty="0"/>
              <a:t>Access to a trusted and skilled team of lawn care professionals.</a:t>
            </a:r>
          </a:p>
        </p:txBody>
      </p:sp>
      <p:sp>
        <p:nvSpPr>
          <p:cNvPr id="18" name="Google Shape;165;p29">
            <a:extLst>
              <a:ext uri="{FF2B5EF4-FFF2-40B4-BE49-F238E27FC236}">
                <a16:creationId xmlns:a16="http://schemas.microsoft.com/office/drawing/2014/main" id="{324D7FCC-F6FF-7910-361D-F8E719003B71}"/>
              </a:ext>
            </a:extLst>
          </p:cNvPr>
          <p:cNvSpPr/>
          <p:nvPr/>
        </p:nvSpPr>
        <p:spPr>
          <a:xfrm>
            <a:off x="500599"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p29">
            <a:extLst>
              <a:ext uri="{FF2B5EF4-FFF2-40B4-BE49-F238E27FC236}">
                <a16:creationId xmlns:a16="http://schemas.microsoft.com/office/drawing/2014/main" id="{4DAE6942-EA5D-868F-BF60-85418CBD7360}"/>
              </a:ext>
            </a:extLst>
          </p:cNvPr>
          <p:cNvSpPr txBox="1">
            <a:spLocks/>
          </p:cNvSpPr>
          <p:nvPr/>
        </p:nvSpPr>
        <p:spPr>
          <a:xfrm flipH="1">
            <a:off x="4146256" y="305551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Pain Points</a:t>
            </a:r>
          </a:p>
        </p:txBody>
      </p:sp>
      <p:sp>
        <p:nvSpPr>
          <p:cNvPr id="20" name="Google Shape;167;p29">
            <a:extLst>
              <a:ext uri="{FF2B5EF4-FFF2-40B4-BE49-F238E27FC236}">
                <a16:creationId xmlns:a16="http://schemas.microsoft.com/office/drawing/2014/main" id="{3BCB3539-3962-A10E-126A-6E91834ADA4F}"/>
              </a:ext>
            </a:extLst>
          </p:cNvPr>
          <p:cNvSpPr txBox="1">
            <a:spLocks/>
          </p:cNvSpPr>
          <p:nvPr/>
        </p:nvSpPr>
        <p:spPr>
          <a:xfrm flipH="1">
            <a:off x="4146355" y="3200638"/>
            <a:ext cx="1940798" cy="1261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Balancing multiple properties and maintenance tasks.</a:t>
            </a:r>
          </a:p>
          <a:p>
            <a:pPr marL="171450" indent="-171450" algn="l">
              <a:buSzPct val="100000"/>
              <a:buFont typeface="Arial" panose="020B0604020202020204" pitchFamily="34" charset="0"/>
              <a:buChar char="•"/>
            </a:pPr>
            <a:r>
              <a:rPr lang="en-US" sz="900" dirty="0"/>
              <a:t>Managing landscaping budgets while ensuring quality.</a:t>
            </a:r>
          </a:p>
          <a:p>
            <a:pPr marL="171450" indent="-171450" algn="l">
              <a:buSzPct val="100000"/>
              <a:buFont typeface="Arial" panose="020B0604020202020204" pitchFamily="34" charset="0"/>
              <a:buChar char="•"/>
            </a:pPr>
            <a:r>
              <a:rPr lang="en-US" sz="900" dirty="0"/>
              <a:t>Difficulty coordinating schedules and tracking service progress.</a:t>
            </a:r>
          </a:p>
        </p:txBody>
      </p:sp>
      <p:sp>
        <p:nvSpPr>
          <p:cNvPr id="21" name="Google Shape;168;p29">
            <a:extLst>
              <a:ext uri="{FF2B5EF4-FFF2-40B4-BE49-F238E27FC236}">
                <a16:creationId xmlns:a16="http://schemas.microsoft.com/office/drawing/2014/main" id="{AF56DF31-FB2F-C0C9-4212-0D45C88B2CA0}"/>
              </a:ext>
            </a:extLst>
          </p:cNvPr>
          <p:cNvSpPr/>
          <p:nvPr/>
        </p:nvSpPr>
        <p:spPr>
          <a:xfrm>
            <a:off x="3427771" y="30512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p29">
            <a:extLst>
              <a:ext uri="{FF2B5EF4-FFF2-40B4-BE49-F238E27FC236}">
                <a16:creationId xmlns:a16="http://schemas.microsoft.com/office/drawing/2014/main" id="{05221504-10F4-CE0E-4325-60DD109E66C7}"/>
              </a:ext>
            </a:extLst>
          </p:cNvPr>
          <p:cNvSpPr txBox="1">
            <a:spLocks/>
          </p:cNvSpPr>
          <p:nvPr/>
        </p:nvSpPr>
        <p:spPr>
          <a:xfrm flipH="1">
            <a:off x="413693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Background</a:t>
            </a:r>
          </a:p>
        </p:txBody>
      </p:sp>
      <p:sp>
        <p:nvSpPr>
          <p:cNvPr id="23" name="Google Shape;170;p29">
            <a:extLst>
              <a:ext uri="{FF2B5EF4-FFF2-40B4-BE49-F238E27FC236}">
                <a16:creationId xmlns:a16="http://schemas.microsoft.com/office/drawing/2014/main" id="{34627C26-259E-9341-A84F-630F24DCDAFA}"/>
              </a:ext>
            </a:extLst>
          </p:cNvPr>
          <p:cNvSpPr txBox="1">
            <a:spLocks/>
          </p:cNvSpPr>
          <p:nvPr/>
        </p:nvSpPr>
        <p:spPr>
          <a:xfrm flipH="1">
            <a:off x="4136930" y="1342890"/>
            <a:ext cx="1909482" cy="1408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Bilal is a 40-year-old property manager responsible for maintaining the grounds of a busy commercial office complex. They oversee multiple properties and need a reliable solution to keep the lawns well-manicured. Efficiency and cost-effectiveness are top priorities.</a:t>
            </a:r>
          </a:p>
        </p:txBody>
      </p:sp>
      <p:sp>
        <p:nvSpPr>
          <p:cNvPr id="24" name="Google Shape;171;p29">
            <a:extLst>
              <a:ext uri="{FF2B5EF4-FFF2-40B4-BE49-F238E27FC236}">
                <a16:creationId xmlns:a16="http://schemas.microsoft.com/office/drawing/2014/main" id="{1A884EA0-D2FA-D023-6D0C-46B3D0EC9AB5}"/>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p29">
            <a:extLst>
              <a:ext uri="{FF2B5EF4-FFF2-40B4-BE49-F238E27FC236}">
                <a16:creationId xmlns:a16="http://schemas.microsoft.com/office/drawing/2014/main" id="{52478347-575B-B8CB-9D54-B17D68FBDE35}"/>
              </a:ext>
            </a:extLst>
          </p:cNvPr>
          <p:cNvSpPr txBox="1">
            <a:spLocks/>
          </p:cNvSpPr>
          <p:nvPr/>
        </p:nvSpPr>
        <p:spPr>
          <a:xfrm flipH="1">
            <a:off x="694725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Demographics</a:t>
            </a:r>
          </a:p>
        </p:txBody>
      </p:sp>
      <p:sp>
        <p:nvSpPr>
          <p:cNvPr id="26" name="Google Shape;173;p29">
            <a:extLst>
              <a:ext uri="{FF2B5EF4-FFF2-40B4-BE49-F238E27FC236}">
                <a16:creationId xmlns:a16="http://schemas.microsoft.com/office/drawing/2014/main" id="{088D6E5E-C5B7-08E1-F0F7-28F256C8DBBC}"/>
              </a:ext>
            </a:extLst>
          </p:cNvPr>
          <p:cNvSpPr txBox="1">
            <a:spLocks/>
          </p:cNvSpPr>
          <p:nvPr/>
        </p:nvSpPr>
        <p:spPr>
          <a:xfrm flipH="1">
            <a:off x="6947400" y="1342891"/>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b="1" dirty="0"/>
              <a:t>Age</a:t>
            </a:r>
            <a:r>
              <a:rPr lang="en-US" sz="900" dirty="0"/>
              <a:t>: 40</a:t>
            </a:r>
          </a:p>
          <a:p>
            <a:pPr marL="171450" indent="-171450" algn="l">
              <a:buSzPct val="100000"/>
              <a:buFont typeface="Arial" panose="020B0604020202020204" pitchFamily="34" charset="0"/>
              <a:buChar char="•"/>
            </a:pPr>
            <a:r>
              <a:rPr lang="en-US" sz="900" b="1" dirty="0"/>
              <a:t>Occupation</a:t>
            </a:r>
            <a:r>
              <a:rPr lang="en-US" sz="900" dirty="0"/>
              <a:t>: Property Manager</a:t>
            </a:r>
          </a:p>
          <a:p>
            <a:pPr marL="171450" indent="-171450" algn="l">
              <a:buSzPct val="100000"/>
              <a:buFont typeface="Arial" panose="020B0604020202020204" pitchFamily="34" charset="0"/>
              <a:buChar char="•"/>
            </a:pPr>
            <a:r>
              <a:rPr lang="en-US" sz="900" b="1" dirty="0"/>
              <a:t>Company</a:t>
            </a:r>
            <a:r>
              <a:rPr lang="en-US" sz="900" dirty="0"/>
              <a:t>: Commercial property management firm</a:t>
            </a:r>
          </a:p>
          <a:p>
            <a:pPr marL="171450" indent="-171450" algn="l">
              <a:buSzPct val="100000"/>
              <a:buFont typeface="Arial" panose="020B0604020202020204" pitchFamily="34" charset="0"/>
              <a:buChar char="•"/>
            </a:pPr>
            <a:r>
              <a:rPr lang="en-US" sz="900" b="1" dirty="0"/>
              <a:t>Location</a:t>
            </a:r>
            <a:r>
              <a:rPr lang="en-US" sz="900" dirty="0"/>
              <a:t>: Urban area</a:t>
            </a:r>
          </a:p>
        </p:txBody>
      </p:sp>
      <p:sp>
        <p:nvSpPr>
          <p:cNvPr id="27" name="Google Shape;174;p29">
            <a:extLst>
              <a:ext uri="{FF2B5EF4-FFF2-40B4-BE49-F238E27FC236}">
                <a16:creationId xmlns:a16="http://schemas.microsoft.com/office/drawing/2014/main" id="{6A826506-B98F-6A37-44B3-D0D52B4800A1}"/>
              </a:ext>
            </a:extLst>
          </p:cNvPr>
          <p:cNvSpPr/>
          <p:nvPr/>
        </p:nvSpPr>
        <p:spPr>
          <a:xfrm>
            <a:off x="622866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E30A2DF1-BAAC-2662-071F-865B1C75AC9A}"/>
              </a:ext>
            </a:extLst>
          </p:cNvPr>
          <p:cNvGrpSpPr/>
          <p:nvPr/>
        </p:nvGrpSpPr>
        <p:grpSpPr>
          <a:xfrm>
            <a:off x="502975" y="1384563"/>
            <a:ext cx="2579889" cy="1187187"/>
            <a:chOff x="493686" y="1120351"/>
            <a:chExt cx="2579889" cy="1187187"/>
          </a:xfrm>
        </p:grpSpPr>
        <p:sp>
          <p:nvSpPr>
            <p:cNvPr id="9" name="Google Shape;157;p29">
              <a:extLst>
                <a:ext uri="{FF2B5EF4-FFF2-40B4-BE49-F238E27FC236}">
                  <a16:creationId xmlns:a16="http://schemas.microsoft.com/office/drawing/2014/main" id="{9CE88092-8CA2-82D0-E8F2-49B592375FA9}"/>
                </a:ext>
              </a:extLst>
            </p:cNvPr>
            <p:cNvSpPr txBox="1">
              <a:spLocks/>
            </p:cNvSpPr>
            <p:nvPr/>
          </p:nvSpPr>
          <p:spPr>
            <a:xfrm flipH="1">
              <a:off x="493686" y="1854621"/>
              <a:ext cx="2579889" cy="452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200" dirty="0"/>
                <a:t>Bilal</a:t>
              </a:r>
            </a:p>
            <a:p>
              <a:pPr marL="0" indent="0"/>
              <a:r>
                <a:rPr lang="en-US" sz="1100" dirty="0">
                  <a:latin typeface="Lato" panose="020F0502020204030203" pitchFamily="34" charset="0"/>
                  <a:ea typeface="Lato" panose="020F0502020204030203" pitchFamily="34" charset="0"/>
                  <a:cs typeface="Lato" panose="020F0502020204030203" pitchFamily="34" charset="0"/>
                </a:rPr>
                <a:t>Commercial Property Manager</a:t>
              </a:r>
            </a:p>
          </p:txBody>
        </p:sp>
        <p:sp>
          <p:nvSpPr>
            <p:cNvPr id="11" name="Google Shape;159;p29">
              <a:extLst>
                <a:ext uri="{FF2B5EF4-FFF2-40B4-BE49-F238E27FC236}">
                  <a16:creationId xmlns:a16="http://schemas.microsoft.com/office/drawing/2014/main" id="{CBFBE08B-0A89-095A-D45A-7FF4FF0FE644}"/>
                </a:ext>
              </a:extLst>
            </p:cNvPr>
            <p:cNvSpPr/>
            <p:nvPr/>
          </p:nvSpPr>
          <p:spPr>
            <a:xfrm>
              <a:off x="1456084" y="11203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4" name="Picture 53">
            <a:extLst>
              <a:ext uri="{FF2B5EF4-FFF2-40B4-BE49-F238E27FC236}">
                <a16:creationId xmlns:a16="http://schemas.microsoft.com/office/drawing/2014/main" id="{D6A1FDDF-A6C5-8FC2-82DD-9B509136F337}"/>
              </a:ext>
            </a:extLst>
          </p:cNvPr>
          <p:cNvPicPr>
            <a:picLocks noChangeAspect="1"/>
          </p:cNvPicPr>
          <p:nvPr/>
        </p:nvPicPr>
        <p:blipFill>
          <a:blip r:embed="rId4"/>
          <a:stretch>
            <a:fillRect/>
          </a:stretch>
        </p:blipFill>
        <p:spPr>
          <a:xfrm>
            <a:off x="3559763" y="1341886"/>
            <a:ext cx="365760" cy="365760"/>
          </a:xfrm>
          <a:prstGeom prst="rect">
            <a:avLst/>
          </a:prstGeom>
        </p:spPr>
      </p:pic>
      <p:pic>
        <p:nvPicPr>
          <p:cNvPr id="55" name="Picture 54">
            <a:extLst>
              <a:ext uri="{FF2B5EF4-FFF2-40B4-BE49-F238E27FC236}">
                <a16:creationId xmlns:a16="http://schemas.microsoft.com/office/drawing/2014/main" id="{8BDBA58D-20E7-4D7B-7679-8EEAF7614D0A}"/>
              </a:ext>
            </a:extLst>
          </p:cNvPr>
          <p:cNvPicPr>
            <a:picLocks noChangeAspect="1"/>
          </p:cNvPicPr>
          <p:nvPr/>
        </p:nvPicPr>
        <p:blipFill>
          <a:blip r:embed="rId5"/>
          <a:stretch>
            <a:fillRect/>
          </a:stretch>
        </p:blipFill>
        <p:spPr>
          <a:xfrm>
            <a:off x="6370083" y="1348560"/>
            <a:ext cx="365760" cy="365760"/>
          </a:xfrm>
          <a:prstGeom prst="rect">
            <a:avLst/>
          </a:prstGeom>
        </p:spPr>
      </p:pic>
      <p:pic>
        <p:nvPicPr>
          <p:cNvPr id="56" name="Picture 55">
            <a:extLst>
              <a:ext uri="{FF2B5EF4-FFF2-40B4-BE49-F238E27FC236}">
                <a16:creationId xmlns:a16="http://schemas.microsoft.com/office/drawing/2014/main" id="{205CE563-B791-178A-C34A-CD9647D37F67}"/>
              </a:ext>
            </a:extLst>
          </p:cNvPr>
          <p:cNvPicPr>
            <a:picLocks noChangeAspect="1"/>
          </p:cNvPicPr>
          <p:nvPr/>
        </p:nvPicPr>
        <p:blipFill>
          <a:blip r:embed="rId6"/>
          <a:stretch>
            <a:fillRect/>
          </a:stretch>
        </p:blipFill>
        <p:spPr>
          <a:xfrm>
            <a:off x="642019" y="3196354"/>
            <a:ext cx="365760" cy="365760"/>
          </a:xfrm>
          <a:prstGeom prst="rect">
            <a:avLst/>
          </a:prstGeom>
        </p:spPr>
      </p:pic>
      <p:pic>
        <p:nvPicPr>
          <p:cNvPr id="57" name="Picture 56">
            <a:extLst>
              <a:ext uri="{FF2B5EF4-FFF2-40B4-BE49-F238E27FC236}">
                <a16:creationId xmlns:a16="http://schemas.microsoft.com/office/drawing/2014/main" id="{7B52D0F6-08FC-013C-50FE-D0D7A6825EEA}"/>
              </a:ext>
            </a:extLst>
          </p:cNvPr>
          <p:cNvPicPr>
            <a:picLocks noChangeAspect="1"/>
          </p:cNvPicPr>
          <p:nvPr/>
        </p:nvPicPr>
        <p:blipFill>
          <a:blip r:embed="rId7"/>
          <a:stretch>
            <a:fillRect/>
          </a:stretch>
        </p:blipFill>
        <p:spPr>
          <a:xfrm>
            <a:off x="3569191" y="3196354"/>
            <a:ext cx="365760" cy="365760"/>
          </a:xfrm>
          <a:prstGeom prst="rect">
            <a:avLst/>
          </a:prstGeom>
        </p:spPr>
      </p:pic>
      <p:pic>
        <p:nvPicPr>
          <p:cNvPr id="58" name="Picture 57">
            <a:extLst>
              <a:ext uri="{FF2B5EF4-FFF2-40B4-BE49-F238E27FC236}">
                <a16:creationId xmlns:a16="http://schemas.microsoft.com/office/drawing/2014/main" id="{72D38EDA-A6E0-E19C-7238-91FC28F2D105}"/>
              </a:ext>
            </a:extLst>
          </p:cNvPr>
          <p:cNvPicPr>
            <a:picLocks noChangeAspect="1"/>
          </p:cNvPicPr>
          <p:nvPr/>
        </p:nvPicPr>
        <p:blipFill>
          <a:blip r:embed="rId8"/>
          <a:stretch>
            <a:fillRect/>
          </a:stretch>
        </p:blipFill>
        <p:spPr>
          <a:xfrm>
            <a:off x="6370083" y="3196354"/>
            <a:ext cx="365760" cy="365760"/>
          </a:xfrm>
          <a:prstGeom prst="rect">
            <a:avLst/>
          </a:prstGeom>
        </p:spPr>
      </p:pic>
      <p:pic>
        <p:nvPicPr>
          <p:cNvPr id="2" name="Picture 1">
            <a:extLst>
              <a:ext uri="{FF2B5EF4-FFF2-40B4-BE49-F238E27FC236}">
                <a16:creationId xmlns:a16="http://schemas.microsoft.com/office/drawing/2014/main" id="{25082C98-7B79-E234-F352-DACF38A76A34}"/>
              </a:ext>
            </a:extLst>
          </p:cNvPr>
          <p:cNvPicPr>
            <a:picLocks noChangeAspect="1"/>
          </p:cNvPicPr>
          <p:nvPr/>
        </p:nvPicPr>
        <p:blipFill>
          <a:blip r:embed="rId9"/>
          <a:stretch>
            <a:fillRect/>
          </a:stretch>
        </p:blipFill>
        <p:spPr>
          <a:xfrm>
            <a:off x="1614380" y="1535308"/>
            <a:ext cx="365760" cy="365760"/>
          </a:xfrm>
          <a:prstGeom prst="rect">
            <a:avLst/>
          </a:prstGeom>
        </p:spPr>
      </p:pic>
    </p:spTree>
    <p:extLst>
      <p:ext uri="{BB962C8B-B14F-4D97-AF65-F5344CB8AC3E}">
        <p14:creationId xmlns:p14="http://schemas.microsoft.com/office/powerpoint/2010/main" val="306441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668000" y="246859"/>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Key Customer Problems</a:t>
            </a:r>
            <a:endParaRPr sz="2000" dirty="0">
              <a:latin typeface="Poppins" panose="00000500000000000000" pitchFamily="2" charset="0"/>
              <a:cs typeface="Poppins" panose="00000500000000000000" pitchFamily="2" charset="0"/>
            </a:endParaRPr>
          </a:p>
        </p:txBody>
      </p:sp>
      <p:grpSp>
        <p:nvGrpSpPr>
          <p:cNvPr id="26" name="Group 25">
            <a:extLst>
              <a:ext uri="{FF2B5EF4-FFF2-40B4-BE49-F238E27FC236}">
                <a16:creationId xmlns:a16="http://schemas.microsoft.com/office/drawing/2014/main" id="{2858A37B-BAE0-D0B2-417A-8344E5C9A26E}"/>
              </a:ext>
            </a:extLst>
          </p:cNvPr>
          <p:cNvGrpSpPr/>
          <p:nvPr/>
        </p:nvGrpSpPr>
        <p:grpSpPr>
          <a:xfrm>
            <a:off x="750592" y="1199626"/>
            <a:ext cx="2624720" cy="2976668"/>
            <a:chOff x="750592" y="1199626"/>
            <a:chExt cx="2624720" cy="2976668"/>
          </a:xfrm>
        </p:grpSpPr>
        <p:sp>
          <p:nvSpPr>
            <p:cNvPr id="2" name="TextBox 1">
              <a:extLst>
                <a:ext uri="{FF2B5EF4-FFF2-40B4-BE49-F238E27FC236}">
                  <a16:creationId xmlns:a16="http://schemas.microsoft.com/office/drawing/2014/main" id="{8D2ECE71-AA6E-CB04-4E02-205FDADE3A91}"/>
                </a:ext>
              </a:extLst>
            </p:cNvPr>
            <p:cNvSpPr txBox="1"/>
            <p:nvPr/>
          </p:nvSpPr>
          <p:spPr>
            <a:xfrm>
              <a:off x="750592" y="2237302"/>
              <a:ext cx="2624720" cy="1938992"/>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Time Constraints: </a:t>
              </a:r>
              <a:r>
                <a:rPr lang="en-US" sz="1000" dirty="0">
                  <a:latin typeface="Lato" panose="020F0502020204030203" pitchFamily="34" charset="0"/>
                  <a:ea typeface="Lato" panose="020F0502020204030203" pitchFamily="34" charset="0"/>
                  <a:cs typeface="Lato" panose="020F0502020204030203" pitchFamily="34" charset="0"/>
                </a:rPr>
                <a:t>Busy individuals lack the time for regular lawn care due to work and personal commitments.</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Expertise Gap: </a:t>
              </a:r>
              <a:r>
                <a:rPr lang="en-US" sz="1000" dirty="0">
                  <a:latin typeface="Lato" panose="020F0502020204030203" pitchFamily="34" charset="0"/>
                  <a:ea typeface="Lato" panose="020F0502020204030203" pitchFamily="34" charset="0"/>
                  <a:cs typeface="Lato" panose="020F0502020204030203" pitchFamily="34" charset="0"/>
                </a:rPr>
                <a:t>Many lack the knowledge and skills needed for effective lawn maintenance.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Reliability Concerns:</a:t>
              </a:r>
              <a:r>
                <a:rPr lang="en-US" sz="1000" dirty="0">
                  <a:latin typeface="Lato" panose="020F0502020204030203" pitchFamily="34" charset="0"/>
                  <a:ea typeface="Lato" panose="020F0502020204030203" pitchFamily="34" charset="0"/>
                  <a:cs typeface="Lato" panose="020F0502020204030203" pitchFamily="34" charset="0"/>
                </a:rPr>
                <a:t> Finding trustworthy and skilled lawn care providers poses a challenge.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Scheduling Hassles: </a:t>
              </a:r>
              <a:r>
                <a:rPr lang="en-US" sz="1000" dirty="0">
                  <a:latin typeface="Lato" panose="020F0502020204030203" pitchFamily="34" charset="0"/>
                  <a:ea typeface="Lato" panose="020F0502020204030203" pitchFamily="34" charset="0"/>
                  <a:cs typeface="Lato" panose="020F0502020204030203" pitchFamily="34" charset="0"/>
                </a:rPr>
                <a:t>Coordinating and scheduling lawn care services manually is inconvenient and time-consuming.</a:t>
              </a:r>
            </a:p>
          </p:txBody>
        </p:sp>
        <p:sp>
          <p:nvSpPr>
            <p:cNvPr id="3" name="Google Shape;157;p29">
              <a:extLst>
                <a:ext uri="{FF2B5EF4-FFF2-40B4-BE49-F238E27FC236}">
                  <a16:creationId xmlns:a16="http://schemas.microsoft.com/office/drawing/2014/main" id="{F15ED7A7-9992-67D2-B5E6-8E2B0F000E7E}"/>
                </a:ext>
              </a:extLst>
            </p:cNvPr>
            <p:cNvSpPr txBox="1">
              <a:spLocks/>
            </p:cNvSpPr>
            <p:nvPr/>
          </p:nvSpPr>
          <p:spPr>
            <a:xfrm flipH="1">
              <a:off x="750593" y="1934014"/>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Pains</a:t>
              </a:r>
            </a:p>
          </p:txBody>
        </p:sp>
        <p:sp>
          <p:nvSpPr>
            <p:cNvPr id="4" name="Google Shape;159;p29">
              <a:extLst>
                <a:ext uri="{FF2B5EF4-FFF2-40B4-BE49-F238E27FC236}">
                  <a16:creationId xmlns:a16="http://schemas.microsoft.com/office/drawing/2014/main" id="{444686CE-084F-F217-BC25-EEA98A8F93DD}"/>
                </a:ext>
              </a:extLst>
            </p:cNvPr>
            <p:cNvSpPr/>
            <p:nvPr/>
          </p:nvSpPr>
          <p:spPr>
            <a:xfrm>
              <a:off x="808177"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0" name="Picture 19">
              <a:extLst>
                <a:ext uri="{FF2B5EF4-FFF2-40B4-BE49-F238E27FC236}">
                  <a16:creationId xmlns:a16="http://schemas.microsoft.com/office/drawing/2014/main" id="{C23180E0-532D-C429-764F-BEC38C19E3F1}"/>
                </a:ext>
              </a:extLst>
            </p:cNvPr>
            <p:cNvPicPr>
              <a:picLocks noChangeAspect="1"/>
            </p:cNvPicPr>
            <p:nvPr/>
          </p:nvPicPr>
          <p:blipFill>
            <a:blip r:embed="rId4"/>
            <a:stretch>
              <a:fillRect/>
            </a:stretch>
          </p:blipFill>
          <p:spPr>
            <a:xfrm>
              <a:off x="949597" y="1348996"/>
              <a:ext cx="365760" cy="365760"/>
            </a:xfrm>
            <a:prstGeom prst="rect">
              <a:avLst/>
            </a:prstGeom>
          </p:spPr>
        </p:pic>
      </p:grpSp>
      <p:grpSp>
        <p:nvGrpSpPr>
          <p:cNvPr id="27" name="Group 26">
            <a:extLst>
              <a:ext uri="{FF2B5EF4-FFF2-40B4-BE49-F238E27FC236}">
                <a16:creationId xmlns:a16="http://schemas.microsoft.com/office/drawing/2014/main" id="{49542C62-2FCE-3FE1-36EE-AB0991F0145E}"/>
              </a:ext>
            </a:extLst>
          </p:cNvPr>
          <p:cNvGrpSpPr/>
          <p:nvPr/>
        </p:nvGrpSpPr>
        <p:grpSpPr>
          <a:xfrm>
            <a:off x="3581573" y="1199626"/>
            <a:ext cx="2624720" cy="2976668"/>
            <a:chOff x="3581573" y="1199626"/>
            <a:chExt cx="2624720" cy="2976668"/>
          </a:xfrm>
        </p:grpSpPr>
        <p:sp>
          <p:nvSpPr>
            <p:cNvPr id="5" name="TextBox 4">
              <a:extLst>
                <a:ext uri="{FF2B5EF4-FFF2-40B4-BE49-F238E27FC236}">
                  <a16:creationId xmlns:a16="http://schemas.microsoft.com/office/drawing/2014/main" id="{4BBD1A6C-0554-359A-122E-74B1C377CEAF}"/>
                </a:ext>
              </a:extLst>
            </p:cNvPr>
            <p:cNvSpPr txBox="1"/>
            <p:nvPr/>
          </p:nvSpPr>
          <p:spPr>
            <a:xfrm>
              <a:off x="3581573" y="2237302"/>
              <a:ext cx="2624720" cy="1938992"/>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Time-Saving: </a:t>
              </a:r>
              <a:r>
                <a:rPr lang="en-US" sz="1000" dirty="0">
                  <a:latin typeface="Lato" panose="020F0502020204030203" pitchFamily="34" charset="0"/>
                  <a:ea typeface="Lato" panose="020F0502020204030203" pitchFamily="34" charset="0"/>
                  <a:cs typeface="Lato" panose="020F0502020204030203" pitchFamily="34" charset="0"/>
                </a:rPr>
                <a:t>Customers seek solutions that free up their time by automating lawn care.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Expertise and Convenience: </a:t>
              </a:r>
              <a:r>
                <a:rPr lang="en-US" sz="1000" dirty="0">
                  <a:latin typeface="Lato" panose="020F0502020204030203" pitchFamily="34" charset="0"/>
                  <a:ea typeface="Lato" panose="020F0502020204030203" pitchFamily="34" charset="0"/>
                  <a:cs typeface="Lato" panose="020F0502020204030203" pitchFamily="34" charset="0"/>
                </a:rPr>
                <a:t>Access to professional lawn care expertise without personal involvement.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Reliability: </a:t>
              </a:r>
              <a:r>
                <a:rPr lang="en-US" sz="1000" dirty="0">
                  <a:latin typeface="Lato" panose="020F0502020204030203" pitchFamily="34" charset="0"/>
                  <a:ea typeface="Lato" panose="020F0502020204030203" pitchFamily="34" charset="0"/>
                  <a:cs typeface="Lato" panose="020F0502020204030203" pitchFamily="34" charset="0"/>
                </a:rPr>
                <a:t>Consistent and reliable lawn care services without worries about provider quality.</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Control and Peace of Mind: </a:t>
              </a:r>
              <a:r>
                <a:rPr lang="en-US" sz="1000" dirty="0">
                  <a:latin typeface="Lato" panose="020F0502020204030203" pitchFamily="34" charset="0"/>
                  <a:ea typeface="Lato" panose="020F0502020204030203" pitchFamily="34" charset="0"/>
                  <a:cs typeface="Lato" panose="020F0502020204030203" pitchFamily="34" charset="0"/>
                </a:rPr>
                <a:t>Control over scheduling, notifications, and updates for a stress-free experience.</a:t>
              </a:r>
            </a:p>
          </p:txBody>
        </p:sp>
        <p:sp>
          <p:nvSpPr>
            <p:cNvPr id="6" name="Google Shape;157;p29">
              <a:extLst>
                <a:ext uri="{FF2B5EF4-FFF2-40B4-BE49-F238E27FC236}">
                  <a16:creationId xmlns:a16="http://schemas.microsoft.com/office/drawing/2014/main" id="{31EDB588-DAE4-9F3B-577F-3A9693B8DE58}"/>
                </a:ext>
              </a:extLst>
            </p:cNvPr>
            <p:cNvSpPr txBox="1">
              <a:spLocks/>
            </p:cNvSpPr>
            <p:nvPr/>
          </p:nvSpPr>
          <p:spPr>
            <a:xfrm flipH="1">
              <a:off x="3584056" y="1912844"/>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Gains</a:t>
              </a:r>
            </a:p>
          </p:txBody>
        </p:sp>
        <p:sp>
          <p:nvSpPr>
            <p:cNvPr id="7" name="Google Shape;159;p29">
              <a:extLst>
                <a:ext uri="{FF2B5EF4-FFF2-40B4-BE49-F238E27FC236}">
                  <a16:creationId xmlns:a16="http://schemas.microsoft.com/office/drawing/2014/main" id="{DFA59AFE-F046-348D-8405-8A7A6717DAB2}"/>
                </a:ext>
              </a:extLst>
            </p:cNvPr>
            <p:cNvSpPr/>
            <p:nvPr/>
          </p:nvSpPr>
          <p:spPr>
            <a:xfrm>
              <a:off x="3657659"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3" name="Picture 22">
              <a:extLst>
                <a:ext uri="{FF2B5EF4-FFF2-40B4-BE49-F238E27FC236}">
                  <a16:creationId xmlns:a16="http://schemas.microsoft.com/office/drawing/2014/main" id="{6C95C7EB-6842-E205-6744-9D014F3624D7}"/>
                </a:ext>
              </a:extLst>
            </p:cNvPr>
            <p:cNvPicPr>
              <a:picLocks noChangeAspect="1"/>
            </p:cNvPicPr>
            <p:nvPr/>
          </p:nvPicPr>
          <p:blipFill>
            <a:blip r:embed="rId5"/>
            <a:stretch>
              <a:fillRect/>
            </a:stretch>
          </p:blipFill>
          <p:spPr>
            <a:xfrm>
              <a:off x="3739643" y="1290669"/>
              <a:ext cx="484632" cy="484632"/>
            </a:xfrm>
            <a:prstGeom prst="rect">
              <a:avLst/>
            </a:prstGeom>
          </p:spPr>
        </p:pic>
      </p:grpSp>
      <p:grpSp>
        <p:nvGrpSpPr>
          <p:cNvPr id="28" name="Group 27">
            <a:extLst>
              <a:ext uri="{FF2B5EF4-FFF2-40B4-BE49-F238E27FC236}">
                <a16:creationId xmlns:a16="http://schemas.microsoft.com/office/drawing/2014/main" id="{96CDE9B3-1DE9-82EA-64AC-0C942AA10FA0}"/>
              </a:ext>
            </a:extLst>
          </p:cNvPr>
          <p:cNvGrpSpPr/>
          <p:nvPr/>
        </p:nvGrpSpPr>
        <p:grpSpPr>
          <a:xfrm>
            <a:off x="6412554" y="1199626"/>
            <a:ext cx="2668086" cy="2822780"/>
            <a:chOff x="6412554" y="1199626"/>
            <a:chExt cx="2668086" cy="2822780"/>
          </a:xfrm>
        </p:grpSpPr>
        <p:sp>
          <p:nvSpPr>
            <p:cNvPr id="11" name="TextBox 10">
              <a:extLst>
                <a:ext uri="{FF2B5EF4-FFF2-40B4-BE49-F238E27FC236}">
                  <a16:creationId xmlns:a16="http://schemas.microsoft.com/office/drawing/2014/main" id="{6235C1B3-85E9-9431-BA08-3A3381BC254B}"/>
                </a:ext>
              </a:extLst>
            </p:cNvPr>
            <p:cNvSpPr txBox="1"/>
            <p:nvPr/>
          </p:nvSpPr>
          <p:spPr>
            <a:xfrm>
              <a:off x="6412554" y="2237302"/>
              <a:ext cx="2668086" cy="1785104"/>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Efficient Lawn Care: </a:t>
              </a:r>
              <a:r>
                <a:rPr lang="en-US" sz="1000" dirty="0">
                  <a:latin typeface="Lato" panose="020F0502020204030203" pitchFamily="34" charset="0"/>
                  <a:ea typeface="Lato" panose="020F0502020204030203" pitchFamily="34" charset="0"/>
                  <a:cs typeface="Lato" panose="020F0502020204030203" pitchFamily="34" charset="0"/>
                </a:rPr>
                <a:t>Achieve a well-maintained lawn without investing personal time and effort.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Trusted Care: </a:t>
              </a:r>
              <a:r>
                <a:rPr lang="en-US" sz="1000" dirty="0">
                  <a:latin typeface="Lato" panose="020F0502020204030203" pitchFamily="34" charset="0"/>
                  <a:ea typeface="Lato" panose="020F0502020204030203" pitchFamily="34" charset="0"/>
                  <a:cs typeface="Lato" panose="020F0502020204030203" pitchFamily="34" charset="0"/>
                </a:rPr>
                <a:t>Ensure professional lawn care even without direct oversight.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Convenient Scheduling: </a:t>
              </a:r>
              <a:r>
                <a:rPr lang="en-US" sz="1000" dirty="0">
                  <a:latin typeface="Lato" panose="020F0502020204030203" pitchFamily="34" charset="0"/>
                  <a:ea typeface="Lato" panose="020F0502020204030203" pitchFamily="34" charset="0"/>
                  <a:cs typeface="Lato" panose="020F0502020204030203" pitchFamily="34" charset="0"/>
                </a:rPr>
                <a:t>Easily schedule and manage lawn care services based on individual preferences.</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Stay Informed: </a:t>
              </a:r>
              <a:r>
                <a:rPr lang="en-US" sz="1000" dirty="0">
                  <a:latin typeface="Lato" panose="020F0502020204030203" pitchFamily="34" charset="0"/>
                  <a:ea typeface="Lato" panose="020F0502020204030203" pitchFamily="34" charset="0"/>
                  <a:cs typeface="Lato" panose="020F0502020204030203" pitchFamily="34" charset="0"/>
                </a:rPr>
                <a:t>Receive real-time updates and notifications about service progress.</a:t>
              </a:r>
            </a:p>
          </p:txBody>
        </p:sp>
        <p:sp>
          <p:nvSpPr>
            <p:cNvPr id="12" name="Google Shape;157;p29">
              <a:extLst>
                <a:ext uri="{FF2B5EF4-FFF2-40B4-BE49-F238E27FC236}">
                  <a16:creationId xmlns:a16="http://schemas.microsoft.com/office/drawing/2014/main" id="{3A518BC4-9633-D80E-4AD8-D51FBCDC25DA}"/>
                </a:ext>
              </a:extLst>
            </p:cNvPr>
            <p:cNvSpPr txBox="1">
              <a:spLocks/>
            </p:cNvSpPr>
            <p:nvPr/>
          </p:nvSpPr>
          <p:spPr>
            <a:xfrm flipH="1">
              <a:off x="6412554" y="1934014"/>
              <a:ext cx="2151899"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Jobs to Be Done</a:t>
              </a:r>
            </a:p>
          </p:txBody>
        </p:sp>
        <p:sp>
          <p:nvSpPr>
            <p:cNvPr id="13" name="Google Shape;159;p29">
              <a:extLst>
                <a:ext uri="{FF2B5EF4-FFF2-40B4-BE49-F238E27FC236}">
                  <a16:creationId xmlns:a16="http://schemas.microsoft.com/office/drawing/2014/main" id="{5B956641-30CD-A805-B3F6-15B93F6DE75F}"/>
                </a:ext>
              </a:extLst>
            </p:cNvPr>
            <p:cNvSpPr/>
            <p:nvPr/>
          </p:nvSpPr>
          <p:spPr>
            <a:xfrm>
              <a:off x="6493379"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4" name="Picture 23">
              <a:extLst>
                <a:ext uri="{FF2B5EF4-FFF2-40B4-BE49-F238E27FC236}">
                  <a16:creationId xmlns:a16="http://schemas.microsoft.com/office/drawing/2014/main" id="{243B71DD-D861-B03F-707A-A94728682BC8}"/>
                </a:ext>
              </a:extLst>
            </p:cNvPr>
            <p:cNvPicPr>
              <a:picLocks noChangeAspect="1"/>
            </p:cNvPicPr>
            <p:nvPr/>
          </p:nvPicPr>
          <p:blipFill>
            <a:blip r:embed="rId6"/>
            <a:stretch>
              <a:fillRect/>
            </a:stretch>
          </p:blipFill>
          <p:spPr>
            <a:xfrm>
              <a:off x="6634799" y="1348996"/>
              <a:ext cx="365760" cy="365760"/>
            </a:xfrm>
            <a:prstGeom prst="rect">
              <a:avLst/>
            </a:prstGeom>
          </p:spPr>
        </p:pic>
      </p:grpSp>
      <p:cxnSp>
        <p:nvCxnSpPr>
          <p:cNvPr id="8" name="Straight Connector 7">
            <a:extLst>
              <a:ext uri="{FF2B5EF4-FFF2-40B4-BE49-F238E27FC236}">
                <a16:creationId xmlns:a16="http://schemas.microsoft.com/office/drawing/2014/main" id="{91E09FBB-9750-114E-7B17-1A8194CB1FF5}"/>
              </a:ext>
            </a:extLst>
          </p:cNvPr>
          <p:cNvCxnSpPr>
            <a:cxnSpLocks/>
          </p:cNvCxnSpPr>
          <p:nvPr/>
        </p:nvCxnSpPr>
        <p:spPr>
          <a:xfrm>
            <a:off x="3432660" y="1097280"/>
            <a:ext cx="0" cy="3110592"/>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1DDC30E-A1BC-12C9-80A2-11D9B732F424}"/>
              </a:ext>
            </a:extLst>
          </p:cNvPr>
          <p:cNvCxnSpPr>
            <a:cxnSpLocks/>
          </p:cNvCxnSpPr>
          <p:nvPr/>
        </p:nvCxnSpPr>
        <p:spPr>
          <a:xfrm>
            <a:off x="6296909" y="1098096"/>
            <a:ext cx="0" cy="310896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42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19" name="Google Shape;175;p29">
            <a:extLst>
              <a:ext uri="{FF2B5EF4-FFF2-40B4-BE49-F238E27FC236}">
                <a16:creationId xmlns:a16="http://schemas.microsoft.com/office/drawing/2014/main" id="{1D57B67C-F90B-F980-6545-E40695828C6F}"/>
              </a:ext>
            </a:extLst>
          </p:cNvPr>
          <p:cNvPicPr preferRelativeResize="0"/>
          <p:nvPr/>
        </p:nvPicPr>
        <p:blipFill>
          <a:blip r:embed="rId4">
            <a:alphaModFix/>
          </a:blip>
          <a:stretch>
            <a:fillRect/>
          </a:stretch>
        </p:blipFill>
        <p:spPr>
          <a:xfrm>
            <a:off x="8219633" y="213349"/>
            <a:ext cx="731520" cy="731520"/>
          </a:xfrm>
          <a:prstGeom prst="rect">
            <a:avLst/>
          </a:prstGeom>
          <a:noFill/>
          <a:ln>
            <a:noFill/>
          </a:ln>
        </p:spPr>
      </p:pic>
      <p:sp>
        <p:nvSpPr>
          <p:cNvPr id="20" name="Google Shape;193;p30">
            <a:extLst>
              <a:ext uri="{FF2B5EF4-FFF2-40B4-BE49-F238E27FC236}">
                <a16:creationId xmlns:a16="http://schemas.microsoft.com/office/drawing/2014/main" id="{D017CCDE-79CB-E563-E907-4FDFE01C21DD}"/>
              </a:ext>
            </a:extLst>
          </p:cNvPr>
          <p:cNvSpPr txBox="1">
            <a:spLocks noGrp="1"/>
          </p:cNvSpPr>
          <p:nvPr>
            <p:ph type="title"/>
          </p:nvPr>
        </p:nvSpPr>
        <p:spPr>
          <a:xfrm>
            <a:off x="285617" y="243748"/>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Proposed Solution – MVP</a:t>
            </a:r>
            <a:endParaRPr sz="2000" dirty="0">
              <a:latin typeface="Poppins" panose="00000500000000000000" pitchFamily="2" charset="0"/>
              <a:cs typeface="Poppins" panose="00000500000000000000" pitchFamily="2" charset="0"/>
            </a:endParaRPr>
          </a:p>
        </p:txBody>
      </p:sp>
      <p:sp>
        <p:nvSpPr>
          <p:cNvPr id="387" name="TextBox 386">
            <a:extLst>
              <a:ext uri="{FF2B5EF4-FFF2-40B4-BE49-F238E27FC236}">
                <a16:creationId xmlns:a16="http://schemas.microsoft.com/office/drawing/2014/main" id="{007A9EA3-CF20-1AED-9AFD-14AAA5B17EE9}"/>
              </a:ext>
            </a:extLst>
          </p:cNvPr>
          <p:cNvSpPr txBox="1"/>
          <p:nvPr/>
        </p:nvSpPr>
        <p:spPr>
          <a:xfrm>
            <a:off x="314802" y="994534"/>
            <a:ext cx="4257198" cy="3831818"/>
          </a:xfrm>
          <a:prstGeom prst="rect">
            <a:avLst/>
          </a:prstGeom>
          <a:noFill/>
        </p:spPr>
        <p:txBody>
          <a:bodyPr wrap="square">
            <a:spAutoFit/>
          </a:bodyPr>
          <a:lstStyle/>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AI-Powered Scheduling: </a:t>
            </a:r>
            <a:r>
              <a:rPr lang="en-US" sz="900" dirty="0">
                <a:latin typeface="Lato" panose="020F0502020204030203" pitchFamily="34" charset="0"/>
                <a:ea typeface="Lato" panose="020F0502020204030203" pitchFamily="34" charset="0"/>
                <a:cs typeface="Lato" panose="020F0502020204030203" pitchFamily="34" charset="0"/>
              </a:rPr>
              <a:t>Our cutting-edge AI algorithms take into account your lawn's exact measurements, grass type, growth patterns, and local weather conditions. This ensures that the mowing schedule is perfectly optimized for maintaining a healthy and beautiful lawn.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User-Specific Object Recognition: </a:t>
            </a:r>
            <a:r>
              <a:rPr lang="en-US" sz="900" dirty="0">
                <a:latin typeface="Lato" panose="020F0502020204030203" pitchFamily="34" charset="0"/>
                <a:ea typeface="Lato" panose="020F0502020204030203" pitchFamily="34" charset="0"/>
                <a:cs typeface="Lato" panose="020F0502020204030203" pitchFamily="34" charset="0"/>
              </a:rPr>
              <a:t>Using advanced object recognition technology, the app scans your lawn's unique characteristics, such as patches, obstacles, and specific care requirements. This data informs a personalized care plan tailored precisely to your lawn's needs.</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Trusted Service Providers: </a:t>
            </a:r>
            <a:r>
              <a:rPr lang="en-US" sz="900" dirty="0">
                <a:latin typeface="Lato" panose="020F0502020204030203" pitchFamily="34" charset="0"/>
                <a:ea typeface="Lato" panose="020F0502020204030203" pitchFamily="34" charset="0"/>
                <a:cs typeface="Lato" panose="020F0502020204030203" pitchFamily="34" charset="0"/>
              </a:rPr>
              <a:t>Our network features thoroughly vetted and experienced lawn care professionals. Each provider undergoes a rigorous selection process, ensuring you receive top-quality service that meets our high standards.</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Real-Time Updates: </a:t>
            </a:r>
            <a:r>
              <a:rPr lang="en-US" sz="900" dirty="0">
                <a:latin typeface="Lato" panose="020F0502020204030203" pitchFamily="34" charset="0"/>
                <a:ea typeface="Lato" panose="020F0502020204030203" pitchFamily="34" charset="0"/>
                <a:cs typeface="Lato" panose="020F0502020204030203" pitchFamily="34" charset="0"/>
              </a:rPr>
              <a:t>Receive instant notifications when a service provider is </a:t>
            </a:r>
            <a:r>
              <a:rPr lang="en-US" sz="900" dirty="0" err="1">
                <a:latin typeface="Lato" panose="020F0502020204030203" pitchFamily="34" charset="0"/>
                <a:ea typeface="Lato" panose="020F0502020204030203" pitchFamily="34" charset="0"/>
                <a:cs typeface="Lato" panose="020F0502020204030203" pitchFamily="34" charset="0"/>
              </a:rPr>
              <a:t>en</a:t>
            </a:r>
            <a:r>
              <a:rPr lang="en-US" sz="900" dirty="0">
                <a:latin typeface="Lato" panose="020F0502020204030203" pitchFamily="34" charset="0"/>
                <a:ea typeface="Lato" panose="020F0502020204030203" pitchFamily="34" charset="0"/>
                <a:cs typeface="Lato" panose="020F0502020204030203" pitchFamily="34" charset="0"/>
              </a:rPr>
              <a:t> route, has started the mowing session, and when the job is completed. Real-time GPS tracking allows you to monitor progress and anticipate service completion.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Secure Payments: </a:t>
            </a:r>
            <a:r>
              <a:rPr lang="en-US" sz="900" dirty="0">
                <a:latin typeface="Lato" panose="020F0502020204030203" pitchFamily="34" charset="0"/>
                <a:ea typeface="Lato" panose="020F0502020204030203" pitchFamily="34" charset="0"/>
                <a:cs typeface="Lato" panose="020F0502020204030203" pitchFamily="34" charset="0"/>
              </a:rPr>
              <a:t>Lawn Buddy offers secure, cashless payment options directly through the app. Easily review and approve charges, making transactions convenient and hassle-free.</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User Profiles: </a:t>
            </a:r>
            <a:r>
              <a:rPr lang="en-US" sz="900" dirty="0">
                <a:latin typeface="Lato" panose="020F0502020204030203" pitchFamily="34" charset="0"/>
                <a:ea typeface="Lato" panose="020F0502020204030203" pitchFamily="34" charset="0"/>
                <a:cs typeface="Lato" panose="020F0502020204030203" pitchFamily="34" charset="0"/>
              </a:rPr>
              <a:t>Create and manage your user profile to customize preferences, set mowing schedules, and view a comprehensive history of past services. Adjust your plan as your lawn's needs change over time.</a:t>
            </a:r>
          </a:p>
        </p:txBody>
      </p:sp>
      <p:pic>
        <p:nvPicPr>
          <p:cNvPr id="389" name="Picture 388" descr="A screenshot of a phone&#10;&#10;Description automatically generated">
            <a:extLst>
              <a:ext uri="{FF2B5EF4-FFF2-40B4-BE49-F238E27FC236}">
                <a16:creationId xmlns:a16="http://schemas.microsoft.com/office/drawing/2014/main" id="{3234E80C-20F7-81D7-D673-AD4A3F26DBE0}"/>
              </a:ext>
            </a:extLst>
          </p:cNvPr>
          <p:cNvPicPr>
            <a:picLocks noChangeAspect="1"/>
          </p:cNvPicPr>
          <p:nvPr/>
        </p:nvPicPr>
        <p:blipFill>
          <a:blip r:embed="rId5"/>
          <a:stretch>
            <a:fillRect/>
          </a:stretch>
        </p:blipFill>
        <p:spPr>
          <a:xfrm>
            <a:off x="5064161" y="995078"/>
            <a:ext cx="795190" cy="1828800"/>
          </a:xfrm>
          <a:prstGeom prst="rect">
            <a:avLst/>
          </a:prstGeom>
        </p:spPr>
      </p:pic>
      <p:pic>
        <p:nvPicPr>
          <p:cNvPr id="391" name="Picture 390" descr="A screenshot of a phone&#10;&#10;Description automatically generated">
            <a:extLst>
              <a:ext uri="{FF2B5EF4-FFF2-40B4-BE49-F238E27FC236}">
                <a16:creationId xmlns:a16="http://schemas.microsoft.com/office/drawing/2014/main" id="{E882F1B4-14CF-7F2A-73D2-D56228B20F7F}"/>
              </a:ext>
            </a:extLst>
          </p:cNvPr>
          <p:cNvPicPr>
            <a:picLocks noChangeAspect="1"/>
          </p:cNvPicPr>
          <p:nvPr/>
        </p:nvPicPr>
        <p:blipFill>
          <a:blip r:embed="rId6"/>
          <a:stretch>
            <a:fillRect/>
          </a:stretch>
        </p:blipFill>
        <p:spPr>
          <a:xfrm>
            <a:off x="7072448" y="995078"/>
            <a:ext cx="842265" cy="1828800"/>
          </a:xfrm>
          <a:prstGeom prst="rect">
            <a:avLst/>
          </a:prstGeom>
        </p:spPr>
      </p:pic>
      <p:pic>
        <p:nvPicPr>
          <p:cNvPr id="393" name="Picture 392" descr="A screen shot of a fence&#10;&#10;Description automatically generated">
            <a:extLst>
              <a:ext uri="{FF2B5EF4-FFF2-40B4-BE49-F238E27FC236}">
                <a16:creationId xmlns:a16="http://schemas.microsoft.com/office/drawing/2014/main" id="{142E2B57-8C33-DDC9-78D8-CF13F7817815}"/>
              </a:ext>
            </a:extLst>
          </p:cNvPr>
          <p:cNvPicPr>
            <a:picLocks noChangeAspect="1"/>
          </p:cNvPicPr>
          <p:nvPr/>
        </p:nvPicPr>
        <p:blipFill>
          <a:blip r:embed="rId7"/>
          <a:stretch>
            <a:fillRect/>
          </a:stretch>
        </p:blipFill>
        <p:spPr>
          <a:xfrm>
            <a:off x="6069464" y="1008515"/>
            <a:ext cx="798198" cy="1828800"/>
          </a:xfrm>
          <a:prstGeom prst="rect">
            <a:avLst/>
          </a:prstGeom>
        </p:spPr>
      </p:pic>
      <p:pic>
        <p:nvPicPr>
          <p:cNvPr id="395" name="Picture 394" descr="A screenshot of a phone&#10;&#10;Description automatically generated">
            <a:extLst>
              <a:ext uri="{FF2B5EF4-FFF2-40B4-BE49-F238E27FC236}">
                <a16:creationId xmlns:a16="http://schemas.microsoft.com/office/drawing/2014/main" id="{00D30363-F20C-498A-ACDF-B0033E7DEEE1}"/>
              </a:ext>
            </a:extLst>
          </p:cNvPr>
          <p:cNvPicPr>
            <a:picLocks noChangeAspect="1"/>
          </p:cNvPicPr>
          <p:nvPr/>
        </p:nvPicPr>
        <p:blipFill>
          <a:blip r:embed="rId8"/>
          <a:stretch>
            <a:fillRect/>
          </a:stretch>
        </p:blipFill>
        <p:spPr>
          <a:xfrm>
            <a:off x="8123903" y="995078"/>
            <a:ext cx="827250" cy="1828800"/>
          </a:xfrm>
          <a:prstGeom prst="rect">
            <a:avLst/>
          </a:prstGeom>
        </p:spPr>
      </p:pic>
      <p:pic>
        <p:nvPicPr>
          <p:cNvPr id="397" name="Picture 396" descr="A screenshot of a phone&#10;&#10;Description automatically generated">
            <a:extLst>
              <a:ext uri="{FF2B5EF4-FFF2-40B4-BE49-F238E27FC236}">
                <a16:creationId xmlns:a16="http://schemas.microsoft.com/office/drawing/2014/main" id="{62A3271F-B9C3-A48F-E1A5-2D6EDA56A0C4}"/>
              </a:ext>
            </a:extLst>
          </p:cNvPr>
          <p:cNvPicPr>
            <a:picLocks noChangeAspect="1"/>
          </p:cNvPicPr>
          <p:nvPr/>
        </p:nvPicPr>
        <p:blipFill>
          <a:blip r:embed="rId9"/>
          <a:stretch>
            <a:fillRect/>
          </a:stretch>
        </p:blipFill>
        <p:spPr>
          <a:xfrm>
            <a:off x="5064161" y="2999751"/>
            <a:ext cx="817280" cy="1828800"/>
          </a:xfrm>
          <a:prstGeom prst="rect">
            <a:avLst/>
          </a:prstGeom>
        </p:spPr>
      </p:pic>
      <p:pic>
        <p:nvPicPr>
          <p:cNvPr id="399" name="Picture 398" descr="A close-up of a phone screen&#10;&#10;Description automatically generated">
            <a:extLst>
              <a:ext uri="{FF2B5EF4-FFF2-40B4-BE49-F238E27FC236}">
                <a16:creationId xmlns:a16="http://schemas.microsoft.com/office/drawing/2014/main" id="{3572E171-1764-8313-E42C-BF42C29C6F11}"/>
              </a:ext>
            </a:extLst>
          </p:cNvPr>
          <p:cNvPicPr>
            <a:picLocks noChangeAspect="1"/>
          </p:cNvPicPr>
          <p:nvPr/>
        </p:nvPicPr>
        <p:blipFill>
          <a:blip r:embed="rId10"/>
          <a:stretch>
            <a:fillRect/>
          </a:stretch>
        </p:blipFill>
        <p:spPr>
          <a:xfrm>
            <a:off x="6051671" y="2989125"/>
            <a:ext cx="856033" cy="1828800"/>
          </a:xfrm>
          <a:prstGeom prst="rect">
            <a:avLst/>
          </a:prstGeom>
        </p:spPr>
      </p:pic>
      <p:pic>
        <p:nvPicPr>
          <p:cNvPr id="401" name="Picture 400" descr="A close-up of a check mark&#10;&#10;Description automatically generated">
            <a:extLst>
              <a:ext uri="{FF2B5EF4-FFF2-40B4-BE49-F238E27FC236}">
                <a16:creationId xmlns:a16="http://schemas.microsoft.com/office/drawing/2014/main" id="{DD3B0BE5-5B95-4A6C-E9FE-42057FF6A911}"/>
              </a:ext>
            </a:extLst>
          </p:cNvPr>
          <p:cNvPicPr>
            <a:picLocks noChangeAspect="1"/>
          </p:cNvPicPr>
          <p:nvPr/>
        </p:nvPicPr>
        <p:blipFill>
          <a:blip r:embed="rId11"/>
          <a:stretch>
            <a:fillRect/>
          </a:stretch>
        </p:blipFill>
        <p:spPr>
          <a:xfrm>
            <a:off x="7083719" y="2989125"/>
            <a:ext cx="847256" cy="1828800"/>
          </a:xfrm>
          <a:prstGeom prst="rect">
            <a:avLst/>
          </a:prstGeom>
        </p:spPr>
      </p:pic>
      <p:pic>
        <p:nvPicPr>
          <p:cNvPr id="403" name="Picture 402" descr="A screen shot of a phone&#10;&#10;Description automatically generated">
            <a:extLst>
              <a:ext uri="{FF2B5EF4-FFF2-40B4-BE49-F238E27FC236}">
                <a16:creationId xmlns:a16="http://schemas.microsoft.com/office/drawing/2014/main" id="{D6E67CB5-8ED7-B72E-C218-730F4EE84DFE}"/>
              </a:ext>
            </a:extLst>
          </p:cNvPr>
          <p:cNvPicPr>
            <a:picLocks noChangeAspect="1"/>
          </p:cNvPicPr>
          <p:nvPr/>
        </p:nvPicPr>
        <p:blipFill>
          <a:blip r:embed="rId12"/>
          <a:stretch>
            <a:fillRect/>
          </a:stretch>
        </p:blipFill>
        <p:spPr>
          <a:xfrm>
            <a:off x="8103795" y="2989125"/>
            <a:ext cx="847358" cy="1828800"/>
          </a:xfrm>
          <a:prstGeom prst="rect">
            <a:avLst/>
          </a:prstGeom>
        </p:spPr>
      </p:pic>
      <p:sp>
        <p:nvSpPr>
          <p:cNvPr id="404" name="TextBox 403">
            <a:extLst>
              <a:ext uri="{FF2B5EF4-FFF2-40B4-BE49-F238E27FC236}">
                <a16:creationId xmlns:a16="http://schemas.microsoft.com/office/drawing/2014/main" id="{3E8ACF7F-329E-CD34-83AA-C336B3D1C6C5}"/>
              </a:ext>
            </a:extLst>
          </p:cNvPr>
          <p:cNvSpPr txBox="1"/>
          <p:nvPr/>
        </p:nvSpPr>
        <p:spPr>
          <a:xfrm>
            <a:off x="5033690" y="994534"/>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1. </a:t>
            </a:r>
          </a:p>
        </p:txBody>
      </p:sp>
      <p:sp>
        <p:nvSpPr>
          <p:cNvPr id="407" name="TextBox 406">
            <a:extLst>
              <a:ext uri="{FF2B5EF4-FFF2-40B4-BE49-F238E27FC236}">
                <a16:creationId xmlns:a16="http://schemas.microsoft.com/office/drawing/2014/main" id="{31F25C48-EDCD-628B-66F0-DBB5C8595F2B}"/>
              </a:ext>
            </a:extLst>
          </p:cNvPr>
          <p:cNvSpPr txBox="1"/>
          <p:nvPr/>
        </p:nvSpPr>
        <p:spPr>
          <a:xfrm>
            <a:off x="6203623" y="1008515"/>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2. </a:t>
            </a:r>
          </a:p>
        </p:txBody>
      </p:sp>
      <p:sp>
        <p:nvSpPr>
          <p:cNvPr id="409" name="TextBox 408">
            <a:extLst>
              <a:ext uri="{FF2B5EF4-FFF2-40B4-BE49-F238E27FC236}">
                <a16:creationId xmlns:a16="http://schemas.microsoft.com/office/drawing/2014/main" id="{95723AEE-BA8F-23A9-CC49-465C7814246D}"/>
              </a:ext>
            </a:extLst>
          </p:cNvPr>
          <p:cNvSpPr txBox="1"/>
          <p:nvPr/>
        </p:nvSpPr>
        <p:spPr>
          <a:xfrm>
            <a:off x="7112490" y="994533"/>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3. </a:t>
            </a:r>
          </a:p>
        </p:txBody>
      </p:sp>
      <p:sp>
        <p:nvSpPr>
          <p:cNvPr id="411" name="TextBox 410">
            <a:extLst>
              <a:ext uri="{FF2B5EF4-FFF2-40B4-BE49-F238E27FC236}">
                <a16:creationId xmlns:a16="http://schemas.microsoft.com/office/drawing/2014/main" id="{949DADD8-5CA2-F4AF-9765-B392F439BAA9}"/>
              </a:ext>
            </a:extLst>
          </p:cNvPr>
          <p:cNvSpPr txBox="1"/>
          <p:nvPr/>
        </p:nvSpPr>
        <p:spPr>
          <a:xfrm>
            <a:off x="8103795" y="994533"/>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4. </a:t>
            </a:r>
          </a:p>
        </p:txBody>
      </p:sp>
      <p:sp>
        <p:nvSpPr>
          <p:cNvPr id="412" name="TextBox 411">
            <a:extLst>
              <a:ext uri="{FF2B5EF4-FFF2-40B4-BE49-F238E27FC236}">
                <a16:creationId xmlns:a16="http://schemas.microsoft.com/office/drawing/2014/main" id="{163AAACB-67D7-E78B-7091-8B41B0F32922}"/>
              </a:ext>
            </a:extLst>
          </p:cNvPr>
          <p:cNvSpPr txBox="1"/>
          <p:nvPr/>
        </p:nvSpPr>
        <p:spPr>
          <a:xfrm>
            <a:off x="5179740" y="1146934"/>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1. </a:t>
            </a:r>
          </a:p>
        </p:txBody>
      </p:sp>
      <p:sp>
        <p:nvSpPr>
          <p:cNvPr id="413" name="TextBox 412">
            <a:extLst>
              <a:ext uri="{FF2B5EF4-FFF2-40B4-BE49-F238E27FC236}">
                <a16:creationId xmlns:a16="http://schemas.microsoft.com/office/drawing/2014/main" id="{36ACC8D7-DDD1-67BB-5B33-77390969A38F}"/>
              </a:ext>
            </a:extLst>
          </p:cNvPr>
          <p:cNvSpPr txBox="1"/>
          <p:nvPr/>
        </p:nvSpPr>
        <p:spPr>
          <a:xfrm>
            <a:off x="5106991" y="2993400"/>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5. </a:t>
            </a:r>
          </a:p>
        </p:txBody>
      </p:sp>
      <p:sp>
        <p:nvSpPr>
          <p:cNvPr id="414" name="TextBox 413">
            <a:extLst>
              <a:ext uri="{FF2B5EF4-FFF2-40B4-BE49-F238E27FC236}">
                <a16:creationId xmlns:a16="http://schemas.microsoft.com/office/drawing/2014/main" id="{CFCC4CBD-976C-5172-0B4B-5BCC28808E99}"/>
              </a:ext>
            </a:extLst>
          </p:cNvPr>
          <p:cNvSpPr txBox="1"/>
          <p:nvPr/>
        </p:nvSpPr>
        <p:spPr>
          <a:xfrm>
            <a:off x="6139039" y="2987051"/>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6. </a:t>
            </a:r>
          </a:p>
        </p:txBody>
      </p:sp>
      <p:sp>
        <p:nvSpPr>
          <p:cNvPr id="415" name="TextBox 414">
            <a:extLst>
              <a:ext uri="{FF2B5EF4-FFF2-40B4-BE49-F238E27FC236}">
                <a16:creationId xmlns:a16="http://schemas.microsoft.com/office/drawing/2014/main" id="{D3A0A87B-A282-2A5F-A6B8-9D62C7BB39E2}"/>
              </a:ext>
            </a:extLst>
          </p:cNvPr>
          <p:cNvSpPr txBox="1"/>
          <p:nvPr/>
        </p:nvSpPr>
        <p:spPr>
          <a:xfrm>
            <a:off x="7087090" y="2987051"/>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7. </a:t>
            </a:r>
          </a:p>
        </p:txBody>
      </p:sp>
      <p:sp>
        <p:nvSpPr>
          <p:cNvPr id="416" name="TextBox 415">
            <a:extLst>
              <a:ext uri="{FF2B5EF4-FFF2-40B4-BE49-F238E27FC236}">
                <a16:creationId xmlns:a16="http://schemas.microsoft.com/office/drawing/2014/main" id="{B426BCBB-9933-C617-604C-4D91F764230D}"/>
              </a:ext>
            </a:extLst>
          </p:cNvPr>
          <p:cNvSpPr txBox="1"/>
          <p:nvPr/>
        </p:nvSpPr>
        <p:spPr>
          <a:xfrm>
            <a:off x="8151217" y="2989125"/>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8. </a:t>
            </a:r>
          </a:p>
        </p:txBody>
      </p:sp>
      <p:cxnSp>
        <p:nvCxnSpPr>
          <p:cNvPr id="2" name="Straight Connector 1">
            <a:extLst>
              <a:ext uri="{FF2B5EF4-FFF2-40B4-BE49-F238E27FC236}">
                <a16:creationId xmlns:a16="http://schemas.microsoft.com/office/drawing/2014/main" id="{FCDABAA9-733D-9302-36CB-FE1C5054FDEF}"/>
              </a:ext>
            </a:extLst>
          </p:cNvPr>
          <p:cNvCxnSpPr>
            <a:cxnSpLocks/>
          </p:cNvCxnSpPr>
          <p:nvPr/>
        </p:nvCxnSpPr>
        <p:spPr>
          <a:xfrm>
            <a:off x="4681728" y="1021091"/>
            <a:ext cx="0" cy="393192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58ADF214-172D-6A5B-A9B0-2C2A7DBC4FE0}"/>
              </a:ext>
            </a:extLst>
          </p:cNvPr>
          <p:cNvCxnSpPr>
            <a:stCxn id="389" idx="3"/>
            <a:endCxn id="393" idx="1"/>
          </p:cNvCxnSpPr>
          <p:nvPr/>
        </p:nvCxnSpPr>
        <p:spPr>
          <a:xfrm>
            <a:off x="5859351" y="1909478"/>
            <a:ext cx="210113" cy="1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99781" y="243175"/>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Problem-Solution Fit &amp; Market Validation</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5C6FFFEB-8F08-AF12-D51B-A0A4A26CE691}"/>
              </a:ext>
            </a:extLst>
          </p:cNvPr>
          <p:cNvCxnSpPr>
            <a:cxnSpLocks/>
          </p:cNvCxnSpPr>
          <p:nvPr/>
        </p:nvCxnSpPr>
        <p:spPr>
          <a:xfrm>
            <a:off x="4402777" y="1030146"/>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895710E7-0BB6-CA27-837A-33A23F5107EE}"/>
              </a:ext>
            </a:extLst>
          </p:cNvPr>
          <p:cNvCxnSpPr>
            <a:cxnSpLocks/>
          </p:cNvCxnSpPr>
          <p:nvPr/>
        </p:nvCxnSpPr>
        <p:spPr>
          <a:xfrm>
            <a:off x="2196402" y="1030146"/>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1B52ECD-78E3-736D-1287-9E93442CBA1D}"/>
              </a:ext>
            </a:extLst>
          </p:cNvPr>
          <p:cNvCxnSpPr>
            <a:cxnSpLocks/>
          </p:cNvCxnSpPr>
          <p:nvPr/>
        </p:nvCxnSpPr>
        <p:spPr>
          <a:xfrm>
            <a:off x="89683" y="3068526"/>
            <a:ext cx="8961694"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49B2D503-A65F-B6DD-E59C-378E243B8305}"/>
              </a:ext>
            </a:extLst>
          </p:cNvPr>
          <p:cNvSpPr/>
          <p:nvPr/>
        </p:nvSpPr>
        <p:spPr>
          <a:xfrm>
            <a:off x="89881" y="1030149"/>
            <a:ext cx="8964238" cy="4013464"/>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6" name="Google Shape;160;p29">
            <a:extLst>
              <a:ext uri="{FF2B5EF4-FFF2-40B4-BE49-F238E27FC236}">
                <a16:creationId xmlns:a16="http://schemas.microsoft.com/office/drawing/2014/main" id="{861ECE64-D739-4D85-EEAC-0EEAF3BF7AF0}"/>
              </a:ext>
            </a:extLst>
          </p:cNvPr>
          <p:cNvSpPr txBox="1">
            <a:spLocks/>
          </p:cNvSpPr>
          <p:nvPr/>
        </p:nvSpPr>
        <p:spPr>
          <a:xfrm flipH="1">
            <a:off x="4407121" y="3177840"/>
            <a:ext cx="2251719" cy="2058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Affordability and Pricing Sensitivity</a:t>
            </a:r>
          </a:p>
        </p:txBody>
      </p:sp>
      <p:sp>
        <p:nvSpPr>
          <p:cNvPr id="7" name="Google Shape;161;p29">
            <a:extLst>
              <a:ext uri="{FF2B5EF4-FFF2-40B4-BE49-F238E27FC236}">
                <a16:creationId xmlns:a16="http://schemas.microsoft.com/office/drawing/2014/main" id="{F35C82EF-ECD3-FABE-8AD5-372724F546AF}"/>
              </a:ext>
            </a:extLst>
          </p:cNvPr>
          <p:cNvSpPr txBox="1">
            <a:spLocks/>
          </p:cNvSpPr>
          <p:nvPr/>
        </p:nvSpPr>
        <p:spPr>
          <a:xfrm flipH="1">
            <a:off x="4392618" y="3351077"/>
            <a:ext cx="2251718"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Transparent Pricing: </a:t>
            </a:r>
            <a:r>
              <a:rPr lang="en-US" sz="700" dirty="0"/>
              <a:t>Customers' preference for transparent pricing without hidden costs aligns with Lawn Buddy's commitment to straightforward and accessible pricing models.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Flexibility: </a:t>
            </a:r>
            <a:r>
              <a:rPr lang="en-US" sz="700" dirty="0"/>
              <a:t>The desire for flexible payment plans and rental options matches Lawn Buddy's consideration of diverse pricing structures to cater to different user needs.</a:t>
            </a:r>
          </a:p>
        </p:txBody>
      </p:sp>
      <p:sp>
        <p:nvSpPr>
          <p:cNvPr id="10" name="Google Shape;163;p29">
            <a:extLst>
              <a:ext uri="{FF2B5EF4-FFF2-40B4-BE49-F238E27FC236}">
                <a16:creationId xmlns:a16="http://schemas.microsoft.com/office/drawing/2014/main" id="{36DB7F8C-AEE5-C519-5AE5-D811B8DEB169}"/>
              </a:ext>
            </a:extLst>
          </p:cNvPr>
          <p:cNvSpPr txBox="1">
            <a:spLocks/>
          </p:cNvSpPr>
          <p:nvPr/>
        </p:nvSpPr>
        <p:spPr>
          <a:xfrm flipH="1">
            <a:off x="92973" y="3179345"/>
            <a:ext cx="2174506" cy="2549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Health Limitations &amp; Accessibility</a:t>
            </a:r>
          </a:p>
        </p:txBody>
      </p:sp>
      <p:sp>
        <p:nvSpPr>
          <p:cNvPr id="11" name="Google Shape;164;p29">
            <a:extLst>
              <a:ext uri="{FF2B5EF4-FFF2-40B4-BE49-F238E27FC236}">
                <a16:creationId xmlns:a16="http://schemas.microsoft.com/office/drawing/2014/main" id="{8506313D-7272-615C-A0A3-2DF2A331AEDE}"/>
              </a:ext>
            </a:extLst>
          </p:cNvPr>
          <p:cNvSpPr txBox="1">
            <a:spLocks/>
          </p:cNvSpPr>
          <p:nvPr/>
        </p:nvSpPr>
        <p:spPr>
          <a:xfrm flipH="1">
            <a:off x="70041" y="3375360"/>
            <a:ext cx="2106154" cy="157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Health-Related Limitations: </a:t>
            </a:r>
            <a:r>
              <a:rPr lang="en-US" sz="700" dirty="0"/>
              <a:t>The data highlights health conditions such as respiratory issues, vision problems, and chronic fatigue affecting the ability to mow efficiently. Lawn Buddy's personalized care plans and adaptability cater to individuals with diverse health-related limitations.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Accessibility Enhancement: </a:t>
            </a:r>
            <a:r>
              <a:rPr lang="en-US" sz="700" dirty="0"/>
              <a:t>By providing remote monitoring and adaptable features, Lawn Buddy ensures that those with physical limitations can easily access and manage their lawn care.</a:t>
            </a:r>
          </a:p>
        </p:txBody>
      </p:sp>
      <p:sp>
        <p:nvSpPr>
          <p:cNvPr id="13" name="Google Shape;166;p29">
            <a:extLst>
              <a:ext uri="{FF2B5EF4-FFF2-40B4-BE49-F238E27FC236}">
                <a16:creationId xmlns:a16="http://schemas.microsoft.com/office/drawing/2014/main" id="{9F7D9FF2-63DE-8AA6-1405-22E3B7BDC185}"/>
              </a:ext>
            </a:extLst>
          </p:cNvPr>
          <p:cNvSpPr txBox="1">
            <a:spLocks/>
          </p:cNvSpPr>
          <p:nvPr/>
        </p:nvSpPr>
        <p:spPr>
          <a:xfrm flipH="1">
            <a:off x="2192536" y="3187225"/>
            <a:ext cx="1940798" cy="2273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Desired Features Aligned</a:t>
            </a:r>
          </a:p>
        </p:txBody>
      </p:sp>
      <p:sp>
        <p:nvSpPr>
          <p:cNvPr id="14" name="Google Shape;167;p29">
            <a:extLst>
              <a:ext uri="{FF2B5EF4-FFF2-40B4-BE49-F238E27FC236}">
                <a16:creationId xmlns:a16="http://schemas.microsoft.com/office/drawing/2014/main" id="{FE9C2A13-FD9A-28BE-5512-C70439F2434E}"/>
              </a:ext>
            </a:extLst>
          </p:cNvPr>
          <p:cNvSpPr txBox="1">
            <a:spLocks/>
          </p:cNvSpPr>
          <p:nvPr/>
        </p:nvSpPr>
        <p:spPr>
          <a:xfrm flipH="1">
            <a:off x="2192536" y="3355493"/>
            <a:ext cx="2224504" cy="1794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Automatic Obstacle Detection: </a:t>
            </a:r>
            <a:r>
              <a:rPr lang="en-US" sz="700" dirty="0"/>
              <a:t>Respondents' desire for automatic obstacle detection and avoidance resonates with Lawn Buddy's AI-powered obstacle recognition technology.</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Weather-Based Scheduling</a:t>
            </a:r>
            <a:r>
              <a:rPr lang="en-US" sz="700" dirty="0"/>
              <a:t>: The emphasis on weather-based scheduling aligns with Lawn Buddy's intention to optimize schedules based on local weather conditions.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Real-Time Updates: </a:t>
            </a:r>
            <a:r>
              <a:rPr lang="en-US" sz="700" dirty="0"/>
              <a:t>The need for real-time updates and notifications corresponds to Lawn Buddy's commitment to keeping users informed about service progress.</a:t>
            </a:r>
          </a:p>
        </p:txBody>
      </p:sp>
      <p:sp>
        <p:nvSpPr>
          <p:cNvPr id="17" name="Google Shape;172;p29">
            <a:extLst>
              <a:ext uri="{FF2B5EF4-FFF2-40B4-BE49-F238E27FC236}">
                <a16:creationId xmlns:a16="http://schemas.microsoft.com/office/drawing/2014/main" id="{DE2445D4-DED7-5D37-A99D-04C447D77889}"/>
              </a:ext>
            </a:extLst>
          </p:cNvPr>
          <p:cNvSpPr txBox="1">
            <a:spLocks/>
          </p:cNvSpPr>
          <p:nvPr/>
        </p:nvSpPr>
        <p:spPr>
          <a:xfrm flipH="1">
            <a:off x="4411516" y="1132987"/>
            <a:ext cx="195764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Primary Customer Segment - Single-Family Residential</a:t>
            </a:r>
          </a:p>
        </p:txBody>
      </p:sp>
      <p:sp>
        <p:nvSpPr>
          <p:cNvPr id="18" name="Google Shape;173;p29">
            <a:extLst>
              <a:ext uri="{FF2B5EF4-FFF2-40B4-BE49-F238E27FC236}">
                <a16:creationId xmlns:a16="http://schemas.microsoft.com/office/drawing/2014/main" id="{E65BEB7C-5EBB-BEB7-D7C2-54EE4DF0432C}"/>
              </a:ext>
            </a:extLst>
          </p:cNvPr>
          <p:cNvSpPr txBox="1">
            <a:spLocks/>
          </p:cNvSpPr>
          <p:nvPr/>
        </p:nvSpPr>
        <p:spPr>
          <a:xfrm flipH="1">
            <a:off x="4422618" y="1406215"/>
            <a:ext cx="2222308"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Largest Customer Segment: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Single-family residential customers constitute the majority, representing 59% of the total customer base. This statistic highlights homeowners' significant demand for lawn care services.</a:t>
            </a:r>
          </a:p>
          <a:p>
            <a:pPr marL="171450" indent="-171450" algn="l">
              <a:buSzPct val="100000"/>
              <a:buFont typeface="Arial" panose="020B0604020202020204" pitchFamily="34" charset="0"/>
              <a:buChar char="•"/>
            </a:pPr>
            <a:endPar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Commercial and Other Segments: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Commercial properties (24%), multi-family residential (11%), and governmental (5%) segments also contribute to the customer base, showing a diverse but central focus on single-family residential customers.</a:t>
            </a:r>
            <a:endParaRPr lang="en-US" sz="500" dirty="0">
              <a:latin typeface="Lato" panose="020F0502020204030203" pitchFamily="34" charset="0"/>
              <a:ea typeface="Lato" panose="020F0502020204030203" pitchFamily="34" charset="0"/>
              <a:cs typeface="Lato" panose="020F0502020204030203" pitchFamily="34" charset="0"/>
            </a:endParaRPr>
          </a:p>
        </p:txBody>
      </p:sp>
      <p:sp>
        <p:nvSpPr>
          <p:cNvPr id="21" name="Google Shape;169;p29">
            <a:extLst>
              <a:ext uri="{FF2B5EF4-FFF2-40B4-BE49-F238E27FC236}">
                <a16:creationId xmlns:a16="http://schemas.microsoft.com/office/drawing/2014/main" id="{75D5414D-A8A8-2E77-2AFF-949CC71E6257}"/>
              </a:ext>
            </a:extLst>
          </p:cNvPr>
          <p:cNvSpPr txBox="1">
            <a:spLocks/>
          </p:cNvSpPr>
          <p:nvPr/>
        </p:nvSpPr>
        <p:spPr>
          <a:xfrm flipH="1">
            <a:off x="2201183" y="1146187"/>
            <a:ext cx="2224527" cy="2389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Target Demographic Validation - Age Group:</a:t>
            </a:r>
          </a:p>
        </p:txBody>
      </p:sp>
      <p:sp>
        <p:nvSpPr>
          <p:cNvPr id="22" name="Google Shape;170;p29">
            <a:extLst>
              <a:ext uri="{FF2B5EF4-FFF2-40B4-BE49-F238E27FC236}">
                <a16:creationId xmlns:a16="http://schemas.microsoft.com/office/drawing/2014/main" id="{FB03D9E6-FC02-F157-565D-43F75E969392}"/>
              </a:ext>
            </a:extLst>
          </p:cNvPr>
          <p:cNvSpPr txBox="1">
            <a:spLocks/>
          </p:cNvSpPr>
          <p:nvPr/>
        </p:nvSpPr>
        <p:spPr>
          <a:xfrm flipH="1">
            <a:off x="2201183" y="1406215"/>
            <a:ext cx="2205553" cy="1762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Dominant Age Group: </a:t>
            </a:r>
            <a:r>
              <a:rPr lang="en-US" sz="700" dirty="0"/>
              <a:t>The age group of 50-64 years represents the largest share of respondents at 32.09%. This demographic alignment confirms that middle-aged and older individuals are actively engaged in and interested in lawn mowing activities.</a:t>
            </a:r>
          </a:p>
          <a:p>
            <a:pPr marL="17145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Prime Working Years: </a:t>
            </a:r>
            <a:r>
              <a:rPr lang="en-US" sz="700" dirty="0"/>
              <a:t>The 30-49 years age group, accounting for 22.58% of respondents, indicates that individuals in their prime working years also have a significant presence in the lawn mowing market.</a:t>
            </a:r>
          </a:p>
        </p:txBody>
      </p:sp>
      <p:sp>
        <p:nvSpPr>
          <p:cNvPr id="24" name="Google Shape;169;p29">
            <a:extLst>
              <a:ext uri="{FF2B5EF4-FFF2-40B4-BE49-F238E27FC236}">
                <a16:creationId xmlns:a16="http://schemas.microsoft.com/office/drawing/2014/main" id="{4D2D1CC6-7B73-3F5E-1070-C0AE6F6077A7}"/>
              </a:ext>
            </a:extLst>
          </p:cNvPr>
          <p:cNvSpPr txBox="1">
            <a:spLocks/>
          </p:cNvSpPr>
          <p:nvPr/>
        </p:nvSpPr>
        <p:spPr>
          <a:xfrm flipH="1">
            <a:off x="99781" y="1159917"/>
            <a:ext cx="1946823" cy="209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Growing Market Demand</a:t>
            </a:r>
          </a:p>
        </p:txBody>
      </p:sp>
      <p:sp>
        <p:nvSpPr>
          <p:cNvPr id="25" name="Google Shape;170;p29">
            <a:extLst>
              <a:ext uri="{FF2B5EF4-FFF2-40B4-BE49-F238E27FC236}">
                <a16:creationId xmlns:a16="http://schemas.microsoft.com/office/drawing/2014/main" id="{443D21EE-2840-DC2E-A32B-B40E257B5457}"/>
              </a:ext>
            </a:extLst>
          </p:cNvPr>
          <p:cNvSpPr txBox="1">
            <a:spLocks/>
          </p:cNvSpPr>
          <p:nvPr/>
        </p:nvSpPr>
        <p:spPr>
          <a:xfrm flipH="1">
            <a:off x="92620" y="1416183"/>
            <a:ext cx="2158518" cy="1794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Market Growth: </a:t>
            </a:r>
            <a:r>
              <a:rPr lang="en-US" sz="700" dirty="0"/>
              <a:t>The lawn mowing market has consistently expanded, growing from 83.25 billion in 2013 to a substantial 176 billion in 2023. This growth trend indicates sustained demand for lawn care services.</a:t>
            </a:r>
          </a:p>
          <a:p>
            <a:pPr marL="91440" indent="-171450" algn="l">
              <a:buSzPct val="100000"/>
              <a:buFont typeface="Arial" panose="020B0604020202020204" pitchFamily="34" charset="0"/>
              <a:buChar char="•"/>
            </a:pPr>
            <a:endParaRPr lang="en-US" sz="700" dirty="0"/>
          </a:p>
          <a:p>
            <a:pPr marL="171450" indent="-171450" algn="l">
              <a:buSzPct val="100000"/>
              <a:buFont typeface="Arial" panose="020B0604020202020204" pitchFamily="34" charset="0"/>
              <a:buChar char="•"/>
            </a:pPr>
            <a:r>
              <a:rPr lang="en-US" sz="700" b="1" dirty="0"/>
              <a:t>Rapid Expansion: </a:t>
            </a:r>
            <a:r>
              <a:rPr lang="en-US" sz="700" dirty="0"/>
              <a:t>The acceleration of market growth from 119 billion in 2018 to 176 billion in 2023 showcases a surge in demand over recent years. This period of rapid expansion underscores the increasing need for efficient lawn maintenance solutions.</a:t>
            </a:r>
          </a:p>
        </p:txBody>
      </p:sp>
      <p:cxnSp>
        <p:nvCxnSpPr>
          <p:cNvPr id="33" name="Straight Connector 32">
            <a:extLst>
              <a:ext uri="{FF2B5EF4-FFF2-40B4-BE49-F238E27FC236}">
                <a16:creationId xmlns:a16="http://schemas.microsoft.com/office/drawing/2014/main" id="{EE6AFE0E-0020-D2F7-3DDB-5260C316C241}"/>
              </a:ext>
            </a:extLst>
          </p:cNvPr>
          <p:cNvCxnSpPr>
            <a:cxnSpLocks/>
          </p:cNvCxnSpPr>
          <p:nvPr/>
        </p:nvCxnSpPr>
        <p:spPr>
          <a:xfrm>
            <a:off x="6668760" y="1030146"/>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38" name="Google Shape;172;p29">
            <a:extLst>
              <a:ext uri="{FF2B5EF4-FFF2-40B4-BE49-F238E27FC236}">
                <a16:creationId xmlns:a16="http://schemas.microsoft.com/office/drawing/2014/main" id="{B23339F3-C92F-9130-D821-3B545220F808}"/>
              </a:ext>
            </a:extLst>
          </p:cNvPr>
          <p:cNvSpPr txBox="1">
            <a:spLocks/>
          </p:cNvSpPr>
          <p:nvPr/>
        </p:nvSpPr>
        <p:spPr>
          <a:xfrm flipH="1">
            <a:off x="6678681" y="1158959"/>
            <a:ext cx="2355249" cy="223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Challenges &amp; Pain Points Confirmed</a:t>
            </a:r>
          </a:p>
        </p:txBody>
      </p:sp>
      <p:sp>
        <p:nvSpPr>
          <p:cNvPr id="39" name="Google Shape;173;p29">
            <a:extLst>
              <a:ext uri="{FF2B5EF4-FFF2-40B4-BE49-F238E27FC236}">
                <a16:creationId xmlns:a16="http://schemas.microsoft.com/office/drawing/2014/main" id="{955EE6D3-BDBE-8625-53F9-1B5842F09409}"/>
              </a:ext>
            </a:extLst>
          </p:cNvPr>
          <p:cNvSpPr txBox="1">
            <a:spLocks/>
          </p:cNvSpPr>
          <p:nvPr/>
        </p:nvSpPr>
        <p:spPr>
          <a:xfrm flipH="1">
            <a:off x="6634984" y="1391858"/>
            <a:ext cx="2416393"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Physical Challenges: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Customer feedback consistently highlights physical challenges, including limited mobility, arthritis, and back injuries. This confirms that Lawn Buddy's emphasis on reducing physical effort through AI-powered solutions is well-aligned with customer needs.</a:t>
            </a:r>
          </a:p>
          <a:p>
            <a:pPr marL="171450" indent="-171450" algn="l">
              <a:buSzPct val="100000"/>
              <a:buFont typeface="Arial" panose="020B0604020202020204" pitchFamily="34" charset="0"/>
              <a:buChar char="•"/>
            </a:pPr>
            <a:endPar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Time Consumption and Obstacles: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Interviews reveal time-consuming aspects of lawn care, especially maneuvering around obstacles and dealing with post-mowing tasks. Lawn Buddy's optimization of scheduling and obstacle detection directly addresses these concerns.</a:t>
            </a:r>
            <a:endParaRPr lang="en-US" sz="500" dirty="0">
              <a:latin typeface="Lato" panose="020F0502020204030203" pitchFamily="34" charset="0"/>
              <a:ea typeface="Lato" panose="020F0502020204030203" pitchFamily="34" charset="0"/>
              <a:cs typeface="Lato" panose="020F0502020204030203" pitchFamily="34" charset="0"/>
            </a:endParaRPr>
          </a:p>
        </p:txBody>
      </p:sp>
      <p:sp>
        <p:nvSpPr>
          <p:cNvPr id="44" name="Google Shape;172;p29">
            <a:extLst>
              <a:ext uri="{FF2B5EF4-FFF2-40B4-BE49-F238E27FC236}">
                <a16:creationId xmlns:a16="http://schemas.microsoft.com/office/drawing/2014/main" id="{42804BDA-3401-924D-2208-45CA692D40FF}"/>
              </a:ext>
            </a:extLst>
          </p:cNvPr>
          <p:cNvSpPr txBox="1">
            <a:spLocks/>
          </p:cNvSpPr>
          <p:nvPr/>
        </p:nvSpPr>
        <p:spPr>
          <a:xfrm flipH="1">
            <a:off x="6693188" y="3155360"/>
            <a:ext cx="2357839" cy="2370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t>Strong Problem-Solution Fit</a:t>
            </a:r>
          </a:p>
        </p:txBody>
      </p:sp>
      <p:sp>
        <p:nvSpPr>
          <p:cNvPr id="45" name="Google Shape;173;p29">
            <a:extLst>
              <a:ext uri="{FF2B5EF4-FFF2-40B4-BE49-F238E27FC236}">
                <a16:creationId xmlns:a16="http://schemas.microsoft.com/office/drawing/2014/main" id="{DD061A74-203B-A9FA-02A1-18691E4C71E2}"/>
              </a:ext>
            </a:extLst>
          </p:cNvPr>
          <p:cNvSpPr txBox="1">
            <a:spLocks/>
          </p:cNvSpPr>
          <p:nvPr/>
        </p:nvSpPr>
        <p:spPr>
          <a:xfrm flipH="1">
            <a:off x="6657566" y="3361285"/>
            <a:ext cx="2416393"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Solution Relevance: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identified customer problems and desired features closely mirror Lawn Buddy's proposed AI-powered solution, demonstrating a strong alignment between market needs and the platform's capabilities.</a:t>
            </a:r>
          </a:p>
          <a:p>
            <a:pPr marL="171450" indent="-171450" algn="l">
              <a:buSzPct val="100000"/>
              <a:buFont typeface="Arial" panose="020B0604020202020204" pitchFamily="34" charset="0"/>
              <a:buChar char="•"/>
            </a:pPr>
            <a:endPar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rgbClr val="374151"/>
                </a:solidFill>
                <a:effectLst/>
                <a:latin typeface="Lato" panose="020F0502020204030203" pitchFamily="34" charset="0"/>
                <a:ea typeface="Lato" panose="020F0502020204030203" pitchFamily="34" charset="0"/>
                <a:cs typeface="Lato" panose="020F0502020204030203" pitchFamily="34" charset="0"/>
              </a:rPr>
              <a:t>Customer-Centric Approach: </a:t>
            </a:r>
            <a:r>
              <a:rPr lang="en-US" sz="7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The comprehensive understanding of customer pain points and preferences strengthens Lawn Buddy's problem-solution fit, ensuring a solution that truly addresses the challenges faced by homeowners and property managers.</a:t>
            </a:r>
          </a:p>
        </p:txBody>
      </p:sp>
    </p:spTree>
    <p:extLst>
      <p:ext uri="{BB962C8B-B14F-4D97-AF65-F5344CB8AC3E}">
        <p14:creationId xmlns:p14="http://schemas.microsoft.com/office/powerpoint/2010/main" val="287702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5360" y="246859"/>
            <a:ext cx="7671158" cy="664500"/>
          </a:xfrm>
          <a:prstGeom prst="rect">
            <a:avLst/>
          </a:prstGeom>
        </p:spPr>
        <p:txBody>
          <a:bodyPr spcFirstLastPara="1" wrap="square" lIns="91425" tIns="91425" rIns="91425" bIns="91425" anchor="t" anchorCtr="0">
            <a:noAutofit/>
          </a:bodyPr>
          <a:lstStyle/>
          <a:p>
            <a:pPr>
              <a:lnSpc>
                <a:spcPct val="150000"/>
              </a:lnSpc>
            </a:pPr>
            <a:r>
              <a:rPr lang="en-US" sz="1800" dirty="0"/>
              <a:t>Market Size</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7B62EBA4-E3F8-AD1E-4DEE-AEAADF6DBCFA}"/>
              </a:ext>
            </a:extLst>
          </p:cNvPr>
          <p:cNvCxnSpPr>
            <a:cxnSpLocks/>
          </p:cNvCxnSpPr>
          <p:nvPr/>
        </p:nvCxnSpPr>
        <p:spPr>
          <a:xfrm>
            <a:off x="6072141" y="1050581"/>
            <a:ext cx="0" cy="285483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1DEBBD41-BCB7-9B32-0D5E-06211B64CFB5}"/>
              </a:ext>
            </a:extLst>
          </p:cNvPr>
          <p:cNvCxnSpPr>
            <a:cxnSpLocks/>
          </p:cNvCxnSpPr>
          <p:nvPr/>
        </p:nvCxnSpPr>
        <p:spPr>
          <a:xfrm>
            <a:off x="3239385" y="1050581"/>
            <a:ext cx="0" cy="285483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4D436021-96B3-87DE-09A3-27A20E66BF26}"/>
              </a:ext>
            </a:extLst>
          </p:cNvPr>
          <p:cNvCxnSpPr>
            <a:cxnSpLocks/>
          </p:cNvCxnSpPr>
          <p:nvPr/>
        </p:nvCxnSpPr>
        <p:spPr>
          <a:xfrm>
            <a:off x="325359" y="3905419"/>
            <a:ext cx="8643496" cy="145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047F08E-D44E-0D3F-BE11-E6620252F57D}"/>
              </a:ext>
            </a:extLst>
          </p:cNvPr>
          <p:cNvSpPr/>
          <p:nvPr/>
        </p:nvSpPr>
        <p:spPr>
          <a:xfrm>
            <a:off x="325363" y="1050580"/>
            <a:ext cx="8625790" cy="4041025"/>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7" name="Google Shape;169;p29">
            <a:extLst>
              <a:ext uri="{FF2B5EF4-FFF2-40B4-BE49-F238E27FC236}">
                <a16:creationId xmlns:a16="http://schemas.microsoft.com/office/drawing/2014/main" id="{178A7E0A-E92F-19E1-EE43-FC8F5B09E8FC}"/>
              </a:ext>
            </a:extLst>
          </p:cNvPr>
          <p:cNvSpPr txBox="1">
            <a:spLocks/>
          </p:cNvSpPr>
          <p:nvPr/>
        </p:nvSpPr>
        <p:spPr>
          <a:xfrm flipH="1">
            <a:off x="3253988" y="1101967"/>
            <a:ext cx="2748005"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Segment Targeting</a:t>
            </a:r>
          </a:p>
        </p:txBody>
      </p:sp>
      <p:sp>
        <p:nvSpPr>
          <p:cNvPr id="18" name="Google Shape;170;p29">
            <a:extLst>
              <a:ext uri="{FF2B5EF4-FFF2-40B4-BE49-F238E27FC236}">
                <a16:creationId xmlns:a16="http://schemas.microsoft.com/office/drawing/2014/main" id="{891B6FBB-E1A0-C253-391F-811D2CCA1224}"/>
              </a:ext>
            </a:extLst>
          </p:cNvPr>
          <p:cNvSpPr txBox="1">
            <a:spLocks/>
          </p:cNvSpPr>
          <p:nvPr/>
        </p:nvSpPr>
        <p:spPr>
          <a:xfrm flipH="1">
            <a:off x="3233403" y="1265162"/>
            <a:ext cx="2832756" cy="640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600" dirty="0"/>
              <a:t>Lawn Buddy's primary target is the middle-aged and older demographic, particularly those aged 50-64 years, which accounts for 32.09% of respondents. This group stands out as the most engaged or interested in lawn mowing activities, forming a substantial portion of the market.</a:t>
            </a:r>
          </a:p>
          <a:p>
            <a:pPr marL="0" indent="0" algn="l">
              <a:buSzPct val="100000"/>
            </a:pPr>
            <a:endParaRPr lang="en-US" sz="600" dirty="0"/>
          </a:p>
          <a:p>
            <a:pPr marL="0" indent="0" algn="l">
              <a:buSzPct val="100000"/>
            </a:pPr>
            <a:r>
              <a:rPr lang="en-US" sz="600" dirty="0"/>
              <a:t>TAM * % of Target Demographic = $176 billion * 32.09% = </a:t>
            </a:r>
            <a:r>
              <a:rPr lang="en-US" sz="600" b="1" dirty="0">
                <a:highlight>
                  <a:srgbClr val="FFFF00"/>
                </a:highlight>
              </a:rPr>
              <a:t>$56.5 billion.</a:t>
            </a:r>
          </a:p>
        </p:txBody>
      </p:sp>
      <p:sp>
        <p:nvSpPr>
          <p:cNvPr id="36" name="Google Shape;169;p29">
            <a:extLst>
              <a:ext uri="{FF2B5EF4-FFF2-40B4-BE49-F238E27FC236}">
                <a16:creationId xmlns:a16="http://schemas.microsoft.com/office/drawing/2014/main" id="{D76B4CFB-A275-3F52-AB9C-60DEEC15D92D}"/>
              </a:ext>
            </a:extLst>
          </p:cNvPr>
          <p:cNvSpPr txBox="1">
            <a:spLocks/>
          </p:cNvSpPr>
          <p:nvPr/>
        </p:nvSpPr>
        <p:spPr>
          <a:xfrm flipH="1">
            <a:off x="325361" y="1102945"/>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Total Addressable Market (TAM)</a:t>
            </a:r>
          </a:p>
        </p:txBody>
      </p:sp>
      <p:sp>
        <p:nvSpPr>
          <p:cNvPr id="37" name="Google Shape;170;p29">
            <a:extLst>
              <a:ext uri="{FF2B5EF4-FFF2-40B4-BE49-F238E27FC236}">
                <a16:creationId xmlns:a16="http://schemas.microsoft.com/office/drawing/2014/main" id="{F57CE2B9-5551-6DD5-4F07-4E0ECF097439}"/>
              </a:ext>
            </a:extLst>
          </p:cNvPr>
          <p:cNvSpPr txBox="1">
            <a:spLocks/>
          </p:cNvSpPr>
          <p:nvPr/>
        </p:nvSpPr>
        <p:spPr>
          <a:xfrm flipH="1">
            <a:off x="325360" y="1261573"/>
            <a:ext cx="2820792" cy="746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600" dirty="0"/>
              <a:t>The total addressable market for Lawn Buddy encompasses all potential transactions within the lawn mowing industry, assuming complete market penetration. Lawn Buddy's focus aligns with a lawn mowing market that has demonstrated consistent growth. With market size figures indicating an expansion from 83.25 billion in 2013 to an impressive </a:t>
            </a:r>
            <a:r>
              <a:rPr lang="en-US" sz="600" b="1" dirty="0">
                <a:highlight>
                  <a:srgbClr val="FFFF00"/>
                </a:highlight>
              </a:rPr>
              <a:t>176 billion</a:t>
            </a:r>
            <a:r>
              <a:rPr lang="en-US" sz="600" b="1" dirty="0"/>
              <a:t> </a:t>
            </a:r>
            <a:r>
              <a:rPr lang="en-US" sz="600" dirty="0"/>
              <a:t>in 2023, this trajectory underscores sustained demand.</a:t>
            </a:r>
          </a:p>
        </p:txBody>
      </p:sp>
      <p:sp>
        <p:nvSpPr>
          <p:cNvPr id="44" name="Google Shape;169;p29">
            <a:extLst>
              <a:ext uri="{FF2B5EF4-FFF2-40B4-BE49-F238E27FC236}">
                <a16:creationId xmlns:a16="http://schemas.microsoft.com/office/drawing/2014/main" id="{D28BD04A-7787-A77D-8F16-78F0DD9B3E5A}"/>
              </a:ext>
            </a:extLst>
          </p:cNvPr>
          <p:cNvSpPr txBox="1">
            <a:spLocks/>
          </p:cNvSpPr>
          <p:nvPr/>
        </p:nvSpPr>
        <p:spPr>
          <a:xfrm flipH="1">
            <a:off x="6072141" y="1101270"/>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Total Customer Demand</a:t>
            </a:r>
          </a:p>
        </p:txBody>
      </p:sp>
      <p:sp>
        <p:nvSpPr>
          <p:cNvPr id="45" name="Google Shape;170;p29">
            <a:extLst>
              <a:ext uri="{FF2B5EF4-FFF2-40B4-BE49-F238E27FC236}">
                <a16:creationId xmlns:a16="http://schemas.microsoft.com/office/drawing/2014/main" id="{0E807215-608B-DB90-7B63-B009470C83DA}"/>
              </a:ext>
            </a:extLst>
          </p:cNvPr>
          <p:cNvSpPr txBox="1">
            <a:spLocks/>
          </p:cNvSpPr>
          <p:nvPr/>
        </p:nvSpPr>
        <p:spPr>
          <a:xfrm flipH="1">
            <a:off x="6072140" y="1259899"/>
            <a:ext cx="2820792" cy="885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600" dirty="0"/>
              <a:t>Since we are specifically targeting middle-aged and older individuals in single-family residential areas (59%), the total customer demand within this segment is estimated as follows:</a:t>
            </a:r>
          </a:p>
          <a:p>
            <a:pPr marL="0" indent="0" algn="l">
              <a:buSzPct val="100000"/>
            </a:pPr>
            <a:endParaRPr lang="en-US" sz="600" dirty="0"/>
          </a:p>
          <a:p>
            <a:pPr marL="0" indent="0" algn="l">
              <a:buSzPct val="100000"/>
            </a:pPr>
            <a:r>
              <a:rPr lang="en-US" sz="600" dirty="0"/>
              <a:t>Customer Demand = Segment Size * % of Single-Family Residential Customers</a:t>
            </a:r>
          </a:p>
          <a:p>
            <a:pPr marL="0" indent="0" algn="l">
              <a:buSzPct val="100000"/>
            </a:pPr>
            <a:r>
              <a:rPr lang="en-US" sz="600" dirty="0"/>
              <a:t>Customer Demand = $56.5 billion * 59% = </a:t>
            </a:r>
            <a:r>
              <a:rPr lang="en-US" sz="600" b="1" dirty="0">
                <a:highlight>
                  <a:srgbClr val="FFFF00"/>
                </a:highlight>
              </a:rPr>
              <a:t>$33.335 billion</a:t>
            </a:r>
            <a:r>
              <a:rPr lang="en-US" sz="600" dirty="0"/>
              <a:t>.</a:t>
            </a:r>
          </a:p>
        </p:txBody>
      </p:sp>
      <p:grpSp>
        <p:nvGrpSpPr>
          <p:cNvPr id="21" name="Group 20">
            <a:extLst>
              <a:ext uri="{FF2B5EF4-FFF2-40B4-BE49-F238E27FC236}">
                <a16:creationId xmlns:a16="http://schemas.microsoft.com/office/drawing/2014/main" id="{D80B3E4C-B887-A089-58F2-8C4A886C23CC}"/>
              </a:ext>
            </a:extLst>
          </p:cNvPr>
          <p:cNvGrpSpPr/>
          <p:nvPr/>
        </p:nvGrpSpPr>
        <p:grpSpPr>
          <a:xfrm>
            <a:off x="2000811" y="3961853"/>
            <a:ext cx="5142374" cy="1140224"/>
            <a:chOff x="2142175" y="3949335"/>
            <a:chExt cx="5142374" cy="1140224"/>
          </a:xfrm>
        </p:grpSpPr>
        <p:sp>
          <p:nvSpPr>
            <p:cNvPr id="46" name="Google Shape;169;p29">
              <a:extLst>
                <a:ext uri="{FF2B5EF4-FFF2-40B4-BE49-F238E27FC236}">
                  <a16:creationId xmlns:a16="http://schemas.microsoft.com/office/drawing/2014/main" id="{31057DAE-31D5-8FEF-8096-3C86C6E7AD68}"/>
                </a:ext>
              </a:extLst>
            </p:cNvPr>
            <p:cNvSpPr txBox="1">
              <a:spLocks/>
            </p:cNvSpPr>
            <p:nvPr/>
          </p:nvSpPr>
          <p:spPr>
            <a:xfrm flipH="1">
              <a:off x="3325597" y="3949335"/>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050" dirty="0"/>
                <a:t>Revenue Model</a:t>
              </a:r>
            </a:p>
          </p:txBody>
        </p:sp>
        <p:sp>
          <p:nvSpPr>
            <p:cNvPr id="47" name="Google Shape;170;p29">
              <a:extLst>
                <a:ext uri="{FF2B5EF4-FFF2-40B4-BE49-F238E27FC236}">
                  <a16:creationId xmlns:a16="http://schemas.microsoft.com/office/drawing/2014/main" id="{A4465B08-DA80-1C2C-E076-C48F9F15ED6F}"/>
                </a:ext>
              </a:extLst>
            </p:cNvPr>
            <p:cNvSpPr txBox="1">
              <a:spLocks/>
            </p:cNvSpPr>
            <p:nvPr/>
          </p:nvSpPr>
          <p:spPr>
            <a:xfrm flipH="1">
              <a:off x="2142175" y="4112294"/>
              <a:ext cx="5142374" cy="977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600" b="1" dirty="0"/>
                <a:t>Commission-Based: </a:t>
              </a:r>
              <a:r>
                <a:rPr lang="en-US" sz="600" dirty="0"/>
                <a:t>Lawn Buddy's revenue model entails charging a percentage (10%) of every transaction made through the app for lawn mowing services. This revenue is directly proportional to the volume of successful transactions facilitated by the platform. </a:t>
              </a:r>
              <a:r>
                <a:rPr lang="en-US" sz="600" b="1" dirty="0">
                  <a:highlight>
                    <a:srgbClr val="FFFF00"/>
                  </a:highlight>
                </a:rPr>
                <a:t>($700,000/month)</a:t>
              </a:r>
            </a:p>
            <a:p>
              <a:pPr marL="171450" indent="-171450" algn="l">
                <a:buSzPct val="100000"/>
                <a:buFont typeface="Arial" panose="020B0604020202020204" pitchFamily="34" charset="0"/>
                <a:buChar char="•"/>
              </a:pPr>
              <a:endParaRPr lang="en-US" sz="600" b="1" dirty="0">
                <a:highlight>
                  <a:srgbClr val="FFFF00"/>
                </a:highlight>
              </a:endParaRPr>
            </a:p>
            <a:p>
              <a:pPr marL="171450" indent="-171450" algn="l">
                <a:buSzPct val="100000"/>
                <a:buFont typeface="Arial" panose="020B0604020202020204" pitchFamily="34" charset="0"/>
                <a:buChar char="•"/>
              </a:pPr>
              <a:r>
                <a:rPr lang="en-US" sz="600" b="1" dirty="0"/>
                <a:t>Subscription Model: </a:t>
              </a:r>
              <a:r>
                <a:rPr lang="en-US" sz="600" dirty="0"/>
                <a:t>Lawn Buddy offers premium subscription plans entailing extra features for a recurring monthly or yearly fee. This model ensures a steady and predictable revenue stream from subscribers seeking enhanced offerings beyond the basic service. </a:t>
              </a:r>
              <a:r>
                <a:rPr lang="en-US" sz="600" b="1" dirty="0">
                  <a:highlight>
                    <a:srgbClr val="FFFF00"/>
                  </a:highlight>
                </a:rPr>
                <a:t>($20,000/month)</a:t>
              </a:r>
            </a:p>
            <a:p>
              <a:pPr marL="171450" indent="-171450" algn="l">
                <a:buSzPct val="100000"/>
                <a:buFont typeface="Arial" panose="020B0604020202020204" pitchFamily="34" charset="0"/>
                <a:buChar char="•"/>
              </a:pPr>
              <a:endParaRPr lang="en-US" sz="600" dirty="0"/>
            </a:p>
            <a:p>
              <a:pPr marL="171450" indent="-171450" algn="l">
                <a:buSzPct val="100000"/>
                <a:buFont typeface="Arial" panose="020B0604020202020204" pitchFamily="34" charset="0"/>
                <a:buChar char="•"/>
              </a:pPr>
              <a:r>
                <a:rPr lang="en-US" sz="600" b="1" dirty="0"/>
                <a:t>Advertisements: </a:t>
              </a:r>
              <a:r>
                <a:rPr lang="en-US" sz="600" dirty="0"/>
                <a:t>Lawn Buddy leverages advertisements to generate revenue by enabling local lawn care businesses and related companies to advertise within the app. This strategy establishes an additional income stream by capitalizing on collaborations with businesses keen on reaching Lawn Buddy's user base. </a:t>
              </a:r>
              <a:r>
                <a:rPr lang="en-US" sz="600" b="1" dirty="0">
                  <a:highlight>
                    <a:srgbClr val="FFFF00"/>
                  </a:highlight>
                </a:rPr>
                <a:t>($30,000/month)</a:t>
              </a:r>
              <a:endParaRPr lang="en-US" sz="600" dirty="0"/>
            </a:p>
            <a:p>
              <a:pPr marL="171450" indent="-171450" algn="l">
                <a:buSzPct val="100000"/>
                <a:buFont typeface="Arial" panose="020B0604020202020204" pitchFamily="34" charset="0"/>
                <a:buChar char="•"/>
              </a:pPr>
              <a:endParaRPr lang="en-US" sz="600" dirty="0"/>
            </a:p>
          </p:txBody>
        </p:sp>
      </p:grpSp>
      <p:pic>
        <p:nvPicPr>
          <p:cNvPr id="6" name="Picture 5" descr="A picture containing text, screenshot, font, number">
            <a:extLst>
              <a:ext uri="{FF2B5EF4-FFF2-40B4-BE49-F238E27FC236}">
                <a16:creationId xmlns:a16="http://schemas.microsoft.com/office/drawing/2014/main" id="{C1530C39-AF82-ACB9-12F2-FC68F95ADD3D}"/>
              </a:ext>
            </a:extLst>
          </p:cNvPr>
          <p:cNvPicPr>
            <a:picLocks noChangeAspect="1"/>
          </p:cNvPicPr>
          <p:nvPr/>
        </p:nvPicPr>
        <p:blipFill>
          <a:blip r:embed="rId4"/>
          <a:stretch>
            <a:fillRect/>
          </a:stretch>
        </p:blipFill>
        <p:spPr>
          <a:xfrm>
            <a:off x="568987" y="2002578"/>
            <a:ext cx="2445202" cy="1816785"/>
          </a:xfrm>
          <a:prstGeom prst="rect">
            <a:avLst/>
          </a:prstGeom>
        </p:spPr>
      </p:pic>
      <p:pic>
        <p:nvPicPr>
          <p:cNvPr id="19" name="Picture 18" descr="A picture containing text, screenshot, diagram, rectangle&#10;&#10;Description automatically generated">
            <a:extLst>
              <a:ext uri="{FF2B5EF4-FFF2-40B4-BE49-F238E27FC236}">
                <a16:creationId xmlns:a16="http://schemas.microsoft.com/office/drawing/2014/main" id="{24FFD73B-60ED-78C7-5682-68A555F0B629}"/>
              </a:ext>
            </a:extLst>
          </p:cNvPr>
          <p:cNvPicPr>
            <a:picLocks noChangeAspect="1"/>
          </p:cNvPicPr>
          <p:nvPr/>
        </p:nvPicPr>
        <p:blipFill>
          <a:blip r:embed="rId5"/>
          <a:stretch>
            <a:fillRect/>
          </a:stretch>
        </p:blipFill>
        <p:spPr>
          <a:xfrm>
            <a:off x="3389777" y="1953958"/>
            <a:ext cx="2514839" cy="1868525"/>
          </a:xfrm>
          <a:prstGeom prst="rect">
            <a:avLst/>
          </a:prstGeom>
        </p:spPr>
      </p:pic>
      <p:pic>
        <p:nvPicPr>
          <p:cNvPr id="20" name="Picture 2" descr="USA Landscaping Market Analysis">
            <a:extLst>
              <a:ext uri="{FF2B5EF4-FFF2-40B4-BE49-F238E27FC236}">
                <a16:creationId xmlns:a16="http://schemas.microsoft.com/office/drawing/2014/main" id="{D34884D6-A82B-91E5-9C66-E55C688393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3208" y="2147575"/>
            <a:ext cx="2653395" cy="133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67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95698" y="246859"/>
            <a:ext cx="7600820" cy="664500"/>
          </a:xfrm>
          <a:prstGeom prst="rect">
            <a:avLst/>
          </a:prstGeom>
        </p:spPr>
        <p:txBody>
          <a:bodyPr spcFirstLastPara="1" wrap="square" lIns="91425" tIns="91425" rIns="91425" bIns="91425" anchor="t" anchorCtr="0">
            <a:noAutofit/>
          </a:bodyPr>
          <a:lstStyle/>
          <a:p>
            <a:pPr>
              <a:lnSpc>
                <a:spcPct val="150000"/>
              </a:lnSpc>
            </a:pPr>
            <a:r>
              <a:rPr lang="en-US" sz="1800" dirty="0"/>
              <a:t>Competitive Advantage &amp; Value Proposition</a:t>
            </a:r>
            <a:endParaRPr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3F95E64D-6422-6EA5-59F7-B6974725737B}"/>
              </a:ext>
            </a:extLst>
          </p:cNvPr>
          <p:cNvSpPr txBox="1"/>
          <p:nvPr/>
        </p:nvSpPr>
        <p:spPr>
          <a:xfrm>
            <a:off x="1114173" y="1363700"/>
            <a:ext cx="3457828" cy="2893100"/>
          </a:xfrm>
          <a:prstGeom prst="rect">
            <a:avLst/>
          </a:prstGeom>
          <a:noFill/>
        </p:spPr>
        <p:txBody>
          <a:bodyPr wrap="square">
            <a:spAutoFit/>
          </a:bodyPr>
          <a:lstStyle/>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AI-Driven Precision and Efficiency: </a:t>
            </a:r>
            <a:r>
              <a:rPr lang="en-US" sz="700" dirty="0">
                <a:latin typeface="Lato" panose="020F0502020204030203" pitchFamily="34" charset="0"/>
                <a:ea typeface="Lato" panose="020F0502020204030203" pitchFamily="34" charset="0"/>
                <a:cs typeface="Lato" panose="020F0502020204030203" pitchFamily="34" charset="0"/>
              </a:rPr>
              <a:t>Our advanced AI technology sets us apart by revolutionizing the scheduling process. Lawn Buddy's algorithms analyze diverse parameters such as lawn size, grass growth patterns, and local weather conditions. This unparalleled precision ensures optimal mowing schedules, resulting in efficient and timely service.</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Streamlined Automation: </a:t>
            </a:r>
            <a:r>
              <a:rPr lang="en-US" sz="700" dirty="0">
                <a:latin typeface="Lato" panose="020F0502020204030203" pitchFamily="34" charset="0"/>
                <a:ea typeface="Lato" panose="020F0502020204030203" pitchFamily="34" charset="0"/>
                <a:cs typeface="Lato" panose="020F0502020204030203" pitchFamily="34" charset="0"/>
              </a:rPr>
              <a:t>By automating lawn care through AI-guided scheduling and skilled professionals, we create a seamless experience. This streamlined approach not only ensures precise and punctual mowing but also liberates our customers from the arduous task, allowing them to invest their time in more meaningful pursuits.</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Tailored Perfection: </a:t>
            </a:r>
            <a:r>
              <a:rPr lang="en-US" sz="700" dirty="0">
                <a:latin typeface="Lato" panose="020F0502020204030203" pitchFamily="34" charset="0"/>
                <a:ea typeface="Lato" panose="020F0502020204030203" pitchFamily="34" charset="0"/>
                <a:cs typeface="Lato" panose="020F0502020204030203" pitchFamily="34" charset="0"/>
              </a:rPr>
              <a:t>Lawn Buddy redefines personalization by crafting lawn care plans tailored to each lawn's unique characteristics. The customization extends to factors like size, location, and specific needs, guaranteeing that every lawn receives the individualized attention it deserves.</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Dependable Expertise: </a:t>
            </a:r>
            <a:r>
              <a:rPr lang="en-US" sz="700" dirty="0">
                <a:latin typeface="Lato" panose="020F0502020204030203" pitchFamily="34" charset="0"/>
                <a:ea typeface="Lato" panose="020F0502020204030203" pitchFamily="34" charset="0"/>
                <a:cs typeface="Lato" panose="020F0502020204030203" pitchFamily="34" charset="0"/>
              </a:rPr>
              <a:t>Our handpicked network of proficient lawn mowing professionals brings a wealth of expertise to every task. This trust in skilled hands reassures our customers that their lawns are in reliable care, fostering a sense of confidence and satisfaction.</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Transparent Real-Time Communication: </a:t>
            </a:r>
            <a:r>
              <a:rPr lang="en-US" sz="700" dirty="0">
                <a:latin typeface="Lato" panose="020F0502020204030203" pitchFamily="34" charset="0"/>
                <a:ea typeface="Lato" panose="020F0502020204030203" pitchFamily="34" charset="0"/>
                <a:cs typeface="Lato" panose="020F0502020204030203" pitchFamily="34" charset="0"/>
              </a:rPr>
              <a:t>Lawn Buddy stands out through real-time updates and notifications. From service provider progress alerts to task completion notifications, our transparent communication ensures that our customers are always informed and engaged in the process.</a:t>
            </a:r>
          </a:p>
        </p:txBody>
      </p:sp>
      <p:sp>
        <p:nvSpPr>
          <p:cNvPr id="4" name="Google Shape;157;p29">
            <a:extLst>
              <a:ext uri="{FF2B5EF4-FFF2-40B4-BE49-F238E27FC236}">
                <a16:creationId xmlns:a16="http://schemas.microsoft.com/office/drawing/2014/main" id="{CB3350C5-2100-0C69-398D-718E6F53BFBA}"/>
              </a:ext>
            </a:extLst>
          </p:cNvPr>
          <p:cNvSpPr txBox="1">
            <a:spLocks/>
          </p:cNvSpPr>
          <p:nvPr/>
        </p:nvSpPr>
        <p:spPr>
          <a:xfrm flipH="1">
            <a:off x="1147194" y="1090260"/>
            <a:ext cx="2758884"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Competitive Advantage</a:t>
            </a:r>
          </a:p>
        </p:txBody>
      </p:sp>
      <p:sp>
        <p:nvSpPr>
          <p:cNvPr id="5" name="Google Shape;159;p29">
            <a:extLst>
              <a:ext uri="{FF2B5EF4-FFF2-40B4-BE49-F238E27FC236}">
                <a16:creationId xmlns:a16="http://schemas.microsoft.com/office/drawing/2014/main" id="{EA0292C1-3BFF-0F70-42E2-6BF0C2037171}"/>
              </a:ext>
            </a:extLst>
          </p:cNvPr>
          <p:cNvSpPr/>
          <p:nvPr/>
        </p:nvSpPr>
        <p:spPr>
          <a:xfrm>
            <a:off x="395698" y="105203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6" name="TextBox 5">
            <a:extLst>
              <a:ext uri="{FF2B5EF4-FFF2-40B4-BE49-F238E27FC236}">
                <a16:creationId xmlns:a16="http://schemas.microsoft.com/office/drawing/2014/main" id="{CF5D9892-B4C3-B018-A534-CD5620E62D2E}"/>
              </a:ext>
            </a:extLst>
          </p:cNvPr>
          <p:cNvSpPr txBox="1"/>
          <p:nvPr/>
        </p:nvSpPr>
        <p:spPr>
          <a:xfrm>
            <a:off x="5493722" y="1363700"/>
            <a:ext cx="3457828" cy="2246769"/>
          </a:xfrm>
          <a:prstGeom prst="rect">
            <a:avLst/>
          </a:prstGeom>
          <a:noFill/>
        </p:spPr>
        <p:txBody>
          <a:bodyPr wrap="square">
            <a:spAutoFit/>
          </a:bodyPr>
          <a:lstStyle/>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Effortless Efficiency: </a:t>
            </a:r>
            <a:r>
              <a:rPr lang="en-US" sz="700" dirty="0">
                <a:latin typeface="Lato" panose="020F0502020204030203" pitchFamily="34" charset="0"/>
                <a:ea typeface="Lato" panose="020F0502020204030203" pitchFamily="34" charset="0"/>
                <a:cs typeface="Lato" panose="020F0502020204030203" pitchFamily="34" charset="0"/>
              </a:rPr>
              <a:t>Powered by AI and object recognition technology, Lawn Buddy ensures effortless lawn maintenance. Say goodbye to manual effort – our platform identifies obstacles and optimizes mowing patterns for a flawless finish.</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Time Reclaimed: </a:t>
            </a:r>
            <a:r>
              <a:rPr lang="en-US" sz="700" dirty="0">
                <a:latin typeface="Lato" panose="020F0502020204030203" pitchFamily="34" charset="0"/>
                <a:ea typeface="Lato" panose="020F0502020204030203" pitchFamily="34" charset="0"/>
                <a:cs typeface="Lato" panose="020F0502020204030203" pitchFamily="34" charset="0"/>
              </a:rPr>
              <a:t>Our automation not only ensures a perfectly mowed lawn but also gives customers the luxury of time. Spend more moments doing what you love, knowing your lawn is in capable hands.</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Your Lawn, Your Plan: </a:t>
            </a:r>
            <a:r>
              <a:rPr lang="en-US" sz="700" dirty="0">
                <a:latin typeface="Lato" panose="020F0502020204030203" pitchFamily="34" charset="0"/>
                <a:ea typeface="Lato" panose="020F0502020204030203" pitchFamily="34" charset="0"/>
                <a:cs typeface="Lato" panose="020F0502020204030203" pitchFamily="34" charset="0"/>
              </a:rPr>
              <a:t>Lawn Buddy's personalized care plans guarantee that your lawn's unique needs are met. Whether it's a small backyard or an expansive estate, we tailor our approach to deliver the perfect care.</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Trusted Care: </a:t>
            </a:r>
            <a:r>
              <a:rPr lang="en-US" sz="700" dirty="0">
                <a:latin typeface="Lato" panose="020F0502020204030203" pitchFamily="34" charset="0"/>
                <a:ea typeface="Lato" panose="020F0502020204030203" pitchFamily="34" charset="0"/>
                <a:cs typeface="Lato" panose="020F0502020204030203" pitchFamily="34" charset="0"/>
              </a:rPr>
              <a:t>With Lawn Buddy, you're entrusting your lawn to skilled professionals who are committed to excellence. Experience peace of mind knowing that your outdoor space is cared for by dependable experts.</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Stay Connected: </a:t>
            </a:r>
            <a:r>
              <a:rPr lang="en-US" sz="700" dirty="0">
                <a:latin typeface="Lato" panose="020F0502020204030203" pitchFamily="34" charset="0"/>
                <a:ea typeface="Lato" panose="020F0502020204030203" pitchFamily="34" charset="0"/>
                <a:cs typeface="Lato" panose="020F0502020204030203" pitchFamily="34" charset="0"/>
              </a:rPr>
              <a:t>Our real-time updates keep you informed throughout the process, ensuring transparency and fostering a sense of partnership. Enjoy a sense of control and engagement as your lawn transforms.</a:t>
            </a:r>
          </a:p>
        </p:txBody>
      </p:sp>
      <p:sp>
        <p:nvSpPr>
          <p:cNvPr id="7" name="Google Shape;157;p29">
            <a:extLst>
              <a:ext uri="{FF2B5EF4-FFF2-40B4-BE49-F238E27FC236}">
                <a16:creationId xmlns:a16="http://schemas.microsoft.com/office/drawing/2014/main" id="{7F82C4D6-A576-6CAE-1083-2A9E79D6FC7A}"/>
              </a:ext>
            </a:extLst>
          </p:cNvPr>
          <p:cNvSpPr txBox="1">
            <a:spLocks/>
          </p:cNvSpPr>
          <p:nvPr/>
        </p:nvSpPr>
        <p:spPr>
          <a:xfrm flipH="1">
            <a:off x="5526742" y="1090260"/>
            <a:ext cx="2245657"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Value Proposition</a:t>
            </a:r>
          </a:p>
        </p:txBody>
      </p:sp>
      <p:sp>
        <p:nvSpPr>
          <p:cNvPr id="9" name="Google Shape;159;p29">
            <a:extLst>
              <a:ext uri="{FF2B5EF4-FFF2-40B4-BE49-F238E27FC236}">
                <a16:creationId xmlns:a16="http://schemas.microsoft.com/office/drawing/2014/main" id="{622D6E01-24B4-BCEF-91A3-F6644F9DD746}"/>
              </a:ext>
            </a:extLst>
          </p:cNvPr>
          <p:cNvSpPr/>
          <p:nvPr/>
        </p:nvSpPr>
        <p:spPr>
          <a:xfrm>
            <a:off x="4775247" y="105203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2" name="Picture 11">
            <a:extLst>
              <a:ext uri="{FF2B5EF4-FFF2-40B4-BE49-F238E27FC236}">
                <a16:creationId xmlns:a16="http://schemas.microsoft.com/office/drawing/2014/main" id="{AA7000CC-9820-20AB-A915-C5FF8C14C9FB}"/>
              </a:ext>
            </a:extLst>
          </p:cNvPr>
          <p:cNvPicPr>
            <a:picLocks noChangeAspect="1"/>
          </p:cNvPicPr>
          <p:nvPr/>
        </p:nvPicPr>
        <p:blipFill>
          <a:blip r:embed="rId4"/>
          <a:stretch>
            <a:fillRect/>
          </a:stretch>
        </p:blipFill>
        <p:spPr>
          <a:xfrm>
            <a:off x="537118" y="1201400"/>
            <a:ext cx="365760" cy="365760"/>
          </a:xfrm>
          <a:prstGeom prst="rect">
            <a:avLst/>
          </a:prstGeom>
        </p:spPr>
      </p:pic>
      <p:pic>
        <p:nvPicPr>
          <p:cNvPr id="13" name="Picture 12">
            <a:extLst>
              <a:ext uri="{FF2B5EF4-FFF2-40B4-BE49-F238E27FC236}">
                <a16:creationId xmlns:a16="http://schemas.microsoft.com/office/drawing/2014/main" id="{164707D0-751B-1DAC-5EE0-7D1EA0B766A3}"/>
              </a:ext>
            </a:extLst>
          </p:cNvPr>
          <p:cNvPicPr>
            <a:picLocks noChangeAspect="1"/>
          </p:cNvPicPr>
          <p:nvPr/>
        </p:nvPicPr>
        <p:blipFill>
          <a:blip r:embed="rId5"/>
          <a:stretch>
            <a:fillRect/>
          </a:stretch>
        </p:blipFill>
        <p:spPr>
          <a:xfrm>
            <a:off x="4916667" y="1201400"/>
            <a:ext cx="365760" cy="365760"/>
          </a:xfrm>
          <a:prstGeom prst="rect">
            <a:avLst/>
          </a:prstGeom>
        </p:spPr>
      </p:pic>
      <p:cxnSp>
        <p:nvCxnSpPr>
          <p:cNvPr id="2" name="Straight Connector 1">
            <a:extLst>
              <a:ext uri="{FF2B5EF4-FFF2-40B4-BE49-F238E27FC236}">
                <a16:creationId xmlns:a16="http://schemas.microsoft.com/office/drawing/2014/main" id="{1CF01F9C-F230-C053-11DA-CCC070ACE9FB}"/>
              </a:ext>
            </a:extLst>
          </p:cNvPr>
          <p:cNvCxnSpPr>
            <a:cxnSpLocks/>
          </p:cNvCxnSpPr>
          <p:nvPr/>
        </p:nvCxnSpPr>
        <p:spPr>
          <a:xfrm>
            <a:off x="4572000" y="1052030"/>
            <a:ext cx="0" cy="327867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9488EA3-6E14-24E7-C62C-8B7FCA69F3E9}"/>
              </a:ext>
            </a:extLst>
          </p:cNvPr>
          <p:cNvSpPr txBox="1"/>
          <p:nvPr/>
        </p:nvSpPr>
        <p:spPr>
          <a:xfrm>
            <a:off x="395702" y="4422320"/>
            <a:ext cx="8555451" cy="507831"/>
          </a:xfrm>
          <a:prstGeom prst="rect">
            <a:avLst/>
          </a:prstGeom>
          <a:noFill/>
        </p:spPr>
        <p:txBody>
          <a:bodyPr wrap="square">
            <a:spAutoFit/>
          </a:bodyPr>
          <a:lstStyle/>
          <a:p>
            <a:pPr algn="ctr"/>
            <a:r>
              <a:rPr lang="en-US" sz="900" i="1" dirty="0">
                <a:latin typeface="Lato" panose="020F0502020204030203" pitchFamily="34" charset="0"/>
                <a:ea typeface="Lato" panose="020F0502020204030203" pitchFamily="34" charset="0"/>
                <a:cs typeface="Lato" panose="020F0502020204030203" pitchFamily="34" charset="0"/>
              </a:rPr>
              <a:t>In essence, Lawn Buddy's competitive advantage lies in its seamless blend of cutting-edge AI technology, object recognition, and personalized care plans, all of which are encapsulated in a compelling value proposition. This synergy positions Lawn Buddy as a trailblazer in the lawn care industry, redefining how homeowners experience and enjoy the beauty of their outdoor spaces.</a:t>
            </a:r>
          </a:p>
        </p:txBody>
      </p:sp>
    </p:spTree>
    <p:extLst>
      <p:ext uri="{BB962C8B-B14F-4D97-AF65-F5344CB8AC3E}">
        <p14:creationId xmlns:p14="http://schemas.microsoft.com/office/powerpoint/2010/main" val="2084921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1|4.4"/>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6927</TotalTime>
  <Words>3803</Words>
  <Application>Microsoft Office PowerPoint</Application>
  <PresentationFormat>On-screen Show (16:9)</PresentationFormat>
  <Paragraphs>345</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Poppins SemiBold</vt:lpstr>
      <vt:lpstr>Lato</vt:lpstr>
      <vt:lpstr>Poppins</vt:lpstr>
      <vt:lpstr>Times New Roman</vt:lpstr>
      <vt:lpstr>Open Sans</vt:lpstr>
      <vt:lpstr>PT Sans</vt:lpstr>
      <vt:lpstr>Bungee</vt:lpstr>
      <vt:lpstr>Arial</vt:lpstr>
      <vt:lpstr>Roboto Condensed Light</vt:lpstr>
      <vt:lpstr>Elegant, Modern Milky White Company Profile by Slidesgo</vt:lpstr>
      <vt:lpstr>Lawn Buddy “The cutting hedge technology”</vt:lpstr>
      <vt:lpstr>Venture Concept</vt:lpstr>
      <vt:lpstr>Target Customer Segment: Customer Persona 1</vt:lpstr>
      <vt:lpstr>Target Customer Segment: Customer Persona 2</vt:lpstr>
      <vt:lpstr>Key Customer Problems</vt:lpstr>
      <vt:lpstr>Proposed Solution – MVP</vt:lpstr>
      <vt:lpstr>Problem-Solution Fit &amp; Market Validation</vt:lpstr>
      <vt:lpstr>Market Size</vt:lpstr>
      <vt:lpstr>Competitive Advantage &amp; Value Proposition</vt:lpstr>
      <vt:lpstr>Business Model Overview</vt:lpstr>
      <vt:lpstr>Unit Economics &amp; Scalability</vt:lpstr>
      <vt:lpstr>Growth &amp; Strategy &amp; Funding Needs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449</cp:revision>
  <dcterms:modified xsi:type="dcterms:W3CDTF">2023-08-11T15:09:05Z</dcterms:modified>
</cp:coreProperties>
</file>