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8"/>
  </p:notesMasterIdLst>
  <p:sldIdLst>
    <p:sldId id="256" r:id="rId2"/>
    <p:sldId id="281" r:id="rId3"/>
    <p:sldId id="291" r:id="rId4"/>
    <p:sldId id="292" r:id="rId5"/>
    <p:sldId id="287" r:id="rId6"/>
    <p:sldId id="288" r:id="rId7"/>
  </p:sldIdLst>
  <p:sldSz cx="9144000" cy="5143500" type="screen16x9"/>
  <p:notesSz cx="6858000" cy="9144000"/>
  <p:embeddedFontLst>
    <p:embeddedFont>
      <p:font typeface="Lato" panose="020F0502020204030203" pitchFamily="34" charset="0"/>
      <p:regular r:id="rId9"/>
      <p:bold r:id="rId10"/>
      <p:italic r:id="rId11"/>
      <p:boldItalic r:id="rId12"/>
    </p:embeddedFont>
    <p:embeddedFont>
      <p:font typeface="Open Sans" panose="020B0606030504020204" pitchFamily="34" charset="0"/>
      <p:regular r:id="rId13"/>
      <p:bold r:id="rId14"/>
      <p:italic r:id="rId15"/>
      <p:boldItalic r:id="rId16"/>
    </p:embeddedFont>
    <p:embeddedFont>
      <p:font typeface="Poppins" pitchFamily="2" charset="77"/>
      <p:regular r:id="rId17"/>
      <p:bold r:id="rId18"/>
      <p:italic r:id="rId19"/>
      <p:boldItalic r:id="rId20"/>
    </p:embeddedFont>
    <p:embeddedFont>
      <p:font typeface="Poppins SemiBold" panose="020B0604020202020204" pitchFamily="34" charset="0"/>
      <p:regular r:id="rId21"/>
      <p:bold r:id="rId22"/>
      <p:italic r:id="rId23"/>
      <p:boldItalic r:id="rId24"/>
    </p:embeddedFont>
    <p:embeddedFont>
      <p:font typeface="PT Sans" panose="020B0503020203020204" pitchFamily="34" charset="77"/>
      <p:regular r:id="rId25"/>
      <p:bold r:id="rId26"/>
      <p:italic r:id="rId27"/>
      <p:boldItalic r:id="rId28"/>
    </p:embeddedFont>
    <p:embeddedFont>
      <p:font typeface="Roboto Condensed Light" panose="020F0302020204030204" pitchFamily="34" charset="0"/>
      <p:regular r:id="rId29"/>
      <p: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824"/>
    <p:restoredTop sz="74694" autoAdjust="0"/>
  </p:normalViewPr>
  <p:slideViewPr>
    <p:cSldViewPr snapToGrid="0">
      <p:cViewPr varScale="1">
        <p:scale>
          <a:sx n="119" d="100"/>
          <a:sy n="119" d="100"/>
        </p:scale>
        <p:origin x="136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font" Target="fonts/font18.fntdata"/><Relationship Id="rId3" Type="http://schemas.openxmlformats.org/officeDocument/2006/relationships/slide" Target="slides/slide2.xml"/><Relationship Id="rId21" Type="http://schemas.openxmlformats.org/officeDocument/2006/relationships/font" Target="fonts/font1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font" Target="fonts/font1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29"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font" Target="fonts/font1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font" Target="fonts/font20.fntdata"/><Relationship Id="rId10" Type="http://schemas.openxmlformats.org/officeDocument/2006/relationships/font" Target="fonts/font2.fntdata"/><Relationship Id="rId19" Type="http://schemas.openxmlformats.org/officeDocument/2006/relationships/font" Target="fonts/font1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font" Target="fonts/font19.fntdata"/><Relationship Id="rId30" Type="http://schemas.openxmlformats.org/officeDocument/2006/relationships/font" Target="fonts/font22.fntdata"/><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184233f2bd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184233f2b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en-US" sz="105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spcBef>
                <a:spcPts val="0"/>
              </a:spcBef>
              <a:spcAft>
                <a:spcPts val="0"/>
              </a:spcAft>
              <a:buNone/>
            </a:pPr>
            <a:endParaRPr lang="en-US" sz="1800" kern="0" dirty="0">
              <a:effectLst/>
              <a:latin typeface="Times New Roman" panose="02020603050405020304" pitchFamily="18"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829399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spcBef>
                <a:spcPts val="0"/>
              </a:spcBef>
              <a:spcAft>
                <a:spcPts val="0"/>
              </a:spcAft>
              <a:buNone/>
            </a:pPr>
            <a:endParaRPr lang="en-US" sz="1800" kern="0" dirty="0">
              <a:effectLst/>
              <a:latin typeface="Times New Roman" panose="02020603050405020304" pitchFamily="18"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312455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spcBef>
                <a:spcPts val="0"/>
              </a:spcBef>
              <a:spcAft>
                <a:spcPts val="0"/>
              </a:spcAft>
              <a:buNone/>
            </a:pPr>
            <a:endParaRPr lang="en-US" sz="1800" kern="0" dirty="0">
              <a:effectLst/>
              <a:latin typeface="Times New Roman" panose="02020603050405020304" pitchFamily="18"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830046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spcBef>
                <a:spcPts val="0"/>
              </a:spcBef>
              <a:spcAft>
                <a:spcPts val="0"/>
              </a:spcAft>
              <a:buNone/>
            </a:pPr>
            <a:endParaRPr lang="en-US" sz="1800" kern="0" dirty="0">
              <a:effectLst/>
              <a:latin typeface="Times New Roman" panose="02020603050405020304" pitchFamily="18"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755981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spcBef>
                <a:spcPts val="0"/>
              </a:spcBef>
              <a:spcAft>
                <a:spcPts val="0"/>
              </a:spcAft>
              <a:buNone/>
            </a:pPr>
            <a:endParaRPr lang="en-US" sz="1800" kern="0" dirty="0">
              <a:effectLst/>
              <a:latin typeface="Times New Roman" panose="02020603050405020304" pitchFamily="18"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738180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53450" y="1767862"/>
            <a:ext cx="3910500" cy="1857300"/>
          </a:xfrm>
          <a:prstGeom prst="rect">
            <a:avLst/>
          </a:prstGeom>
        </p:spPr>
        <p:txBody>
          <a:bodyPr spcFirstLastPara="1" wrap="square" lIns="91425" tIns="91425" rIns="91425" bIns="91425" anchor="b" anchorCtr="0">
            <a:noAutofit/>
          </a:bodyPr>
          <a:lstStyle>
            <a:lvl1pPr lvl="0" algn="r">
              <a:lnSpc>
                <a:spcPct val="95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653536" y="3820119"/>
            <a:ext cx="3910500" cy="39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title">
  <p:cSld name="CUSTOM_1">
    <p:spTree>
      <p:nvGrpSpPr>
        <p:cNvPr id="1" name="Shape 56"/>
        <p:cNvGrpSpPr/>
        <p:nvPr/>
      </p:nvGrpSpPr>
      <p:grpSpPr>
        <a:xfrm>
          <a:off x="0" y="0"/>
          <a:ext cx="0" cy="0"/>
          <a:chOff x="0" y="0"/>
          <a:chExt cx="0" cy="0"/>
        </a:xfrm>
      </p:grpSpPr>
      <p:sp>
        <p:nvSpPr>
          <p:cNvPr id="57" name="Google Shape;57;p14"/>
          <p:cNvSpPr/>
          <p:nvPr/>
        </p:nvSpPr>
        <p:spPr>
          <a:xfrm>
            <a:off x="454550" y="1883025"/>
            <a:ext cx="82788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txBox="1">
            <a:spLocks noGrp="1"/>
          </p:cNvSpPr>
          <p:nvPr>
            <p:ph type="title"/>
          </p:nvPr>
        </p:nvSpPr>
        <p:spPr>
          <a:xfrm>
            <a:off x="2716300" y="2095925"/>
            <a:ext cx="4992900" cy="1369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1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 name="Google Shape;59;p14"/>
          <p:cNvSpPr txBox="1">
            <a:spLocks noGrp="1"/>
          </p:cNvSpPr>
          <p:nvPr>
            <p:ph type="subTitle" idx="1"/>
          </p:nvPr>
        </p:nvSpPr>
        <p:spPr>
          <a:xfrm>
            <a:off x="1643400" y="3541275"/>
            <a:ext cx="5857200" cy="72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1753050" y="3294944"/>
            <a:ext cx="5637900" cy="29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62" name="Google Shape;62;p15"/>
          <p:cNvSpPr txBox="1">
            <a:spLocks noGrp="1"/>
          </p:cNvSpPr>
          <p:nvPr>
            <p:ph type="subTitle" idx="1"/>
          </p:nvPr>
        </p:nvSpPr>
        <p:spPr>
          <a:xfrm>
            <a:off x="1379550" y="1703638"/>
            <a:ext cx="6384900" cy="14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5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2">
  <p:cSld name="CUSTOM_2">
    <p:spTree>
      <p:nvGrpSpPr>
        <p:cNvPr id="1" name="Shape 63"/>
        <p:cNvGrpSpPr/>
        <p:nvPr/>
      </p:nvGrpSpPr>
      <p:grpSpPr>
        <a:xfrm>
          <a:off x="0" y="0"/>
          <a:ext cx="0" cy="0"/>
          <a:chOff x="0" y="0"/>
          <a:chExt cx="0" cy="0"/>
        </a:xfrm>
      </p:grpSpPr>
      <p:sp>
        <p:nvSpPr>
          <p:cNvPr id="64" name="Google Shape;64;p16"/>
          <p:cNvSpPr txBox="1">
            <a:spLocks noGrp="1"/>
          </p:cNvSpPr>
          <p:nvPr>
            <p:ph type="body" idx="1"/>
          </p:nvPr>
        </p:nvSpPr>
        <p:spPr>
          <a:xfrm>
            <a:off x="719900" y="1228725"/>
            <a:ext cx="7704000" cy="34035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Char char="●"/>
              <a:defRPr/>
            </a:lvl1pPr>
            <a:lvl2pPr marL="914400" lvl="1" indent="-317500" rtl="0">
              <a:lnSpc>
                <a:spcPct val="115000"/>
              </a:lnSpc>
              <a:spcBef>
                <a:spcPts val="100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65" name="Google Shape;65;p1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3">
  <p:cSld name="CUSTOM_4">
    <p:spTree>
      <p:nvGrpSpPr>
        <p:cNvPr id="1" name="Shape 66"/>
        <p:cNvGrpSpPr/>
        <p:nvPr/>
      </p:nvGrpSpPr>
      <p:grpSpPr>
        <a:xfrm>
          <a:off x="0" y="0"/>
          <a:ext cx="0" cy="0"/>
          <a:chOff x="0" y="0"/>
          <a:chExt cx="0" cy="0"/>
        </a:xfrm>
      </p:grpSpPr>
      <p:sp>
        <p:nvSpPr>
          <p:cNvPr id="67" name="Google Shape;67;p17"/>
          <p:cNvSpPr txBox="1">
            <a:spLocks noGrp="1"/>
          </p:cNvSpPr>
          <p:nvPr>
            <p:ph type="subTitle" idx="1"/>
          </p:nvPr>
        </p:nvSpPr>
        <p:spPr>
          <a:xfrm flipH="1">
            <a:off x="4836750" y="1917675"/>
            <a:ext cx="3222300" cy="125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 name="Google Shape;68;p17"/>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s 1">
  <p:cSld name="CUSTOM_6_1">
    <p:spTree>
      <p:nvGrpSpPr>
        <p:cNvPr id="1" name="Shape 85"/>
        <p:cNvGrpSpPr/>
        <p:nvPr/>
      </p:nvGrpSpPr>
      <p:grpSpPr>
        <a:xfrm>
          <a:off x="0" y="0"/>
          <a:ext cx="0" cy="0"/>
          <a:chOff x="0" y="0"/>
          <a:chExt cx="0" cy="0"/>
        </a:xfrm>
      </p:grpSpPr>
      <p:sp>
        <p:nvSpPr>
          <p:cNvPr id="86" name="Google Shape;86;p20"/>
          <p:cNvSpPr txBox="1">
            <a:spLocks noGrp="1"/>
          </p:cNvSpPr>
          <p:nvPr>
            <p:ph type="title"/>
          </p:nvPr>
        </p:nvSpPr>
        <p:spPr>
          <a:xfrm>
            <a:off x="833150"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7" name="Google Shape;87;p20"/>
          <p:cNvSpPr txBox="1">
            <a:spLocks noGrp="1"/>
          </p:cNvSpPr>
          <p:nvPr>
            <p:ph type="subTitle" idx="1"/>
          </p:nvPr>
        </p:nvSpPr>
        <p:spPr>
          <a:xfrm>
            <a:off x="937700"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8" name="Google Shape;88;p20"/>
          <p:cNvSpPr txBox="1">
            <a:spLocks noGrp="1"/>
          </p:cNvSpPr>
          <p:nvPr>
            <p:ph type="title" idx="2"/>
          </p:nvPr>
        </p:nvSpPr>
        <p:spPr>
          <a:xfrm>
            <a:off x="3379875"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9" name="Google Shape;89;p20"/>
          <p:cNvSpPr txBox="1">
            <a:spLocks noGrp="1"/>
          </p:cNvSpPr>
          <p:nvPr>
            <p:ph type="subTitle" idx="3"/>
          </p:nvPr>
        </p:nvSpPr>
        <p:spPr>
          <a:xfrm>
            <a:off x="3484425"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0" name="Google Shape;90;p20"/>
          <p:cNvSpPr txBox="1">
            <a:spLocks noGrp="1"/>
          </p:cNvSpPr>
          <p:nvPr>
            <p:ph type="title" idx="4"/>
          </p:nvPr>
        </p:nvSpPr>
        <p:spPr>
          <a:xfrm>
            <a:off x="5926600"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1" name="Google Shape;91;p20"/>
          <p:cNvSpPr txBox="1">
            <a:spLocks noGrp="1"/>
          </p:cNvSpPr>
          <p:nvPr>
            <p:ph type="subTitle" idx="5"/>
          </p:nvPr>
        </p:nvSpPr>
        <p:spPr>
          <a:xfrm>
            <a:off x="6031150"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2" name="Google Shape;92;p20"/>
          <p:cNvSpPr txBox="1">
            <a:spLocks noGrp="1"/>
          </p:cNvSpPr>
          <p:nvPr>
            <p:ph type="title" idx="6"/>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861799"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5" name="Google Shape;115;p23"/>
          <p:cNvSpPr txBox="1">
            <a:spLocks noGrp="1"/>
          </p:cNvSpPr>
          <p:nvPr>
            <p:ph type="subTitle" idx="1"/>
          </p:nvPr>
        </p:nvSpPr>
        <p:spPr>
          <a:xfrm>
            <a:off x="861799" y="228003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6" name="Google Shape;116;p23"/>
          <p:cNvSpPr txBox="1">
            <a:spLocks noGrp="1"/>
          </p:cNvSpPr>
          <p:nvPr>
            <p:ph type="title" idx="2"/>
          </p:nvPr>
        </p:nvSpPr>
        <p:spPr>
          <a:xfrm>
            <a:off x="3579012"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7" name="Google Shape;117;p23"/>
          <p:cNvSpPr txBox="1">
            <a:spLocks noGrp="1"/>
          </p:cNvSpPr>
          <p:nvPr>
            <p:ph type="subTitle" idx="3"/>
          </p:nvPr>
        </p:nvSpPr>
        <p:spPr>
          <a:xfrm>
            <a:off x="3579012" y="228003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8" name="Google Shape;118;p23"/>
          <p:cNvSpPr txBox="1">
            <a:spLocks noGrp="1"/>
          </p:cNvSpPr>
          <p:nvPr>
            <p:ph type="title" idx="4"/>
          </p:nvPr>
        </p:nvSpPr>
        <p:spPr>
          <a:xfrm>
            <a:off x="861799" y="3664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9" name="Google Shape;119;p23"/>
          <p:cNvSpPr txBox="1">
            <a:spLocks noGrp="1"/>
          </p:cNvSpPr>
          <p:nvPr>
            <p:ph type="subTitle" idx="5"/>
          </p:nvPr>
        </p:nvSpPr>
        <p:spPr>
          <a:xfrm>
            <a:off x="861799" y="4100948"/>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0" name="Google Shape;120;p23"/>
          <p:cNvSpPr txBox="1">
            <a:spLocks noGrp="1"/>
          </p:cNvSpPr>
          <p:nvPr>
            <p:ph type="title" idx="6"/>
          </p:nvPr>
        </p:nvSpPr>
        <p:spPr>
          <a:xfrm>
            <a:off x="3579012" y="3664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1" name="Google Shape;121;p23"/>
          <p:cNvSpPr txBox="1">
            <a:spLocks noGrp="1"/>
          </p:cNvSpPr>
          <p:nvPr>
            <p:ph type="subTitle" idx="7"/>
          </p:nvPr>
        </p:nvSpPr>
        <p:spPr>
          <a:xfrm>
            <a:off x="3579012" y="4100948"/>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2" name="Google Shape;122;p23"/>
          <p:cNvSpPr txBox="1">
            <a:spLocks noGrp="1"/>
          </p:cNvSpPr>
          <p:nvPr>
            <p:ph type="title" idx="8"/>
          </p:nvPr>
        </p:nvSpPr>
        <p:spPr>
          <a:xfrm>
            <a:off x="6281400"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3" name="Google Shape;123;p23"/>
          <p:cNvSpPr txBox="1">
            <a:spLocks noGrp="1"/>
          </p:cNvSpPr>
          <p:nvPr>
            <p:ph type="subTitle" idx="9"/>
          </p:nvPr>
        </p:nvSpPr>
        <p:spPr>
          <a:xfrm>
            <a:off x="6281400" y="2280043"/>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4" name="Google Shape;124;p23"/>
          <p:cNvSpPr txBox="1">
            <a:spLocks noGrp="1"/>
          </p:cNvSpPr>
          <p:nvPr>
            <p:ph type="title" idx="13"/>
          </p:nvPr>
        </p:nvSpPr>
        <p:spPr>
          <a:xfrm>
            <a:off x="6281400" y="3664438"/>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5" name="Google Shape;125;p23"/>
          <p:cNvSpPr txBox="1">
            <a:spLocks noGrp="1"/>
          </p:cNvSpPr>
          <p:nvPr>
            <p:ph type="subTitle" idx="14"/>
          </p:nvPr>
        </p:nvSpPr>
        <p:spPr>
          <a:xfrm>
            <a:off x="6281400" y="4100957"/>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6" name="Google Shape;126;p23"/>
          <p:cNvSpPr txBox="1">
            <a:spLocks noGrp="1"/>
          </p:cNvSpPr>
          <p:nvPr>
            <p:ph type="title" idx="15"/>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CUSTOM_7_1">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9" name="Google Shape;129;p24"/>
          <p:cNvSpPr txBox="1">
            <a:spLocks noGrp="1"/>
          </p:cNvSpPr>
          <p:nvPr>
            <p:ph type="title" idx="2" hasCustomPrompt="1"/>
          </p:nvPr>
        </p:nvSpPr>
        <p:spPr>
          <a:xfrm>
            <a:off x="1026251" y="1339388"/>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0" name="Google Shape;130;p24"/>
          <p:cNvSpPr txBox="1">
            <a:spLocks noGrp="1"/>
          </p:cNvSpPr>
          <p:nvPr>
            <p:ph type="subTitle" idx="1"/>
          </p:nvPr>
        </p:nvSpPr>
        <p:spPr>
          <a:xfrm>
            <a:off x="1235725" y="216830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1" name="Google Shape;131;p24"/>
          <p:cNvSpPr txBox="1">
            <a:spLocks noGrp="1"/>
          </p:cNvSpPr>
          <p:nvPr>
            <p:ph type="title" idx="3" hasCustomPrompt="1"/>
          </p:nvPr>
        </p:nvSpPr>
        <p:spPr>
          <a:xfrm>
            <a:off x="5167463" y="1339388"/>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2" name="Google Shape;132;p24"/>
          <p:cNvSpPr txBox="1">
            <a:spLocks noGrp="1"/>
          </p:cNvSpPr>
          <p:nvPr>
            <p:ph type="subTitle" idx="4"/>
          </p:nvPr>
        </p:nvSpPr>
        <p:spPr>
          <a:xfrm>
            <a:off x="5376976" y="216830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3" name="Google Shape;133;p24"/>
          <p:cNvSpPr txBox="1">
            <a:spLocks noGrp="1"/>
          </p:cNvSpPr>
          <p:nvPr>
            <p:ph type="title" idx="5" hasCustomPrompt="1"/>
          </p:nvPr>
        </p:nvSpPr>
        <p:spPr>
          <a:xfrm>
            <a:off x="1026251" y="3136425"/>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4" name="Google Shape;134;p24"/>
          <p:cNvSpPr txBox="1">
            <a:spLocks noGrp="1"/>
          </p:cNvSpPr>
          <p:nvPr>
            <p:ph type="subTitle" idx="6"/>
          </p:nvPr>
        </p:nvSpPr>
        <p:spPr>
          <a:xfrm>
            <a:off x="1235725" y="394715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5" name="Google Shape;135;p24"/>
          <p:cNvSpPr txBox="1">
            <a:spLocks noGrp="1"/>
          </p:cNvSpPr>
          <p:nvPr>
            <p:ph type="title" idx="7" hasCustomPrompt="1"/>
          </p:nvPr>
        </p:nvSpPr>
        <p:spPr>
          <a:xfrm>
            <a:off x="5167463" y="3136425"/>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6" name="Google Shape;136;p24"/>
          <p:cNvSpPr txBox="1">
            <a:spLocks noGrp="1"/>
          </p:cNvSpPr>
          <p:nvPr>
            <p:ph type="subTitle" idx="8"/>
          </p:nvPr>
        </p:nvSpPr>
        <p:spPr>
          <a:xfrm>
            <a:off x="5376912" y="394715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Tree>
  </p:cSld>
  <p:clrMapOvr>
    <a:masterClrMapping/>
  </p:clrMapOvr>
  <p:extLst>
    <p:ext uri="{DCECCB84-F9BA-43D5-87BE-67443E8EF086}">
      <p15:sldGuideLst xmlns:p15="http://schemas.microsoft.com/office/powerpoint/2012/main">
        <p15:guide id="1" orient="horz" pos="144">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ONE_COLUMN_TEXT_1">
    <p:spTree>
      <p:nvGrpSpPr>
        <p:cNvPr id="1" name="Shape 137"/>
        <p:cNvGrpSpPr/>
        <p:nvPr/>
      </p:nvGrpSpPr>
      <p:grpSpPr>
        <a:xfrm>
          <a:off x="0" y="0"/>
          <a:ext cx="0" cy="0"/>
          <a:chOff x="0" y="0"/>
          <a:chExt cx="0" cy="0"/>
        </a:xfrm>
      </p:grpSpPr>
      <p:sp>
        <p:nvSpPr>
          <p:cNvPr id="138" name="Google Shape;138;p25"/>
          <p:cNvSpPr txBox="1">
            <a:spLocks noGrp="1"/>
          </p:cNvSpPr>
          <p:nvPr>
            <p:ph type="subTitle" idx="1"/>
          </p:nvPr>
        </p:nvSpPr>
        <p:spPr>
          <a:xfrm>
            <a:off x="720000" y="1308275"/>
            <a:ext cx="6606000" cy="1854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800"/>
              <a:buFont typeface="Open Sans"/>
              <a:buAutoNum type="arabicPeriod"/>
              <a:defRPr sz="1400"/>
            </a:lvl1pPr>
            <a:lvl2pPr lvl="1" algn="ctr" rtl="0">
              <a:lnSpc>
                <a:spcPct val="100000"/>
              </a:lnSpc>
              <a:spcBef>
                <a:spcPts val="0"/>
              </a:spcBef>
              <a:spcAft>
                <a:spcPts val="0"/>
              </a:spcAft>
              <a:buClr>
                <a:srgbClr val="999999"/>
              </a:buClr>
              <a:buSzPts val="800"/>
              <a:buFont typeface="Open Sans"/>
              <a:buAutoNum type="alphaLcPeriod"/>
              <a:defRPr/>
            </a:lvl2pPr>
            <a:lvl3pPr lvl="2" algn="ctr" rtl="0">
              <a:lnSpc>
                <a:spcPct val="100000"/>
              </a:lnSpc>
              <a:spcBef>
                <a:spcPts val="1600"/>
              </a:spcBef>
              <a:spcAft>
                <a:spcPts val="0"/>
              </a:spcAft>
              <a:buClr>
                <a:srgbClr val="999999"/>
              </a:buClr>
              <a:buSzPts val="800"/>
              <a:buFont typeface="Open Sans"/>
              <a:buAutoNum type="romanLcPeriod"/>
              <a:defRPr/>
            </a:lvl3pPr>
            <a:lvl4pPr lvl="3" algn="ctr" rtl="0">
              <a:lnSpc>
                <a:spcPct val="100000"/>
              </a:lnSpc>
              <a:spcBef>
                <a:spcPts val="1600"/>
              </a:spcBef>
              <a:spcAft>
                <a:spcPts val="0"/>
              </a:spcAft>
              <a:buClr>
                <a:srgbClr val="999999"/>
              </a:buClr>
              <a:buSzPts val="800"/>
              <a:buFont typeface="Open Sans"/>
              <a:buAutoNum type="arabicPeriod"/>
              <a:defRPr/>
            </a:lvl4pPr>
            <a:lvl5pPr lvl="4" algn="ctr" rtl="0">
              <a:lnSpc>
                <a:spcPct val="100000"/>
              </a:lnSpc>
              <a:spcBef>
                <a:spcPts val="1600"/>
              </a:spcBef>
              <a:spcAft>
                <a:spcPts val="0"/>
              </a:spcAft>
              <a:buClr>
                <a:srgbClr val="999999"/>
              </a:buClr>
              <a:buSzPts val="1200"/>
              <a:buFont typeface="Open Sans"/>
              <a:buAutoNum type="alphaLcPeriod"/>
              <a:defRPr/>
            </a:lvl5pPr>
            <a:lvl6pPr lvl="5" algn="ctr" rtl="0">
              <a:lnSpc>
                <a:spcPct val="100000"/>
              </a:lnSpc>
              <a:spcBef>
                <a:spcPts val="1600"/>
              </a:spcBef>
              <a:spcAft>
                <a:spcPts val="0"/>
              </a:spcAft>
              <a:buClr>
                <a:srgbClr val="999999"/>
              </a:buClr>
              <a:buSzPts val="1200"/>
              <a:buFont typeface="Open Sans"/>
              <a:buAutoNum type="romanLcPeriod"/>
              <a:defRPr/>
            </a:lvl6pPr>
            <a:lvl7pPr lvl="6" algn="ctr" rtl="0">
              <a:lnSpc>
                <a:spcPct val="100000"/>
              </a:lnSpc>
              <a:spcBef>
                <a:spcPts val="1600"/>
              </a:spcBef>
              <a:spcAft>
                <a:spcPts val="0"/>
              </a:spcAft>
              <a:buClr>
                <a:srgbClr val="999999"/>
              </a:buClr>
              <a:buSzPts val="700"/>
              <a:buFont typeface="Open Sans"/>
              <a:buAutoNum type="arabicPeriod"/>
              <a:defRPr/>
            </a:lvl7pPr>
            <a:lvl8pPr lvl="7" algn="ctr" rtl="0">
              <a:lnSpc>
                <a:spcPct val="100000"/>
              </a:lnSpc>
              <a:spcBef>
                <a:spcPts val="1600"/>
              </a:spcBef>
              <a:spcAft>
                <a:spcPts val="0"/>
              </a:spcAft>
              <a:buClr>
                <a:srgbClr val="999999"/>
              </a:buClr>
              <a:buSzPts val="700"/>
              <a:buFont typeface="Open Sans"/>
              <a:buAutoNum type="alphaLcPeriod"/>
              <a:defRPr/>
            </a:lvl8pPr>
            <a:lvl9pPr lvl="8" algn="ctr" rtl="0">
              <a:lnSpc>
                <a:spcPct val="100000"/>
              </a:lnSpc>
              <a:spcBef>
                <a:spcPts val="1600"/>
              </a:spcBef>
              <a:spcAft>
                <a:spcPts val="1600"/>
              </a:spcAft>
              <a:buClr>
                <a:srgbClr val="999999"/>
              </a:buClr>
              <a:buSzPts val="600"/>
              <a:buFont typeface="Open Sans"/>
              <a:buAutoNum type="romanLcPeriod"/>
              <a:defRPr/>
            </a:lvl9pPr>
          </a:lstStyle>
          <a:p>
            <a:endParaRPr/>
          </a:p>
        </p:txBody>
      </p:sp>
      <p:sp>
        <p:nvSpPr>
          <p:cNvPr id="139" name="Google Shape;139;p2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2424600" y="507223"/>
            <a:ext cx="4294800" cy="1051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7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26"/>
          <p:cNvSpPr txBox="1">
            <a:spLocks noGrp="1"/>
          </p:cNvSpPr>
          <p:nvPr>
            <p:ph type="subTitle" idx="1"/>
          </p:nvPr>
        </p:nvSpPr>
        <p:spPr>
          <a:xfrm>
            <a:off x="2854650" y="1558696"/>
            <a:ext cx="3434700" cy="131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3" name="Google Shape;143;p26"/>
          <p:cNvSpPr txBox="1"/>
          <p:nvPr/>
        </p:nvSpPr>
        <p:spPr>
          <a:xfrm>
            <a:off x="2378550" y="3566516"/>
            <a:ext cx="4386900"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000">
                <a:solidFill>
                  <a:schemeClr val="dk1"/>
                </a:solidFill>
                <a:latin typeface="Lato"/>
                <a:ea typeface="Lato"/>
                <a:cs typeface="Lato"/>
                <a:sym typeface="Lato"/>
              </a:rPr>
              <a:t>CREDITS: This presentation template was created by </a:t>
            </a:r>
            <a:r>
              <a:rPr lang="en" sz="1000">
                <a:solidFill>
                  <a:schemeClr val="dk1"/>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000">
                <a:solidFill>
                  <a:schemeClr val="dk1"/>
                </a:solidFill>
                <a:latin typeface="Lato"/>
                <a:ea typeface="Lato"/>
                <a:cs typeface="Lato"/>
                <a:sym typeface="Lato"/>
              </a:rPr>
              <a:t>, including icons by </a:t>
            </a:r>
            <a:r>
              <a:rPr lang="en" sz="1000">
                <a:solidFill>
                  <a:schemeClr val="dk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000">
                <a:solidFill>
                  <a:schemeClr val="dk1"/>
                </a:solidFill>
                <a:latin typeface="Lato"/>
                <a:ea typeface="Lato"/>
                <a:cs typeface="Lato"/>
                <a:sym typeface="Lato"/>
              </a:rPr>
              <a:t> and infographics &amp; images by </a:t>
            </a:r>
            <a:r>
              <a:rPr lang="en" sz="1000">
                <a:solidFill>
                  <a:schemeClr val="dk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endParaRPr sz="1000">
              <a:solidFill>
                <a:schemeClr val="dk1"/>
              </a:solidFill>
              <a:latin typeface="Lato"/>
              <a:ea typeface="Lato"/>
              <a:cs typeface="Lato"/>
              <a:sym typeface="Lato"/>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USTOM_3_1">
    <p:spTree>
      <p:nvGrpSpPr>
        <p:cNvPr id="1" name="Shape 14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983400" y="2489600"/>
            <a:ext cx="4440600" cy="1330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3983400" y="524625"/>
            <a:ext cx="4440600" cy="14061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9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3983400" y="3903600"/>
            <a:ext cx="31746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 name="Google Shape;17;p4"/>
          <p:cNvSpPr txBox="1">
            <a:spLocks noGrp="1"/>
          </p:cNvSpPr>
          <p:nvPr>
            <p:ph type="body" idx="1"/>
          </p:nvPr>
        </p:nvSpPr>
        <p:spPr>
          <a:xfrm>
            <a:off x="720000" y="1287725"/>
            <a:ext cx="7704000" cy="3344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15000"/>
              </a:lnSpc>
              <a:spcBef>
                <a:spcPts val="1600"/>
              </a:spcBef>
              <a:spcAft>
                <a:spcPts val="0"/>
              </a:spcAft>
              <a:buSzPts val="1200"/>
              <a:buFont typeface="Roboto Condensed Light"/>
              <a:buAutoNum type="alphaLcPeriod"/>
              <a:defRPr/>
            </a:lvl2pPr>
            <a:lvl3pPr marL="1371600" lvl="2" indent="-304800" rtl="0">
              <a:lnSpc>
                <a:spcPct val="115000"/>
              </a:lnSpc>
              <a:spcBef>
                <a:spcPts val="1600"/>
              </a:spcBef>
              <a:spcAft>
                <a:spcPts val="0"/>
              </a:spcAft>
              <a:buSzPts val="1200"/>
              <a:buFont typeface="Roboto Condensed Light"/>
              <a:buAutoNum type="romanLcPeriod"/>
              <a:defRPr/>
            </a:lvl3pPr>
            <a:lvl4pPr marL="1828800" lvl="3" indent="-304800" rtl="0">
              <a:lnSpc>
                <a:spcPct val="115000"/>
              </a:lnSpc>
              <a:spcBef>
                <a:spcPts val="1600"/>
              </a:spcBef>
              <a:spcAft>
                <a:spcPts val="0"/>
              </a:spcAft>
              <a:buSzPts val="1200"/>
              <a:buFont typeface="Roboto Condensed Light"/>
              <a:buAutoNum type="arabicPeriod"/>
              <a:defRPr/>
            </a:lvl4pPr>
            <a:lvl5pPr marL="2286000" lvl="4" indent="-304800" rtl="0">
              <a:lnSpc>
                <a:spcPct val="115000"/>
              </a:lnSpc>
              <a:spcBef>
                <a:spcPts val="1600"/>
              </a:spcBef>
              <a:spcAft>
                <a:spcPts val="0"/>
              </a:spcAft>
              <a:buSzPts val="1200"/>
              <a:buFont typeface="Roboto Condensed Light"/>
              <a:buAutoNum type="alphaLcPeriod"/>
              <a:defRPr/>
            </a:lvl5pPr>
            <a:lvl6pPr marL="2743200" lvl="5" indent="-304800" rtl="0">
              <a:lnSpc>
                <a:spcPct val="115000"/>
              </a:lnSpc>
              <a:spcBef>
                <a:spcPts val="1600"/>
              </a:spcBef>
              <a:spcAft>
                <a:spcPts val="0"/>
              </a:spcAft>
              <a:buSzPts val="1200"/>
              <a:buFont typeface="Roboto Condensed Light"/>
              <a:buAutoNum type="romanLcPeriod"/>
              <a:defRPr/>
            </a:lvl6pPr>
            <a:lvl7pPr marL="3200400" lvl="6" indent="-304800" rtl="0">
              <a:lnSpc>
                <a:spcPct val="115000"/>
              </a:lnSpc>
              <a:spcBef>
                <a:spcPts val="1600"/>
              </a:spcBef>
              <a:spcAft>
                <a:spcPts val="0"/>
              </a:spcAft>
              <a:buSzPts val="1200"/>
              <a:buFont typeface="Roboto Condensed Light"/>
              <a:buAutoNum type="arabicPeriod"/>
              <a:defRPr/>
            </a:lvl7pPr>
            <a:lvl8pPr marL="3657600" lvl="7" indent="-304800" rtl="0">
              <a:lnSpc>
                <a:spcPct val="115000"/>
              </a:lnSpc>
              <a:spcBef>
                <a:spcPts val="1600"/>
              </a:spcBef>
              <a:spcAft>
                <a:spcPts val="0"/>
              </a:spcAft>
              <a:buSzPts val="1200"/>
              <a:buFont typeface="Roboto Condensed Light"/>
              <a:buAutoNum type="alphaLcPeriod"/>
              <a:defRPr/>
            </a:lvl8pPr>
            <a:lvl9pPr marL="4114800" lvl="8" indent="-304800" rtl="0">
              <a:lnSpc>
                <a:spcPct val="115000"/>
              </a:lnSpc>
              <a:spcBef>
                <a:spcPts val="1600"/>
              </a:spcBef>
              <a:spcAft>
                <a:spcPts val="1600"/>
              </a:spcAft>
              <a:buSzPts val="1200"/>
              <a:buFont typeface="Roboto Condensed Light"/>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p:nvPr/>
        </p:nvSpPr>
        <p:spPr>
          <a:xfrm>
            <a:off x="454550" y="1883025"/>
            <a:ext cx="82551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8"/>
          <p:cNvSpPr txBox="1">
            <a:spLocks noGrp="1"/>
          </p:cNvSpPr>
          <p:nvPr>
            <p:ph type="title"/>
          </p:nvPr>
        </p:nvSpPr>
        <p:spPr>
          <a:xfrm flipH="1">
            <a:off x="2348238" y="2691005"/>
            <a:ext cx="4447500" cy="19260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lt1"/>
              </a:buClr>
              <a:buSzPts val="4800"/>
              <a:buNone/>
              <a:defRPr sz="80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720000" y="1221150"/>
            <a:ext cx="42681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4" name="Google Shape;34;p9"/>
          <p:cNvSpPr txBox="1">
            <a:spLocks noGrp="1"/>
          </p:cNvSpPr>
          <p:nvPr>
            <p:ph type="subTitle" idx="1"/>
          </p:nvPr>
        </p:nvSpPr>
        <p:spPr>
          <a:xfrm>
            <a:off x="720000" y="2240565"/>
            <a:ext cx="4268100" cy="168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
        <p:cNvGrpSpPr/>
        <p:nvPr/>
      </p:nvGrpSpPr>
      <p:grpSpPr>
        <a:xfrm>
          <a:off x="0" y="0"/>
          <a:ext cx="0" cy="0"/>
          <a:chOff x="0" y="0"/>
          <a:chExt cx="0" cy="0"/>
        </a:xfrm>
      </p:grpSpPr>
      <p:sp>
        <p:nvSpPr>
          <p:cNvPr id="36" name="Google Shape;36;p10"/>
          <p:cNvSpPr txBox="1">
            <a:spLocks noGrp="1"/>
          </p:cNvSpPr>
          <p:nvPr>
            <p:ph type="title"/>
          </p:nvPr>
        </p:nvSpPr>
        <p:spPr>
          <a:xfrm>
            <a:off x="720000" y="1174050"/>
            <a:ext cx="4460400" cy="101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7"/>
        <p:cNvGrpSpPr/>
        <p:nvPr/>
      </p:nvGrpSpPr>
      <p:grpSpPr>
        <a:xfrm>
          <a:off x="0" y="0"/>
          <a:ext cx="0" cy="0"/>
          <a:chOff x="0" y="0"/>
          <a:chExt cx="0" cy="0"/>
        </a:xfrm>
      </p:grpSpPr>
      <p:sp>
        <p:nvSpPr>
          <p:cNvPr id="38" name="Google Shape;38;p11"/>
          <p:cNvSpPr/>
          <p:nvPr/>
        </p:nvSpPr>
        <p:spPr>
          <a:xfrm>
            <a:off x="454550" y="1883025"/>
            <a:ext cx="82296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11"/>
          <p:cNvSpPr txBox="1">
            <a:spLocks noGrp="1"/>
          </p:cNvSpPr>
          <p:nvPr>
            <p:ph type="title" hasCustomPrompt="1"/>
          </p:nvPr>
        </p:nvSpPr>
        <p:spPr>
          <a:xfrm>
            <a:off x="1577850" y="2300443"/>
            <a:ext cx="5988300" cy="14286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0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0" name="Google Shape;40;p11"/>
          <p:cNvSpPr txBox="1">
            <a:spLocks noGrp="1"/>
          </p:cNvSpPr>
          <p:nvPr>
            <p:ph type="subTitle" idx="1"/>
          </p:nvPr>
        </p:nvSpPr>
        <p:spPr>
          <a:xfrm>
            <a:off x="1577850" y="3615825"/>
            <a:ext cx="5988300" cy="497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solidFill>
                  <a:schemeClr val="lt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4" name="Google Shape;44;p13"/>
          <p:cNvSpPr txBox="1">
            <a:spLocks noGrp="1"/>
          </p:cNvSpPr>
          <p:nvPr>
            <p:ph type="title" idx="2"/>
          </p:nvPr>
        </p:nvSpPr>
        <p:spPr>
          <a:xfrm>
            <a:off x="1972675" y="1682850"/>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 name="Google Shape;45;p13"/>
          <p:cNvSpPr txBox="1">
            <a:spLocks noGrp="1"/>
          </p:cNvSpPr>
          <p:nvPr>
            <p:ph type="subTitle" idx="1"/>
          </p:nvPr>
        </p:nvSpPr>
        <p:spPr>
          <a:xfrm>
            <a:off x="1972675" y="2315972"/>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46" name="Google Shape;46;p13"/>
          <p:cNvSpPr txBox="1">
            <a:spLocks noGrp="1"/>
          </p:cNvSpPr>
          <p:nvPr>
            <p:ph type="title" idx="3" hasCustomPrompt="1"/>
          </p:nvPr>
        </p:nvSpPr>
        <p:spPr>
          <a:xfrm>
            <a:off x="582650" y="1667500"/>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 name="Google Shape;47;p13"/>
          <p:cNvSpPr txBox="1">
            <a:spLocks noGrp="1"/>
          </p:cNvSpPr>
          <p:nvPr>
            <p:ph type="title" idx="4"/>
          </p:nvPr>
        </p:nvSpPr>
        <p:spPr>
          <a:xfrm>
            <a:off x="5875350" y="1682850"/>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8" name="Google Shape;48;p13"/>
          <p:cNvSpPr txBox="1">
            <a:spLocks noGrp="1"/>
          </p:cNvSpPr>
          <p:nvPr>
            <p:ph type="subTitle" idx="5"/>
          </p:nvPr>
        </p:nvSpPr>
        <p:spPr>
          <a:xfrm>
            <a:off x="5875350" y="2315972"/>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49" name="Google Shape;49;p13"/>
          <p:cNvSpPr txBox="1">
            <a:spLocks noGrp="1"/>
          </p:cNvSpPr>
          <p:nvPr>
            <p:ph type="title" idx="6" hasCustomPrompt="1"/>
          </p:nvPr>
        </p:nvSpPr>
        <p:spPr>
          <a:xfrm>
            <a:off x="4485425" y="1667500"/>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0" name="Google Shape;50;p13"/>
          <p:cNvSpPr txBox="1">
            <a:spLocks noGrp="1"/>
          </p:cNvSpPr>
          <p:nvPr>
            <p:ph type="title" idx="7"/>
          </p:nvPr>
        </p:nvSpPr>
        <p:spPr>
          <a:xfrm>
            <a:off x="1972675" y="3314221"/>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 name="Google Shape;51;p13"/>
          <p:cNvSpPr txBox="1">
            <a:spLocks noGrp="1"/>
          </p:cNvSpPr>
          <p:nvPr>
            <p:ph type="subTitle" idx="8"/>
          </p:nvPr>
        </p:nvSpPr>
        <p:spPr>
          <a:xfrm>
            <a:off x="1972675" y="3947343"/>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52" name="Google Shape;52;p13"/>
          <p:cNvSpPr txBox="1">
            <a:spLocks noGrp="1"/>
          </p:cNvSpPr>
          <p:nvPr>
            <p:ph type="title" idx="9" hasCustomPrompt="1"/>
          </p:nvPr>
        </p:nvSpPr>
        <p:spPr>
          <a:xfrm>
            <a:off x="582650" y="3298874"/>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3" name="Google Shape;53;p13"/>
          <p:cNvSpPr txBox="1">
            <a:spLocks noGrp="1"/>
          </p:cNvSpPr>
          <p:nvPr>
            <p:ph type="title" idx="13"/>
          </p:nvPr>
        </p:nvSpPr>
        <p:spPr>
          <a:xfrm>
            <a:off x="5875350" y="3314221"/>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 name="Google Shape;54;p13"/>
          <p:cNvSpPr txBox="1">
            <a:spLocks noGrp="1"/>
          </p:cNvSpPr>
          <p:nvPr>
            <p:ph type="subTitle" idx="14"/>
          </p:nvPr>
        </p:nvSpPr>
        <p:spPr>
          <a:xfrm>
            <a:off x="5875350" y="3947343"/>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55" name="Google Shape;55;p13"/>
          <p:cNvSpPr txBox="1">
            <a:spLocks noGrp="1"/>
          </p:cNvSpPr>
          <p:nvPr>
            <p:ph type="title" idx="15" hasCustomPrompt="1"/>
          </p:nvPr>
        </p:nvSpPr>
        <p:spPr>
          <a:xfrm>
            <a:off x="4485425" y="3298874"/>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1pPr>
            <a:lvl2pPr lvl="1"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2pPr>
            <a:lvl3pPr lvl="2"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3pPr>
            <a:lvl4pPr lvl="3"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4pPr>
            <a:lvl5pPr lvl="4"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5pPr>
            <a:lvl6pPr lvl="5"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6pPr>
            <a:lvl7pPr lvl="6"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7pPr>
            <a:lvl8pPr lvl="7"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8pPr>
            <a:lvl9pPr lvl="8"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6" r:id="rId14"/>
    <p:sldLayoutId id="2147483669" r:id="rId15"/>
    <p:sldLayoutId id="2147483670" r:id="rId16"/>
    <p:sldLayoutId id="2147483671" r:id="rId17"/>
    <p:sldLayoutId id="2147483672" r:id="rId18"/>
    <p:sldLayoutId id="2147483673"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ctrTitle"/>
          </p:nvPr>
        </p:nvSpPr>
        <p:spPr>
          <a:xfrm>
            <a:off x="1804561" y="1991398"/>
            <a:ext cx="5534873" cy="81286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100" dirty="0"/>
              <a:t>Simulation Analysis</a:t>
            </a:r>
            <a:endParaRPr sz="4100" dirty="0"/>
          </a:p>
        </p:txBody>
      </p:sp>
      <p:sp>
        <p:nvSpPr>
          <p:cNvPr id="150" name="Google Shape;150;p28"/>
          <p:cNvSpPr txBox="1">
            <a:spLocks noGrp="1"/>
          </p:cNvSpPr>
          <p:nvPr>
            <p:ph type="subTitle" idx="1"/>
          </p:nvPr>
        </p:nvSpPr>
        <p:spPr>
          <a:xfrm>
            <a:off x="2510399" y="3262384"/>
            <a:ext cx="4123200" cy="1215091"/>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1400" dirty="0"/>
              <a:t>Gasser Ahmed</a:t>
            </a:r>
            <a:endParaRPr sz="1400" dirty="0"/>
          </a:p>
          <a:p>
            <a:pPr marL="0" lvl="0" indent="0" algn="ctr" rtl="0">
              <a:lnSpc>
                <a:spcPct val="150000"/>
              </a:lnSpc>
              <a:spcBef>
                <a:spcPts val="0"/>
              </a:spcBef>
              <a:spcAft>
                <a:spcPts val="0"/>
              </a:spcAft>
              <a:buNone/>
            </a:pPr>
            <a:r>
              <a:rPr lang="en-US" sz="1400" dirty="0"/>
              <a:t>MGT 5824</a:t>
            </a:r>
          </a:p>
          <a:p>
            <a:pPr marL="0" lvl="0" indent="0" algn="ctr" rtl="0">
              <a:lnSpc>
                <a:spcPct val="150000"/>
              </a:lnSpc>
              <a:spcBef>
                <a:spcPts val="0"/>
              </a:spcBef>
              <a:spcAft>
                <a:spcPts val="0"/>
              </a:spcAft>
              <a:buNone/>
            </a:pPr>
            <a:r>
              <a:rPr lang="en-US" sz="1400" dirty="0"/>
              <a:t>5/25/2023</a:t>
            </a:r>
          </a:p>
        </p:txBody>
      </p:sp>
      <p:sp>
        <p:nvSpPr>
          <p:cNvPr id="3" name="TextBox 2">
            <a:extLst>
              <a:ext uri="{FF2B5EF4-FFF2-40B4-BE49-F238E27FC236}">
                <a16:creationId xmlns:a16="http://schemas.microsoft.com/office/drawing/2014/main" id="{3D5E253A-C409-DB0E-8AA7-272FA08F2329}"/>
              </a:ext>
            </a:extLst>
          </p:cNvPr>
          <p:cNvSpPr txBox="1"/>
          <p:nvPr/>
        </p:nvSpPr>
        <p:spPr>
          <a:xfrm>
            <a:off x="1466821" y="2893052"/>
            <a:ext cx="6210354" cy="369332"/>
          </a:xfrm>
          <a:prstGeom prst="rect">
            <a:avLst/>
          </a:prstGeom>
          <a:noFill/>
        </p:spPr>
        <p:txBody>
          <a:bodyPr wrap="none" rtlCol="0">
            <a:spAutoFit/>
          </a:bodyPr>
          <a:lstStyle/>
          <a:p>
            <a:r>
              <a:rPr lang="en-US" sz="1800" b="1" kern="0" dirty="0">
                <a:effectLst/>
                <a:latin typeface="Poppins" pitchFamily="2" charset="77"/>
                <a:ea typeface="Times New Roman" panose="02020603050405020304" pitchFamily="18" charset="0"/>
                <a:cs typeface="Poppins" pitchFamily="2" charset="77"/>
              </a:rPr>
              <a:t>New Venture Simulation: The Food Truck Challenge </a:t>
            </a:r>
            <a:endParaRPr lang="en-US" dirty="0">
              <a:latin typeface="Poppins" pitchFamily="2" charset="77"/>
              <a:cs typeface="Poppins" pitchFamily="2" charset="77"/>
            </a:endParaRPr>
          </a:p>
        </p:txBody>
      </p:sp>
    </p:spTree>
  </p:cSld>
  <p:clrMapOvr>
    <a:masterClrMapping/>
  </p:clrMapOvr>
  <mc:AlternateContent xmlns:mc="http://schemas.openxmlformats.org/markup-compatibility/2006" xmlns:p14="http://schemas.microsoft.com/office/powerpoint/2010/main">
    <mc:Choice Requires="p14">
      <p:transition spd="slow" p14:dur="2000" advTm="11124"/>
    </mc:Choice>
    <mc:Fallback xmlns="">
      <p:transition spd="slow" advTm="1112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445025"/>
            <a:ext cx="791433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Overview of Decisions</a:t>
            </a:r>
          </a:p>
        </p:txBody>
      </p:sp>
      <p:sp>
        <p:nvSpPr>
          <p:cNvPr id="3" name="TextBox 2">
            <a:extLst>
              <a:ext uri="{FF2B5EF4-FFF2-40B4-BE49-F238E27FC236}">
                <a16:creationId xmlns:a16="http://schemas.microsoft.com/office/drawing/2014/main" id="{26DF82B8-9BB5-117C-4B4C-BEB01761B6E0}"/>
              </a:ext>
            </a:extLst>
          </p:cNvPr>
          <p:cNvSpPr txBox="1"/>
          <p:nvPr/>
        </p:nvSpPr>
        <p:spPr>
          <a:xfrm>
            <a:off x="829056" y="1377696"/>
            <a:ext cx="7805278" cy="2246769"/>
          </a:xfrm>
          <a:prstGeom prst="rect">
            <a:avLst/>
          </a:prstGeom>
          <a:noFill/>
        </p:spPr>
        <p:txBody>
          <a:bodyPr wrap="square" rtlCol="0" anchor="t">
            <a:spAutoFit/>
          </a:bodyPr>
          <a:lstStyle/>
          <a:p>
            <a:pPr marL="285750" indent="-285750">
              <a:buFont typeface="Arial" panose="020B0604020202020204" pitchFamily="34" charset="0"/>
              <a:buChar char="•"/>
            </a:pPr>
            <a:r>
              <a:rPr lang="en-US" dirty="0">
                <a:latin typeface="Lato" panose="020F0502020204030203" pitchFamily="34" charset="0"/>
                <a:ea typeface="Lato" panose="020F0502020204030203" pitchFamily="34" charset="0"/>
                <a:cs typeface="Lato" panose="020F0502020204030203" pitchFamily="34" charset="0"/>
              </a:rPr>
              <a:t>For the 1</a:t>
            </a:r>
            <a:r>
              <a:rPr lang="en-US" baseline="30000" dirty="0">
                <a:latin typeface="Lato" panose="020F0502020204030203" pitchFamily="34" charset="0"/>
                <a:ea typeface="Lato" panose="020F0502020204030203" pitchFamily="34" charset="0"/>
                <a:cs typeface="Lato" panose="020F0502020204030203" pitchFamily="34" charset="0"/>
              </a:rPr>
              <a:t>st</a:t>
            </a:r>
            <a:r>
              <a:rPr lang="en-US" dirty="0">
                <a:latin typeface="Lato" panose="020F0502020204030203" pitchFamily="34" charset="0"/>
                <a:ea typeface="Lato" panose="020F0502020204030203" pitchFamily="34" charset="0"/>
                <a:cs typeface="Lato" panose="020F0502020204030203" pitchFamily="34" charset="0"/>
              </a:rPr>
              <a:t> week (days 1-5), I decided to make the following choices and hypotheses:</a:t>
            </a:r>
          </a:p>
          <a:p>
            <a:pPr marL="577850" lvl="6" indent="-276225">
              <a:buFont typeface="Courier New" panose="02070309020205020404" pitchFamily="49" charset="0"/>
              <a:buChar char="o"/>
            </a:pPr>
            <a:r>
              <a:rPr lang="en-US" b="1" dirty="0">
                <a:latin typeface="Lato" panose="020F0502020204030203" pitchFamily="34" charset="0"/>
                <a:ea typeface="Lato" panose="020F0502020204030203" pitchFamily="34" charset="0"/>
                <a:cs typeface="Lato" panose="020F0502020204030203" pitchFamily="34" charset="0"/>
              </a:rPr>
              <a:t>University:</a:t>
            </a:r>
            <a:r>
              <a:rPr lang="en-US" dirty="0">
                <a:latin typeface="Lato" panose="020F0502020204030203" pitchFamily="34" charset="0"/>
                <a:ea typeface="Lato" panose="020F0502020204030203" pitchFamily="34" charset="0"/>
                <a:cs typeface="Lato" panose="020F0502020204030203" pitchFamily="34" charset="0"/>
              </a:rPr>
              <a:t> there’s no competition at this location so I assumed it will be perfect location to start the business there for bigger sales</a:t>
            </a:r>
          </a:p>
          <a:p>
            <a:pPr marL="577850" lvl="6" indent="-276225">
              <a:buFont typeface="Courier New" panose="02070309020205020404" pitchFamily="49" charset="0"/>
              <a:buChar char="o"/>
            </a:pPr>
            <a:r>
              <a:rPr lang="en-US" b="1" dirty="0">
                <a:latin typeface="Lato" panose="020F0502020204030203" pitchFamily="34" charset="0"/>
                <a:ea typeface="Lato" panose="020F0502020204030203" pitchFamily="34" charset="0"/>
                <a:cs typeface="Lato" panose="020F0502020204030203" pitchFamily="34" charset="0"/>
              </a:rPr>
              <a:t>Food truck:</a:t>
            </a:r>
            <a:r>
              <a:rPr lang="en-US" dirty="0">
                <a:latin typeface="Lato" panose="020F0502020204030203" pitchFamily="34" charset="0"/>
                <a:ea typeface="Lato" panose="020F0502020204030203" pitchFamily="34" charset="0"/>
                <a:cs typeface="Lato" panose="020F0502020204030203" pitchFamily="34" charset="0"/>
              </a:rPr>
              <a:t> since there’s no competition at the university, I assumed that food truck would be perfect for the first 5 days and wouldn’t require me to switch to the cart option especially that it’ll return lower sales than the food truck</a:t>
            </a:r>
          </a:p>
          <a:p>
            <a:pPr marL="577850" lvl="6" indent="-276225">
              <a:buFont typeface="Courier New" panose="02070309020205020404" pitchFamily="49" charset="0"/>
              <a:buChar char="o"/>
            </a:pPr>
            <a:r>
              <a:rPr lang="en-US" b="1" dirty="0">
                <a:latin typeface="Lato" panose="020F0502020204030203" pitchFamily="34" charset="0"/>
                <a:ea typeface="Lato" panose="020F0502020204030203" pitchFamily="34" charset="0"/>
                <a:cs typeface="Lato" panose="020F0502020204030203" pitchFamily="34" charset="0"/>
              </a:rPr>
              <a:t>Frozen yogurt:</a:t>
            </a:r>
            <a:r>
              <a:rPr lang="en-US" dirty="0">
                <a:latin typeface="Lato" panose="020F0502020204030203" pitchFamily="34" charset="0"/>
                <a:ea typeface="Lato" panose="020F0502020204030203" pitchFamily="34" charset="0"/>
                <a:cs typeface="Lato" panose="020F0502020204030203" pitchFamily="34" charset="0"/>
              </a:rPr>
              <a:t> since the university’s demographic are mainly young adults and adults, I assumed that frozen yogurt would be the perfect choice for that location (vs ice cream that would be a less healthy option for adults and smoothie that would result in less sales than frozen yogurt</a:t>
            </a:r>
          </a:p>
        </p:txBody>
      </p:sp>
    </p:spTree>
    <p:custDataLst>
      <p:tags r:id="rId1"/>
    </p:custDataLst>
    <p:extLst>
      <p:ext uri="{BB962C8B-B14F-4D97-AF65-F5344CB8AC3E}">
        <p14:creationId xmlns:p14="http://schemas.microsoft.com/office/powerpoint/2010/main" val="268860355"/>
      </p:ext>
    </p:extLst>
  </p:cSld>
  <p:clrMapOvr>
    <a:masterClrMapping/>
  </p:clrMapOvr>
  <mc:AlternateContent xmlns:mc="http://schemas.openxmlformats.org/markup-compatibility/2006" xmlns:p14="http://schemas.microsoft.com/office/powerpoint/2010/main">
    <mc:Choice Requires="p14">
      <p:transition p14:dur="10" advTm="21030"/>
    </mc:Choice>
    <mc:Fallback xmlns="">
      <p:transition advTm="2103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445025"/>
            <a:ext cx="791433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Overview of Decisions</a:t>
            </a:r>
          </a:p>
        </p:txBody>
      </p:sp>
      <p:sp>
        <p:nvSpPr>
          <p:cNvPr id="3" name="TextBox 2">
            <a:extLst>
              <a:ext uri="{FF2B5EF4-FFF2-40B4-BE49-F238E27FC236}">
                <a16:creationId xmlns:a16="http://schemas.microsoft.com/office/drawing/2014/main" id="{26DF82B8-9BB5-117C-4B4C-BEB01761B6E0}"/>
              </a:ext>
            </a:extLst>
          </p:cNvPr>
          <p:cNvSpPr txBox="1"/>
          <p:nvPr/>
        </p:nvSpPr>
        <p:spPr>
          <a:xfrm>
            <a:off x="618722" y="1017725"/>
            <a:ext cx="7805278" cy="4154984"/>
          </a:xfrm>
          <a:prstGeom prst="rect">
            <a:avLst/>
          </a:prstGeom>
          <a:noFill/>
        </p:spPr>
        <p:txBody>
          <a:bodyPr wrap="square" rtlCol="0" anchor="t">
            <a:spAutoFit/>
          </a:bodyPr>
          <a:lstStyle/>
          <a:p>
            <a:pPr marL="285750" indent="-285750">
              <a:buFont typeface="Arial" panose="020B0604020202020204" pitchFamily="34" charset="0"/>
              <a:buChar char="•"/>
            </a:pPr>
            <a:r>
              <a:rPr lang="en-US" sz="1200" dirty="0">
                <a:latin typeface="Lato" panose="020F0502020204030203" pitchFamily="34" charset="0"/>
                <a:ea typeface="Lato" panose="020F0502020204030203" pitchFamily="34" charset="0"/>
                <a:cs typeface="Lato" panose="020F0502020204030203" pitchFamily="34" charset="0"/>
              </a:rPr>
              <a:t>For the 2</a:t>
            </a:r>
            <a:r>
              <a:rPr lang="en-US" sz="1200" baseline="30000" dirty="0">
                <a:latin typeface="Lato" panose="020F0502020204030203" pitchFamily="34" charset="0"/>
                <a:ea typeface="Lato" panose="020F0502020204030203" pitchFamily="34" charset="0"/>
                <a:cs typeface="Lato" panose="020F0502020204030203" pitchFamily="34" charset="0"/>
              </a:rPr>
              <a:t>nd</a:t>
            </a:r>
            <a:r>
              <a:rPr lang="en-US" sz="1200" dirty="0">
                <a:latin typeface="Lato" panose="020F0502020204030203" pitchFamily="34" charset="0"/>
                <a:ea typeface="Lato" panose="020F0502020204030203" pitchFamily="34" charset="0"/>
                <a:cs typeface="Lato" panose="020F0502020204030203" pitchFamily="34" charset="0"/>
              </a:rPr>
              <a:t> week (days 6-10), based on the previous week observation that the recently-expanded student dining hall featured a wide variety of frozen treats resulting in driving down demand for my products, I decided to change my method to pushcart to provide me with market/research flexibility that would allow me to test different/multiple locations and menu items during that week instead of wasting that whole week on one thing that turns out to be unsuccessful at the end like last week, then hopefully the next week (days 10-15) I would have better insights to base my decision on. Accordingly, I made the following choices during that week:</a:t>
            </a:r>
          </a:p>
          <a:p>
            <a:pPr marL="577850" lvl="6" indent="-288925">
              <a:buFont typeface="Courier New" panose="02070309020205020404" pitchFamily="49" charset="0"/>
              <a:buChar char="o"/>
            </a:pPr>
            <a:r>
              <a:rPr lang="en-US" sz="1200" b="1" dirty="0">
                <a:latin typeface="Lato" panose="020F0502020204030203" pitchFamily="34" charset="0"/>
                <a:ea typeface="Lato" panose="020F0502020204030203" pitchFamily="34" charset="0"/>
                <a:cs typeface="Lato" panose="020F0502020204030203" pitchFamily="34" charset="0"/>
              </a:rPr>
              <a:t>Day 6: </a:t>
            </a:r>
            <a:r>
              <a:rPr lang="en-US" sz="1200" dirty="0">
                <a:latin typeface="Lato" panose="020F0502020204030203" pitchFamily="34" charset="0"/>
                <a:ea typeface="Lato" panose="020F0502020204030203" pitchFamily="34" charset="0"/>
                <a:cs typeface="Lato" panose="020F0502020204030203" pitchFamily="34" charset="0"/>
              </a:rPr>
              <a:t>I decided to sell smoothies at the university to see if that would return any different results than frozen yogurt</a:t>
            </a:r>
            <a:endParaRPr lang="en-US" sz="1200" b="1" dirty="0">
              <a:latin typeface="Lato" panose="020F0502020204030203" pitchFamily="34" charset="0"/>
              <a:ea typeface="Lato" panose="020F0502020204030203" pitchFamily="34" charset="0"/>
              <a:cs typeface="Lato" panose="020F0502020204030203" pitchFamily="34" charset="0"/>
            </a:endParaRPr>
          </a:p>
          <a:p>
            <a:pPr marL="577850" lvl="6" indent="-288925">
              <a:buFont typeface="Courier New" panose="02070309020205020404" pitchFamily="49" charset="0"/>
              <a:buChar char="o"/>
            </a:pPr>
            <a:r>
              <a:rPr lang="en-US" sz="1200" b="1" dirty="0">
                <a:latin typeface="Lato" panose="020F0502020204030203" pitchFamily="34" charset="0"/>
                <a:ea typeface="Lato" panose="020F0502020204030203" pitchFamily="34" charset="0"/>
                <a:cs typeface="Lato" panose="020F0502020204030203" pitchFamily="34" charset="0"/>
              </a:rPr>
              <a:t>Day 7: </a:t>
            </a:r>
            <a:r>
              <a:rPr lang="en-US" sz="1200" dirty="0">
                <a:latin typeface="Lato" panose="020F0502020204030203" pitchFamily="34" charset="0"/>
                <a:ea typeface="Lato" panose="020F0502020204030203" pitchFamily="34" charset="0"/>
                <a:cs typeface="Lato" panose="020F0502020204030203" pitchFamily="34" charset="0"/>
              </a:rPr>
              <a:t>Since smoothies didn’t return different or better results than frozen yogurt, I decided to switch to ice cream at the university with the same assumption of returning any different outcomes than smoothies</a:t>
            </a:r>
            <a:endParaRPr lang="en-US" sz="1200" b="1" dirty="0">
              <a:latin typeface="Lato" panose="020F0502020204030203" pitchFamily="34" charset="0"/>
              <a:ea typeface="Lato" panose="020F0502020204030203" pitchFamily="34" charset="0"/>
              <a:cs typeface="Lato" panose="020F0502020204030203" pitchFamily="34" charset="0"/>
            </a:endParaRPr>
          </a:p>
          <a:p>
            <a:pPr marL="577850" lvl="6" indent="-288925">
              <a:buFont typeface="Courier New" panose="02070309020205020404" pitchFamily="49" charset="0"/>
              <a:buChar char="o"/>
            </a:pPr>
            <a:r>
              <a:rPr lang="en-US" sz="1200" b="1" dirty="0">
                <a:latin typeface="Lato" panose="020F0502020204030203" pitchFamily="34" charset="0"/>
                <a:ea typeface="Lato" panose="020F0502020204030203" pitchFamily="34" charset="0"/>
                <a:cs typeface="Lato" panose="020F0502020204030203" pitchFamily="34" charset="0"/>
              </a:rPr>
              <a:t>Day 8: </a:t>
            </a:r>
            <a:r>
              <a:rPr lang="en-US" sz="1200" dirty="0">
                <a:latin typeface="Lato" panose="020F0502020204030203" pitchFamily="34" charset="0"/>
                <a:ea typeface="Lato" panose="020F0502020204030203" pitchFamily="34" charset="0"/>
                <a:cs typeface="Lato" panose="020F0502020204030203" pitchFamily="34" charset="0"/>
              </a:rPr>
              <a:t>Since ice cream also returned almost same results as smoothies, I decided to switch back to frozen yogurt to test if using the pushcart at the university would result in different outcomes than the food truck</a:t>
            </a:r>
            <a:endParaRPr lang="en-US" sz="1200" b="1" dirty="0">
              <a:latin typeface="Lato" panose="020F0502020204030203" pitchFamily="34" charset="0"/>
              <a:ea typeface="Lato" panose="020F0502020204030203" pitchFamily="34" charset="0"/>
              <a:cs typeface="Lato" panose="020F0502020204030203" pitchFamily="34" charset="0"/>
            </a:endParaRPr>
          </a:p>
          <a:p>
            <a:pPr marL="577850" lvl="6" indent="-288925">
              <a:buFont typeface="Courier New" panose="02070309020205020404" pitchFamily="49" charset="0"/>
              <a:buChar char="o"/>
            </a:pPr>
            <a:r>
              <a:rPr lang="en-US" sz="1200" b="1" dirty="0">
                <a:latin typeface="Lato" panose="020F0502020204030203" pitchFamily="34" charset="0"/>
                <a:ea typeface="Lato" panose="020F0502020204030203" pitchFamily="34" charset="0"/>
                <a:cs typeface="Lato" panose="020F0502020204030203" pitchFamily="34" charset="0"/>
              </a:rPr>
              <a:t>Day 9: </a:t>
            </a:r>
            <a:r>
              <a:rPr lang="en-US" sz="1200" dirty="0">
                <a:latin typeface="Lato" panose="020F0502020204030203" pitchFamily="34" charset="0"/>
                <a:ea typeface="Lato" panose="020F0502020204030203" pitchFamily="34" charset="0"/>
                <a:cs typeface="Lato" panose="020F0502020204030203" pitchFamily="34" charset="0"/>
              </a:rPr>
              <a:t>After trying all menu items at that same location and returning the same disappointing outcome and observation, I decided to move to a different location i.e., train station, assuming that it would return different outcomes especially that it has larger traffic numbers than the university and I also changed the menu item to ice cream assuming that this location has has more seniors than young adults</a:t>
            </a:r>
            <a:endParaRPr lang="en-US" sz="1200" b="1" dirty="0">
              <a:latin typeface="Lato" panose="020F0502020204030203" pitchFamily="34" charset="0"/>
              <a:ea typeface="Lato" panose="020F0502020204030203" pitchFamily="34" charset="0"/>
              <a:cs typeface="Lato" panose="020F0502020204030203" pitchFamily="34" charset="0"/>
            </a:endParaRPr>
          </a:p>
          <a:p>
            <a:pPr marL="577850" lvl="6" indent="-288925">
              <a:buFont typeface="Courier New" panose="02070309020205020404" pitchFamily="49" charset="0"/>
              <a:buChar char="o"/>
            </a:pPr>
            <a:r>
              <a:rPr lang="en-US" sz="1200" b="1" dirty="0">
                <a:latin typeface="Lato" panose="020F0502020204030203" pitchFamily="34" charset="0"/>
                <a:ea typeface="Lato" panose="020F0502020204030203" pitchFamily="34" charset="0"/>
                <a:cs typeface="Lato" panose="020F0502020204030203" pitchFamily="34" charset="0"/>
              </a:rPr>
              <a:t>Day 10: </a:t>
            </a:r>
            <a:r>
              <a:rPr lang="en-US" sz="1200" dirty="0">
                <a:latin typeface="Lato" panose="020F0502020204030203" pitchFamily="34" charset="0"/>
                <a:ea typeface="Lato" panose="020F0502020204030203" pitchFamily="34" charset="0"/>
                <a:cs typeface="Lato" panose="020F0502020204030203" pitchFamily="34" charset="0"/>
              </a:rPr>
              <a:t>With the help of day 9 observation that most of the pedestrians are mostly in their 20s, 30s, and 40s, I decided to switch back to frozen yogurt to attract that segment more and see if it will result in any better outcome</a:t>
            </a:r>
          </a:p>
        </p:txBody>
      </p:sp>
    </p:spTree>
    <p:custDataLst>
      <p:tags r:id="rId1"/>
    </p:custDataLst>
    <p:extLst>
      <p:ext uri="{BB962C8B-B14F-4D97-AF65-F5344CB8AC3E}">
        <p14:creationId xmlns:p14="http://schemas.microsoft.com/office/powerpoint/2010/main" val="2804177327"/>
      </p:ext>
    </p:extLst>
  </p:cSld>
  <p:clrMapOvr>
    <a:masterClrMapping/>
  </p:clrMapOvr>
  <mc:AlternateContent xmlns:mc="http://schemas.openxmlformats.org/markup-compatibility/2006" xmlns:p14="http://schemas.microsoft.com/office/powerpoint/2010/main">
    <mc:Choice Requires="p14">
      <p:transition p14:dur="10" advTm="21030"/>
    </mc:Choice>
    <mc:Fallback xmlns="">
      <p:transition advTm="2103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445025"/>
            <a:ext cx="791433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Overview of Decisions</a:t>
            </a:r>
          </a:p>
        </p:txBody>
      </p:sp>
      <p:sp>
        <p:nvSpPr>
          <p:cNvPr id="4" name="TextBox 3">
            <a:extLst>
              <a:ext uri="{FF2B5EF4-FFF2-40B4-BE49-F238E27FC236}">
                <a16:creationId xmlns:a16="http://schemas.microsoft.com/office/drawing/2014/main" id="{42EE75F8-9F6A-5F2E-A28D-655EA6DC13C5}"/>
              </a:ext>
            </a:extLst>
          </p:cNvPr>
          <p:cNvSpPr txBox="1"/>
          <p:nvPr/>
        </p:nvSpPr>
        <p:spPr>
          <a:xfrm>
            <a:off x="829056" y="1377696"/>
            <a:ext cx="7805278" cy="3108543"/>
          </a:xfrm>
          <a:prstGeom prst="rect">
            <a:avLst/>
          </a:prstGeom>
          <a:noFill/>
        </p:spPr>
        <p:txBody>
          <a:bodyPr wrap="square" rtlCol="0" anchor="t">
            <a:spAutoFit/>
          </a:bodyPr>
          <a:lstStyle/>
          <a:p>
            <a:pPr marL="285750" indent="-285750">
              <a:buFont typeface="Arial" panose="020B0604020202020204" pitchFamily="34" charset="0"/>
              <a:buChar char="•"/>
            </a:pPr>
            <a:r>
              <a:rPr lang="en-US" dirty="0">
                <a:latin typeface="Lato" panose="020F0502020204030203" pitchFamily="34" charset="0"/>
                <a:ea typeface="Lato" panose="020F0502020204030203" pitchFamily="34" charset="0"/>
                <a:cs typeface="Lato" panose="020F0502020204030203" pitchFamily="34" charset="0"/>
              </a:rPr>
              <a:t>For the 3</a:t>
            </a:r>
            <a:r>
              <a:rPr lang="en-US" baseline="30000" dirty="0">
                <a:latin typeface="Lato" panose="020F0502020204030203" pitchFamily="34" charset="0"/>
                <a:ea typeface="Lato" panose="020F0502020204030203" pitchFamily="34" charset="0"/>
                <a:cs typeface="Lato" panose="020F0502020204030203" pitchFamily="34" charset="0"/>
              </a:rPr>
              <a:t>rd</a:t>
            </a:r>
            <a:r>
              <a:rPr lang="en-US" dirty="0">
                <a:latin typeface="Lato" panose="020F0502020204030203" pitchFamily="34" charset="0"/>
                <a:ea typeface="Lato" panose="020F0502020204030203" pitchFamily="34" charset="0"/>
                <a:cs typeface="Lato" panose="020F0502020204030203" pitchFamily="34" charset="0"/>
              </a:rPr>
              <a:t> week (days 10-15), based on the previous week observation that my last choice of having frozen yogurt on a pushcart at the train station resulted in positioning myself at the optimal spot to take advantage of increased foot traffic resulting in increased sales, I decided to stick with same menu item and location, but now with a food truck since I felt I was more established then and the food truck would assumingly return in better sales.</a:t>
            </a:r>
          </a:p>
          <a:p>
            <a:pPr marL="285750" indent="-285750">
              <a:buFont typeface="Arial" panose="020B0604020202020204" pitchFamily="34" charset="0"/>
              <a:buChar char="•"/>
            </a:pPr>
            <a:r>
              <a:rPr lang="en-US" dirty="0">
                <a:latin typeface="Lato" panose="020F0502020204030203" pitchFamily="34" charset="0"/>
                <a:ea typeface="Lato" panose="020F0502020204030203" pitchFamily="34" charset="0"/>
                <a:cs typeface="Lato" panose="020F0502020204030203" pitchFamily="34" charset="0"/>
              </a:rPr>
              <a:t>For the 4</a:t>
            </a:r>
            <a:r>
              <a:rPr lang="en-US" baseline="30000" dirty="0">
                <a:latin typeface="Lato" panose="020F0502020204030203" pitchFamily="34" charset="0"/>
                <a:ea typeface="Lato" panose="020F0502020204030203" pitchFamily="34" charset="0"/>
                <a:cs typeface="Lato" panose="020F0502020204030203" pitchFamily="34" charset="0"/>
              </a:rPr>
              <a:t>th</a:t>
            </a:r>
            <a:r>
              <a:rPr lang="en-US" dirty="0">
                <a:latin typeface="Lato" panose="020F0502020204030203" pitchFamily="34" charset="0"/>
                <a:ea typeface="Lato" panose="020F0502020204030203" pitchFamily="34" charset="0"/>
                <a:cs typeface="Lato" panose="020F0502020204030203" pitchFamily="34" charset="0"/>
              </a:rPr>
              <a:t> week (days 16-20), I decided to change the menu item to smoothies since frozen yogurt takes slightly longer to order because people carefully consider their topping choices which made it a problem since commuters at the train station easily get impatient with the slow ordering and move on, so smoothies would be a better and faster option for them</a:t>
            </a:r>
          </a:p>
          <a:p>
            <a:pPr marL="285750" indent="-285750">
              <a:buFont typeface="Arial" panose="020B0604020202020204" pitchFamily="34" charset="0"/>
              <a:buChar char="•"/>
            </a:pPr>
            <a:r>
              <a:rPr lang="en-US" dirty="0">
                <a:latin typeface="Lato" panose="020F0502020204030203" pitchFamily="34" charset="0"/>
                <a:ea typeface="Lato" panose="020F0502020204030203" pitchFamily="34" charset="0"/>
                <a:cs typeface="Lato" panose="020F0502020204030203" pitchFamily="34" charset="0"/>
              </a:rPr>
              <a:t>For the 5</a:t>
            </a:r>
            <a:r>
              <a:rPr lang="en-US" baseline="30000" dirty="0">
                <a:latin typeface="Lato" panose="020F0502020204030203" pitchFamily="34" charset="0"/>
                <a:ea typeface="Lato" panose="020F0502020204030203" pitchFamily="34" charset="0"/>
                <a:cs typeface="Lato" panose="020F0502020204030203" pitchFamily="34" charset="0"/>
              </a:rPr>
              <a:t>th</a:t>
            </a:r>
            <a:r>
              <a:rPr lang="en-US" dirty="0">
                <a:latin typeface="Lato" panose="020F0502020204030203" pitchFamily="34" charset="0"/>
                <a:ea typeface="Lato" panose="020F0502020204030203" pitchFamily="34" charset="0"/>
                <a:cs typeface="Lato" panose="020F0502020204030203" pitchFamily="34" charset="0"/>
              </a:rPr>
              <a:t> week (days 21-25), after noticing that sales have gone way higher than previous weeks and getting a good feedback that smoothies are getting very popular with commuters because they want something they can carry with them on the train, I decided to stick to the same plan, as I believed that the business now has successfully been established with the perfect combination of food truck, the train station, and smoothies. </a:t>
            </a:r>
          </a:p>
        </p:txBody>
      </p:sp>
    </p:spTree>
    <p:custDataLst>
      <p:tags r:id="rId1"/>
    </p:custDataLst>
    <p:extLst>
      <p:ext uri="{BB962C8B-B14F-4D97-AF65-F5344CB8AC3E}">
        <p14:creationId xmlns:p14="http://schemas.microsoft.com/office/powerpoint/2010/main" val="1483931824"/>
      </p:ext>
    </p:extLst>
  </p:cSld>
  <p:clrMapOvr>
    <a:masterClrMapping/>
  </p:clrMapOvr>
  <mc:AlternateContent xmlns:mc="http://schemas.openxmlformats.org/markup-compatibility/2006" xmlns:p14="http://schemas.microsoft.com/office/powerpoint/2010/main">
    <mc:Choice Requires="p14">
      <p:transition p14:dur="10" advTm="21030"/>
    </mc:Choice>
    <mc:Fallback xmlns="">
      <p:transition advTm="2103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445025"/>
            <a:ext cx="789184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Overview of the Strategic Adaptations</a:t>
            </a:r>
          </a:p>
        </p:txBody>
      </p:sp>
      <p:sp>
        <p:nvSpPr>
          <p:cNvPr id="5" name="TextBox 4">
            <a:extLst>
              <a:ext uri="{FF2B5EF4-FFF2-40B4-BE49-F238E27FC236}">
                <a16:creationId xmlns:a16="http://schemas.microsoft.com/office/drawing/2014/main" id="{E06FC2A2-D606-BD96-7077-C6C31918C992}"/>
              </a:ext>
            </a:extLst>
          </p:cNvPr>
          <p:cNvSpPr txBox="1"/>
          <p:nvPr/>
        </p:nvSpPr>
        <p:spPr>
          <a:xfrm>
            <a:off x="829056" y="1377696"/>
            <a:ext cx="7805278" cy="2031325"/>
          </a:xfrm>
          <a:prstGeom prst="rect">
            <a:avLst/>
          </a:prstGeom>
          <a:noFill/>
        </p:spPr>
        <p:txBody>
          <a:bodyPr wrap="square" rtlCol="0" anchor="t">
            <a:spAutoFit/>
          </a:bodyPr>
          <a:lstStyle/>
          <a:p>
            <a:pPr marL="285750" indent="-285750">
              <a:buFont typeface="Arial" panose="020B0604020202020204" pitchFamily="34" charset="0"/>
              <a:buChar char="•"/>
            </a:pPr>
            <a:r>
              <a:rPr lang="en-US" dirty="0">
                <a:latin typeface="Lato" panose="020F0502020204030203" pitchFamily="34" charset="0"/>
                <a:ea typeface="Lato" panose="020F0502020204030203" pitchFamily="34" charset="0"/>
                <a:cs typeface="Lato" panose="020F0502020204030203" pitchFamily="34" charset="0"/>
              </a:rPr>
              <a:t>For the 1</a:t>
            </a:r>
            <a:r>
              <a:rPr lang="en-US" baseline="30000" dirty="0">
                <a:latin typeface="Lato" panose="020F0502020204030203" pitchFamily="34" charset="0"/>
                <a:ea typeface="Lato" panose="020F0502020204030203" pitchFamily="34" charset="0"/>
                <a:cs typeface="Lato" panose="020F0502020204030203" pitchFamily="34" charset="0"/>
              </a:rPr>
              <a:t>st</a:t>
            </a:r>
            <a:r>
              <a:rPr lang="en-US" dirty="0">
                <a:latin typeface="Lato" panose="020F0502020204030203" pitchFamily="34" charset="0"/>
                <a:ea typeface="Lato" panose="020F0502020204030203" pitchFamily="34" charset="0"/>
                <a:cs typeface="Lato" panose="020F0502020204030203" pitchFamily="34" charset="0"/>
              </a:rPr>
              <a:t> week, my main strategy was to go all in relying on last and current years data assuming that it would be the perfect decision since no competition existed and I thought I was meeting the market needs at that time, however, after that 1</a:t>
            </a:r>
            <a:r>
              <a:rPr lang="en-US" baseline="30000" dirty="0">
                <a:latin typeface="Lato" panose="020F0502020204030203" pitchFamily="34" charset="0"/>
                <a:ea typeface="Lato" panose="020F0502020204030203" pitchFamily="34" charset="0"/>
                <a:cs typeface="Lato" panose="020F0502020204030203" pitchFamily="34" charset="0"/>
              </a:rPr>
              <a:t>st</a:t>
            </a:r>
            <a:r>
              <a:rPr lang="en-US" dirty="0">
                <a:latin typeface="Lato" panose="020F0502020204030203" pitchFamily="34" charset="0"/>
                <a:ea typeface="Lato" panose="020F0502020204030203" pitchFamily="34" charset="0"/>
                <a:cs typeface="Lato" panose="020F0502020204030203" pitchFamily="34" charset="0"/>
              </a:rPr>
              <a:t> week data and observations, I figured that I needed to change my strategy to test the market first (including menu items and locations with the help of pushcart’s flexibility) to figure out the best combination of those factors first before going all in again (i.e. sticking to the food cart). Then once that strategy provided me with the required data and needed outputs to establish the business and make it stable, I went all in again with just a few adjustments to meet customer needs and improve sales (i.e. switching from frozen yogurts to smoothies)</a:t>
            </a:r>
          </a:p>
        </p:txBody>
      </p:sp>
    </p:spTree>
    <p:custDataLst>
      <p:tags r:id="rId1"/>
    </p:custDataLst>
    <p:extLst>
      <p:ext uri="{BB962C8B-B14F-4D97-AF65-F5344CB8AC3E}">
        <p14:creationId xmlns:p14="http://schemas.microsoft.com/office/powerpoint/2010/main" val="99986257"/>
      </p:ext>
    </p:extLst>
  </p:cSld>
  <p:clrMapOvr>
    <a:masterClrMapping/>
  </p:clrMapOvr>
  <mc:AlternateContent xmlns:mc="http://schemas.openxmlformats.org/markup-compatibility/2006" xmlns:p14="http://schemas.microsoft.com/office/powerpoint/2010/main">
    <mc:Choice Requires="p14">
      <p:transition p14:dur="10" advTm="21030"/>
    </mc:Choice>
    <mc:Fallback xmlns="">
      <p:transition advTm="2103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445025"/>
            <a:ext cx="791433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Overall Performance Analysis</a:t>
            </a:r>
          </a:p>
        </p:txBody>
      </p:sp>
      <p:sp>
        <p:nvSpPr>
          <p:cNvPr id="2" name="TextBox 1">
            <a:extLst>
              <a:ext uri="{FF2B5EF4-FFF2-40B4-BE49-F238E27FC236}">
                <a16:creationId xmlns:a16="http://schemas.microsoft.com/office/drawing/2014/main" id="{EAD2D6EE-FE41-DF5E-5BBF-178FF96CC76C}"/>
              </a:ext>
            </a:extLst>
          </p:cNvPr>
          <p:cNvSpPr txBox="1"/>
          <p:nvPr/>
        </p:nvSpPr>
        <p:spPr>
          <a:xfrm>
            <a:off x="829056" y="1377696"/>
            <a:ext cx="7805278" cy="2862322"/>
          </a:xfrm>
          <a:prstGeom prst="rect">
            <a:avLst/>
          </a:prstGeom>
          <a:noFill/>
        </p:spPr>
        <p:txBody>
          <a:bodyPr wrap="square" rtlCol="0" anchor="t">
            <a:spAutoFit/>
          </a:bodyPr>
          <a:lstStyle/>
          <a:p>
            <a:pPr marL="285750" indent="-285750">
              <a:buFont typeface="Arial" panose="020B0604020202020204" pitchFamily="34" charset="0"/>
              <a:buChar char="•"/>
            </a:pPr>
            <a:r>
              <a:rPr lang="en-US" sz="1200" dirty="0">
                <a:latin typeface="Lato" panose="020F0502020204030203" pitchFamily="34" charset="0"/>
                <a:ea typeface="Lato" panose="020F0502020204030203" pitchFamily="34" charset="0"/>
                <a:cs typeface="Lato" panose="020F0502020204030203" pitchFamily="34" charset="0"/>
              </a:rPr>
              <a:t>During the simulation, I believe my overall performance has been quite satisfactory considering that it was my first attempt for the game. Throughout the simulation, I have endeavored to observe and understand the outcomes and data very carefully to help me with making the next decision for the next day or week.</a:t>
            </a:r>
          </a:p>
          <a:p>
            <a:pPr marL="285750" indent="-285750">
              <a:buFont typeface="Arial" panose="020B0604020202020204" pitchFamily="34" charset="0"/>
              <a:buChar char="•"/>
            </a:pPr>
            <a:r>
              <a:rPr lang="en-US" sz="1200" dirty="0">
                <a:latin typeface="Lato" panose="020F0502020204030203" pitchFamily="34" charset="0"/>
                <a:ea typeface="Lato" panose="020F0502020204030203" pitchFamily="34" charset="0"/>
                <a:cs typeface="Lato" panose="020F0502020204030203" pitchFamily="34" charset="0"/>
              </a:rPr>
              <a:t>As a result of that simulation, I learned the following key lessons:</a:t>
            </a:r>
          </a:p>
          <a:p>
            <a:pPr marL="979488" indent="-350838">
              <a:buFont typeface="+mj-lt"/>
              <a:buAutoNum type="arabicPeriod"/>
            </a:pPr>
            <a:r>
              <a:rPr lang="en-US" sz="1200" dirty="0">
                <a:latin typeface="Lato" panose="020F0502020204030203" pitchFamily="34" charset="0"/>
                <a:ea typeface="Lato" panose="020F0502020204030203" pitchFamily="34" charset="0"/>
                <a:cs typeface="Lato" panose="020F0502020204030203" pitchFamily="34" charset="0"/>
              </a:rPr>
              <a:t>Decision-making under uncertainty: Venture simulations often involve complex and uncertain business environments. So, I learned the importance of making informed decisions based on available information while considering potential risks and uncertainties</a:t>
            </a:r>
          </a:p>
          <a:p>
            <a:pPr marL="979488" indent="-350838">
              <a:buFont typeface="+mj-lt"/>
              <a:buAutoNum type="arabicPeriod"/>
            </a:pPr>
            <a:r>
              <a:rPr lang="en-US" sz="1200" dirty="0">
                <a:latin typeface="Lato" panose="020F0502020204030203" pitchFamily="34" charset="0"/>
                <a:ea typeface="Lato" panose="020F0502020204030203" pitchFamily="34" charset="0"/>
                <a:cs typeface="Lato" panose="020F0502020204030203" pitchFamily="34" charset="0"/>
              </a:rPr>
              <a:t>Market analysis and customer focus: The significance of market research, customer segmentation, and delivering value to target customers</a:t>
            </a:r>
          </a:p>
          <a:p>
            <a:pPr marL="979488" indent="-350838">
              <a:buFont typeface="+mj-lt"/>
              <a:buAutoNum type="arabicPeriod"/>
            </a:pPr>
            <a:r>
              <a:rPr lang="en-US" sz="1200" dirty="0">
                <a:latin typeface="Lato" panose="020F0502020204030203" pitchFamily="34" charset="0"/>
                <a:ea typeface="Lato" panose="020F0502020204030203" pitchFamily="34" charset="0"/>
                <a:cs typeface="Lato" panose="020F0502020204030203" pitchFamily="34" charset="0"/>
              </a:rPr>
              <a:t>Adaptability and agility: Business environments may change rapidly. So, learned to adapt quickly, embrace change, and adjust my strategies and plans accordingly to stay competitive</a:t>
            </a:r>
          </a:p>
          <a:p>
            <a:pPr marL="979488" indent="-350838">
              <a:buFont typeface="+mj-lt"/>
              <a:buAutoNum type="arabicPeriod"/>
            </a:pPr>
            <a:r>
              <a:rPr lang="en-US" sz="1200" dirty="0">
                <a:latin typeface="Lato" panose="020F0502020204030203" pitchFamily="34" charset="0"/>
                <a:ea typeface="Lato" panose="020F0502020204030203" pitchFamily="34" charset="0"/>
                <a:cs typeface="Lato" panose="020F0502020204030203" pitchFamily="34" charset="0"/>
              </a:rPr>
              <a:t>Reflection and continuous improvement: The significance of continuous improvement, critical thinking, and learning from both successes and failures</a:t>
            </a:r>
          </a:p>
          <a:p>
            <a:pPr marL="285750" indent="-285750">
              <a:buFont typeface="Arial" panose="020B0604020202020204" pitchFamily="34" charset="0"/>
              <a:buChar char="•"/>
            </a:pPr>
            <a:r>
              <a:rPr lang="en-US" sz="1200" dirty="0">
                <a:latin typeface="Lato" panose="020F0502020204030203" pitchFamily="34" charset="0"/>
                <a:ea typeface="Lato" panose="020F0502020204030203" pitchFamily="34" charset="0"/>
                <a:cs typeface="Lato" panose="020F0502020204030203" pitchFamily="34" charset="0"/>
              </a:rPr>
              <a:t>These lessons helped me to develop essential skills and knowledge, preparing me for real-world business challenges and enhancing my ability to navigate ambiguous and dynamic environments.</a:t>
            </a:r>
          </a:p>
        </p:txBody>
      </p:sp>
    </p:spTree>
    <p:custDataLst>
      <p:tags r:id="rId1"/>
    </p:custDataLst>
    <p:extLst>
      <p:ext uri="{BB962C8B-B14F-4D97-AF65-F5344CB8AC3E}">
        <p14:creationId xmlns:p14="http://schemas.microsoft.com/office/powerpoint/2010/main" val="2042994753"/>
      </p:ext>
    </p:extLst>
  </p:cSld>
  <p:clrMapOvr>
    <a:masterClrMapping/>
  </p:clrMapOvr>
  <mc:AlternateContent xmlns:mc="http://schemas.openxmlformats.org/markup-compatibility/2006" xmlns:p14="http://schemas.microsoft.com/office/powerpoint/2010/main">
    <mc:Choice Requires="p14">
      <p:transition p14:dur="10" advTm="21030"/>
    </mc:Choice>
    <mc:Fallback xmlns="">
      <p:transition advTm="2103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4.5|3|2.1|6.2"/>
</p:tagLst>
</file>

<file path=ppt/tags/tag2.xml><?xml version="1.0" encoding="utf-8"?>
<p:tagLst xmlns:a="http://schemas.openxmlformats.org/drawingml/2006/main" xmlns:r="http://schemas.openxmlformats.org/officeDocument/2006/relationships" xmlns:p="http://schemas.openxmlformats.org/presentationml/2006/main">
  <p:tag name="TIMING" val="|4.5|3|2.1|6.2"/>
</p:tagLst>
</file>

<file path=ppt/tags/tag3.xml><?xml version="1.0" encoding="utf-8"?>
<p:tagLst xmlns:a="http://schemas.openxmlformats.org/drawingml/2006/main" xmlns:r="http://schemas.openxmlformats.org/officeDocument/2006/relationships" xmlns:p="http://schemas.openxmlformats.org/presentationml/2006/main">
  <p:tag name="TIMING" val="|4.5|3|2.1|6.2"/>
</p:tagLst>
</file>

<file path=ppt/tags/tag4.xml><?xml version="1.0" encoding="utf-8"?>
<p:tagLst xmlns:a="http://schemas.openxmlformats.org/drawingml/2006/main" xmlns:r="http://schemas.openxmlformats.org/officeDocument/2006/relationships" xmlns:p="http://schemas.openxmlformats.org/presentationml/2006/main">
  <p:tag name="TIMING" val="|4.5|3|2.1|6.2"/>
</p:tagLst>
</file>

<file path=ppt/tags/tag5.xml><?xml version="1.0" encoding="utf-8"?>
<p:tagLst xmlns:a="http://schemas.openxmlformats.org/drawingml/2006/main" xmlns:r="http://schemas.openxmlformats.org/officeDocument/2006/relationships" xmlns:p="http://schemas.openxmlformats.org/presentationml/2006/main">
  <p:tag name="TIMING" val="|4.5|3|2.1|6.2"/>
</p:tagLst>
</file>

<file path=ppt/theme/theme1.xml><?xml version="1.0" encoding="utf-8"?>
<a:theme xmlns:a="http://schemas.openxmlformats.org/drawingml/2006/main" name="Elegant, Modern Milky White Company Profile by Slidesgo">
  <a:themeElements>
    <a:clrScheme name="Simple Light">
      <a:dk1>
        <a:srgbClr val="000000"/>
      </a:dk1>
      <a:lt1>
        <a:srgbClr val="FFFFFF"/>
      </a:lt1>
      <a:dk2>
        <a:srgbClr val="D9D9D9"/>
      </a:dk2>
      <a:lt2>
        <a:srgbClr val="F3F3F3"/>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2052</TotalTime>
  <Words>1105</Words>
  <Application>Microsoft Macintosh PowerPoint</Application>
  <PresentationFormat>On-screen Show (16:9)</PresentationFormat>
  <Paragraphs>31</Paragraphs>
  <Slides>6</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Lato</vt:lpstr>
      <vt:lpstr>Courier New</vt:lpstr>
      <vt:lpstr>Roboto Condensed Light</vt:lpstr>
      <vt:lpstr>Open Sans</vt:lpstr>
      <vt:lpstr>Poppins</vt:lpstr>
      <vt:lpstr>PT Sans</vt:lpstr>
      <vt:lpstr>Arial</vt:lpstr>
      <vt:lpstr>Times New Roman</vt:lpstr>
      <vt:lpstr>Poppins SemiBold</vt:lpstr>
      <vt:lpstr>Elegant, Modern Milky White Company Profile by Slidesgo</vt:lpstr>
      <vt:lpstr>Simulation Analysis</vt:lpstr>
      <vt:lpstr>Overview of Decisions</vt:lpstr>
      <vt:lpstr>Overview of Decisions</vt:lpstr>
      <vt:lpstr>Overview of Decisions</vt:lpstr>
      <vt:lpstr>Overview of the Strategic Adaptations</vt:lpstr>
      <vt:lpstr>Overall Performance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Lawn Buddy “The cutting hedge technology”</dc:title>
  <dc:creator>gasser18</dc:creator>
  <cp:lastModifiedBy>Ahmed, Gasser</cp:lastModifiedBy>
  <cp:revision>184</cp:revision>
  <dcterms:modified xsi:type="dcterms:W3CDTF">2023-05-26T20:57:21Z</dcterms:modified>
</cp:coreProperties>
</file>