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Lato"/>
      <p:regular r:id="rId18"/>
      <p:bold r:id="rId19"/>
      <p:italic r:id="rId20"/>
      <p:boldItalic r:id="rId21"/>
    </p:embeddedFont>
    <p:embeddedFont>
      <p:font typeface="Bungee"/>
      <p:regular r:id="rId22"/>
    </p:embeddedFont>
    <p:embeddedFont>
      <p:font typeface="Poppins SemiBold"/>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Bungee-regular.fntdata"/><Relationship Id="rId21" Type="http://schemas.openxmlformats.org/officeDocument/2006/relationships/font" Target="fonts/Lato-bold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4233f2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84233f2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4760bb1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4760bb1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b3942b98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b3942b98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b3942b9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b3942b9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b0ae9a8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b0ae9a8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64e41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b64e41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b9ad979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b9ad979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0ae9a8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b0ae9a8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b9ad979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b9ad979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45fa28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45fa28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b0ae9a8b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b0ae9a8b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b3942b9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b3942b9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0ae9a8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0ae9a8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3450" y="1767862"/>
            <a:ext cx="3910500" cy="1857300"/>
          </a:xfrm>
          <a:prstGeom prst="rect">
            <a:avLst/>
          </a:prstGeom>
        </p:spPr>
        <p:txBody>
          <a:bodyPr anchorCtr="0" anchor="b" bIns="91425" lIns="91425" spcFirstLastPara="1" rIns="91425" wrap="square" tIns="91425">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53536" y="3820119"/>
            <a:ext cx="3910500" cy="39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txBox="1"/>
          <p:nvPr>
            <p:ph hasCustomPrompt="1" type="title"/>
          </p:nvPr>
        </p:nvSpPr>
        <p:spPr>
          <a:xfrm>
            <a:off x="1577850" y="2300443"/>
            <a:ext cx="5988300" cy="1428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1577850" y="3615825"/>
            <a:ext cx="5988300" cy="497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 name="Shape 42"/>
        <p:cNvGrpSpPr/>
        <p:nvPr/>
      </p:nvGrpSpPr>
      <p:grpSpPr>
        <a:xfrm>
          <a:off x="0" y="0"/>
          <a:ext cx="0" cy="0"/>
          <a:chOff x="0" y="0"/>
          <a:chExt cx="0" cy="0"/>
        </a:xfrm>
      </p:grpSpPr>
      <p:sp>
        <p:nvSpPr>
          <p:cNvPr id="43" name="Google Shape;43;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13"/>
          <p:cNvSpPr txBox="1"/>
          <p:nvPr>
            <p:ph idx="2" type="title"/>
          </p:nvPr>
        </p:nvSpPr>
        <p:spPr>
          <a:xfrm>
            <a:off x="1972675"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1" type="subTitle"/>
          </p:nvPr>
        </p:nvSpPr>
        <p:spPr>
          <a:xfrm>
            <a:off x="1972675"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6" name="Google Shape;46;p13"/>
          <p:cNvSpPr txBox="1"/>
          <p:nvPr>
            <p:ph hasCustomPrompt="1" idx="3" type="title"/>
          </p:nvPr>
        </p:nvSpPr>
        <p:spPr>
          <a:xfrm>
            <a:off x="582650"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13"/>
          <p:cNvSpPr txBox="1"/>
          <p:nvPr>
            <p:ph idx="4" type="title"/>
          </p:nvPr>
        </p:nvSpPr>
        <p:spPr>
          <a:xfrm>
            <a:off x="5875350"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13"/>
          <p:cNvSpPr txBox="1"/>
          <p:nvPr>
            <p:ph idx="5" type="subTitle"/>
          </p:nvPr>
        </p:nvSpPr>
        <p:spPr>
          <a:xfrm>
            <a:off x="5875350"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9" name="Google Shape;49;p13"/>
          <p:cNvSpPr txBox="1"/>
          <p:nvPr>
            <p:ph hasCustomPrompt="1" idx="6" type="title"/>
          </p:nvPr>
        </p:nvSpPr>
        <p:spPr>
          <a:xfrm>
            <a:off x="4485425"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13"/>
          <p:cNvSpPr txBox="1"/>
          <p:nvPr>
            <p:ph idx="7" type="title"/>
          </p:nvPr>
        </p:nvSpPr>
        <p:spPr>
          <a:xfrm>
            <a:off x="1972675"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 name="Google Shape;51;p13"/>
          <p:cNvSpPr txBox="1"/>
          <p:nvPr>
            <p:ph idx="8" type="subTitle"/>
          </p:nvPr>
        </p:nvSpPr>
        <p:spPr>
          <a:xfrm>
            <a:off x="1972675"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2" name="Google Shape;52;p13"/>
          <p:cNvSpPr txBox="1"/>
          <p:nvPr>
            <p:ph hasCustomPrompt="1" idx="9" type="title"/>
          </p:nvPr>
        </p:nvSpPr>
        <p:spPr>
          <a:xfrm>
            <a:off x="582650"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 name="Google Shape;53;p13"/>
          <p:cNvSpPr txBox="1"/>
          <p:nvPr>
            <p:ph idx="13" type="title"/>
          </p:nvPr>
        </p:nvSpPr>
        <p:spPr>
          <a:xfrm>
            <a:off x="5875350"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3"/>
          <p:cNvSpPr txBox="1"/>
          <p:nvPr>
            <p:ph idx="14" type="subTitle"/>
          </p:nvPr>
        </p:nvSpPr>
        <p:spPr>
          <a:xfrm>
            <a:off x="5875350"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5" name="Google Shape;55;p13"/>
          <p:cNvSpPr txBox="1"/>
          <p:nvPr>
            <p:ph hasCustomPrompt="1" idx="15" type="title"/>
          </p:nvPr>
        </p:nvSpPr>
        <p:spPr>
          <a:xfrm>
            <a:off x="4485425"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56"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2716300" y="2095925"/>
            <a:ext cx="4992900" cy="136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4"/>
          <p:cNvSpPr txBox="1"/>
          <p:nvPr>
            <p:ph idx="1" type="subTitle"/>
          </p:nvPr>
        </p:nvSpPr>
        <p:spPr>
          <a:xfrm>
            <a:off x="1643400" y="3541275"/>
            <a:ext cx="58572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5"/>
          <p:cNvSpPr txBox="1"/>
          <p:nvPr>
            <p:ph type="title"/>
          </p:nvPr>
        </p:nvSpPr>
        <p:spPr>
          <a:xfrm>
            <a:off x="1753050" y="3294944"/>
            <a:ext cx="5637900" cy="29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2" name="Google Shape;62;p15"/>
          <p:cNvSpPr txBox="1"/>
          <p:nvPr>
            <p:ph idx="1" type="subTitle"/>
          </p:nvPr>
        </p:nvSpPr>
        <p:spPr>
          <a:xfrm>
            <a:off x="1379550" y="1703638"/>
            <a:ext cx="6384900" cy="14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63" name="Shape 63"/>
        <p:cNvGrpSpPr/>
        <p:nvPr/>
      </p:nvGrpSpPr>
      <p:grpSpPr>
        <a:xfrm>
          <a:off x="0" y="0"/>
          <a:ext cx="0" cy="0"/>
          <a:chOff x="0" y="0"/>
          <a:chExt cx="0" cy="0"/>
        </a:xfrm>
      </p:grpSpPr>
      <p:sp>
        <p:nvSpPr>
          <p:cNvPr id="64" name="Google Shape;64;p16"/>
          <p:cNvSpPr txBox="1"/>
          <p:nvPr>
            <p:ph idx="1" type="body"/>
          </p:nvPr>
        </p:nvSpPr>
        <p:spPr>
          <a:xfrm>
            <a:off x="719900" y="1228725"/>
            <a:ext cx="7704000" cy="3403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65" name="Google Shape;65;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6" name="Shape 66"/>
        <p:cNvGrpSpPr/>
        <p:nvPr/>
      </p:nvGrpSpPr>
      <p:grpSpPr>
        <a:xfrm>
          <a:off x="0" y="0"/>
          <a:ext cx="0" cy="0"/>
          <a:chOff x="0" y="0"/>
          <a:chExt cx="0" cy="0"/>
        </a:xfrm>
      </p:grpSpPr>
      <p:sp>
        <p:nvSpPr>
          <p:cNvPr id="67" name="Google Shape;67;p17"/>
          <p:cNvSpPr txBox="1"/>
          <p:nvPr>
            <p:ph idx="1" type="subTitle"/>
          </p:nvPr>
        </p:nvSpPr>
        <p:spPr>
          <a:xfrm flipH="1">
            <a:off x="4836750" y="1917675"/>
            <a:ext cx="3222300" cy="12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69" name="Shape 69"/>
        <p:cNvGrpSpPr/>
        <p:nvPr/>
      </p:nvGrpSpPr>
      <p:grpSpPr>
        <a:xfrm>
          <a:off x="0" y="0"/>
          <a:ext cx="0" cy="0"/>
          <a:chOff x="0" y="0"/>
          <a:chExt cx="0" cy="0"/>
        </a:xfrm>
      </p:grpSpPr>
      <p:sp>
        <p:nvSpPr>
          <p:cNvPr id="70" name="Google Shape;70;p18"/>
          <p:cNvSpPr txBox="1"/>
          <p:nvPr>
            <p:ph type="title"/>
          </p:nvPr>
        </p:nvSpPr>
        <p:spPr>
          <a:xfrm>
            <a:off x="93770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8"/>
          <p:cNvSpPr txBox="1"/>
          <p:nvPr>
            <p:ph idx="1" type="subTitle"/>
          </p:nvPr>
        </p:nvSpPr>
        <p:spPr>
          <a:xfrm>
            <a:off x="8555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8"/>
          <p:cNvSpPr txBox="1"/>
          <p:nvPr>
            <p:ph idx="2" type="title"/>
          </p:nvPr>
        </p:nvSpPr>
        <p:spPr>
          <a:xfrm>
            <a:off x="348442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8"/>
          <p:cNvSpPr txBox="1"/>
          <p:nvPr>
            <p:ph idx="3" type="subTitle"/>
          </p:nvPr>
        </p:nvSpPr>
        <p:spPr>
          <a:xfrm>
            <a:off x="3402225"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8"/>
          <p:cNvSpPr txBox="1"/>
          <p:nvPr>
            <p:ph idx="4" type="title"/>
          </p:nvPr>
        </p:nvSpPr>
        <p:spPr>
          <a:xfrm>
            <a:off x="6031147"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8"/>
          <p:cNvSpPr txBox="1"/>
          <p:nvPr>
            <p:ph idx="5" type="subTitle"/>
          </p:nvPr>
        </p:nvSpPr>
        <p:spPr>
          <a:xfrm>
            <a:off x="59490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8"/>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2">
  <p:cSld name="CUSTOM_6_2">
    <p:spTree>
      <p:nvGrpSpPr>
        <p:cNvPr id="77" name="Shape 77"/>
        <p:cNvGrpSpPr/>
        <p:nvPr/>
      </p:nvGrpSpPr>
      <p:grpSpPr>
        <a:xfrm>
          <a:off x="0" y="0"/>
          <a:ext cx="0" cy="0"/>
          <a:chOff x="0" y="0"/>
          <a:chExt cx="0" cy="0"/>
        </a:xfrm>
      </p:grpSpPr>
      <p:sp>
        <p:nvSpPr>
          <p:cNvPr id="78" name="Google Shape;78;p19"/>
          <p:cNvSpPr txBox="1"/>
          <p:nvPr>
            <p:ph type="title"/>
          </p:nvPr>
        </p:nvSpPr>
        <p:spPr>
          <a:xfrm>
            <a:off x="8799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9"/>
          <p:cNvSpPr txBox="1"/>
          <p:nvPr>
            <p:ph idx="1" type="subTitle"/>
          </p:nvPr>
        </p:nvSpPr>
        <p:spPr>
          <a:xfrm>
            <a:off x="8799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9"/>
          <p:cNvSpPr txBox="1"/>
          <p:nvPr>
            <p:ph idx="2" type="title"/>
          </p:nvPr>
        </p:nvSpPr>
        <p:spPr>
          <a:xfrm>
            <a:off x="348435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9"/>
          <p:cNvSpPr txBox="1"/>
          <p:nvPr>
            <p:ph idx="3" type="subTitle"/>
          </p:nvPr>
        </p:nvSpPr>
        <p:spPr>
          <a:xfrm>
            <a:off x="348435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 name="Google Shape;82;p19"/>
          <p:cNvSpPr txBox="1"/>
          <p:nvPr>
            <p:ph idx="4" type="title"/>
          </p:nvPr>
        </p:nvSpPr>
        <p:spPr>
          <a:xfrm>
            <a:off x="60888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19"/>
          <p:cNvSpPr txBox="1"/>
          <p:nvPr>
            <p:ph idx="5" type="subTitle"/>
          </p:nvPr>
        </p:nvSpPr>
        <p:spPr>
          <a:xfrm>
            <a:off x="60888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19"/>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1">
  <p:cSld name="CUSTOM_6_1">
    <p:spTree>
      <p:nvGrpSpPr>
        <p:cNvPr id="85" name="Shape 85"/>
        <p:cNvGrpSpPr/>
        <p:nvPr/>
      </p:nvGrpSpPr>
      <p:grpSpPr>
        <a:xfrm>
          <a:off x="0" y="0"/>
          <a:ext cx="0" cy="0"/>
          <a:chOff x="0" y="0"/>
          <a:chExt cx="0" cy="0"/>
        </a:xfrm>
      </p:grpSpPr>
      <p:sp>
        <p:nvSpPr>
          <p:cNvPr id="86" name="Google Shape;86;p20"/>
          <p:cNvSpPr txBox="1"/>
          <p:nvPr>
            <p:ph type="title"/>
          </p:nvPr>
        </p:nvSpPr>
        <p:spPr>
          <a:xfrm>
            <a:off x="83315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20"/>
          <p:cNvSpPr txBox="1"/>
          <p:nvPr>
            <p:ph idx="1" type="subTitle"/>
          </p:nvPr>
        </p:nvSpPr>
        <p:spPr>
          <a:xfrm>
            <a:off x="93770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20"/>
          <p:cNvSpPr txBox="1"/>
          <p:nvPr>
            <p:ph idx="2" type="title"/>
          </p:nvPr>
        </p:nvSpPr>
        <p:spPr>
          <a:xfrm>
            <a:off x="3379875"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20"/>
          <p:cNvSpPr txBox="1"/>
          <p:nvPr>
            <p:ph idx="3" type="subTitle"/>
          </p:nvPr>
        </p:nvSpPr>
        <p:spPr>
          <a:xfrm>
            <a:off x="3484425"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4" type="title"/>
          </p:nvPr>
        </p:nvSpPr>
        <p:spPr>
          <a:xfrm>
            <a:off x="592660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20"/>
          <p:cNvSpPr txBox="1"/>
          <p:nvPr>
            <p:ph idx="5" type="subTitle"/>
          </p:nvPr>
        </p:nvSpPr>
        <p:spPr>
          <a:xfrm>
            <a:off x="603115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983400" y="2489600"/>
            <a:ext cx="4440600" cy="1330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983400" y="524625"/>
            <a:ext cx="4440600" cy="1406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9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3983400" y="3903600"/>
            <a:ext cx="3174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93" name="Shape 93"/>
        <p:cNvGrpSpPr/>
        <p:nvPr/>
      </p:nvGrpSpPr>
      <p:grpSpPr>
        <a:xfrm>
          <a:off x="0" y="0"/>
          <a:ext cx="0" cy="0"/>
          <a:chOff x="0" y="0"/>
          <a:chExt cx="0" cy="0"/>
        </a:xfrm>
      </p:grpSpPr>
      <p:sp>
        <p:nvSpPr>
          <p:cNvPr id="94" name="Google Shape;94;p21"/>
          <p:cNvSpPr txBox="1"/>
          <p:nvPr>
            <p:ph type="title"/>
          </p:nvPr>
        </p:nvSpPr>
        <p:spPr>
          <a:xfrm>
            <a:off x="698619" y="1546925"/>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21"/>
          <p:cNvSpPr txBox="1"/>
          <p:nvPr>
            <p:ph idx="1" type="subTitle"/>
          </p:nvPr>
        </p:nvSpPr>
        <p:spPr>
          <a:xfrm>
            <a:off x="1003719" y="2015038"/>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21"/>
          <p:cNvSpPr txBox="1"/>
          <p:nvPr>
            <p:ph idx="2" type="title"/>
          </p:nvPr>
        </p:nvSpPr>
        <p:spPr>
          <a:xfrm>
            <a:off x="6008706" y="1546925"/>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21"/>
          <p:cNvSpPr txBox="1"/>
          <p:nvPr>
            <p:ph idx="3" type="subTitle"/>
          </p:nvPr>
        </p:nvSpPr>
        <p:spPr>
          <a:xfrm>
            <a:off x="6008706" y="2015038"/>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21"/>
          <p:cNvSpPr txBox="1"/>
          <p:nvPr>
            <p:ph idx="4" type="title"/>
          </p:nvPr>
        </p:nvSpPr>
        <p:spPr>
          <a:xfrm>
            <a:off x="698619" y="3076650"/>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21"/>
          <p:cNvSpPr txBox="1"/>
          <p:nvPr>
            <p:ph idx="5" type="subTitle"/>
          </p:nvPr>
        </p:nvSpPr>
        <p:spPr>
          <a:xfrm>
            <a:off x="1003719" y="3544763"/>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6" type="title"/>
          </p:nvPr>
        </p:nvSpPr>
        <p:spPr>
          <a:xfrm>
            <a:off x="6008706" y="3076650"/>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1"/>
          <p:cNvSpPr txBox="1"/>
          <p:nvPr>
            <p:ph idx="7" type="subTitle"/>
          </p:nvPr>
        </p:nvSpPr>
        <p:spPr>
          <a:xfrm>
            <a:off x="6008706" y="3544763"/>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1">
  <p:cSld name="CUSTOM_5_1">
    <p:spTree>
      <p:nvGrpSpPr>
        <p:cNvPr id="103" name="Shape 103"/>
        <p:cNvGrpSpPr/>
        <p:nvPr/>
      </p:nvGrpSpPr>
      <p:grpSpPr>
        <a:xfrm>
          <a:off x="0" y="0"/>
          <a:ext cx="0" cy="0"/>
          <a:chOff x="0" y="0"/>
          <a:chExt cx="0" cy="0"/>
        </a:xfrm>
      </p:grpSpPr>
      <p:sp>
        <p:nvSpPr>
          <p:cNvPr id="104" name="Google Shape;104;p22"/>
          <p:cNvSpPr txBox="1"/>
          <p:nvPr>
            <p:ph type="title"/>
          </p:nvPr>
        </p:nvSpPr>
        <p:spPr>
          <a:xfrm>
            <a:off x="1633805"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633799"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2"/>
          <p:cNvSpPr txBox="1"/>
          <p:nvPr>
            <p:ph idx="2" type="title"/>
          </p:nvPr>
        </p:nvSpPr>
        <p:spPr>
          <a:xfrm>
            <a:off x="5645780"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2"/>
          <p:cNvSpPr txBox="1"/>
          <p:nvPr>
            <p:ph idx="3" type="subTitle"/>
          </p:nvPr>
        </p:nvSpPr>
        <p:spPr>
          <a:xfrm>
            <a:off x="5645774"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2"/>
          <p:cNvSpPr txBox="1"/>
          <p:nvPr>
            <p:ph idx="4" type="title"/>
          </p:nvPr>
        </p:nvSpPr>
        <p:spPr>
          <a:xfrm>
            <a:off x="1633805"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2"/>
          <p:cNvSpPr txBox="1"/>
          <p:nvPr>
            <p:ph idx="5" type="subTitle"/>
          </p:nvPr>
        </p:nvSpPr>
        <p:spPr>
          <a:xfrm>
            <a:off x="1633799"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2"/>
          <p:cNvSpPr txBox="1"/>
          <p:nvPr>
            <p:ph idx="6" type="title"/>
          </p:nvPr>
        </p:nvSpPr>
        <p:spPr>
          <a:xfrm>
            <a:off x="5645780"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2"/>
          <p:cNvSpPr txBox="1"/>
          <p:nvPr>
            <p:ph idx="7" type="subTitle"/>
          </p:nvPr>
        </p:nvSpPr>
        <p:spPr>
          <a:xfrm>
            <a:off x="5645774"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2"/>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 name="Shape 113"/>
        <p:cNvGrpSpPr/>
        <p:nvPr/>
      </p:nvGrpSpPr>
      <p:grpSpPr>
        <a:xfrm>
          <a:off x="0" y="0"/>
          <a:ext cx="0" cy="0"/>
          <a:chOff x="0" y="0"/>
          <a:chExt cx="0" cy="0"/>
        </a:xfrm>
      </p:grpSpPr>
      <p:sp>
        <p:nvSpPr>
          <p:cNvPr id="114" name="Google Shape;114;p23"/>
          <p:cNvSpPr txBox="1"/>
          <p:nvPr>
            <p:ph type="title"/>
          </p:nvPr>
        </p:nvSpPr>
        <p:spPr>
          <a:xfrm>
            <a:off x="861799"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3"/>
          <p:cNvSpPr txBox="1"/>
          <p:nvPr>
            <p:ph idx="1" type="subTitle"/>
          </p:nvPr>
        </p:nvSpPr>
        <p:spPr>
          <a:xfrm>
            <a:off x="861799"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23"/>
          <p:cNvSpPr txBox="1"/>
          <p:nvPr>
            <p:ph idx="2" type="title"/>
          </p:nvPr>
        </p:nvSpPr>
        <p:spPr>
          <a:xfrm>
            <a:off x="3579012"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23"/>
          <p:cNvSpPr txBox="1"/>
          <p:nvPr>
            <p:ph idx="3" type="subTitle"/>
          </p:nvPr>
        </p:nvSpPr>
        <p:spPr>
          <a:xfrm>
            <a:off x="3579012"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idx="4" type="title"/>
          </p:nvPr>
        </p:nvSpPr>
        <p:spPr>
          <a:xfrm>
            <a:off x="861799"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3"/>
          <p:cNvSpPr txBox="1"/>
          <p:nvPr>
            <p:ph idx="5" type="subTitle"/>
          </p:nvPr>
        </p:nvSpPr>
        <p:spPr>
          <a:xfrm>
            <a:off x="861799"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3"/>
          <p:cNvSpPr txBox="1"/>
          <p:nvPr>
            <p:ph idx="6" type="title"/>
          </p:nvPr>
        </p:nvSpPr>
        <p:spPr>
          <a:xfrm>
            <a:off x="3579012"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3"/>
          <p:cNvSpPr txBox="1"/>
          <p:nvPr>
            <p:ph idx="7" type="subTitle"/>
          </p:nvPr>
        </p:nvSpPr>
        <p:spPr>
          <a:xfrm>
            <a:off x="3579012"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3"/>
          <p:cNvSpPr txBox="1"/>
          <p:nvPr>
            <p:ph idx="8" type="title"/>
          </p:nvPr>
        </p:nvSpPr>
        <p:spPr>
          <a:xfrm>
            <a:off x="6281400"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3"/>
          <p:cNvSpPr txBox="1"/>
          <p:nvPr>
            <p:ph idx="9" type="subTitle"/>
          </p:nvPr>
        </p:nvSpPr>
        <p:spPr>
          <a:xfrm>
            <a:off x="6281400" y="2280043"/>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3"/>
          <p:cNvSpPr txBox="1"/>
          <p:nvPr>
            <p:ph idx="13" type="title"/>
          </p:nvPr>
        </p:nvSpPr>
        <p:spPr>
          <a:xfrm>
            <a:off x="6281400" y="3664438"/>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3"/>
          <p:cNvSpPr txBox="1"/>
          <p:nvPr>
            <p:ph idx="14" type="subTitle"/>
          </p:nvPr>
        </p:nvSpPr>
        <p:spPr>
          <a:xfrm>
            <a:off x="6281400" y="4100957"/>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23"/>
          <p:cNvSpPr txBox="1"/>
          <p:nvPr>
            <p:ph idx="15"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
    <p:spTree>
      <p:nvGrpSpPr>
        <p:cNvPr id="127" name="Shape 127"/>
        <p:cNvGrpSpPr/>
        <p:nvPr/>
      </p:nvGrpSpPr>
      <p:grpSpPr>
        <a:xfrm>
          <a:off x="0" y="0"/>
          <a:ext cx="0" cy="0"/>
          <a:chOff x="0" y="0"/>
          <a:chExt cx="0" cy="0"/>
        </a:xfrm>
      </p:grpSpPr>
      <p:sp>
        <p:nvSpPr>
          <p:cNvPr id="128" name="Google Shape;128;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4"/>
          <p:cNvSpPr txBox="1"/>
          <p:nvPr>
            <p:ph hasCustomPrompt="1" idx="2" type="title"/>
          </p:nvPr>
        </p:nvSpPr>
        <p:spPr>
          <a:xfrm>
            <a:off x="1026251"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24"/>
          <p:cNvSpPr txBox="1"/>
          <p:nvPr>
            <p:ph idx="1" type="subTitle"/>
          </p:nvPr>
        </p:nvSpPr>
        <p:spPr>
          <a:xfrm>
            <a:off x="1235725"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 name="Google Shape;131;p24"/>
          <p:cNvSpPr txBox="1"/>
          <p:nvPr>
            <p:ph hasCustomPrompt="1" idx="3" type="title"/>
          </p:nvPr>
        </p:nvSpPr>
        <p:spPr>
          <a:xfrm>
            <a:off x="5167463"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2" name="Google Shape;132;p24"/>
          <p:cNvSpPr txBox="1"/>
          <p:nvPr>
            <p:ph idx="4" type="subTitle"/>
          </p:nvPr>
        </p:nvSpPr>
        <p:spPr>
          <a:xfrm>
            <a:off x="5376976"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3" name="Google Shape;133;p24"/>
          <p:cNvSpPr txBox="1"/>
          <p:nvPr>
            <p:ph hasCustomPrompt="1" idx="5" type="title"/>
          </p:nvPr>
        </p:nvSpPr>
        <p:spPr>
          <a:xfrm>
            <a:off x="1026251"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4" name="Google Shape;134;p24"/>
          <p:cNvSpPr txBox="1"/>
          <p:nvPr>
            <p:ph idx="6" type="subTitle"/>
          </p:nvPr>
        </p:nvSpPr>
        <p:spPr>
          <a:xfrm>
            <a:off x="1235725"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5" name="Google Shape;135;p24"/>
          <p:cNvSpPr txBox="1"/>
          <p:nvPr>
            <p:ph hasCustomPrompt="1" idx="7" type="title"/>
          </p:nvPr>
        </p:nvSpPr>
        <p:spPr>
          <a:xfrm>
            <a:off x="5167463"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4"/>
          <p:cNvSpPr txBox="1"/>
          <p:nvPr>
            <p:ph idx="8" type="subTitle"/>
          </p:nvPr>
        </p:nvSpPr>
        <p:spPr>
          <a:xfrm>
            <a:off x="5376912"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37" name="Shape 137"/>
        <p:cNvGrpSpPr/>
        <p:nvPr/>
      </p:nvGrpSpPr>
      <p:grpSpPr>
        <a:xfrm>
          <a:off x="0" y="0"/>
          <a:ext cx="0" cy="0"/>
          <a:chOff x="0" y="0"/>
          <a:chExt cx="0" cy="0"/>
        </a:xfrm>
      </p:grpSpPr>
      <p:sp>
        <p:nvSpPr>
          <p:cNvPr id="138" name="Google Shape;138;p25"/>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139" name="Google Shape;139;p2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40" name="Shape 140"/>
        <p:cNvGrpSpPr/>
        <p:nvPr/>
      </p:nvGrpSpPr>
      <p:grpSpPr>
        <a:xfrm>
          <a:off x="0" y="0"/>
          <a:ext cx="0" cy="0"/>
          <a:chOff x="0" y="0"/>
          <a:chExt cx="0" cy="0"/>
        </a:xfrm>
      </p:grpSpPr>
      <p:sp>
        <p:nvSpPr>
          <p:cNvPr id="141" name="Google Shape;141;p26"/>
          <p:cNvSpPr txBox="1"/>
          <p:nvPr>
            <p:ph type="title"/>
          </p:nvPr>
        </p:nvSpPr>
        <p:spPr>
          <a:xfrm>
            <a:off x="2424600" y="507223"/>
            <a:ext cx="4294800" cy="10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6"/>
          <p:cNvSpPr txBox="1"/>
          <p:nvPr>
            <p:ph idx="1" type="subTitle"/>
          </p:nvPr>
        </p:nvSpPr>
        <p:spPr>
          <a:xfrm>
            <a:off x="2854650" y="1558696"/>
            <a:ext cx="3434700" cy="13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6"/>
          <p:cNvSpPr txBox="1"/>
          <p:nvPr/>
        </p:nvSpPr>
        <p:spPr>
          <a:xfrm>
            <a:off x="2378550" y="3566516"/>
            <a:ext cx="43869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4990513"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0" name="Google Shape;20;p5"/>
          <p:cNvSpPr txBox="1"/>
          <p:nvPr>
            <p:ph idx="2" type="subTitle"/>
          </p:nvPr>
        </p:nvSpPr>
        <p:spPr>
          <a:xfrm>
            <a:off x="4990513"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5"/>
          <p:cNvSpPr txBox="1"/>
          <p:nvPr>
            <p:ph idx="3" type="subTitle"/>
          </p:nvPr>
        </p:nvSpPr>
        <p:spPr>
          <a:xfrm flipH="1">
            <a:off x="906888"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2" name="Google Shape;22;p5"/>
          <p:cNvSpPr txBox="1"/>
          <p:nvPr>
            <p:ph idx="4" type="subTitle"/>
          </p:nvPr>
        </p:nvSpPr>
        <p:spPr>
          <a:xfrm flipH="1">
            <a:off x="906888"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28" name="Google Shape;2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ph type="title"/>
          </p:nvPr>
        </p:nvSpPr>
        <p:spPr>
          <a:xfrm flipH="1">
            <a:off x="2348238" y="2691005"/>
            <a:ext cx="4447500" cy="1926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720000" y="1221150"/>
            <a:ext cx="4268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9"/>
          <p:cNvSpPr txBox="1"/>
          <p:nvPr>
            <p:ph idx="1" type="subTitle"/>
          </p:nvPr>
        </p:nvSpPr>
        <p:spPr>
          <a:xfrm>
            <a:off x="720000" y="2240565"/>
            <a:ext cx="4268100" cy="16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1174050"/>
            <a:ext cx="4460400" cy="10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jp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QXAv-9veuoA" TargetMode="Externa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folio3.ai/blog/object-recognition-explained/" TargetMode="External"/><Relationship Id="rId4" Type="http://schemas.openxmlformats.org/officeDocument/2006/relationships/hyperlink" Target="https://pyxl.com/blog/image-recognition-in-ecommerce/" TargetMode="External"/><Relationship Id="rId9" Type="http://schemas.openxmlformats.org/officeDocument/2006/relationships/hyperlink" Target="https://www.fritz.ai/object-detection/" TargetMode="External"/><Relationship Id="rId5" Type="http://schemas.openxmlformats.org/officeDocument/2006/relationships/hyperlink" Target="https://icons8.com" TargetMode="External"/><Relationship Id="rId6" Type="http://schemas.openxmlformats.org/officeDocument/2006/relationships/hyperlink" Target="https://venturebeat.com/2019/09/17/pinterests-lens-can-now-recognize-2-5-billion-home-and-fashion-objects/" TargetMode="External"/><Relationship Id="rId7" Type="http://schemas.openxmlformats.org/officeDocument/2006/relationships/hyperlink" Target="https://newsroom.pinterest.com/en/post/shop-with-your-camera-pinterest-launches-shop-tab-on-lens-visual-search-results" TargetMode="External"/><Relationship Id="rId8" Type="http://schemas.openxmlformats.org/officeDocument/2006/relationships/hyperlink" Target="https://medium.com/swlh/pinterest-lens-what-the-latest-updates-mean-for-visual-search-59642cb6b326" TargetMode="External"/><Relationship Id="rId11" Type="http://schemas.openxmlformats.org/officeDocument/2006/relationships/hyperlink" Target="https://imgur.com/a/F5DEk45" TargetMode="External"/><Relationship Id="rId10" Type="http://schemas.openxmlformats.org/officeDocument/2006/relationships/hyperlink" Target="https://www.reddit.com/r/lawncare/comments/fiz9y9/restoring_bad_lawn/" TargetMode="External"/><Relationship Id="rId13" Type="http://schemas.openxmlformats.org/officeDocument/2006/relationships/hyperlink" Target="https://indatalabs.com/blog/image-recognition-for-e-commerce" TargetMode="External"/><Relationship Id="rId12" Type="http://schemas.openxmlformats.org/officeDocument/2006/relationships/hyperlink" Target="https://www.aiacceleratorinstitute.com/powering-e-commerce-experiences-with-computer-vision/" TargetMode="External"/><Relationship Id="rId1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hyperlink" Target="https://blog.superannotate.com/object-detection-with-deep-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blog.kissmetrics.com/wp-content/uploads/2013/04/how-colors-affect-conversion-rates.pdf?utm_source=post&amp;utm_medium=blog&amp;utm_campaign=reconhecimentodeimagem" TargetMode="External"/><Relationship Id="rId4" Type="http://schemas.openxmlformats.org/officeDocument/2006/relationships/image" Target="../media/image8.jpg"/><Relationship Id="rId5" Type="http://schemas.openxmlformats.org/officeDocument/2006/relationships/image" Target="../media/image2.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370800" y="789437"/>
            <a:ext cx="3910500" cy="18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Lawn Buddy</a:t>
            </a:r>
            <a:endParaRPr sz="4100"/>
          </a:p>
          <a:p>
            <a:pPr indent="0" lvl="0" marL="0" rtl="0" algn="ctr">
              <a:spcBef>
                <a:spcPts val="0"/>
              </a:spcBef>
              <a:spcAft>
                <a:spcPts val="0"/>
              </a:spcAft>
              <a:buNone/>
            </a:pPr>
            <a:r>
              <a:rPr i="1" lang="en" sz="1000">
                <a:solidFill>
                  <a:srgbClr val="38761D"/>
                </a:solidFill>
              </a:rPr>
              <a:t>“The cutting hedge technology”</a:t>
            </a:r>
            <a:endParaRPr i="1" sz="1000">
              <a:solidFill>
                <a:srgbClr val="38761D"/>
              </a:solidFill>
            </a:endParaRPr>
          </a:p>
        </p:txBody>
      </p:sp>
      <p:sp>
        <p:nvSpPr>
          <p:cNvPr id="150" name="Google Shape;150;p28"/>
          <p:cNvSpPr txBox="1"/>
          <p:nvPr>
            <p:ph idx="1" type="subTitle"/>
          </p:nvPr>
        </p:nvSpPr>
        <p:spPr>
          <a:xfrm>
            <a:off x="264449" y="3690100"/>
            <a:ext cx="4123200" cy="39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500"/>
              <a:t>Assignment 2: Cutting Edge Tech Solutions</a:t>
            </a:r>
            <a:endParaRPr b="1" sz="1500"/>
          </a:p>
          <a:p>
            <a:pPr indent="0" lvl="0" marL="0" rtl="0" algn="ctr">
              <a:lnSpc>
                <a:spcPct val="150000"/>
              </a:lnSpc>
              <a:spcBef>
                <a:spcPts val="0"/>
              </a:spcBef>
              <a:spcAft>
                <a:spcPts val="0"/>
              </a:spcAft>
              <a:buNone/>
            </a:pPr>
            <a:r>
              <a:rPr lang="en" sz="1100"/>
              <a:t>Enaas Ahmad, Gasser Ahmed, Hamnah Rizwan</a:t>
            </a:r>
            <a:endParaRPr sz="1100"/>
          </a:p>
          <a:p>
            <a:pPr indent="0" lvl="0" marL="0" rtl="0" algn="ctr">
              <a:lnSpc>
                <a:spcPct val="150000"/>
              </a:lnSpc>
              <a:spcBef>
                <a:spcPts val="0"/>
              </a:spcBef>
              <a:spcAft>
                <a:spcPts val="0"/>
              </a:spcAft>
              <a:buNone/>
            </a:pPr>
            <a:r>
              <a:rPr lang="en" sz="1100"/>
              <a:t>BIT 5594</a:t>
            </a:r>
            <a:endParaRPr sz="1100"/>
          </a:p>
          <a:p>
            <a:pPr indent="0" lvl="0" marL="0" rtl="0" algn="ctr">
              <a:lnSpc>
                <a:spcPct val="150000"/>
              </a:lnSpc>
              <a:spcBef>
                <a:spcPts val="0"/>
              </a:spcBef>
              <a:spcAft>
                <a:spcPts val="0"/>
              </a:spcAft>
              <a:buNone/>
            </a:pPr>
            <a:r>
              <a:rPr lang="en" sz="1100"/>
              <a:t>7/2/2022</a:t>
            </a:r>
            <a:endParaRPr sz="1100"/>
          </a:p>
        </p:txBody>
      </p:sp>
      <p:pic>
        <p:nvPicPr>
          <p:cNvPr id="151" name="Google Shape;151;p28"/>
          <p:cNvPicPr preferRelativeResize="0"/>
          <p:nvPr/>
        </p:nvPicPr>
        <p:blipFill>
          <a:blip r:embed="rId3">
            <a:alphaModFix/>
          </a:blip>
          <a:stretch>
            <a:fillRect/>
          </a:stretch>
        </p:blipFill>
        <p:spPr>
          <a:xfrm>
            <a:off x="4604124" y="400775"/>
            <a:ext cx="4275302"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p:nvPr/>
        </p:nvSpPr>
        <p:spPr>
          <a:xfrm>
            <a:off x="3170950" y="1159202"/>
            <a:ext cx="1991400" cy="3614700"/>
          </a:xfrm>
          <a:prstGeom prst="rect">
            <a:avLst/>
          </a:prstGeom>
          <a:noFill/>
          <a:ln cap="flat" cmpd="sng" w="28575">
            <a:solidFill>
              <a:srgbClr val="1A71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485750" y="4235900"/>
            <a:ext cx="1302600" cy="3849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ph type="title"/>
          </p:nvPr>
        </p:nvSpPr>
        <p:spPr>
          <a:xfrm>
            <a:off x="720000" y="428350"/>
            <a:ext cx="7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UML Use Case Diagram</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pic>
        <p:nvPicPr>
          <p:cNvPr id="251" name="Google Shape;251;p37"/>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252" name="Google Shape;252;p37"/>
          <p:cNvPicPr preferRelativeResize="0"/>
          <p:nvPr/>
        </p:nvPicPr>
        <p:blipFill>
          <a:blip r:embed="rId4">
            <a:alphaModFix/>
          </a:blip>
          <a:stretch>
            <a:fillRect/>
          </a:stretch>
        </p:blipFill>
        <p:spPr>
          <a:xfrm>
            <a:off x="819475" y="2207288"/>
            <a:ext cx="1367145" cy="1272918"/>
          </a:xfrm>
          <a:prstGeom prst="rect">
            <a:avLst/>
          </a:prstGeom>
          <a:noFill/>
          <a:ln>
            <a:noFill/>
          </a:ln>
        </p:spPr>
      </p:pic>
      <p:pic>
        <p:nvPicPr>
          <p:cNvPr id="253" name="Google Shape;253;p37"/>
          <p:cNvPicPr preferRelativeResize="0"/>
          <p:nvPr/>
        </p:nvPicPr>
        <p:blipFill>
          <a:blip r:embed="rId4">
            <a:alphaModFix/>
          </a:blip>
          <a:stretch>
            <a:fillRect/>
          </a:stretch>
        </p:blipFill>
        <p:spPr>
          <a:xfrm>
            <a:off x="6190025" y="1195216"/>
            <a:ext cx="723600" cy="673709"/>
          </a:xfrm>
          <a:prstGeom prst="rect">
            <a:avLst/>
          </a:prstGeom>
          <a:noFill/>
          <a:ln>
            <a:noFill/>
          </a:ln>
        </p:spPr>
      </p:pic>
      <p:pic>
        <p:nvPicPr>
          <p:cNvPr id="254" name="Google Shape;254;p37"/>
          <p:cNvPicPr preferRelativeResize="0"/>
          <p:nvPr/>
        </p:nvPicPr>
        <p:blipFill>
          <a:blip r:embed="rId4">
            <a:alphaModFix/>
          </a:blip>
          <a:stretch>
            <a:fillRect/>
          </a:stretch>
        </p:blipFill>
        <p:spPr>
          <a:xfrm>
            <a:off x="6201937" y="2063100"/>
            <a:ext cx="743947" cy="692700"/>
          </a:xfrm>
          <a:prstGeom prst="rect">
            <a:avLst/>
          </a:prstGeom>
          <a:noFill/>
          <a:ln>
            <a:noFill/>
          </a:ln>
        </p:spPr>
      </p:pic>
      <p:pic>
        <p:nvPicPr>
          <p:cNvPr id="255" name="Google Shape;255;p37"/>
          <p:cNvPicPr preferRelativeResize="0"/>
          <p:nvPr/>
        </p:nvPicPr>
        <p:blipFill>
          <a:blip r:embed="rId4">
            <a:alphaModFix/>
          </a:blip>
          <a:stretch>
            <a:fillRect/>
          </a:stretch>
        </p:blipFill>
        <p:spPr>
          <a:xfrm>
            <a:off x="6237850" y="3210475"/>
            <a:ext cx="673737" cy="627300"/>
          </a:xfrm>
          <a:prstGeom prst="rect">
            <a:avLst/>
          </a:prstGeom>
          <a:noFill/>
          <a:ln>
            <a:noFill/>
          </a:ln>
        </p:spPr>
      </p:pic>
      <p:pic>
        <p:nvPicPr>
          <p:cNvPr id="256" name="Google Shape;256;p37"/>
          <p:cNvPicPr preferRelativeResize="0"/>
          <p:nvPr/>
        </p:nvPicPr>
        <p:blipFill>
          <a:blip r:embed="rId4">
            <a:alphaModFix/>
          </a:blip>
          <a:stretch>
            <a:fillRect/>
          </a:stretch>
        </p:blipFill>
        <p:spPr>
          <a:xfrm>
            <a:off x="6237850" y="4087612"/>
            <a:ext cx="723600" cy="673738"/>
          </a:xfrm>
          <a:prstGeom prst="rect">
            <a:avLst/>
          </a:prstGeom>
          <a:noFill/>
          <a:ln>
            <a:noFill/>
          </a:ln>
        </p:spPr>
      </p:pic>
      <p:sp>
        <p:nvSpPr>
          <p:cNvPr id="257" name="Google Shape;257;p37"/>
          <p:cNvSpPr txBox="1"/>
          <p:nvPr/>
        </p:nvSpPr>
        <p:spPr>
          <a:xfrm>
            <a:off x="1001594" y="3469077"/>
            <a:ext cx="100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Customer</a:t>
            </a:r>
            <a:endParaRPr>
              <a:latin typeface="Lato"/>
              <a:ea typeface="Lato"/>
              <a:cs typeface="Lato"/>
              <a:sym typeface="Lato"/>
            </a:endParaRPr>
          </a:p>
        </p:txBody>
      </p:sp>
      <p:sp>
        <p:nvSpPr>
          <p:cNvPr id="258" name="Google Shape;258;p37"/>
          <p:cNvSpPr txBox="1"/>
          <p:nvPr/>
        </p:nvSpPr>
        <p:spPr>
          <a:xfrm>
            <a:off x="3485757" y="1286722"/>
            <a:ext cx="130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Lawn Buddy</a:t>
            </a:r>
            <a:endParaRPr>
              <a:latin typeface="Lato"/>
              <a:ea typeface="Lato"/>
              <a:cs typeface="Lato"/>
              <a:sym typeface="Lato"/>
            </a:endParaRPr>
          </a:p>
        </p:txBody>
      </p:sp>
      <p:sp>
        <p:nvSpPr>
          <p:cNvPr id="259" name="Google Shape;259;p37"/>
          <p:cNvSpPr txBox="1"/>
          <p:nvPr/>
        </p:nvSpPr>
        <p:spPr>
          <a:xfrm>
            <a:off x="3775329" y="4235911"/>
            <a:ext cx="72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Login</a:t>
            </a:r>
            <a:endParaRPr sz="1300">
              <a:solidFill>
                <a:schemeClr val="lt1"/>
              </a:solidFill>
              <a:latin typeface="Lato"/>
              <a:ea typeface="Lato"/>
              <a:cs typeface="Lato"/>
              <a:sym typeface="Lato"/>
            </a:endParaRPr>
          </a:p>
        </p:txBody>
      </p:sp>
      <p:sp>
        <p:nvSpPr>
          <p:cNvPr id="260" name="Google Shape;260;p37"/>
          <p:cNvSpPr/>
          <p:nvPr/>
        </p:nvSpPr>
        <p:spPr>
          <a:xfrm>
            <a:off x="3485767" y="1740478"/>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txBox="1"/>
          <p:nvPr/>
        </p:nvSpPr>
        <p:spPr>
          <a:xfrm>
            <a:off x="3635658" y="1782211"/>
            <a:ext cx="1002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Scan Lawn</a:t>
            </a:r>
            <a:endParaRPr sz="1300">
              <a:latin typeface="Lato"/>
              <a:ea typeface="Lato"/>
              <a:cs typeface="Lato"/>
              <a:sym typeface="Lato"/>
            </a:endParaRPr>
          </a:p>
        </p:txBody>
      </p:sp>
      <p:sp>
        <p:nvSpPr>
          <p:cNvPr id="262" name="Google Shape;262;p37"/>
          <p:cNvSpPr/>
          <p:nvPr/>
        </p:nvSpPr>
        <p:spPr>
          <a:xfrm>
            <a:off x="3485775" y="2661625"/>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txBox="1"/>
          <p:nvPr/>
        </p:nvSpPr>
        <p:spPr>
          <a:xfrm>
            <a:off x="3599355" y="2707835"/>
            <a:ext cx="1075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Service</a:t>
            </a:r>
            <a:endParaRPr sz="1300">
              <a:latin typeface="Lato"/>
              <a:ea typeface="Lato"/>
              <a:cs typeface="Lato"/>
              <a:sym typeface="Lato"/>
            </a:endParaRPr>
          </a:p>
        </p:txBody>
      </p:sp>
      <p:sp>
        <p:nvSpPr>
          <p:cNvPr id="264" name="Google Shape;264;p37"/>
          <p:cNvSpPr/>
          <p:nvPr/>
        </p:nvSpPr>
        <p:spPr>
          <a:xfrm>
            <a:off x="3485750" y="3571025"/>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7"/>
          <p:cNvPicPr preferRelativeResize="0"/>
          <p:nvPr/>
        </p:nvPicPr>
        <p:blipFill>
          <a:blip r:embed="rId5">
            <a:alphaModFix/>
          </a:blip>
          <a:stretch>
            <a:fillRect/>
          </a:stretch>
        </p:blipFill>
        <p:spPr>
          <a:xfrm rot="10800000">
            <a:off x="3975175" y="2241650"/>
            <a:ext cx="323875" cy="383850"/>
          </a:xfrm>
          <a:prstGeom prst="rect">
            <a:avLst/>
          </a:prstGeom>
          <a:noFill/>
          <a:ln>
            <a:noFill/>
          </a:ln>
        </p:spPr>
      </p:pic>
      <p:sp>
        <p:nvSpPr>
          <p:cNvPr id="266" name="Google Shape;266;p37"/>
          <p:cNvSpPr txBox="1"/>
          <p:nvPr/>
        </p:nvSpPr>
        <p:spPr>
          <a:xfrm>
            <a:off x="3672436" y="3619663"/>
            <a:ext cx="929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Checkout</a:t>
            </a:r>
            <a:endParaRPr sz="1300">
              <a:latin typeface="Lato"/>
              <a:ea typeface="Lato"/>
              <a:cs typeface="Lato"/>
              <a:sym typeface="Lato"/>
            </a:endParaRPr>
          </a:p>
        </p:txBody>
      </p:sp>
      <p:pic>
        <p:nvPicPr>
          <p:cNvPr id="267" name="Google Shape;267;p37"/>
          <p:cNvPicPr preferRelativeResize="0"/>
          <p:nvPr/>
        </p:nvPicPr>
        <p:blipFill>
          <a:blip r:embed="rId5">
            <a:alphaModFix/>
          </a:blip>
          <a:stretch>
            <a:fillRect/>
          </a:stretch>
        </p:blipFill>
        <p:spPr>
          <a:xfrm rot="10800000">
            <a:off x="3975150" y="3147525"/>
            <a:ext cx="323875" cy="383825"/>
          </a:xfrm>
          <a:prstGeom prst="rect">
            <a:avLst/>
          </a:prstGeom>
          <a:noFill/>
          <a:ln>
            <a:noFill/>
          </a:ln>
        </p:spPr>
      </p:pic>
      <p:sp>
        <p:nvSpPr>
          <p:cNvPr id="268" name="Google Shape;268;p37"/>
          <p:cNvSpPr txBox="1"/>
          <p:nvPr/>
        </p:nvSpPr>
        <p:spPr>
          <a:xfrm>
            <a:off x="6835374" y="1355075"/>
            <a:ext cx="1227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Authentication</a:t>
            </a:r>
            <a:endParaRPr sz="1100">
              <a:latin typeface="Lato"/>
              <a:ea typeface="Lato"/>
              <a:cs typeface="Lato"/>
              <a:sym typeface="Lato"/>
            </a:endParaRPr>
          </a:p>
        </p:txBody>
      </p:sp>
      <p:sp>
        <p:nvSpPr>
          <p:cNvPr id="269" name="Google Shape;269;p37"/>
          <p:cNvSpPr txBox="1"/>
          <p:nvPr/>
        </p:nvSpPr>
        <p:spPr>
          <a:xfrm>
            <a:off x="6911566" y="4081989"/>
            <a:ext cx="10755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Credit Payment Service</a:t>
            </a:r>
            <a:endParaRPr sz="1100">
              <a:latin typeface="Lato"/>
              <a:ea typeface="Lato"/>
              <a:cs typeface="Lato"/>
              <a:sym typeface="Lato"/>
            </a:endParaRPr>
          </a:p>
        </p:txBody>
      </p:sp>
      <p:cxnSp>
        <p:nvCxnSpPr>
          <p:cNvPr id="270" name="Google Shape;270;p37"/>
          <p:cNvCxnSpPr>
            <a:endCxn id="260" idx="2"/>
          </p:cNvCxnSpPr>
          <p:nvPr/>
        </p:nvCxnSpPr>
        <p:spPr>
          <a:xfrm flipH="1" rot="10800000">
            <a:off x="1842367" y="1983778"/>
            <a:ext cx="1643400" cy="818400"/>
          </a:xfrm>
          <a:prstGeom prst="straightConnector1">
            <a:avLst/>
          </a:prstGeom>
          <a:noFill/>
          <a:ln cap="flat" cmpd="sng" w="28575">
            <a:solidFill>
              <a:srgbClr val="191919"/>
            </a:solidFill>
            <a:prstDash val="solid"/>
            <a:round/>
            <a:headEnd len="med" w="med" type="none"/>
            <a:tailEnd len="med" w="med" type="none"/>
          </a:ln>
        </p:spPr>
      </p:cxnSp>
      <p:cxnSp>
        <p:nvCxnSpPr>
          <p:cNvPr id="271" name="Google Shape;271;p37"/>
          <p:cNvCxnSpPr>
            <a:endCxn id="249" idx="2"/>
          </p:cNvCxnSpPr>
          <p:nvPr/>
        </p:nvCxnSpPr>
        <p:spPr>
          <a:xfrm>
            <a:off x="1834850" y="2863550"/>
            <a:ext cx="1650900" cy="1564800"/>
          </a:xfrm>
          <a:prstGeom prst="straightConnector1">
            <a:avLst/>
          </a:prstGeom>
          <a:noFill/>
          <a:ln cap="flat" cmpd="sng" w="28575">
            <a:solidFill>
              <a:srgbClr val="191919"/>
            </a:solidFill>
            <a:prstDash val="solid"/>
            <a:round/>
            <a:headEnd len="med" w="med" type="none"/>
            <a:tailEnd len="med" w="med" type="none"/>
          </a:ln>
        </p:spPr>
      </p:cxnSp>
      <p:cxnSp>
        <p:nvCxnSpPr>
          <p:cNvPr id="272" name="Google Shape;272;p37"/>
          <p:cNvCxnSpPr>
            <a:endCxn id="264" idx="2"/>
          </p:cNvCxnSpPr>
          <p:nvPr/>
        </p:nvCxnSpPr>
        <p:spPr>
          <a:xfrm>
            <a:off x="1834850" y="2840525"/>
            <a:ext cx="1650900" cy="973800"/>
          </a:xfrm>
          <a:prstGeom prst="straightConnector1">
            <a:avLst/>
          </a:prstGeom>
          <a:noFill/>
          <a:ln cap="flat" cmpd="sng" w="28575">
            <a:solidFill>
              <a:srgbClr val="191919"/>
            </a:solidFill>
            <a:prstDash val="solid"/>
            <a:round/>
            <a:headEnd len="med" w="med" type="none"/>
            <a:tailEnd len="med" w="med" type="none"/>
          </a:ln>
        </p:spPr>
      </p:cxnSp>
      <p:cxnSp>
        <p:nvCxnSpPr>
          <p:cNvPr id="273" name="Google Shape;273;p37"/>
          <p:cNvCxnSpPr>
            <a:endCxn id="262" idx="2"/>
          </p:cNvCxnSpPr>
          <p:nvPr/>
        </p:nvCxnSpPr>
        <p:spPr>
          <a:xfrm>
            <a:off x="1834875" y="2811325"/>
            <a:ext cx="1650900" cy="93600"/>
          </a:xfrm>
          <a:prstGeom prst="straightConnector1">
            <a:avLst/>
          </a:prstGeom>
          <a:noFill/>
          <a:ln cap="flat" cmpd="sng" w="28575">
            <a:solidFill>
              <a:srgbClr val="191919"/>
            </a:solidFill>
            <a:prstDash val="solid"/>
            <a:round/>
            <a:headEnd len="med" w="med" type="none"/>
            <a:tailEnd len="med" w="med" type="none"/>
          </a:ln>
        </p:spPr>
      </p:cxnSp>
      <p:cxnSp>
        <p:nvCxnSpPr>
          <p:cNvPr id="274" name="Google Shape;274;p37"/>
          <p:cNvCxnSpPr>
            <a:stCxn id="256" idx="1"/>
            <a:endCxn id="264" idx="6"/>
          </p:cNvCxnSpPr>
          <p:nvPr/>
        </p:nvCxnSpPr>
        <p:spPr>
          <a:xfrm rot="10800000">
            <a:off x="4788250" y="3814281"/>
            <a:ext cx="1449600" cy="610200"/>
          </a:xfrm>
          <a:prstGeom prst="straightConnector1">
            <a:avLst/>
          </a:prstGeom>
          <a:noFill/>
          <a:ln cap="flat" cmpd="sng" w="28575">
            <a:solidFill>
              <a:srgbClr val="191919"/>
            </a:solidFill>
            <a:prstDash val="solid"/>
            <a:round/>
            <a:headEnd len="med" w="med" type="none"/>
            <a:tailEnd len="med" w="med" type="none"/>
          </a:ln>
        </p:spPr>
      </p:cxnSp>
      <p:cxnSp>
        <p:nvCxnSpPr>
          <p:cNvPr id="275" name="Google Shape;275;p37"/>
          <p:cNvCxnSpPr>
            <a:stCxn id="253" idx="1"/>
            <a:endCxn id="249" idx="6"/>
          </p:cNvCxnSpPr>
          <p:nvPr/>
        </p:nvCxnSpPr>
        <p:spPr>
          <a:xfrm flipH="1">
            <a:off x="4788425" y="1532071"/>
            <a:ext cx="1401600" cy="2896200"/>
          </a:xfrm>
          <a:prstGeom prst="straightConnector1">
            <a:avLst/>
          </a:prstGeom>
          <a:noFill/>
          <a:ln cap="flat" cmpd="sng" w="28575">
            <a:solidFill>
              <a:srgbClr val="191919"/>
            </a:solidFill>
            <a:prstDash val="solid"/>
            <a:round/>
            <a:headEnd len="med" w="med" type="none"/>
            <a:tailEnd len="med" w="med" type="none"/>
          </a:ln>
        </p:spPr>
      </p:cxnSp>
      <p:sp>
        <p:nvSpPr>
          <p:cNvPr id="276" name="Google Shape;276;p37"/>
          <p:cNvSpPr txBox="1"/>
          <p:nvPr/>
        </p:nvSpPr>
        <p:spPr>
          <a:xfrm>
            <a:off x="6911563" y="2282770"/>
            <a:ext cx="1075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Dataset</a:t>
            </a:r>
            <a:endParaRPr sz="1100">
              <a:latin typeface="Lato"/>
              <a:ea typeface="Lato"/>
              <a:cs typeface="Lato"/>
              <a:sym typeface="Lato"/>
            </a:endParaRPr>
          </a:p>
        </p:txBody>
      </p:sp>
      <p:cxnSp>
        <p:nvCxnSpPr>
          <p:cNvPr id="277" name="Google Shape;277;p37"/>
          <p:cNvCxnSpPr>
            <a:stCxn id="260" idx="6"/>
            <a:endCxn id="254" idx="1"/>
          </p:cNvCxnSpPr>
          <p:nvPr/>
        </p:nvCxnSpPr>
        <p:spPr>
          <a:xfrm>
            <a:off x="4788367" y="1983778"/>
            <a:ext cx="1413600" cy="425700"/>
          </a:xfrm>
          <a:prstGeom prst="straightConnector1">
            <a:avLst/>
          </a:prstGeom>
          <a:noFill/>
          <a:ln cap="flat" cmpd="sng" w="28575">
            <a:solidFill>
              <a:srgbClr val="191919"/>
            </a:solidFill>
            <a:prstDash val="solid"/>
            <a:round/>
            <a:headEnd len="med" w="med" type="none"/>
            <a:tailEnd len="med" w="med" type="none"/>
          </a:ln>
        </p:spPr>
      </p:cxnSp>
      <p:sp>
        <p:nvSpPr>
          <p:cNvPr id="278" name="Google Shape;278;p37"/>
          <p:cNvSpPr txBox="1"/>
          <p:nvPr/>
        </p:nvSpPr>
        <p:spPr>
          <a:xfrm>
            <a:off x="6911566" y="3346079"/>
            <a:ext cx="1075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Lawn Professional</a:t>
            </a:r>
            <a:endParaRPr sz="1100">
              <a:latin typeface="Lato"/>
              <a:ea typeface="Lato"/>
              <a:cs typeface="Lato"/>
              <a:sym typeface="Lato"/>
            </a:endParaRPr>
          </a:p>
        </p:txBody>
      </p:sp>
      <p:cxnSp>
        <p:nvCxnSpPr>
          <p:cNvPr id="279" name="Google Shape;279;p37"/>
          <p:cNvCxnSpPr>
            <a:stCxn id="255" idx="1"/>
            <a:endCxn id="262" idx="6"/>
          </p:cNvCxnSpPr>
          <p:nvPr/>
        </p:nvCxnSpPr>
        <p:spPr>
          <a:xfrm rot="10800000">
            <a:off x="4788250" y="2904925"/>
            <a:ext cx="1449600" cy="619200"/>
          </a:xfrm>
          <a:prstGeom prst="straightConnector1">
            <a:avLst/>
          </a:prstGeom>
          <a:noFill/>
          <a:ln cap="flat" cmpd="sng" w="28575">
            <a:solidFill>
              <a:srgbClr val="191919"/>
            </a:solidFill>
            <a:prstDash val="solid"/>
            <a:round/>
            <a:headEnd len="med" w="med" type="none"/>
            <a:tailEnd len="med" w="med" type="none"/>
          </a:ln>
        </p:spPr>
      </p:cxnSp>
      <p:cxnSp>
        <p:nvCxnSpPr>
          <p:cNvPr id="280" name="Google Shape;280;p37"/>
          <p:cNvCxnSpPr>
            <a:stCxn id="253" idx="1"/>
            <a:endCxn id="260" idx="6"/>
          </p:cNvCxnSpPr>
          <p:nvPr/>
        </p:nvCxnSpPr>
        <p:spPr>
          <a:xfrm flipH="1">
            <a:off x="4788425" y="1532071"/>
            <a:ext cx="1401600" cy="451800"/>
          </a:xfrm>
          <a:prstGeom prst="straightConnector1">
            <a:avLst/>
          </a:prstGeom>
          <a:noFill/>
          <a:ln cap="flat" cmpd="sng" w="28575">
            <a:solidFill>
              <a:srgbClr val="191919"/>
            </a:solidFill>
            <a:prstDash val="solid"/>
            <a:round/>
            <a:headEnd len="med" w="med" type="none"/>
            <a:tailEnd len="med" w="med" type="none"/>
          </a:ln>
        </p:spPr>
      </p:cxnSp>
      <p:cxnSp>
        <p:nvCxnSpPr>
          <p:cNvPr id="281" name="Google Shape;281;p37"/>
          <p:cNvCxnSpPr>
            <a:stCxn id="253" idx="1"/>
            <a:endCxn id="264" idx="6"/>
          </p:cNvCxnSpPr>
          <p:nvPr/>
        </p:nvCxnSpPr>
        <p:spPr>
          <a:xfrm flipH="1">
            <a:off x="4788425" y="1532071"/>
            <a:ext cx="1401600" cy="2282400"/>
          </a:xfrm>
          <a:prstGeom prst="straightConnector1">
            <a:avLst/>
          </a:prstGeom>
          <a:noFill/>
          <a:ln cap="flat" cmpd="sng" w="28575">
            <a:solidFill>
              <a:srgbClr val="191919"/>
            </a:solidFill>
            <a:prstDash val="solid"/>
            <a:round/>
            <a:headEnd len="med" w="med" type="none"/>
            <a:tailEnd len="med" w="med" type="none"/>
          </a:ln>
        </p:spPr>
      </p:cxnSp>
      <p:cxnSp>
        <p:nvCxnSpPr>
          <p:cNvPr id="282" name="Google Shape;282;p37"/>
          <p:cNvCxnSpPr>
            <a:stCxn id="255" idx="1"/>
            <a:endCxn id="264" idx="6"/>
          </p:cNvCxnSpPr>
          <p:nvPr/>
        </p:nvCxnSpPr>
        <p:spPr>
          <a:xfrm flipH="1">
            <a:off x="4788250" y="3524125"/>
            <a:ext cx="1449600" cy="290100"/>
          </a:xfrm>
          <a:prstGeom prst="straightConnector1">
            <a:avLst/>
          </a:prstGeom>
          <a:noFill/>
          <a:ln cap="flat" cmpd="sng" w="28575">
            <a:solidFill>
              <a:srgbClr val="191919"/>
            </a:solidFill>
            <a:prstDash val="solid"/>
            <a:round/>
            <a:headEnd len="med" w="med" type="none"/>
            <a:tailEnd len="med" w="med" type="none"/>
          </a:ln>
        </p:spPr>
      </p:cxnSp>
      <p:sp>
        <p:nvSpPr>
          <p:cNvPr id="283" name="Google Shape;283;p37"/>
          <p:cNvSpPr txBox="1"/>
          <p:nvPr/>
        </p:nvSpPr>
        <p:spPr>
          <a:xfrm>
            <a:off x="2243758" y="2559323"/>
            <a:ext cx="100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&lt;&lt;selects&gt;&gt;</a:t>
            </a:r>
            <a:endParaRPr sz="1100">
              <a:latin typeface="Lato"/>
              <a:ea typeface="Lato"/>
              <a:cs typeface="Lato"/>
              <a:sym typeface="Lato"/>
            </a:endParaRPr>
          </a:p>
        </p:txBody>
      </p:sp>
      <p:sp>
        <p:nvSpPr>
          <p:cNvPr id="284" name="Google Shape;284;p37"/>
          <p:cNvSpPr txBox="1"/>
          <p:nvPr/>
        </p:nvSpPr>
        <p:spPr>
          <a:xfrm>
            <a:off x="5499212" y="2992075"/>
            <a:ext cx="1075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&lt;&lt;confirms&gt;&gt;</a:t>
            </a:r>
            <a:endParaRPr sz="1100">
              <a:latin typeface="Lato"/>
              <a:ea typeface="Lato"/>
              <a:cs typeface="Lato"/>
              <a:sym typeface="Lato"/>
            </a:endParaRPr>
          </a:p>
        </p:txBody>
      </p:sp>
      <p:cxnSp>
        <p:nvCxnSpPr>
          <p:cNvPr id="285" name="Google Shape;285;p37"/>
          <p:cNvCxnSpPr>
            <a:stCxn id="262" idx="6"/>
            <a:endCxn id="254" idx="1"/>
          </p:cNvCxnSpPr>
          <p:nvPr/>
        </p:nvCxnSpPr>
        <p:spPr>
          <a:xfrm flipH="1" rot="10800000">
            <a:off x="4788375" y="2409325"/>
            <a:ext cx="1413600" cy="495600"/>
          </a:xfrm>
          <a:prstGeom prst="straightConnector1">
            <a:avLst/>
          </a:prstGeom>
          <a:noFill/>
          <a:ln cap="flat" cmpd="sng" w="28575">
            <a:solidFill>
              <a:srgbClr val="19191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8"/>
          <p:cNvPicPr preferRelativeResize="0"/>
          <p:nvPr/>
        </p:nvPicPr>
        <p:blipFill>
          <a:blip r:embed="rId3">
            <a:alphaModFix/>
          </a:blip>
          <a:stretch>
            <a:fillRect/>
          </a:stretch>
        </p:blipFill>
        <p:spPr>
          <a:xfrm>
            <a:off x="963158" y="1539094"/>
            <a:ext cx="1599885" cy="3251961"/>
          </a:xfrm>
          <a:prstGeom prst="rect">
            <a:avLst/>
          </a:prstGeom>
          <a:noFill/>
          <a:ln>
            <a:noFill/>
          </a:ln>
        </p:spPr>
      </p:pic>
      <p:pic>
        <p:nvPicPr>
          <p:cNvPr id="291" name="Google Shape;291;p38"/>
          <p:cNvPicPr preferRelativeResize="0"/>
          <p:nvPr/>
        </p:nvPicPr>
        <p:blipFill>
          <a:blip r:embed="rId4">
            <a:alphaModFix/>
          </a:blip>
          <a:stretch>
            <a:fillRect/>
          </a:stretch>
        </p:blipFill>
        <p:spPr>
          <a:xfrm>
            <a:off x="1067137" y="1838054"/>
            <a:ext cx="1391924" cy="2795595"/>
          </a:xfrm>
          <a:prstGeom prst="rect">
            <a:avLst/>
          </a:prstGeom>
          <a:noFill/>
          <a:ln>
            <a:noFill/>
          </a:ln>
        </p:spPr>
      </p:pic>
      <p:pic>
        <p:nvPicPr>
          <p:cNvPr id="292" name="Google Shape;292;p38"/>
          <p:cNvPicPr preferRelativeResize="0"/>
          <p:nvPr/>
        </p:nvPicPr>
        <p:blipFill>
          <a:blip r:embed="rId5">
            <a:alphaModFix/>
          </a:blip>
          <a:stretch>
            <a:fillRect/>
          </a:stretch>
        </p:blipFill>
        <p:spPr>
          <a:xfrm rot="5400000">
            <a:off x="2634674" y="2591477"/>
            <a:ext cx="982345" cy="997152"/>
          </a:xfrm>
          <a:prstGeom prst="rect">
            <a:avLst/>
          </a:prstGeom>
          <a:noFill/>
          <a:ln>
            <a:noFill/>
          </a:ln>
        </p:spPr>
      </p:pic>
      <p:sp>
        <p:nvSpPr>
          <p:cNvPr id="293" name="Google Shape;293;p38"/>
          <p:cNvSpPr txBox="1"/>
          <p:nvPr/>
        </p:nvSpPr>
        <p:spPr>
          <a:xfrm>
            <a:off x="4160770" y="1121810"/>
            <a:ext cx="655623"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Query</a:t>
            </a:r>
            <a:endParaRPr b="1" i="1">
              <a:latin typeface="Lato"/>
              <a:ea typeface="Lato"/>
              <a:cs typeface="Lato"/>
              <a:sym typeface="Lato"/>
            </a:endParaRPr>
          </a:p>
        </p:txBody>
      </p:sp>
      <p:sp>
        <p:nvSpPr>
          <p:cNvPr id="294" name="Google Shape;294;p38"/>
          <p:cNvSpPr txBox="1"/>
          <p:nvPr/>
        </p:nvSpPr>
        <p:spPr>
          <a:xfrm>
            <a:off x="1435288" y="1121810"/>
            <a:ext cx="655623"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Scan</a:t>
            </a:r>
            <a:endParaRPr b="1" i="1">
              <a:latin typeface="Lato"/>
              <a:ea typeface="Lato"/>
              <a:cs typeface="Lato"/>
              <a:sym typeface="Lato"/>
            </a:endParaRPr>
          </a:p>
        </p:txBody>
      </p:sp>
      <p:pic>
        <p:nvPicPr>
          <p:cNvPr id="295" name="Google Shape;295;p38"/>
          <p:cNvPicPr preferRelativeResize="0"/>
          <p:nvPr/>
        </p:nvPicPr>
        <p:blipFill>
          <a:blip r:embed="rId3">
            <a:alphaModFix/>
          </a:blip>
          <a:stretch>
            <a:fillRect/>
          </a:stretch>
        </p:blipFill>
        <p:spPr>
          <a:xfrm>
            <a:off x="3688639" y="1539094"/>
            <a:ext cx="1599885" cy="3251961"/>
          </a:xfrm>
          <a:prstGeom prst="rect">
            <a:avLst/>
          </a:prstGeom>
          <a:noFill/>
          <a:ln>
            <a:noFill/>
          </a:ln>
        </p:spPr>
      </p:pic>
      <p:sp>
        <p:nvSpPr>
          <p:cNvPr id="296" name="Google Shape;296;p38"/>
          <p:cNvSpPr/>
          <p:nvPr/>
        </p:nvSpPr>
        <p:spPr>
          <a:xfrm>
            <a:off x="3817897" y="1864943"/>
            <a:ext cx="1347167" cy="268943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8"/>
          <p:cNvPicPr preferRelativeResize="0"/>
          <p:nvPr/>
        </p:nvPicPr>
        <p:blipFill rotWithShape="1">
          <a:blip r:embed="rId4">
            <a:alphaModFix/>
          </a:blip>
          <a:srcRect b="30762" l="0" r="0" t="27923"/>
          <a:stretch/>
        </p:blipFill>
        <p:spPr>
          <a:xfrm>
            <a:off x="3795529" y="3837436"/>
            <a:ext cx="1391905" cy="796213"/>
          </a:xfrm>
          <a:prstGeom prst="rect">
            <a:avLst/>
          </a:prstGeom>
          <a:noFill/>
          <a:ln>
            <a:noFill/>
          </a:ln>
        </p:spPr>
      </p:pic>
      <p:sp>
        <p:nvSpPr>
          <p:cNvPr id="298" name="Google Shape;298;p38"/>
          <p:cNvSpPr txBox="1"/>
          <p:nvPr/>
        </p:nvSpPr>
        <p:spPr>
          <a:xfrm>
            <a:off x="3742980" y="3607859"/>
            <a:ext cx="2061055" cy="30789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size: </a:t>
            </a:r>
            <a:r>
              <a:rPr b="1" lang="en" sz="800">
                <a:highlight>
                  <a:schemeClr val="lt1"/>
                </a:highlight>
                <a:latin typeface="Lato"/>
                <a:ea typeface="Lato"/>
                <a:cs typeface="Lato"/>
                <a:sym typeface="Lato"/>
              </a:rPr>
              <a:t>20 x 35 sq. ft</a:t>
            </a:r>
            <a:endParaRPr b="1" sz="800">
              <a:highlight>
                <a:schemeClr val="lt1"/>
              </a:highlight>
              <a:latin typeface="Lato"/>
              <a:ea typeface="Lato"/>
              <a:cs typeface="Lato"/>
              <a:sym typeface="Lato"/>
            </a:endParaRPr>
          </a:p>
        </p:txBody>
      </p:sp>
      <p:pic>
        <p:nvPicPr>
          <p:cNvPr id="299" name="Google Shape;299;p38"/>
          <p:cNvPicPr preferRelativeResize="0"/>
          <p:nvPr/>
        </p:nvPicPr>
        <p:blipFill rotWithShape="1">
          <a:blip r:embed="rId4">
            <a:alphaModFix/>
          </a:blip>
          <a:srcRect b="33796" l="19805" r="70154" t="47881"/>
          <a:stretch/>
        </p:blipFill>
        <p:spPr>
          <a:xfrm>
            <a:off x="4516371" y="2821352"/>
            <a:ext cx="610652" cy="823426"/>
          </a:xfrm>
          <a:prstGeom prst="rect">
            <a:avLst/>
          </a:prstGeom>
          <a:noFill/>
          <a:ln>
            <a:noFill/>
          </a:ln>
        </p:spPr>
      </p:pic>
      <p:sp>
        <p:nvSpPr>
          <p:cNvPr id="300" name="Google Shape;300;p38"/>
          <p:cNvSpPr txBox="1"/>
          <p:nvPr/>
        </p:nvSpPr>
        <p:spPr>
          <a:xfrm>
            <a:off x="3842033" y="3011756"/>
            <a:ext cx="586610" cy="50796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highlight>
                  <a:schemeClr val="lt1"/>
                </a:highlight>
                <a:latin typeface="Lato"/>
                <a:ea typeface="Lato"/>
                <a:cs typeface="Lato"/>
                <a:sym typeface="Lato"/>
              </a:rPr>
              <a:t>Blade length: </a:t>
            </a:r>
            <a:endParaRPr sz="700">
              <a:highlight>
                <a:schemeClr val="lt1"/>
              </a:highlight>
              <a:latin typeface="Lato"/>
              <a:ea typeface="Lato"/>
              <a:cs typeface="Lato"/>
              <a:sym typeface="Lato"/>
            </a:endParaRPr>
          </a:p>
          <a:p>
            <a:pPr indent="0" lvl="0" marL="0" rtl="0" algn="l">
              <a:spcBef>
                <a:spcPts val="0"/>
              </a:spcBef>
              <a:spcAft>
                <a:spcPts val="0"/>
              </a:spcAft>
              <a:buNone/>
            </a:pPr>
            <a:r>
              <a:rPr b="1" lang="en" sz="700">
                <a:highlight>
                  <a:schemeClr val="lt1"/>
                </a:highlight>
                <a:latin typeface="Lato"/>
                <a:ea typeface="Lato"/>
                <a:cs typeface="Lato"/>
                <a:sym typeface="Lato"/>
              </a:rPr>
              <a:t>5 inches </a:t>
            </a:r>
            <a:endParaRPr b="1" sz="700">
              <a:highlight>
                <a:schemeClr val="lt1"/>
              </a:highlight>
              <a:latin typeface="Lato"/>
              <a:ea typeface="Lato"/>
              <a:cs typeface="Lato"/>
              <a:sym typeface="Lato"/>
            </a:endParaRPr>
          </a:p>
        </p:txBody>
      </p:sp>
      <p:sp>
        <p:nvSpPr>
          <p:cNvPr id="301" name="Google Shape;301;p38"/>
          <p:cNvSpPr txBox="1"/>
          <p:nvPr/>
        </p:nvSpPr>
        <p:spPr>
          <a:xfrm>
            <a:off x="3842033" y="2211269"/>
            <a:ext cx="610652" cy="5542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quality: </a:t>
            </a:r>
            <a:endParaRPr sz="800">
              <a:highlight>
                <a:schemeClr val="lt1"/>
              </a:highlight>
              <a:latin typeface="Lato"/>
              <a:ea typeface="Lato"/>
              <a:cs typeface="Lato"/>
              <a:sym typeface="Lato"/>
            </a:endParaRPr>
          </a:p>
          <a:p>
            <a:pPr indent="0" lvl="0" marL="0" rtl="0" algn="l">
              <a:spcBef>
                <a:spcPts val="0"/>
              </a:spcBef>
              <a:spcAft>
                <a:spcPts val="0"/>
              </a:spcAft>
              <a:buNone/>
            </a:pPr>
            <a:r>
              <a:rPr b="1" lang="en" sz="800">
                <a:highlight>
                  <a:schemeClr val="lt1"/>
                </a:highlight>
                <a:latin typeface="Lato"/>
                <a:ea typeface="Lato"/>
                <a:cs typeface="Lato"/>
                <a:sym typeface="Lato"/>
              </a:rPr>
              <a:t>poor</a:t>
            </a:r>
            <a:endParaRPr b="1" sz="800">
              <a:highlight>
                <a:schemeClr val="lt1"/>
              </a:highlight>
              <a:latin typeface="Lato"/>
              <a:ea typeface="Lato"/>
              <a:cs typeface="Lato"/>
              <a:sym typeface="Lato"/>
            </a:endParaRPr>
          </a:p>
        </p:txBody>
      </p:sp>
      <p:sp>
        <p:nvSpPr>
          <p:cNvPr id="302" name="Google Shape;302;p38"/>
          <p:cNvSpPr txBox="1"/>
          <p:nvPr/>
        </p:nvSpPr>
        <p:spPr>
          <a:xfrm>
            <a:off x="3842033" y="1847458"/>
            <a:ext cx="1021335" cy="30789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 Lawn terrain: </a:t>
            </a:r>
            <a:r>
              <a:rPr b="1" lang="en" sz="800">
                <a:highlight>
                  <a:schemeClr val="lt1"/>
                </a:highlight>
                <a:latin typeface="Lato"/>
                <a:ea typeface="Lato"/>
                <a:cs typeface="Lato"/>
                <a:sym typeface="Lato"/>
              </a:rPr>
              <a:t>flat</a:t>
            </a:r>
            <a:endParaRPr b="1" sz="800">
              <a:highlight>
                <a:schemeClr val="lt1"/>
              </a:highlight>
              <a:latin typeface="Lato"/>
              <a:ea typeface="Lato"/>
              <a:cs typeface="Lato"/>
              <a:sym typeface="Lato"/>
            </a:endParaRPr>
          </a:p>
        </p:txBody>
      </p:sp>
      <p:pic>
        <p:nvPicPr>
          <p:cNvPr id="303" name="Google Shape;303;p38"/>
          <p:cNvPicPr preferRelativeResize="0"/>
          <p:nvPr/>
        </p:nvPicPr>
        <p:blipFill rotWithShape="1">
          <a:blip r:embed="rId4">
            <a:alphaModFix/>
          </a:blip>
          <a:srcRect b="57163" l="42264" r="47123" t="32326"/>
          <a:stretch/>
        </p:blipFill>
        <p:spPr>
          <a:xfrm>
            <a:off x="4816322" y="1864943"/>
            <a:ext cx="310699" cy="227370"/>
          </a:xfrm>
          <a:prstGeom prst="rect">
            <a:avLst/>
          </a:prstGeom>
          <a:noFill/>
          <a:ln>
            <a:noFill/>
          </a:ln>
        </p:spPr>
      </p:pic>
      <p:pic>
        <p:nvPicPr>
          <p:cNvPr id="304" name="Google Shape;304;p38"/>
          <p:cNvPicPr preferRelativeResize="0"/>
          <p:nvPr/>
        </p:nvPicPr>
        <p:blipFill rotWithShape="1">
          <a:blip r:embed="rId4">
            <a:alphaModFix/>
          </a:blip>
          <a:srcRect b="43042" l="61714" r="15402" t="33006"/>
          <a:stretch/>
        </p:blipFill>
        <p:spPr>
          <a:xfrm>
            <a:off x="4404354" y="2171366"/>
            <a:ext cx="738286" cy="570933"/>
          </a:xfrm>
          <a:prstGeom prst="rect">
            <a:avLst/>
          </a:prstGeom>
          <a:noFill/>
          <a:ln>
            <a:noFill/>
          </a:ln>
        </p:spPr>
      </p:pic>
      <p:sp>
        <p:nvSpPr>
          <p:cNvPr id="305" name="Google Shape;305;p38"/>
          <p:cNvSpPr txBox="1"/>
          <p:nvPr/>
        </p:nvSpPr>
        <p:spPr>
          <a:xfrm>
            <a:off x="6742601" y="1121800"/>
            <a:ext cx="1184251"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Final Output</a:t>
            </a:r>
            <a:endParaRPr b="1" i="1">
              <a:latin typeface="Lato"/>
              <a:ea typeface="Lato"/>
              <a:cs typeface="Lato"/>
              <a:sym typeface="Lato"/>
            </a:endParaRPr>
          </a:p>
        </p:txBody>
      </p:sp>
      <p:pic>
        <p:nvPicPr>
          <p:cNvPr id="306" name="Google Shape;306;p38"/>
          <p:cNvPicPr preferRelativeResize="0"/>
          <p:nvPr/>
        </p:nvPicPr>
        <p:blipFill>
          <a:blip r:embed="rId5">
            <a:alphaModFix/>
          </a:blip>
          <a:stretch>
            <a:fillRect/>
          </a:stretch>
        </p:blipFill>
        <p:spPr>
          <a:xfrm rot="5400000">
            <a:off x="5382480" y="2590849"/>
            <a:ext cx="1065751" cy="1081816"/>
          </a:xfrm>
          <a:prstGeom prst="rect">
            <a:avLst/>
          </a:prstGeom>
          <a:noFill/>
          <a:ln>
            <a:noFill/>
          </a:ln>
        </p:spPr>
      </p:pic>
      <p:pic>
        <p:nvPicPr>
          <p:cNvPr id="307" name="Google Shape;307;p38"/>
          <p:cNvPicPr preferRelativeResize="0"/>
          <p:nvPr/>
        </p:nvPicPr>
        <p:blipFill>
          <a:blip r:embed="rId6">
            <a:alphaModFix/>
          </a:blip>
          <a:stretch>
            <a:fillRect/>
          </a:stretch>
        </p:blipFill>
        <p:spPr>
          <a:xfrm>
            <a:off x="6580961" y="1539097"/>
            <a:ext cx="1599885" cy="3252002"/>
          </a:xfrm>
          <a:prstGeom prst="rect">
            <a:avLst/>
          </a:prstGeom>
          <a:noFill/>
          <a:ln>
            <a:noFill/>
          </a:ln>
        </p:spPr>
      </p:pic>
      <p:sp>
        <p:nvSpPr>
          <p:cNvPr id="308" name="Google Shape;308;p38"/>
          <p:cNvSpPr/>
          <p:nvPr/>
        </p:nvSpPr>
        <p:spPr>
          <a:xfrm>
            <a:off x="6752893" y="1838402"/>
            <a:ext cx="1257789" cy="2795316"/>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8"/>
          <p:cNvPicPr preferRelativeResize="0"/>
          <p:nvPr/>
        </p:nvPicPr>
        <p:blipFill rotWithShape="1">
          <a:blip r:embed="rId6">
            <a:alphaModFix/>
          </a:blip>
          <a:srcRect b="47195" l="10367" r="13003" t="38298"/>
          <a:stretch/>
        </p:blipFill>
        <p:spPr>
          <a:xfrm>
            <a:off x="6665650" y="2378775"/>
            <a:ext cx="1391925" cy="535576"/>
          </a:xfrm>
          <a:prstGeom prst="rect">
            <a:avLst/>
          </a:prstGeom>
          <a:noFill/>
          <a:ln>
            <a:noFill/>
          </a:ln>
        </p:spPr>
      </p:pic>
      <p:sp>
        <p:nvSpPr>
          <p:cNvPr id="310" name="Google Shape;310;p38"/>
          <p:cNvSpPr txBox="1"/>
          <p:nvPr/>
        </p:nvSpPr>
        <p:spPr>
          <a:xfrm>
            <a:off x="6657434" y="1935718"/>
            <a:ext cx="142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Suggested Lawn Professional</a:t>
            </a:r>
            <a:endParaRPr b="1" sz="1000">
              <a:solidFill>
                <a:srgbClr val="1A711D"/>
              </a:solidFill>
              <a:latin typeface="Times New Roman"/>
              <a:ea typeface="Times New Roman"/>
              <a:cs typeface="Times New Roman"/>
              <a:sym typeface="Times New Roman"/>
            </a:endParaRPr>
          </a:p>
        </p:txBody>
      </p:sp>
      <p:sp>
        <p:nvSpPr>
          <p:cNvPr id="311" name="Google Shape;31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it Works</a:t>
            </a:r>
            <a:endParaRPr sz="2800"/>
          </a:p>
        </p:txBody>
      </p:sp>
      <p:pic>
        <p:nvPicPr>
          <p:cNvPr id="312" name="Google Shape;312;p38"/>
          <p:cNvPicPr preferRelativeResize="0"/>
          <p:nvPr/>
        </p:nvPicPr>
        <p:blipFill>
          <a:blip r:embed="rId7">
            <a:alphaModFix/>
          </a:blip>
          <a:stretch>
            <a:fillRect/>
          </a:stretch>
        </p:blipFill>
        <p:spPr>
          <a:xfrm>
            <a:off x="8064600" y="234850"/>
            <a:ext cx="886950" cy="886950"/>
          </a:xfrm>
          <a:prstGeom prst="rect">
            <a:avLst/>
          </a:prstGeom>
          <a:noFill/>
          <a:ln>
            <a:noFill/>
          </a:ln>
        </p:spPr>
      </p:pic>
      <p:sp>
        <p:nvSpPr>
          <p:cNvPr id="313" name="Google Shape;313;p38"/>
          <p:cNvSpPr/>
          <p:nvPr/>
        </p:nvSpPr>
        <p:spPr>
          <a:xfrm>
            <a:off x="6758500" y="4190400"/>
            <a:ext cx="1259172" cy="270324"/>
          </a:xfrm>
          <a:prstGeom prst="flowChartTerminator">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1A711D"/>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C</a:t>
            </a:r>
            <a:r>
              <a:rPr lang="en" sz="900">
                <a:solidFill>
                  <a:schemeClr val="lt1"/>
                </a:solidFill>
              </a:rPr>
              <a:t>ontinue to pricing</a:t>
            </a:r>
            <a:endParaRPr sz="900">
              <a:solidFill>
                <a:schemeClr val="lt1"/>
              </a:solidFill>
            </a:endParaRPr>
          </a:p>
        </p:txBody>
      </p:sp>
      <p:sp>
        <p:nvSpPr>
          <p:cNvPr id="314" name="Google Shape;314;p38"/>
          <p:cNvSpPr txBox="1"/>
          <p:nvPr/>
        </p:nvSpPr>
        <p:spPr>
          <a:xfrm>
            <a:off x="6665659" y="2844493"/>
            <a:ext cx="142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Days</a:t>
            </a:r>
            <a:endParaRPr b="1" sz="1000">
              <a:solidFill>
                <a:srgbClr val="1A711D"/>
              </a:solidFill>
              <a:latin typeface="Times New Roman"/>
              <a:ea typeface="Times New Roman"/>
              <a:cs typeface="Times New Roman"/>
              <a:sym typeface="Times New Roman"/>
            </a:endParaRPr>
          </a:p>
        </p:txBody>
      </p:sp>
      <p:sp>
        <p:nvSpPr>
          <p:cNvPr id="315" name="Google Shape;315;p38"/>
          <p:cNvSpPr/>
          <p:nvPr/>
        </p:nvSpPr>
        <p:spPr>
          <a:xfrm>
            <a:off x="6703700"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Mon</a:t>
            </a:r>
            <a:endParaRPr sz="800">
              <a:solidFill>
                <a:schemeClr val="lt1"/>
              </a:solidFill>
            </a:endParaRPr>
          </a:p>
        </p:txBody>
      </p:sp>
      <p:sp>
        <p:nvSpPr>
          <p:cNvPr id="316" name="Google Shape;316;p38"/>
          <p:cNvSpPr/>
          <p:nvPr/>
        </p:nvSpPr>
        <p:spPr>
          <a:xfrm>
            <a:off x="7159275"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Wed</a:t>
            </a:r>
            <a:endParaRPr sz="800">
              <a:solidFill>
                <a:schemeClr val="lt1"/>
              </a:solidFill>
            </a:endParaRPr>
          </a:p>
        </p:txBody>
      </p:sp>
      <p:sp>
        <p:nvSpPr>
          <p:cNvPr id="317" name="Google Shape;317;p38"/>
          <p:cNvSpPr/>
          <p:nvPr/>
        </p:nvSpPr>
        <p:spPr>
          <a:xfrm>
            <a:off x="7614850"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Fri</a:t>
            </a:r>
            <a:endParaRPr sz="800">
              <a:solidFill>
                <a:schemeClr val="lt1"/>
              </a:solidFill>
            </a:endParaRPr>
          </a:p>
        </p:txBody>
      </p:sp>
      <p:sp>
        <p:nvSpPr>
          <p:cNvPr id="318" name="Google Shape;318;p38"/>
          <p:cNvSpPr txBox="1"/>
          <p:nvPr/>
        </p:nvSpPr>
        <p:spPr>
          <a:xfrm>
            <a:off x="6665659" y="3346318"/>
            <a:ext cx="142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Duration</a:t>
            </a:r>
            <a:endParaRPr b="1" sz="1000">
              <a:solidFill>
                <a:srgbClr val="1A711D"/>
              </a:solidFill>
              <a:latin typeface="Times New Roman"/>
              <a:ea typeface="Times New Roman"/>
              <a:cs typeface="Times New Roman"/>
              <a:sym typeface="Times New Roman"/>
            </a:endParaRPr>
          </a:p>
        </p:txBody>
      </p:sp>
      <p:sp>
        <p:nvSpPr>
          <p:cNvPr id="319" name="Google Shape;319;p38"/>
          <p:cNvSpPr/>
          <p:nvPr/>
        </p:nvSpPr>
        <p:spPr>
          <a:xfrm>
            <a:off x="6944600" y="3676921"/>
            <a:ext cx="886950" cy="160488"/>
          </a:xfrm>
          <a:prstGeom prst="flowChartTermina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Weekly</a:t>
            </a:r>
            <a:endParaRPr sz="800">
              <a:solidFill>
                <a:schemeClr val="lt1"/>
              </a:solidFill>
            </a:endParaRPr>
          </a:p>
        </p:txBody>
      </p:sp>
      <p:sp>
        <p:nvSpPr>
          <p:cNvPr id="320" name="Google Shape;320;p38"/>
          <p:cNvSpPr/>
          <p:nvPr/>
        </p:nvSpPr>
        <p:spPr>
          <a:xfrm>
            <a:off x="6944613" y="3933658"/>
            <a:ext cx="886950" cy="160488"/>
          </a:xfrm>
          <a:prstGeom prst="flowChartTermina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Monthly</a:t>
            </a:r>
            <a:endParaRPr sz="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Cutting Edge Technology video for BIT 5594-Web-Based" id="325" name="Google Shape;325;p39" title="Cutting Edge Technology: Object Recognition with Build, Measure, Learn">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Appendix</a:t>
            </a:r>
            <a:endParaRPr sz="2800"/>
          </a:p>
        </p:txBody>
      </p:sp>
      <p:sp>
        <p:nvSpPr>
          <p:cNvPr id="331" name="Google Shape;331;p40"/>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u="sng">
                <a:solidFill>
                  <a:schemeClr val="hlink"/>
                </a:solidFill>
                <a:hlinkClick r:id="rId3"/>
              </a:rPr>
              <a:t>https://www.folio3.ai/blog/object-recognition-explained/</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rPr>
              <a:t>https://blog.superannotate.com/object-detection-with-deep-learning/</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4">
                  <a:extLst>
                    <a:ext uri="{A12FA001-AC4F-418D-AE19-62706E023703}">
                      <ahyp:hlinkClr val="tx"/>
                    </a:ext>
                  </a:extLst>
                </a:hlinkClick>
              </a:rPr>
              <a:t>https://pyxl.com/blog/image-recognition-in-ecommerce/</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5">
                  <a:extLst>
                    <a:ext uri="{A12FA001-AC4F-418D-AE19-62706E023703}">
                      <ahyp:hlinkClr val="tx"/>
                    </a:ext>
                  </a:extLst>
                </a:hlinkClick>
              </a:rPr>
              <a:t>https://icons8.com</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6">
                  <a:extLst>
                    <a:ext uri="{A12FA001-AC4F-418D-AE19-62706E023703}">
                      <ahyp:hlinkClr val="tx"/>
                    </a:ext>
                  </a:extLst>
                </a:hlinkClick>
              </a:rPr>
              <a:t>https://venturebeat.com/2019/09/17/pinterests-lens-can-now-recognize-2-5-billion-home-and-fashion-objects/</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7">
                  <a:extLst>
                    <a:ext uri="{A12FA001-AC4F-418D-AE19-62706E023703}">
                      <ahyp:hlinkClr val="tx"/>
                    </a:ext>
                  </a:extLst>
                </a:hlinkClick>
              </a:rPr>
              <a:t>https://newsroom.pinterest.com/en/post/shop-with-your-camera-pinterest-launches-shop-tab-on-lens-visual-search-results</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8">
                  <a:extLst>
                    <a:ext uri="{A12FA001-AC4F-418D-AE19-62706E023703}">
                      <ahyp:hlinkClr val="tx"/>
                    </a:ext>
                  </a:extLst>
                </a:hlinkClick>
              </a:rPr>
              <a:t>https://medium.com/swlh/pinterest-lens-what-the-latest-updates-mean-for-visual-search-59642cb6b326</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9">
                  <a:extLst>
                    <a:ext uri="{A12FA001-AC4F-418D-AE19-62706E023703}">
                      <ahyp:hlinkClr val="tx"/>
                    </a:ext>
                  </a:extLst>
                </a:hlinkClick>
              </a:rPr>
              <a:t>https://www.fritz.ai/object-detection/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0">
                  <a:extLst>
                    <a:ext uri="{A12FA001-AC4F-418D-AE19-62706E023703}">
                      <ahyp:hlinkClr val="tx"/>
                    </a:ext>
                  </a:extLst>
                </a:hlinkClick>
              </a:rPr>
              <a:t>https://www.reddit.com/r/lawncare/comments/fiz9y9/restoring_bad_lawn/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1">
                  <a:extLst>
                    <a:ext uri="{A12FA001-AC4F-418D-AE19-62706E023703}">
                      <ahyp:hlinkClr val="tx"/>
                    </a:ext>
                  </a:extLst>
                </a:hlinkClick>
              </a:rPr>
              <a:t>https://imgur.com/a/F5DEk45</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2">
                  <a:extLst>
                    <a:ext uri="{A12FA001-AC4F-418D-AE19-62706E023703}">
                      <ahyp:hlinkClr val="tx"/>
                    </a:ext>
                  </a:extLst>
                </a:hlinkClick>
              </a:rPr>
              <a:t>https://www.aiacceleratorinstitute.com/powering-e-commerce-experiences-with-computer-vision/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3">
                  <a:extLst>
                    <a:ext uri="{A12FA001-AC4F-418D-AE19-62706E023703}">
                      <ahyp:hlinkClr val="tx"/>
                    </a:ext>
                  </a:extLst>
                </a:hlinkClick>
              </a:rPr>
              <a:t>https://indatalabs.com/blog/image-recognition-for-e-commerce</a:t>
            </a:r>
            <a:endParaRPr sz="1300" u="sng">
              <a:solidFill>
                <a:srgbClr val="000000"/>
              </a:solidFill>
            </a:endParaRPr>
          </a:p>
        </p:txBody>
      </p:sp>
      <p:pic>
        <p:nvPicPr>
          <p:cNvPr id="332" name="Google Shape;332;p40"/>
          <p:cNvPicPr preferRelativeResize="0"/>
          <p:nvPr/>
        </p:nvPicPr>
        <p:blipFill>
          <a:blip r:embed="rId14">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 Recognition</a:t>
            </a:r>
            <a:endParaRPr sz="2800"/>
          </a:p>
        </p:txBody>
      </p:sp>
      <p:sp>
        <p:nvSpPr>
          <p:cNvPr id="157" name="Google Shape;157;p29"/>
          <p:cNvSpPr txBox="1"/>
          <p:nvPr>
            <p:ph idx="1" type="body"/>
          </p:nvPr>
        </p:nvSpPr>
        <p:spPr>
          <a:xfrm>
            <a:off x="720000" y="1121800"/>
            <a:ext cx="7704000" cy="334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Lawn Buddy uses the cutting edge technology of object recognition, a principle of machine learning and deep learning where computer vision technique allows users to identify and locate objects in an image.</a:t>
            </a:r>
            <a:r>
              <a:rPr lang="en"/>
              <a:t> </a:t>
            </a:r>
            <a:endParaRPr/>
          </a:p>
          <a:p>
            <a:pPr indent="-304800" lvl="0" marL="457200" rtl="0" algn="l">
              <a:lnSpc>
                <a:spcPct val="115000"/>
              </a:lnSpc>
              <a:spcBef>
                <a:spcPts val="1000"/>
              </a:spcBef>
              <a:spcAft>
                <a:spcPts val="0"/>
              </a:spcAft>
              <a:buSzPts val="1200"/>
              <a:buChar char="●"/>
            </a:pPr>
            <a:r>
              <a:rPr lang="en"/>
              <a:t>Object recognition consists of 4 processes:</a:t>
            </a:r>
            <a:endParaRPr/>
          </a:p>
          <a:p>
            <a:pPr indent="-304800" lvl="1" marL="914400" rtl="0" algn="l">
              <a:lnSpc>
                <a:spcPct val="100000"/>
              </a:lnSpc>
              <a:spcBef>
                <a:spcPts val="0"/>
              </a:spcBef>
              <a:spcAft>
                <a:spcPts val="0"/>
              </a:spcAft>
              <a:buSzPts val="1200"/>
              <a:buChar char="○"/>
            </a:pPr>
            <a:r>
              <a:rPr lang="en" sz="1200"/>
              <a:t>Image classification</a:t>
            </a:r>
            <a:endParaRPr sz="1200"/>
          </a:p>
          <a:p>
            <a:pPr indent="-304800" lvl="1" marL="914400" rtl="0" algn="l">
              <a:lnSpc>
                <a:spcPct val="100000"/>
              </a:lnSpc>
              <a:spcBef>
                <a:spcPts val="0"/>
              </a:spcBef>
              <a:spcAft>
                <a:spcPts val="0"/>
              </a:spcAft>
              <a:buSzPts val="1200"/>
              <a:buChar char="○"/>
            </a:pPr>
            <a:r>
              <a:rPr lang="en" sz="1200"/>
              <a:t>Tagging</a:t>
            </a:r>
            <a:endParaRPr sz="1200"/>
          </a:p>
          <a:p>
            <a:pPr indent="-304800" lvl="1" marL="914400" rtl="0" algn="l">
              <a:lnSpc>
                <a:spcPct val="100000"/>
              </a:lnSpc>
              <a:spcBef>
                <a:spcPts val="0"/>
              </a:spcBef>
              <a:spcAft>
                <a:spcPts val="0"/>
              </a:spcAft>
              <a:buSzPts val="1200"/>
              <a:buChar char="○"/>
            </a:pPr>
            <a:r>
              <a:rPr lang="en" sz="1200"/>
              <a:t>Object detection</a:t>
            </a:r>
            <a:endParaRPr sz="1200"/>
          </a:p>
          <a:p>
            <a:pPr indent="-304800" lvl="1" marL="914400" rtl="0" algn="l">
              <a:lnSpc>
                <a:spcPct val="100000"/>
              </a:lnSpc>
              <a:spcBef>
                <a:spcPts val="0"/>
              </a:spcBef>
              <a:spcAft>
                <a:spcPts val="0"/>
              </a:spcAft>
              <a:buSzPts val="1200"/>
              <a:buChar char="○"/>
            </a:pPr>
            <a:r>
              <a:rPr lang="en" sz="1200"/>
              <a:t>Segmentation</a:t>
            </a:r>
            <a:endParaRPr sz="1200"/>
          </a:p>
          <a:p>
            <a:pPr indent="-304800" lvl="0" marL="457200" rtl="0" algn="l">
              <a:lnSpc>
                <a:spcPct val="100000"/>
              </a:lnSpc>
              <a:spcBef>
                <a:spcPts val="1000"/>
              </a:spcBef>
              <a:spcAft>
                <a:spcPts val="0"/>
              </a:spcAft>
              <a:buSzPts val="1200"/>
              <a:buChar char="●"/>
            </a:pPr>
            <a:r>
              <a:rPr lang="en"/>
              <a:t>Classification and tagging focus on identifying the contents of an image.</a:t>
            </a:r>
            <a:endParaRPr/>
          </a:p>
          <a:p>
            <a:pPr indent="-304800" lvl="0" marL="457200" rtl="0" algn="l">
              <a:lnSpc>
                <a:spcPct val="100000"/>
              </a:lnSpc>
              <a:spcBef>
                <a:spcPts val="1000"/>
              </a:spcBef>
              <a:spcAft>
                <a:spcPts val="0"/>
              </a:spcAft>
              <a:buSzPts val="1200"/>
              <a:buChar char="●"/>
            </a:pPr>
            <a:r>
              <a:rPr lang="en"/>
              <a:t>Detection and segmentation focus on finding the location of objects in an image after the particular objects have been recognized.</a:t>
            </a:r>
            <a:endParaRPr/>
          </a:p>
          <a:p>
            <a:pPr indent="-304800" lvl="0" marL="457200" rtl="0" algn="l">
              <a:lnSpc>
                <a:spcPct val="100000"/>
              </a:lnSpc>
              <a:spcBef>
                <a:spcPts val="1000"/>
              </a:spcBef>
              <a:spcAft>
                <a:spcPts val="0"/>
              </a:spcAft>
              <a:buSzPts val="1200"/>
              <a:buChar char="●"/>
            </a:pPr>
            <a:r>
              <a:rPr lang="en"/>
              <a:t>Object recognition can take place through machine learning or deep learning (a specialized form of machine learning). </a:t>
            </a:r>
            <a:endParaRPr/>
          </a:p>
          <a:p>
            <a:pPr indent="-304800" lvl="0" marL="457200" rtl="0" algn="l">
              <a:lnSpc>
                <a:spcPct val="100000"/>
              </a:lnSpc>
              <a:spcBef>
                <a:spcPts val="1000"/>
              </a:spcBef>
              <a:spcAft>
                <a:spcPts val="0"/>
              </a:spcAft>
              <a:buSzPts val="1200"/>
              <a:buChar char="●"/>
            </a:pPr>
            <a:r>
              <a:rPr lang="en"/>
              <a:t>Machine learning and deep learning will give the same outputs, but differ in their methodology.</a:t>
            </a:r>
            <a:endParaRPr/>
          </a:p>
          <a:p>
            <a:pPr indent="-304800" lvl="0" marL="457200" rtl="0" algn="l">
              <a:lnSpc>
                <a:spcPct val="100000"/>
              </a:lnSpc>
              <a:spcBef>
                <a:spcPts val="1000"/>
              </a:spcBef>
              <a:spcAft>
                <a:spcPts val="0"/>
              </a:spcAft>
              <a:buSzPts val="1200"/>
              <a:buChar char="●"/>
            </a:pPr>
            <a:r>
              <a:rPr lang="en"/>
              <a:t>If a user has a lot of data and strong hardware, deep learning can be used, otherwise, machine learning should be used.</a:t>
            </a:r>
            <a:endParaRPr/>
          </a:p>
        </p:txBody>
      </p:sp>
      <p:pic>
        <p:nvPicPr>
          <p:cNvPr id="158" name="Google Shape;158;p29"/>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a:t>
            </a:r>
            <a:r>
              <a:rPr lang="en" sz="2800"/>
              <a:t>Object Recognition Works</a:t>
            </a:r>
            <a:endParaRPr sz="2800"/>
          </a:p>
        </p:txBody>
      </p:sp>
      <p:pic>
        <p:nvPicPr>
          <p:cNvPr id="164" name="Google Shape;164;p30"/>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65" name="Google Shape;165;p30"/>
          <p:cNvPicPr preferRelativeResize="0"/>
          <p:nvPr/>
        </p:nvPicPr>
        <p:blipFill>
          <a:blip r:embed="rId4">
            <a:alphaModFix/>
          </a:blip>
          <a:stretch>
            <a:fillRect/>
          </a:stretch>
        </p:blipFill>
        <p:spPr>
          <a:xfrm>
            <a:off x="1841413" y="1257088"/>
            <a:ext cx="5461175" cy="3223625"/>
          </a:xfrm>
          <a:prstGeom prst="rect">
            <a:avLst/>
          </a:prstGeom>
          <a:noFill/>
          <a:ln>
            <a:noFill/>
          </a:ln>
        </p:spPr>
      </p:pic>
      <p:sp>
        <p:nvSpPr>
          <p:cNvPr id="166" name="Google Shape;166;p30">
            <a:hlinkClick r:id="rId5"/>
          </p:cNvPr>
          <p:cNvSpPr txBox="1"/>
          <p:nvPr/>
        </p:nvSpPr>
        <p:spPr>
          <a:xfrm>
            <a:off x="2167950" y="4480725"/>
            <a:ext cx="48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https://blog.superannotate.com/object-detection-with-deep-learning/</a:t>
            </a:r>
            <a:endParaRPr sz="12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720000" y="445025"/>
            <a:ext cx="75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Lawn Buddy Uses Object Recognition</a:t>
            </a:r>
            <a:endParaRPr sz="2800"/>
          </a:p>
        </p:txBody>
      </p:sp>
      <p:sp>
        <p:nvSpPr>
          <p:cNvPr id="172" name="Google Shape;172;p31"/>
          <p:cNvSpPr txBox="1"/>
          <p:nvPr>
            <p:ph idx="1" type="body"/>
          </p:nvPr>
        </p:nvSpPr>
        <p:spPr>
          <a:xfrm>
            <a:off x="630450" y="1121788"/>
            <a:ext cx="7708500" cy="334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a:p>
          <a:p>
            <a:pPr indent="-304800" lvl="0" marL="457200" rtl="0" algn="l">
              <a:spcBef>
                <a:spcPts val="1000"/>
              </a:spcBef>
              <a:spcAft>
                <a:spcPts val="0"/>
              </a:spcAft>
              <a:buSzPts val="1200"/>
              <a:buChar char="●"/>
            </a:pPr>
            <a:r>
              <a:rPr lang="en"/>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a:p>
          <a:p>
            <a:pPr indent="-292100" lvl="1" marL="914400" rtl="0" algn="l">
              <a:spcBef>
                <a:spcPts val="1000"/>
              </a:spcBef>
              <a:spcAft>
                <a:spcPts val="0"/>
              </a:spcAft>
              <a:buSzPts val="1000"/>
              <a:buChar char="○"/>
            </a:pPr>
            <a:r>
              <a:rPr lang="en" sz="1200"/>
              <a:t>Lawn quality: measured by the appearance and color of the lawn. Ex. yellow lawn = poor quality</a:t>
            </a:r>
            <a:endParaRPr sz="1200"/>
          </a:p>
          <a:p>
            <a:pPr indent="-292100" lvl="1" marL="914400" rtl="0" algn="l">
              <a:spcBef>
                <a:spcPts val="0"/>
              </a:spcBef>
              <a:spcAft>
                <a:spcPts val="0"/>
              </a:spcAft>
              <a:buSzPts val="1000"/>
              <a:buChar char="○"/>
            </a:pPr>
            <a:r>
              <a:rPr lang="en" sz="1200"/>
              <a:t>Blade length: measured by analyzing the individual blade. Ex. blade &gt; 3 inches = long, time for </a:t>
            </a:r>
            <a:r>
              <a:rPr lang="en" sz="1200"/>
              <a:t>maintenance</a:t>
            </a:r>
            <a:r>
              <a:rPr lang="en" sz="1200"/>
              <a:t> </a:t>
            </a:r>
            <a:endParaRPr sz="1200"/>
          </a:p>
          <a:p>
            <a:pPr indent="-292100" lvl="1" marL="914400" rtl="0" algn="l">
              <a:spcBef>
                <a:spcPts val="0"/>
              </a:spcBef>
              <a:spcAft>
                <a:spcPts val="0"/>
              </a:spcAft>
              <a:buSzPts val="1000"/>
              <a:buChar char="○"/>
            </a:pPr>
            <a:r>
              <a:rPr lang="en" sz="1200"/>
              <a:t>Lawn size: measured by the phone's AR feature. Ex. 20 x 15 sq. ft.</a:t>
            </a:r>
            <a:endParaRPr sz="1200"/>
          </a:p>
          <a:p>
            <a:pPr indent="-304800" lvl="1" marL="914400" rtl="0" algn="l">
              <a:spcBef>
                <a:spcPts val="0"/>
              </a:spcBef>
              <a:spcAft>
                <a:spcPts val="0"/>
              </a:spcAft>
              <a:buSzPts val="1200"/>
              <a:buChar char="○"/>
            </a:pPr>
            <a:r>
              <a:rPr lang="en" sz="1200"/>
              <a:t>Lawn terrain: measured by the topography of the yard. Ex. hills = non-flat terrain </a:t>
            </a:r>
            <a:endParaRPr sz="1200"/>
          </a:p>
          <a:p>
            <a:pPr indent="0" lvl="0" marL="914400" rtl="0" algn="l">
              <a:spcBef>
                <a:spcPts val="0"/>
              </a:spcBef>
              <a:spcAft>
                <a:spcPts val="0"/>
              </a:spcAft>
              <a:buNone/>
            </a:pPr>
            <a:r>
              <a:t/>
            </a:r>
            <a:endParaRPr/>
          </a:p>
          <a:p>
            <a:pPr indent="-292100" lvl="0" marL="457200" rtl="0" algn="l">
              <a:spcBef>
                <a:spcPts val="0"/>
              </a:spcBef>
              <a:spcAft>
                <a:spcPts val="1000"/>
              </a:spcAft>
              <a:buSzPts val="1000"/>
              <a:buChar char="●"/>
            </a:pPr>
            <a:r>
              <a:rPr lang="en"/>
              <a:t>Lawn Buddy uses location services to determine weather patterns like rain and drought to determine the rate of grass growth and then lawn </a:t>
            </a:r>
            <a:r>
              <a:rPr lang="en"/>
              <a:t>maintenance</a:t>
            </a:r>
            <a:r>
              <a:rPr lang="en"/>
              <a:t> scheduling. </a:t>
            </a:r>
            <a:endParaRPr/>
          </a:p>
        </p:txBody>
      </p:sp>
      <p:pic>
        <p:nvPicPr>
          <p:cNvPr id="173" name="Google Shape;173;p31"/>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720000" y="428350"/>
            <a:ext cx="7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L</a:t>
            </a:r>
            <a:r>
              <a:rPr lang="en" sz="2800"/>
              <a:t>B’s Live Image Recognition Feature</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pic>
        <p:nvPicPr>
          <p:cNvPr id="179" name="Google Shape;179;p32"/>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180" name="Google Shape;180;p32"/>
          <p:cNvGrpSpPr/>
          <p:nvPr/>
        </p:nvGrpSpPr>
        <p:grpSpPr>
          <a:xfrm>
            <a:off x="1676555" y="1246049"/>
            <a:ext cx="5185796" cy="3502987"/>
            <a:chOff x="1287375" y="508400"/>
            <a:chExt cx="6451600" cy="4522902"/>
          </a:xfrm>
        </p:grpSpPr>
        <p:pic>
          <p:nvPicPr>
            <p:cNvPr id="181" name="Google Shape;181;p32"/>
            <p:cNvPicPr preferRelativeResize="0"/>
            <p:nvPr/>
          </p:nvPicPr>
          <p:blipFill>
            <a:blip r:embed="rId4">
              <a:alphaModFix/>
            </a:blip>
            <a:stretch>
              <a:fillRect/>
            </a:stretch>
          </p:blipFill>
          <p:spPr>
            <a:xfrm>
              <a:off x="1287375" y="508400"/>
              <a:ext cx="6451599" cy="4522902"/>
            </a:xfrm>
            <a:prstGeom prst="rect">
              <a:avLst/>
            </a:prstGeom>
            <a:noFill/>
            <a:ln>
              <a:noFill/>
            </a:ln>
          </p:spPr>
        </p:pic>
        <p:sp>
          <p:nvSpPr>
            <p:cNvPr id="182" name="Google Shape;182;p32"/>
            <p:cNvSpPr txBox="1"/>
            <p:nvPr/>
          </p:nvSpPr>
          <p:spPr>
            <a:xfrm>
              <a:off x="2475400" y="22828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Blade length: </a:t>
              </a:r>
              <a:r>
                <a:rPr b="1" lang="en" sz="800">
                  <a:highlight>
                    <a:schemeClr val="lt1"/>
                  </a:highlight>
                  <a:latin typeface="Lato"/>
                  <a:ea typeface="Lato"/>
                  <a:cs typeface="Lato"/>
                  <a:sym typeface="Lato"/>
                </a:rPr>
                <a:t>5 inches </a:t>
              </a:r>
              <a:endParaRPr b="1" sz="800">
                <a:highlight>
                  <a:schemeClr val="lt1"/>
                </a:highlight>
                <a:latin typeface="Lato"/>
                <a:ea typeface="Lato"/>
                <a:cs typeface="Lato"/>
                <a:sym typeface="Lato"/>
              </a:endParaRPr>
            </a:p>
          </p:txBody>
        </p:sp>
        <p:sp>
          <p:nvSpPr>
            <p:cNvPr id="183" name="Google Shape;183;p32"/>
            <p:cNvSpPr txBox="1"/>
            <p:nvPr/>
          </p:nvSpPr>
          <p:spPr>
            <a:xfrm>
              <a:off x="3897600" y="1519050"/>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quality: </a:t>
              </a:r>
              <a:r>
                <a:rPr b="1" lang="en" sz="800">
                  <a:highlight>
                    <a:schemeClr val="lt1"/>
                  </a:highlight>
                  <a:latin typeface="Lato"/>
                  <a:ea typeface="Lato"/>
                  <a:cs typeface="Lato"/>
                  <a:sym typeface="Lato"/>
                </a:rPr>
                <a:t>poor</a:t>
              </a:r>
              <a:endParaRPr b="1" sz="800">
                <a:highlight>
                  <a:schemeClr val="lt1"/>
                </a:highlight>
                <a:latin typeface="Lato"/>
                <a:ea typeface="Lato"/>
                <a:cs typeface="Lato"/>
                <a:sym typeface="Lato"/>
              </a:endParaRPr>
            </a:p>
          </p:txBody>
        </p:sp>
        <p:sp>
          <p:nvSpPr>
            <p:cNvPr id="184" name="Google Shape;184;p32"/>
            <p:cNvSpPr txBox="1"/>
            <p:nvPr/>
          </p:nvSpPr>
          <p:spPr>
            <a:xfrm>
              <a:off x="5552875" y="15589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 Lawn terrain: </a:t>
              </a:r>
              <a:r>
                <a:rPr b="1" lang="en" sz="800">
                  <a:highlight>
                    <a:schemeClr val="lt1"/>
                  </a:highlight>
                  <a:latin typeface="Lato"/>
                  <a:ea typeface="Lato"/>
                  <a:cs typeface="Lato"/>
                  <a:sym typeface="Lato"/>
                </a:rPr>
                <a:t>flat</a:t>
              </a:r>
              <a:endParaRPr b="1" sz="800">
                <a:highlight>
                  <a:schemeClr val="lt1"/>
                </a:highlight>
                <a:latin typeface="Lato"/>
                <a:ea typeface="Lato"/>
                <a:cs typeface="Lato"/>
                <a:sym typeface="Lato"/>
              </a:endParaRPr>
            </a:p>
          </p:txBody>
        </p:sp>
        <p:sp>
          <p:nvSpPr>
            <p:cNvPr id="185" name="Google Shape;185;p32"/>
            <p:cNvSpPr txBox="1"/>
            <p:nvPr/>
          </p:nvSpPr>
          <p:spPr>
            <a:xfrm>
              <a:off x="2128925" y="12934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size: </a:t>
              </a:r>
              <a:r>
                <a:rPr b="1" lang="en" sz="800">
                  <a:highlight>
                    <a:schemeClr val="lt1"/>
                  </a:highlight>
                  <a:latin typeface="Lato"/>
                  <a:ea typeface="Lato"/>
                  <a:cs typeface="Lato"/>
                  <a:sym typeface="Lato"/>
                </a:rPr>
                <a:t>20 x 35 sq. ft</a:t>
              </a:r>
              <a:endParaRPr b="1" sz="800">
                <a:highlight>
                  <a:schemeClr val="lt1"/>
                </a:highlight>
                <a:latin typeface="Lato"/>
                <a:ea typeface="Lato"/>
                <a:cs typeface="Lato"/>
                <a:sym typeface="Lato"/>
              </a:endParaRPr>
            </a:p>
          </p:txBody>
        </p:sp>
      </p:grpSp>
      <p:sp>
        <p:nvSpPr>
          <p:cNvPr id="186" name="Google Shape;186;p32"/>
          <p:cNvSpPr/>
          <p:nvPr/>
        </p:nvSpPr>
        <p:spPr>
          <a:xfrm>
            <a:off x="3639875" y="4055425"/>
            <a:ext cx="1259172" cy="270324"/>
          </a:xfrm>
          <a:prstGeom prst="flowChartTerminator">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1A711D"/>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Continue</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p:nvPr/>
        </p:nvSpPr>
        <p:spPr>
          <a:xfrm>
            <a:off x="3384550" y="15867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p:nvPr/>
        </p:nvSpPr>
        <p:spPr>
          <a:xfrm>
            <a:off x="4969150" y="15867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p:nvPr/>
        </p:nvSpPr>
        <p:spPr>
          <a:xfrm>
            <a:off x="4969150" y="31113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a:off x="3384550" y="31113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Object Recognition</a:t>
            </a:r>
            <a:r>
              <a:rPr lang="en" sz="2800"/>
              <a:t> and</a:t>
            </a:r>
            <a:r>
              <a:rPr lang="en" sz="2800"/>
              <a:t> E-commerce</a:t>
            </a:r>
            <a:endParaRPr sz="2800"/>
          </a:p>
        </p:txBody>
      </p:sp>
      <p:sp>
        <p:nvSpPr>
          <p:cNvPr id="196" name="Google Shape;196;p33"/>
          <p:cNvSpPr txBox="1"/>
          <p:nvPr>
            <p:ph idx="5" type="subTitle"/>
          </p:nvPr>
        </p:nvSpPr>
        <p:spPr>
          <a:xfrm>
            <a:off x="819226" y="3392375"/>
            <a:ext cx="22920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Detect nudity and explicit content in the images that customers upload for reviews</a:t>
            </a:r>
            <a:endParaRPr sz="1200"/>
          </a:p>
        </p:txBody>
      </p:sp>
      <p:sp>
        <p:nvSpPr>
          <p:cNvPr id="197" name="Google Shape;197;p33"/>
          <p:cNvSpPr txBox="1"/>
          <p:nvPr>
            <p:ph type="title"/>
          </p:nvPr>
        </p:nvSpPr>
        <p:spPr>
          <a:xfrm>
            <a:off x="698619" y="1497225"/>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Online Shopping</a:t>
            </a:r>
            <a:endParaRPr sz="1600"/>
          </a:p>
        </p:txBody>
      </p:sp>
      <p:sp>
        <p:nvSpPr>
          <p:cNvPr id="198" name="Google Shape;198;p33"/>
          <p:cNvSpPr txBox="1"/>
          <p:nvPr>
            <p:ph idx="1" type="subTitle"/>
          </p:nvPr>
        </p:nvSpPr>
        <p:spPr>
          <a:xfrm>
            <a:off x="819151" y="1862650"/>
            <a:ext cx="2292000" cy="665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t>Allow o</a:t>
            </a:r>
            <a:r>
              <a:rPr lang="en" sz="1200"/>
              <a:t>nline shoppers to upload an image of an item they are searching for and find thousands of products that fulfill their needs</a:t>
            </a:r>
            <a:endParaRPr sz="1200"/>
          </a:p>
        </p:txBody>
      </p:sp>
      <p:sp>
        <p:nvSpPr>
          <p:cNvPr id="199" name="Google Shape;199;p33"/>
          <p:cNvSpPr txBox="1"/>
          <p:nvPr>
            <p:ph idx="2" type="title"/>
          </p:nvPr>
        </p:nvSpPr>
        <p:spPr>
          <a:xfrm>
            <a:off x="6008681" y="1497225"/>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Social Media</a:t>
            </a:r>
            <a:endParaRPr sz="1600"/>
          </a:p>
        </p:txBody>
      </p:sp>
      <p:sp>
        <p:nvSpPr>
          <p:cNvPr id="200" name="Google Shape;200;p33"/>
          <p:cNvSpPr txBox="1"/>
          <p:nvPr>
            <p:ph idx="3" type="subTitle"/>
          </p:nvPr>
        </p:nvSpPr>
        <p:spPr>
          <a:xfrm>
            <a:off x="6008700" y="1862650"/>
            <a:ext cx="26589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
            </a:r>
            <a:r>
              <a:rPr lang="en" sz="1200"/>
              <a:t>ifferentiate between products, objects, and facial expressions to identify images of products people like and suggests ads accordingly</a:t>
            </a:r>
            <a:endParaRPr sz="1200"/>
          </a:p>
        </p:txBody>
      </p:sp>
      <p:sp>
        <p:nvSpPr>
          <p:cNvPr id="201" name="Google Shape;201;p33"/>
          <p:cNvSpPr txBox="1"/>
          <p:nvPr>
            <p:ph idx="4" type="title"/>
          </p:nvPr>
        </p:nvSpPr>
        <p:spPr>
          <a:xfrm>
            <a:off x="698619" y="3031300"/>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Explicit Content</a:t>
            </a:r>
            <a:endParaRPr sz="1600"/>
          </a:p>
        </p:txBody>
      </p:sp>
      <p:sp>
        <p:nvSpPr>
          <p:cNvPr id="202" name="Google Shape;202;p33"/>
          <p:cNvSpPr txBox="1"/>
          <p:nvPr>
            <p:ph idx="6" type="title"/>
          </p:nvPr>
        </p:nvSpPr>
        <p:spPr>
          <a:xfrm>
            <a:off x="6008681" y="3031300"/>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Counterfeit Products</a:t>
            </a:r>
            <a:endParaRPr sz="1600"/>
          </a:p>
        </p:txBody>
      </p:sp>
      <p:sp>
        <p:nvSpPr>
          <p:cNvPr id="203" name="Google Shape;203;p33"/>
          <p:cNvSpPr txBox="1"/>
          <p:nvPr>
            <p:ph idx="7" type="subTitle"/>
          </p:nvPr>
        </p:nvSpPr>
        <p:spPr>
          <a:xfrm>
            <a:off x="6008700" y="3392375"/>
            <a:ext cx="24153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Detect fake logos that are trying to pass as legitimate brands and automatically flag the products so that shoppers do not continue to purchase</a:t>
            </a:r>
            <a:endParaRPr sz="1200"/>
          </a:p>
        </p:txBody>
      </p:sp>
      <p:cxnSp>
        <p:nvCxnSpPr>
          <p:cNvPr id="204" name="Google Shape;204;p33"/>
          <p:cNvCxnSpPr>
            <a:stCxn id="194" idx="0"/>
            <a:endCxn id="191" idx="2"/>
          </p:cNvCxnSpPr>
          <p:nvPr/>
        </p:nvCxnSpPr>
        <p:spPr>
          <a:xfrm rot="10800000">
            <a:off x="3767650" y="234872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205" name="Google Shape;205;p33"/>
          <p:cNvCxnSpPr>
            <a:stCxn id="191" idx="3"/>
            <a:endCxn id="192" idx="1"/>
          </p:cNvCxnSpPr>
          <p:nvPr/>
        </p:nvCxnSpPr>
        <p:spPr>
          <a:xfrm>
            <a:off x="4150750" y="1967775"/>
            <a:ext cx="818400" cy="0"/>
          </a:xfrm>
          <a:prstGeom prst="straightConnector1">
            <a:avLst/>
          </a:prstGeom>
          <a:noFill/>
          <a:ln cap="flat" cmpd="sng" w="19050">
            <a:solidFill>
              <a:schemeClr val="dk1"/>
            </a:solidFill>
            <a:prstDash val="solid"/>
            <a:round/>
            <a:headEnd len="med" w="med" type="none"/>
            <a:tailEnd len="med" w="med" type="none"/>
          </a:ln>
        </p:spPr>
      </p:cxnSp>
      <p:cxnSp>
        <p:nvCxnSpPr>
          <p:cNvPr id="206" name="Google Shape;206;p33"/>
          <p:cNvCxnSpPr>
            <a:stCxn id="192" idx="2"/>
            <a:endCxn id="193" idx="0"/>
          </p:cNvCxnSpPr>
          <p:nvPr/>
        </p:nvCxnSpPr>
        <p:spPr>
          <a:xfrm>
            <a:off x="5352250" y="234877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207" name="Google Shape;207;p33"/>
          <p:cNvCxnSpPr>
            <a:stCxn id="193" idx="1"/>
            <a:endCxn id="194" idx="3"/>
          </p:cNvCxnSpPr>
          <p:nvPr/>
        </p:nvCxnSpPr>
        <p:spPr>
          <a:xfrm rot="10800000">
            <a:off x="4150750" y="3492325"/>
            <a:ext cx="818400" cy="0"/>
          </a:xfrm>
          <a:prstGeom prst="straightConnector1">
            <a:avLst/>
          </a:prstGeom>
          <a:noFill/>
          <a:ln cap="flat" cmpd="sng" w="19050">
            <a:solidFill>
              <a:schemeClr val="dk1"/>
            </a:solidFill>
            <a:prstDash val="solid"/>
            <a:round/>
            <a:headEnd len="med" w="med" type="none"/>
            <a:tailEnd len="med" w="med" type="none"/>
          </a:ln>
        </p:spPr>
      </p:cxnSp>
      <p:pic>
        <p:nvPicPr>
          <p:cNvPr id="208" name="Google Shape;208;p33"/>
          <p:cNvPicPr preferRelativeResize="0"/>
          <p:nvPr/>
        </p:nvPicPr>
        <p:blipFill>
          <a:blip r:embed="rId3">
            <a:alphaModFix/>
          </a:blip>
          <a:stretch>
            <a:fillRect/>
          </a:stretch>
        </p:blipFill>
        <p:spPr>
          <a:xfrm>
            <a:off x="5172638" y="1788151"/>
            <a:ext cx="359225" cy="359247"/>
          </a:xfrm>
          <a:prstGeom prst="rect">
            <a:avLst/>
          </a:prstGeom>
          <a:noFill/>
          <a:ln>
            <a:noFill/>
          </a:ln>
        </p:spPr>
      </p:pic>
      <p:pic>
        <p:nvPicPr>
          <p:cNvPr id="209" name="Google Shape;209;p33"/>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10" name="Google Shape;210;p33"/>
          <p:cNvPicPr preferRelativeResize="0"/>
          <p:nvPr/>
        </p:nvPicPr>
        <p:blipFill>
          <a:blip r:embed="rId5">
            <a:alphaModFix/>
          </a:blip>
          <a:stretch>
            <a:fillRect/>
          </a:stretch>
        </p:blipFill>
        <p:spPr>
          <a:xfrm>
            <a:off x="3588038" y="3312713"/>
            <a:ext cx="359225" cy="359225"/>
          </a:xfrm>
          <a:prstGeom prst="rect">
            <a:avLst/>
          </a:prstGeom>
          <a:noFill/>
          <a:ln>
            <a:noFill/>
          </a:ln>
        </p:spPr>
      </p:pic>
      <p:pic>
        <p:nvPicPr>
          <p:cNvPr id="211" name="Google Shape;211;p33"/>
          <p:cNvPicPr preferRelativeResize="0"/>
          <p:nvPr/>
        </p:nvPicPr>
        <p:blipFill>
          <a:blip r:embed="rId6">
            <a:alphaModFix/>
          </a:blip>
          <a:stretch>
            <a:fillRect/>
          </a:stretch>
        </p:blipFill>
        <p:spPr>
          <a:xfrm>
            <a:off x="5172638" y="3312713"/>
            <a:ext cx="359225" cy="359225"/>
          </a:xfrm>
          <a:prstGeom prst="rect">
            <a:avLst/>
          </a:prstGeom>
          <a:noFill/>
          <a:ln>
            <a:noFill/>
          </a:ln>
        </p:spPr>
      </p:pic>
      <p:pic>
        <p:nvPicPr>
          <p:cNvPr id="212" name="Google Shape;212;p33"/>
          <p:cNvPicPr preferRelativeResize="0"/>
          <p:nvPr/>
        </p:nvPicPr>
        <p:blipFill>
          <a:blip r:embed="rId7">
            <a:alphaModFix/>
          </a:blip>
          <a:stretch>
            <a:fillRect/>
          </a:stretch>
        </p:blipFill>
        <p:spPr>
          <a:xfrm>
            <a:off x="3588037" y="1788162"/>
            <a:ext cx="359225" cy="359225"/>
          </a:xfrm>
          <a:prstGeom prst="rect">
            <a:avLst/>
          </a:prstGeom>
          <a:noFill/>
          <a:ln>
            <a:noFill/>
          </a:ln>
        </p:spPr>
      </p:pic>
      <p:sp>
        <p:nvSpPr>
          <p:cNvPr id="213" name="Google Shape;213;p33"/>
          <p:cNvSpPr txBox="1"/>
          <p:nvPr/>
        </p:nvSpPr>
        <p:spPr>
          <a:xfrm>
            <a:off x="542800" y="4641575"/>
            <a:ext cx="803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38761D"/>
                </a:solidFill>
                <a:highlight>
                  <a:srgbClr val="FFFFFF"/>
                </a:highlight>
              </a:rPr>
              <a:t>“Image recognition is helping retailers to expand consumer reach, offer insights into trends, and improve customers’ online shopping experience for the e-commerce industry.”</a:t>
            </a:r>
            <a:endParaRPr i="1"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0000" y="445025"/>
            <a:ext cx="743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 Recognition </a:t>
            </a:r>
            <a:r>
              <a:rPr lang="en" sz="2800"/>
              <a:t>Benefits and </a:t>
            </a:r>
            <a:r>
              <a:rPr lang="en" sz="2800"/>
              <a:t>Risks</a:t>
            </a:r>
            <a:r>
              <a:rPr lang="en" sz="2800"/>
              <a:t> </a:t>
            </a:r>
            <a:endParaRPr sz="2800"/>
          </a:p>
        </p:txBody>
      </p:sp>
      <p:sp>
        <p:nvSpPr>
          <p:cNvPr id="219" name="Google Shape;219;p34"/>
          <p:cNvSpPr txBox="1"/>
          <p:nvPr/>
        </p:nvSpPr>
        <p:spPr>
          <a:xfrm>
            <a:off x="815850" y="4651575"/>
            <a:ext cx="7512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38761D"/>
                </a:solidFill>
              </a:rPr>
              <a:t>“According to </a:t>
            </a:r>
            <a:r>
              <a:rPr i="1" lang="en" sz="1000">
                <a:solidFill>
                  <a:srgbClr val="38761D"/>
                </a:solidFill>
                <a:uFill>
                  <a:noFill/>
                </a:uFill>
                <a:hlinkClick r:id="rId3">
                  <a:extLst>
                    <a:ext uri="{A12FA001-AC4F-418D-AE19-62706E023703}">
                      <ahyp:hlinkClr val="tx"/>
                    </a:ext>
                  </a:extLst>
                </a:hlinkClick>
              </a:rPr>
              <a:t>a Kissmetrics study</a:t>
            </a:r>
            <a:r>
              <a:rPr i="1" lang="en" sz="1000">
                <a:solidFill>
                  <a:srgbClr val="38761D"/>
                </a:solidFill>
              </a:rPr>
              <a:t>, a whopping 93% of consumers consider visual aids to be decisive for their purchase decisions.”</a:t>
            </a:r>
            <a:endParaRPr i="1" sz="1200">
              <a:solidFill>
                <a:srgbClr val="38761D"/>
              </a:solidFill>
              <a:latin typeface="Lato"/>
              <a:ea typeface="Lato"/>
              <a:cs typeface="Lato"/>
              <a:sym typeface="Lato"/>
            </a:endParaRPr>
          </a:p>
        </p:txBody>
      </p:sp>
      <p:sp>
        <p:nvSpPr>
          <p:cNvPr id="220" name="Google Shape;220;p34"/>
          <p:cNvSpPr txBox="1"/>
          <p:nvPr/>
        </p:nvSpPr>
        <p:spPr>
          <a:xfrm flipH="1">
            <a:off x="5177350" y="1269950"/>
            <a:ext cx="21018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Risks</a:t>
            </a:r>
            <a:endParaRPr sz="1600">
              <a:solidFill>
                <a:srgbClr val="000000"/>
              </a:solidFill>
              <a:latin typeface="Poppins SemiBold"/>
              <a:ea typeface="Poppins SemiBold"/>
              <a:cs typeface="Poppins SemiBold"/>
              <a:sym typeface="Poppins SemiBold"/>
            </a:endParaRPr>
          </a:p>
        </p:txBody>
      </p:sp>
      <p:sp>
        <p:nvSpPr>
          <p:cNvPr id="221" name="Google Shape;221;p34"/>
          <p:cNvSpPr txBox="1"/>
          <p:nvPr/>
        </p:nvSpPr>
        <p:spPr>
          <a:xfrm flipH="1">
            <a:off x="5177400" y="1472775"/>
            <a:ext cx="3246600" cy="2939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Illumination changes in setting</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Occlusion (one object comes in front of another)</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Clutter (objects are surrounded by other objects)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Dynamic background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Data security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Performance issues (ex.speed, lack of software)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Minimum specifications requirement (camera, sensors, AR)</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High cost of development (research, production, data infrastructure, testing)</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Customer basic technical skills needed </a:t>
            </a:r>
            <a:endParaRPr sz="1200">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222" name="Google Shape;222;p34"/>
          <p:cNvSpPr/>
          <p:nvPr/>
        </p:nvSpPr>
        <p:spPr>
          <a:xfrm>
            <a:off x="4458750" y="1265700"/>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txBox="1"/>
          <p:nvPr/>
        </p:nvSpPr>
        <p:spPr>
          <a:xfrm flipH="1">
            <a:off x="1438650" y="1269950"/>
            <a:ext cx="13317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Benefits</a:t>
            </a:r>
            <a:endParaRPr sz="1600">
              <a:solidFill>
                <a:srgbClr val="000000"/>
              </a:solidFill>
              <a:latin typeface="Poppins SemiBold"/>
              <a:ea typeface="Poppins SemiBold"/>
              <a:cs typeface="Poppins SemiBold"/>
              <a:sym typeface="Poppins SemiBold"/>
            </a:endParaRPr>
          </a:p>
        </p:txBody>
      </p:sp>
      <p:sp>
        <p:nvSpPr>
          <p:cNvPr id="224" name="Google Shape;224;p34"/>
          <p:cNvSpPr txBox="1"/>
          <p:nvPr/>
        </p:nvSpPr>
        <p:spPr>
          <a:xfrm flipH="1">
            <a:off x="1438650" y="1530800"/>
            <a:ext cx="3020100" cy="24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Improve</a:t>
            </a:r>
            <a:r>
              <a:rPr lang="en" sz="1200">
                <a:solidFill>
                  <a:schemeClr val="dk1"/>
                </a:solidFill>
                <a:latin typeface="Lato"/>
                <a:ea typeface="Lato"/>
                <a:cs typeface="Lato"/>
                <a:sym typeface="Lato"/>
              </a:rPr>
              <a:t>d</a:t>
            </a:r>
            <a:r>
              <a:rPr lang="en" sz="1200">
                <a:solidFill>
                  <a:schemeClr val="dk1"/>
                </a:solidFill>
                <a:latin typeface="Lato"/>
                <a:ea typeface="Lato"/>
                <a:cs typeface="Lato"/>
                <a:sym typeface="Lato"/>
              </a:rPr>
              <a:t> customer experience/engagement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Improve</a:t>
            </a:r>
            <a:r>
              <a:rPr lang="en" sz="1200">
                <a:solidFill>
                  <a:schemeClr val="dk1"/>
                </a:solidFill>
                <a:latin typeface="Lato"/>
                <a:ea typeface="Lato"/>
                <a:cs typeface="Lato"/>
                <a:sym typeface="Lato"/>
              </a:rPr>
              <a:t>d</a:t>
            </a:r>
            <a:r>
              <a:rPr lang="en" sz="1200">
                <a:solidFill>
                  <a:schemeClr val="dk1"/>
                </a:solidFill>
                <a:latin typeface="Lato"/>
                <a:ea typeface="Lato"/>
                <a:cs typeface="Lato"/>
                <a:sym typeface="Lato"/>
              </a:rPr>
              <a:t> app productivity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a:t>
            </a:r>
            <a:r>
              <a:rPr lang="en" sz="1200">
                <a:solidFill>
                  <a:schemeClr val="dk1"/>
                </a:solidFill>
                <a:latin typeface="Lato"/>
                <a:ea typeface="Lato"/>
                <a:cs typeface="Lato"/>
                <a:sym typeface="Lato"/>
              </a:rPr>
              <a:t>ccessibility friendly services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Visual shopping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Personalized content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Speeds up customer purchase decisions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Boosts conversion rates and revenue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Decreases bounce rate and maximizes earnings  and remain competitive </a:t>
            </a:r>
            <a:endParaRPr sz="1000">
              <a:latin typeface="Lato"/>
              <a:ea typeface="Lato"/>
              <a:cs typeface="Lato"/>
              <a:sym typeface="Lato"/>
            </a:endParaRPr>
          </a:p>
        </p:txBody>
      </p:sp>
      <p:sp>
        <p:nvSpPr>
          <p:cNvPr id="225" name="Google Shape;225;p34"/>
          <p:cNvSpPr/>
          <p:nvPr/>
        </p:nvSpPr>
        <p:spPr>
          <a:xfrm>
            <a:off x="720000" y="1323725"/>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4"/>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7" name="Google Shape;227;p34"/>
          <p:cNvPicPr preferRelativeResize="0"/>
          <p:nvPr/>
        </p:nvPicPr>
        <p:blipFill>
          <a:blip r:embed="rId5">
            <a:alphaModFix/>
          </a:blip>
          <a:stretch>
            <a:fillRect/>
          </a:stretch>
        </p:blipFill>
        <p:spPr>
          <a:xfrm>
            <a:off x="865992" y="1477667"/>
            <a:ext cx="356616" cy="356616"/>
          </a:xfrm>
          <a:prstGeom prst="rect">
            <a:avLst/>
          </a:prstGeom>
          <a:noFill/>
          <a:ln>
            <a:noFill/>
          </a:ln>
        </p:spPr>
      </p:pic>
      <p:pic>
        <p:nvPicPr>
          <p:cNvPr id="228" name="Google Shape;228;p34"/>
          <p:cNvPicPr preferRelativeResize="0"/>
          <p:nvPr/>
        </p:nvPicPr>
        <p:blipFill>
          <a:blip r:embed="rId6">
            <a:alphaModFix/>
          </a:blip>
          <a:stretch>
            <a:fillRect/>
          </a:stretch>
        </p:blipFill>
        <p:spPr>
          <a:xfrm>
            <a:off x="4604742" y="1419642"/>
            <a:ext cx="356616" cy="3566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717750" y="1017725"/>
            <a:ext cx="7708500" cy="3788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b="1" i="1" lang="en"/>
              <a:t>The Case:</a:t>
            </a:r>
            <a:r>
              <a:rPr lang="en"/>
              <a:t> Pinterest, a popular image-sharing social media platform well known for its “pin boards,” launched Pinterest Lens in 2017. With the increasing growth in retailers displaying products on the app, the platform </a:t>
            </a:r>
            <a:r>
              <a:rPr lang="en"/>
              <a:t>developed an identification method</a:t>
            </a:r>
            <a:r>
              <a:rPr lang="en"/>
              <a:t> for its users to easily identify a product and direct to its location via a link, including suggestions for similar products. The app announced that it can identify more than 2.5 billion objects (which is significant when compared to Google Lens, which only </a:t>
            </a:r>
            <a:r>
              <a:rPr lang="en"/>
              <a:t>recognizes 1.</a:t>
            </a:r>
            <a:r>
              <a:rPr lang="en"/>
              <a:t>5 billion products).</a:t>
            </a:r>
            <a:endParaRPr/>
          </a:p>
          <a:p>
            <a:pPr indent="-304800" lvl="0" marL="457200" rtl="0" algn="l">
              <a:lnSpc>
                <a:spcPct val="115000"/>
              </a:lnSpc>
              <a:spcBef>
                <a:spcPts val="1000"/>
              </a:spcBef>
              <a:spcAft>
                <a:spcPts val="0"/>
              </a:spcAft>
              <a:buSzPts val="1200"/>
              <a:buChar char="●"/>
            </a:pPr>
            <a:r>
              <a:rPr b="1" i="1" lang="en"/>
              <a:t>How the Technology was Used:</a:t>
            </a:r>
            <a:r>
              <a:rPr lang="en"/>
              <a:t> Through </a:t>
            </a:r>
            <a:r>
              <a:rPr lang="en"/>
              <a:t>the</a:t>
            </a:r>
            <a:r>
              <a:rPr lang="en"/>
              <a:t> use of object recognition technology, users can simply  take a photo within the app and be directed to that exact product and similar items. There is also a “shop” tab that links to where the item is sold. The technology works in two stages. Firstly, it understands the query by identifying the object’s most noticeable features, also done with the help of metadata. The second stage is </a:t>
            </a:r>
            <a:r>
              <a:rPr lang="en"/>
              <a:t>displaying</a:t>
            </a:r>
            <a:r>
              <a:rPr lang="en"/>
              <a:t> the results. This is done using three sources which are: conducting an image search, an object search for similar items, and a visual search for similar styles.</a:t>
            </a:r>
            <a:endParaRPr/>
          </a:p>
          <a:p>
            <a:pPr indent="-304800" lvl="0" marL="457200" rtl="0" algn="l">
              <a:lnSpc>
                <a:spcPct val="115000"/>
              </a:lnSpc>
              <a:spcBef>
                <a:spcPts val="1000"/>
              </a:spcBef>
              <a:spcAft>
                <a:spcPts val="0"/>
              </a:spcAft>
              <a:buSzPts val="1200"/>
              <a:buChar char="●"/>
            </a:pPr>
            <a:r>
              <a:rPr b="1" i="1" lang="en"/>
              <a:t>Results:</a:t>
            </a:r>
            <a:r>
              <a:rPr lang="en"/>
              <a:t> Studies found that 80% of users start with using Pinterest Lens when </a:t>
            </a:r>
            <a:r>
              <a:rPr lang="en"/>
              <a:t>shopping,</a:t>
            </a:r>
            <a:r>
              <a:rPr lang="en"/>
              <a:t>  and 61% </a:t>
            </a:r>
            <a:r>
              <a:rPr lang="en"/>
              <a:t>find</a:t>
            </a:r>
            <a:r>
              <a:rPr lang="en"/>
              <a:t> that Pinterest Lens provides an enhanced </a:t>
            </a:r>
            <a:r>
              <a:rPr lang="en"/>
              <a:t>experience</a:t>
            </a:r>
            <a:r>
              <a:rPr lang="en"/>
              <a:t> for browsing products. Lens was also identified to contribute to the </a:t>
            </a:r>
            <a:r>
              <a:rPr lang="en"/>
              <a:t>platform’s over 600 million searches.</a:t>
            </a:r>
            <a:endParaRPr/>
          </a:p>
        </p:txBody>
      </p:sp>
      <p:pic>
        <p:nvPicPr>
          <p:cNvPr id="234" name="Google Shape;234;p35"/>
          <p:cNvPicPr preferRelativeResize="0"/>
          <p:nvPr/>
        </p:nvPicPr>
        <p:blipFill>
          <a:blip r:embed="rId3">
            <a:alphaModFix/>
          </a:blip>
          <a:stretch>
            <a:fillRect/>
          </a:stretch>
        </p:blipFill>
        <p:spPr>
          <a:xfrm>
            <a:off x="5359150" y="463650"/>
            <a:ext cx="535450" cy="535450"/>
          </a:xfrm>
          <a:prstGeom prst="rect">
            <a:avLst/>
          </a:prstGeom>
          <a:noFill/>
          <a:ln>
            <a:noFill/>
          </a:ln>
        </p:spPr>
      </p:pic>
      <p:sp>
        <p:nvSpPr>
          <p:cNvPr id="235" name="Google Shape;23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Use Case: Pinterest Lens</a:t>
            </a:r>
            <a:endParaRPr sz="2800"/>
          </a:p>
        </p:txBody>
      </p:sp>
      <p:pic>
        <p:nvPicPr>
          <p:cNvPr id="236" name="Google Shape;236;p35"/>
          <p:cNvPicPr preferRelativeResize="0"/>
          <p:nvPr/>
        </p:nvPicPr>
        <p:blipFill>
          <a:blip r:embed="rId4">
            <a:alphaModFix/>
          </a:blip>
          <a:stretch>
            <a:fillRect/>
          </a:stretch>
        </p:blipFill>
        <p:spPr>
          <a:xfrm>
            <a:off x="8064600" y="234850"/>
            <a:ext cx="886950" cy="88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Hypothetical Situation</a:t>
            </a:r>
            <a:endParaRPr sz="2800"/>
          </a:p>
        </p:txBody>
      </p:sp>
      <p:sp>
        <p:nvSpPr>
          <p:cNvPr id="242" name="Google Shape;242;p36"/>
          <p:cNvSpPr txBox="1"/>
          <p:nvPr>
            <p:ph idx="1" type="body"/>
          </p:nvPr>
        </p:nvSpPr>
        <p:spPr>
          <a:xfrm>
            <a:off x="720000" y="1017725"/>
            <a:ext cx="7704000" cy="334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lang="en"/>
              <a:t>A </a:t>
            </a:r>
            <a:r>
              <a:rPr lang="en"/>
              <a:t>differently</a:t>
            </a:r>
            <a:r>
              <a:rPr lang="en"/>
              <a:t> abled person wishes to take care of his lawn but </a:t>
            </a:r>
            <a:r>
              <a:rPr lang="en"/>
              <a:t>physically</a:t>
            </a:r>
            <a:r>
              <a:rPr lang="en"/>
              <a:t>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a:t>
            </a:r>
            <a:r>
              <a:rPr lang="en"/>
              <a:t>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a:p>
          <a:p>
            <a:pPr indent="-304800" lvl="0" marL="457200" rtl="0" algn="l">
              <a:lnSpc>
                <a:spcPct val="115000"/>
              </a:lnSpc>
              <a:spcBef>
                <a:spcPts val="1000"/>
              </a:spcBef>
              <a:spcAft>
                <a:spcPts val="0"/>
              </a:spcAft>
              <a:buSzPts val="1200"/>
              <a:buChar char="●"/>
            </a:pPr>
            <a:r>
              <a:rPr lang="en"/>
              <a:t>On the scheduled day, the lawn professional comes to your domicile, and provides the lawn care services needed and leaves. His payment and tip is fulfilled through the app, so no contact needed. </a:t>
            </a:r>
            <a:endParaRPr/>
          </a:p>
          <a:p>
            <a:pPr indent="-304800" lvl="0" marL="457200" rtl="0" algn="l">
              <a:lnSpc>
                <a:spcPct val="115000"/>
              </a:lnSpc>
              <a:spcBef>
                <a:spcPts val="1000"/>
              </a:spcBef>
              <a:spcAft>
                <a:spcPts val="0"/>
              </a:spcAft>
              <a:buSzPts val="1200"/>
              <a:buChar char="●"/>
            </a:pPr>
            <a:r>
              <a:rPr lang="en"/>
              <a:t>By using the image recognition technology from Lawn Buddy, the checkout experience is more efficient and user-friendly, especially for sick, elderly or differently abled persons that like to enjoy a maintained lawn.</a:t>
            </a:r>
            <a:endParaRPr/>
          </a:p>
        </p:txBody>
      </p:sp>
      <p:pic>
        <p:nvPicPr>
          <p:cNvPr id="243" name="Google Shape;243;p36"/>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