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4"/>
  </p:notesMasterIdLst>
  <p:sldIdLst>
    <p:sldId id="256" r:id="rId2"/>
    <p:sldId id="266" r:id="rId3"/>
    <p:sldId id="307" r:id="rId4"/>
    <p:sldId id="308" r:id="rId5"/>
    <p:sldId id="316" r:id="rId6"/>
    <p:sldId id="309" r:id="rId7"/>
    <p:sldId id="310" r:id="rId8"/>
    <p:sldId id="311" r:id="rId9"/>
    <p:sldId id="312" r:id="rId10"/>
    <p:sldId id="313" r:id="rId11"/>
    <p:sldId id="314" r:id="rId12"/>
    <p:sldId id="315" r:id="rId13"/>
    <p:sldId id="306" r:id="rId14"/>
    <p:sldId id="299" r:id="rId15"/>
    <p:sldId id="300" r:id="rId16"/>
    <p:sldId id="301" r:id="rId17"/>
    <p:sldId id="297" r:id="rId18"/>
    <p:sldId id="302" r:id="rId19"/>
    <p:sldId id="303" r:id="rId20"/>
    <p:sldId id="298" r:id="rId21"/>
    <p:sldId id="304" r:id="rId22"/>
    <p:sldId id="305" r:id="rId23"/>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Poppins" pitchFamily="2" charset="77"/>
      <p:regular r:id="rId33"/>
      <p:bold r:id="rId34"/>
      <p:italic r:id="rId35"/>
      <p:boldItalic r:id="rId36"/>
    </p:embeddedFont>
    <p:embeddedFont>
      <p:font typeface="Poppins SemiBold" panose="020B0604020202020204" pitchFamily="34" charset="0"/>
      <p:regular r:id="rId37"/>
      <p:bold r:id="rId38"/>
      <p:italic r:id="rId39"/>
      <p:boldItalic r:id="rId40"/>
    </p:embeddedFont>
    <p:embeddedFont>
      <p:font typeface="PT Sans" panose="020B0503020203020204" pitchFamily="34" charset="77"/>
      <p:regular r:id="rId41"/>
      <p:bold r:id="rId42"/>
      <p:italic r:id="rId43"/>
      <p:boldItalic r:id="rId44"/>
    </p:embeddedFont>
    <p:embeddedFont>
      <p:font typeface="Roboto Condensed Light" panose="020F0302020204030204" pitchFamily="34" charset="0"/>
      <p:regular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51"/>
    <p:restoredTop sz="67007" autoAdjust="0"/>
  </p:normalViewPr>
  <p:slideViewPr>
    <p:cSldViewPr snapToGrid="0">
      <p:cViewPr varScale="1">
        <p:scale>
          <a:sx n="105" d="100"/>
          <a:sy n="105" d="100"/>
        </p:scale>
        <p:origin x="2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84233f2b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84233f2b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sz="105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020464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878545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46177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06435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58394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46050" indent="0">
              <a:buSzPts val="1300"/>
              <a:buFont typeface="Arial" panose="020B0604020202020204" pitchFamily="34" charset="0"/>
              <a:buNone/>
            </a:pPr>
            <a:endParaRPr lang="en-US" sz="32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170603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98524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42831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220723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3200" kern="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251154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b3942b98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b3942b9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buNone/>
            </a:pPr>
            <a:endParaRPr lang="en-US" sz="1800" kern="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232999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lang="en-US" sz="1800" kern="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900197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523126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49751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711897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7061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370964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0" dirty="0">
                <a:effectLst/>
                <a:latin typeface="+mj-lt"/>
                <a:ea typeface="Times New Roman" panose="02020603050405020304" pitchFamily="18" charset="0"/>
                <a:cs typeface="Arial" panose="020B0604020202020204" pitchFamily="34" charset="0"/>
              </a:rPr>
              <a:t>By prioritizing user experience, considering social implications and ethical considerations, and leveraging object recognition technology, the AI lawn mowing scheduling mobile app offers a convenient and responsible solution for lawn care. It provides users with a user-friendly interface, contributes to environmental sustainability, and addresses potential job displacement concerns. The app's use of object recognition technology improves measurement accuracy, making scheduling more efficient and optimizing the mowing process. While continuously evaluating and pushing technological boundaries, it aims to provide a positive impact on users and the broader </a:t>
            </a:r>
            <a:r>
              <a:rPr lang="en-US" sz="1800" kern="0">
                <a:effectLst/>
                <a:latin typeface="+mj-lt"/>
                <a:ea typeface="Times New Roman" panose="02020603050405020304" pitchFamily="18" charset="0"/>
                <a:cs typeface="Arial" panose="020B0604020202020204" pitchFamily="34" charset="0"/>
              </a:rPr>
              <a:t>community.</a:t>
            </a: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47072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623318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3450" y="1767862"/>
            <a:ext cx="3910500" cy="1857300"/>
          </a:xfrm>
          <a:prstGeom prst="rect">
            <a:avLst/>
          </a:prstGeom>
        </p:spPr>
        <p:txBody>
          <a:bodyPr spcFirstLastPara="1" wrap="square" lIns="91425" tIns="91425" rIns="91425" bIns="91425" anchor="b" anchorCtr="0">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53536" y="3820119"/>
            <a:ext cx="3910500" cy="39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txBox="1">
            <a:spLocks noGrp="1"/>
          </p:cNvSpPr>
          <p:nvPr>
            <p:ph type="title"/>
          </p:nvPr>
        </p:nvSpPr>
        <p:spPr>
          <a:xfrm>
            <a:off x="2716300" y="2095925"/>
            <a:ext cx="4992900" cy="136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4"/>
          <p:cNvSpPr txBox="1">
            <a:spLocks noGrp="1"/>
          </p:cNvSpPr>
          <p:nvPr>
            <p:ph type="subTitle" idx="1"/>
          </p:nvPr>
        </p:nvSpPr>
        <p:spPr>
          <a:xfrm>
            <a:off x="1643400" y="3541275"/>
            <a:ext cx="5857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753050" y="3294944"/>
            <a:ext cx="5637900" cy="2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2" name="Google Shape;62;p15"/>
          <p:cNvSpPr txBox="1">
            <a:spLocks noGrp="1"/>
          </p:cNvSpPr>
          <p:nvPr>
            <p:ph type="subTitle" idx="1"/>
          </p:nvPr>
        </p:nvSpPr>
        <p:spPr>
          <a:xfrm>
            <a:off x="1379550" y="1703638"/>
            <a:ext cx="6384900" cy="14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63"/>
        <p:cNvGrpSpPr/>
        <p:nvPr/>
      </p:nvGrpSpPr>
      <p:grpSpPr>
        <a:xfrm>
          <a:off x="0" y="0"/>
          <a:ext cx="0" cy="0"/>
          <a:chOff x="0" y="0"/>
          <a:chExt cx="0" cy="0"/>
        </a:xfrm>
      </p:grpSpPr>
      <p:sp>
        <p:nvSpPr>
          <p:cNvPr id="64" name="Google Shape;64;p16"/>
          <p:cNvSpPr txBox="1">
            <a:spLocks noGrp="1"/>
          </p:cNvSpPr>
          <p:nvPr>
            <p:ph type="body" idx="1"/>
          </p:nvPr>
        </p:nvSpPr>
        <p:spPr>
          <a:xfrm>
            <a:off x="719900" y="1228725"/>
            <a:ext cx="7704000" cy="34035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lvl1pPr>
            <a:lvl2pPr marL="914400" lvl="1" indent="-317500" rtl="0">
              <a:lnSpc>
                <a:spcPct val="115000"/>
              </a:lnSpc>
              <a:spcBef>
                <a:spcPts val="10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65" name="Google Shape;65;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66"/>
        <p:cNvGrpSpPr/>
        <p:nvPr/>
      </p:nvGrpSpPr>
      <p:grpSpPr>
        <a:xfrm>
          <a:off x="0" y="0"/>
          <a:ext cx="0" cy="0"/>
          <a:chOff x="0" y="0"/>
          <a:chExt cx="0" cy="0"/>
        </a:xfrm>
      </p:grpSpPr>
      <p:sp>
        <p:nvSpPr>
          <p:cNvPr id="67" name="Google Shape;67;p17"/>
          <p:cNvSpPr txBox="1">
            <a:spLocks noGrp="1"/>
          </p:cNvSpPr>
          <p:nvPr>
            <p:ph type="subTitle" idx="1"/>
          </p:nvPr>
        </p:nvSpPr>
        <p:spPr>
          <a:xfrm flipH="1">
            <a:off x="4836750" y="1917675"/>
            <a:ext cx="32223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 name="Google Shape;68;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s 1">
  <p:cSld name="CUSTOM_6_1">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83315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20"/>
          <p:cNvSpPr txBox="1">
            <a:spLocks noGrp="1"/>
          </p:cNvSpPr>
          <p:nvPr>
            <p:ph type="subTitle" idx="1"/>
          </p:nvPr>
        </p:nvSpPr>
        <p:spPr>
          <a:xfrm>
            <a:off x="93770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20"/>
          <p:cNvSpPr txBox="1">
            <a:spLocks noGrp="1"/>
          </p:cNvSpPr>
          <p:nvPr>
            <p:ph type="title" idx="2"/>
          </p:nvPr>
        </p:nvSpPr>
        <p:spPr>
          <a:xfrm>
            <a:off x="3379875"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20"/>
          <p:cNvSpPr txBox="1">
            <a:spLocks noGrp="1"/>
          </p:cNvSpPr>
          <p:nvPr>
            <p:ph type="subTitle" idx="3"/>
          </p:nvPr>
        </p:nvSpPr>
        <p:spPr>
          <a:xfrm>
            <a:off x="3484425"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20"/>
          <p:cNvSpPr txBox="1">
            <a:spLocks noGrp="1"/>
          </p:cNvSpPr>
          <p:nvPr>
            <p:ph type="title" idx="4"/>
          </p:nvPr>
        </p:nvSpPr>
        <p:spPr>
          <a:xfrm>
            <a:off x="592660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20"/>
          <p:cNvSpPr txBox="1">
            <a:spLocks noGrp="1"/>
          </p:cNvSpPr>
          <p:nvPr>
            <p:ph type="subTitle" idx="5"/>
          </p:nvPr>
        </p:nvSpPr>
        <p:spPr>
          <a:xfrm>
            <a:off x="603115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20"/>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61799"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3"/>
          <p:cNvSpPr txBox="1">
            <a:spLocks noGrp="1"/>
          </p:cNvSpPr>
          <p:nvPr>
            <p:ph type="subTitle" idx="1"/>
          </p:nvPr>
        </p:nvSpPr>
        <p:spPr>
          <a:xfrm>
            <a:off x="861799"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3"/>
          <p:cNvSpPr txBox="1">
            <a:spLocks noGrp="1"/>
          </p:cNvSpPr>
          <p:nvPr>
            <p:ph type="title" idx="2"/>
          </p:nvPr>
        </p:nvSpPr>
        <p:spPr>
          <a:xfrm>
            <a:off x="3579012"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23"/>
          <p:cNvSpPr txBox="1">
            <a:spLocks noGrp="1"/>
          </p:cNvSpPr>
          <p:nvPr>
            <p:ph type="subTitle" idx="3"/>
          </p:nvPr>
        </p:nvSpPr>
        <p:spPr>
          <a:xfrm>
            <a:off x="3579012"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3"/>
          <p:cNvSpPr txBox="1">
            <a:spLocks noGrp="1"/>
          </p:cNvSpPr>
          <p:nvPr>
            <p:ph type="title" idx="4"/>
          </p:nvPr>
        </p:nvSpPr>
        <p:spPr>
          <a:xfrm>
            <a:off x="861799"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23"/>
          <p:cNvSpPr txBox="1">
            <a:spLocks noGrp="1"/>
          </p:cNvSpPr>
          <p:nvPr>
            <p:ph type="subTitle" idx="5"/>
          </p:nvPr>
        </p:nvSpPr>
        <p:spPr>
          <a:xfrm>
            <a:off x="861799"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23"/>
          <p:cNvSpPr txBox="1">
            <a:spLocks noGrp="1"/>
          </p:cNvSpPr>
          <p:nvPr>
            <p:ph type="title" idx="6"/>
          </p:nvPr>
        </p:nvSpPr>
        <p:spPr>
          <a:xfrm>
            <a:off x="3579012"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23"/>
          <p:cNvSpPr txBox="1">
            <a:spLocks noGrp="1"/>
          </p:cNvSpPr>
          <p:nvPr>
            <p:ph type="subTitle" idx="7"/>
          </p:nvPr>
        </p:nvSpPr>
        <p:spPr>
          <a:xfrm>
            <a:off x="3579012"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23"/>
          <p:cNvSpPr txBox="1">
            <a:spLocks noGrp="1"/>
          </p:cNvSpPr>
          <p:nvPr>
            <p:ph type="title" idx="8"/>
          </p:nvPr>
        </p:nvSpPr>
        <p:spPr>
          <a:xfrm>
            <a:off x="6281400"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23"/>
          <p:cNvSpPr txBox="1">
            <a:spLocks noGrp="1"/>
          </p:cNvSpPr>
          <p:nvPr>
            <p:ph type="subTitle" idx="9"/>
          </p:nvPr>
        </p:nvSpPr>
        <p:spPr>
          <a:xfrm>
            <a:off x="6281400" y="2280043"/>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23"/>
          <p:cNvSpPr txBox="1">
            <a:spLocks noGrp="1"/>
          </p:cNvSpPr>
          <p:nvPr>
            <p:ph type="title" idx="13"/>
          </p:nvPr>
        </p:nvSpPr>
        <p:spPr>
          <a:xfrm>
            <a:off x="6281400" y="366443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5" name="Google Shape;125;p23"/>
          <p:cNvSpPr txBox="1">
            <a:spLocks noGrp="1"/>
          </p:cNvSpPr>
          <p:nvPr>
            <p:ph type="subTitle" idx="14"/>
          </p:nvPr>
        </p:nvSpPr>
        <p:spPr>
          <a:xfrm>
            <a:off x="6281400" y="41009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23"/>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7_1">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4"/>
          <p:cNvSpPr txBox="1">
            <a:spLocks noGrp="1"/>
          </p:cNvSpPr>
          <p:nvPr>
            <p:ph type="title" idx="2" hasCustomPrompt="1"/>
          </p:nvPr>
        </p:nvSpPr>
        <p:spPr>
          <a:xfrm>
            <a:off x="1026251"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0" name="Google Shape;130;p24"/>
          <p:cNvSpPr txBox="1">
            <a:spLocks noGrp="1"/>
          </p:cNvSpPr>
          <p:nvPr>
            <p:ph type="subTitle" idx="1"/>
          </p:nvPr>
        </p:nvSpPr>
        <p:spPr>
          <a:xfrm>
            <a:off x="1235725"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1" name="Google Shape;131;p24"/>
          <p:cNvSpPr txBox="1">
            <a:spLocks noGrp="1"/>
          </p:cNvSpPr>
          <p:nvPr>
            <p:ph type="title" idx="3" hasCustomPrompt="1"/>
          </p:nvPr>
        </p:nvSpPr>
        <p:spPr>
          <a:xfrm>
            <a:off x="5167463"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2" name="Google Shape;132;p24"/>
          <p:cNvSpPr txBox="1">
            <a:spLocks noGrp="1"/>
          </p:cNvSpPr>
          <p:nvPr>
            <p:ph type="subTitle" idx="4"/>
          </p:nvPr>
        </p:nvSpPr>
        <p:spPr>
          <a:xfrm>
            <a:off x="5376976"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3" name="Google Shape;133;p24"/>
          <p:cNvSpPr txBox="1">
            <a:spLocks noGrp="1"/>
          </p:cNvSpPr>
          <p:nvPr>
            <p:ph type="title" idx="5" hasCustomPrompt="1"/>
          </p:nvPr>
        </p:nvSpPr>
        <p:spPr>
          <a:xfrm>
            <a:off x="1026251"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24"/>
          <p:cNvSpPr txBox="1">
            <a:spLocks noGrp="1"/>
          </p:cNvSpPr>
          <p:nvPr>
            <p:ph type="subTitle" idx="6"/>
          </p:nvPr>
        </p:nvSpPr>
        <p:spPr>
          <a:xfrm>
            <a:off x="1235725"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5" name="Google Shape;135;p24"/>
          <p:cNvSpPr txBox="1">
            <a:spLocks noGrp="1"/>
          </p:cNvSpPr>
          <p:nvPr>
            <p:ph type="title" idx="7" hasCustomPrompt="1"/>
          </p:nvPr>
        </p:nvSpPr>
        <p:spPr>
          <a:xfrm>
            <a:off x="5167463"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6" name="Google Shape;136;p24"/>
          <p:cNvSpPr txBox="1">
            <a:spLocks noGrp="1"/>
          </p:cNvSpPr>
          <p:nvPr>
            <p:ph type="subTitle" idx="8"/>
          </p:nvPr>
        </p:nvSpPr>
        <p:spPr>
          <a:xfrm>
            <a:off x="5376912"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extLst>
    <p:ext uri="{DCECCB84-F9BA-43D5-87BE-67443E8EF086}">
      <p15:sldGuideLst xmlns:p15="http://schemas.microsoft.com/office/powerpoint/2012/main">
        <p15:guide id="1" orient="horz" pos="14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37"/>
        <p:cNvGrpSpPr/>
        <p:nvPr/>
      </p:nvGrpSpPr>
      <p:grpSpPr>
        <a:xfrm>
          <a:off x="0" y="0"/>
          <a:ext cx="0" cy="0"/>
          <a:chOff x="0" y="0"/>
          <a:chExt cx="0" cy="0"/>
        </a:xfrm>
      </p:grpSpPr>
      <p:sp>
        <p:nvSpPr>
          <p:cNvPr id="138" name="Google Shape;138;p25"/>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139" name="Google Shape;139;p2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424600" y="507223"/>
            <a:ext cx="4294800" cy="105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26"/>
          <p:cNvSpPr txBox="1">
            <a:spLocks noGrp="1"/>
          </p:cNvSpPr>
          <p:nvPr>
            <p:ph type="subTitle" idx="1"/>
          </p:nvPr>
        </p:nvSpPr>
        <p:spPr>
          <a:xfrm>
            <a:off x="2854650" y="1558696"/>
            <a:ext cx="3434700" cy="13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26"/>
          <p:cNvSpPr txBox="1"/>
          <p:nvPr/>
        </p:nvSpPr>
        <p:spPr>
          <a:xfrm>
            <a:off x="2378550" y="3566516"/>
            <a:ext cx="438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3_1">
    <p:spTree>
      <p:nvGrpSpPr>
        <p:cNvPr id="1" name="Shape 1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983400" y="2489600"/>
            <a:ext cx="4440600" cy="1330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983400" y="524625"/>
            <a:ext cx="4440600" cy="1406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3983400" y="3903600"/>
            <a:ext cx="3174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20000" y="1287725"/>
            <a:ext cx="7704000" cy="334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8"/>
          <p:cNvSpPr txBox="1">
            <a:spLocks noGrp="1"/>
          </p:cNvSpPr>
          <p:nvPr>
            <p:ph type="title"/>
          </p:nvPr>
        </p:nvSpPr>
        <p:spPr>
          <a:xfrm flipH="1">
            <a:off x="2348238" y="2691005"/>
            <a:ext cx="4447500" cy="1926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20000" y="1221150"/>
            <a:ext cx="4268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720000" y="2240565"/>
            <a:ext cx="4268100" cy="16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1174050"/>
            <a:ext cx="4460400" cy="10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1"/>
          <p:cNvSpPr txBox="1">
            <a:spLocks noGrp="1"/>
          </p:cNvSpPr>
          <p:nvPr>
            <p:ph type="title" hasCustomPrompt="1"/>
          </p:nvPr>
        </p:nvSpPr>
        <p:spPr>
          <a:xfrm>
            <a:off x="1577850" y="2300443"/>
            <a:ext cx="5988300" cy="1428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577850" y="3615825"/>
            <a:ext cx="5988300" cy="49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13"/>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1"/>
          </p:nvPr>
        </p:nvSpPr>
        <p:spPr>
          <a:xfrm>
            <a:off x="1972675"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6" name="Google Shape;46;p13"/>
          <p:cNvSpPr txBox="1">
            <a:spLocks noGrp="1"/>
          </p:cNvSpPr>
          <p:nvPr>
            <p:ph type="title" idx="3" hasCustomPrompt="1"/>
          </p:nvPr>
        </p:nvSpPr>
        <p:spPr>
          <a:xfrm>
            <a:off x="582650"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13"/>
          <p:cNvSpPr txBox="1">
            <a:spLocks noGrp="1"/>
          </p:cNvSpPr>
          <p:nvPr>
            <p:ph type="title" idx="4"/>
          </p:nvPr>
        </p:nvSpPr>
        <p:spPr>
          <a:xfrm>
            <a:off x="5875350"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13"/>
          <p:cNvSpPr txBox="1">
            <a:spLocks noGrp="1"/>
          </p:cNvSpPr>
          <p:nvPr>
            <p:ph type="subTitle" idx="5"/>
          </p:nvPr>
        </p:nvSpPr>
        <p:spPr>
          <a:xfrm>
            <a:off x="5875350"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9" name="Google Shape;49;p13"/>
          <p:cNvSpPr txBox="1">
            <a:spLocks noGrp="1"/>
          </p:cNvSpPr>
          <p:nvPr>
            <p:ph type="title" idx="6" hasCustomPrompt="1"/>
          </p:nvPr>
        </p:nvSpPr>
        <p:spPr>
          <a:xfrm>
            <a:off x="4485425"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13"/>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13"/>
          <p:cNvSpPr txBox="1">
            <a:spLocks noGrp="1"/>
          </p:cNvSpPr>
          <p:nvPr>
            <p:ph type="subTitle" idx="8"/>
          </p:nvPr>
        </p:nvSpPr>
        <p:spPr>
          <a:xfrm>
            <a:off x="1972675"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 name="Google Shape;52;p13"/>
          <p:cNvSpPr txBox="1">
            <a:spLocks noGrp="1"/>
          </p:cNvSpPr>
          <p:nvPr>
            <p:ph type="title" idx="9" hasCustomPrompt="1"/>
          </p:nvPr>
        </p:nvSpPr>
        <p:spPr>
          <a:xfrm>
            <a:off x="582650"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13"/>
          <p:cNvSpPr txBox="1">
            <a:spLocks noGrp="1"/>
          </p:cNvSpPr>
          <p:nvPr>
            <p:ph type="title" idx="13"/>
          </p:nvPr>
        </p:nvSpPr>
        <p:spPr>
          <a:xfrm>
            <a:off x="5875350"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 name="Google Shape;54;p13"/>
          <p:cNvSpPr txBox="1">
            <a:spLocks noGrp="1"/>
          </p:cNvSpPr>
          <p:nvPr>
            <p:ph type="subTitle" idx="14"/>
          </p:nvPr>
        </p:nvSpPr>
        <p:spPr>
          <a:xfrm>
            <a:off x="5875350"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5" name="Google Shape;55;p13"/>
          <p:cNvSpPr txBox="1">
            <a:spLocks noGrp="1"/>
          </p:cNvSpPr>
          <p:nvPr>
            <p:ph type="title" idx="15" hasCustomPrompt="1"/>
          </p:nvPr>
        </p:nvSpPr>
        <p:spPr>
          <a:xfrm>
            <a:off x="4485425"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6" r:id="rId14"/>
    <p:sldLayoutId id="2147483669" r:id="rId15"/>
    <p:sldLayoutId id="2147483670" r:id="rId16"/>
    <p:sldLayoutId id="2147483671" r:id="rId17"/>
    <p:sldLayoutId id="2147483672" r:id="rId18"/>
    <p:sldLayoutId id="2147483673"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2.xml"/><Relationship Id="rId5" Type="http://schemas.openxmlformats.org/officeDocument/2006/relationships/image" Target="../media/image8.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2616750" y="926775"/>
            <a:ext cx="3910500" cy="185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100" dirty="0"/>
              <a:t>Lawn Buddy</a:t>
            </a:r>
            <a:endParaRPr sz="4100" dirty="0"/>
          </a:p>
          <a:p>
            <a:pPr marL="0" lvl="0" indent="0" algn="ctr" rtl="0">
              <a:spcBef>
                <a:spcPts val="0"/>
              </a:spcBef>
              <a:spcAft>
                <a:spcPts val="0"/>
              </a:spcAft>
              <a:buNone/>
            </a:pPr>
            <a:r>
              <a:rPr lang="en" sz="1000" i="1" dirty="0">
                <a:solidFill>
                  <a:srgbClr val="38761D"/>
                </a:solidFill>
              </a:rPr>
              <a:t>“The cutting hedge technology”</a:t>
            </a:r>
            <a:endParaRPr sz="1000" i="1" dirty="0">
              <a:solidFill>
                <a:srgbClr val="38761D"/>
              </a:solidFill>
            </a:endParaRPr>
          </a:p>
        </p:txBody>
      </p:sp>
      <p:sp>
        <p:nvSpPr>
          <p:cNvPr id="150" name="Google Shape;150;p28"/>
          <p:cNvSpPr txBox="1">
            <a:spLocks noGrp="1"/>
          </p:cNvSpPr>
          <p:nvPr>
            <p:ph type="subTitle" idx="1"/>
          </p:nvPr>
        </p:nvSpPr>
        <p:spPr>
          <a:xfrm>
            <a:off x="2510400" y="3426284"/>
            <a:ext cx="4123200" cy="1215091"/>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400" dirty="0"/>
              <a:t>Gasser Ahmed</a:t>
            </a:r>
            <a:endParaRPr sz="1400" dirty="0"/>
          </a:p>
          <a:p>
            <a:pPr marL="0" lvl="0" indent="0" algn="ctr" rtl="0">
              <a:lnSpc>
                <a:spcPct val="150000"/>
              </a:lnSpc>
              <a:spcBef>
                <a:spcPts val="0"/>
              </a:spcBef>
              <a:spcAft>
                <a:spcPts val="0"/>
              </a:spcAft>
              <a:buNone/>
            </a:pPr>
            <a:r>
              <a:rPr lang="en-US" sz="1400" dirty="0"/>
              <a:t>MGT 5824</a:t>
            </a:r>
          </a:p>
          <a:p>
            <a:pPr marL="0" lvl="0" indent="0" algn="ctr" rtl="0">
              <a:lnSpc>
                <a:spcPct val="150000"/>
              </a:lnSpc>
              <a:spcBef>
                <a:spcPts val="0"/>
              </a:spcBef>
              <a:spcAft>
                <a:spcPts val="0"/>
              </a:spcAft>
              <a:buNone/>
            </a:pPr>
            <a:r>
              <a:rPr lang="en-US" sz="1400" dirty="0"/>
              <a:t>6/27/2023</a:t>
            </a:r>
          </a:p>
        </p:txBody>
      </p:sp>
      <p:sp>
        <p:nvSpPr>
          <p:cNvPr id="2" name="TextBox 1">
            <a:extLst>
              <a:ext uri="{FF2B5EF4-FFF2-40B4-BE49-F238E27FC236}">
                <a16:creationId xmlns:a16="http://schemas.microsoft.com/office/drawing/2014/main" id="{23516F04-B8DD-B0B8-155C-B26EF7815FB1}"/>
              </a:ext>
            </a:extLst>
          </p:cNvPr>
          <p:cNvSpPr txBox="1"/>
          <p:nvPr/>
        </p:nvSpPr>
        <p:spPr>
          <a:xfrm>
            <a:off x="1347399" y="2784075"/>
            <a:ext cx="6449201" cy="369332"/>
          </a:xfrm>
          <a:prstGeom prst="rect">
            <a:avLst/>
          </a:prstGeom>
          <a:noFill/>
        </p:spPr>
        <p:txBody>
          <a:bodyPr wrap="none" rtlCol="0">
            <a:spAutoFit/>
          </a:bodyPr>
          <a:lstStyle/>
          <a:p>
            <a:r>
              <a:rPr lang="en-US" sz="1800" b="1" dirty="0">
                <a:latin typeface="Times New Roman" panose="02020603050405020304" pitchFamily="18" charset="0"/>
                <a:ea typeface="Times New Roman" panose="02020603050405020304" pitchFamily="18" charset="0"/>
              </a:rPr>
              <a:t>Milestone #2: Venture Solution Prototype &amp; Social Affordances</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Tm="10451"/>
    </mc:Choice>
    <mc:Fallback xmlns="">
      <p:transition advTm="1045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Software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Tree>
    <p:custDataLst>
      <p:tags r:id="rId1"/>
    </p:custDataLst>
    <p:extLst>
      <p:ext uri="{BB962C8B-B14F-4D97-AF65-F5344CB8AC3E}">
        <p14:creationId xmlns:p14="http://schemas.microsoft.com/office/powerpoint/2010/main" val="1651776239"/>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Data</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Tree>
    <p:custDataLst>
      <p:tags r:id="rId1"/>
    </p:custDataLst>
    <p:extLst>
      <p:ext uri="{BB962C8B-B14F-4D97-AF65-F5344CB8AC3E}">
        <p14:creationId xmlns:p14="http://schemas.microsoft.com/office/powerpoint/2010/main" val="504444024"/>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Algorithms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Tree>
    <p:custDataLst>
      <p:tags r:id="rId1"/>
    </p:custDataLst>
    <p:extLst>
      <p:ext uri="{BB962C8B-B14F-4D97-AF65-F5344CB8AC3E}">
        <p14:creationId xmlns:p14="http://schemas.microsoft.com/office/powerpoint/2010/main" val="3688563369"/>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579F-FB4D-8D90-4EE2-CE3AD204713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9796906-7048-2089-14C2-1A1EA401193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3643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Identification of Target Customer Segment</a:t>
            </a:r>
            <a:br>
              <a:rPr lang="en-US" sz="2000" dirty="0"/>
            </a:br>
            <a:r>
              <a:rPr lang="en-US" sz="1600" dirty="0">
                <a:latin typeface="Poppins" panose="00000500000000000000" pitchFamily="2" charset="0"/>
                <a:cs typeface="Poppins" panose="00000500000000000000" pitchFamily="2" charset="0"/>
              </a:rPr>
              <a:t>Criteria: Age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327;p40">
            <a:extLst>
              <a:ext uri="{FF2B5EF4-FFF2-40B4-BE49-F238E27FC236}">
                <a16:creationId xmlns:a16="http://schemas.microsoft.com/office/drawing/2014/main" id="{C4FC4C7B-CB7D-B561-C941-76583228AF5D}"/>
              </a:ext>
            </a:extLst>
          </p:cNvPr>
          <p:cNvSpPr txBox="1">
            <a:spLocks/>
          </p:cNvSpPr>
          <p:nvPr/>
        </p:nvSpPr>
        <p:spPr>
          <a:xfrm>
            <a:off x="556225" y="1317975"/>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age group of 50-64 years represents the largest share of respondents at 32.09%. This indicates that middle-aged individuals are the most prominent demographic interested or engaged in lawn mowing activities.</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30-49 years age group follows closely behind with a share of 22.58% of respondents. This suggests that individuals in their prime working years also have a significant presence in the lawn mowing market.</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18-29 years age group comprises a smaller share of respondents at 14.38%. This indicates that younger individuals have a relatively lower level of interest or involvement in lawn mowing activities compared to other age groups surveyed.</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data highlights the importance of targeting middle-aged and older individuals as the primary customer segment.</a:t>
            </a:r>
            <a:endParaRPr lang="en-US" sz="1100" kern="0" dirty="0">
              <a:effectLst/>
              <a:latin typeface="Lato" panose="020F0502020204030203" pitchFamily="34" charset="0"/>
              <a:ea typeface="Lato" panose="020F0502020204030203" pitchFamily="34" charset="0"/>
              <a:cs typeface="Lato" panose="020F0502020204030203" pitchFamily="34" charset="0"/>
            </a:endParaRPr>
          </a:p>
        </p:txBody>
      </p:sp>
      <p:pic>
        <p:nvPicPr>
          <p:cNvPr id="4" name="Picture 3" descr="A picture containing text, screenshot, diagram, rectangle&#10;&#10;Description automatically generated">
            <a:extLst>
              <a:ext uri="{FF2B5EF4-FFF2-40B4-BE49-F238E27FC236}">
                <a16:creationId xmlns:a16="http://schemas.microsoft.com/office/drawing/2014/main" id="{F1478EF4-1383-4AC0-E8CA-A9DB31FD0AE2}"/>
              </a:ext>
            </a:extLst>
          </p:cNvPr>
          <p:cNvPicPr>
            <a:picLocks noChangeAspect="1"/>
          </p:cNvPicPr>
          <p:nvPr/>
        </p:nvPicPr>
        <p:blipFill>
          <a:blip r:embed="rId5"/>
          <a:stretch>
            <a:fillRect/>
          </a:stretch>
        </p:blipFill>
        <p:spPr>
          <a:xfrm>
            <a:off x="4572000" y="1317974"/>
            <a:ext cx="4381244" cy="3255264"/>
          </a:xfrm>
          <a:prstGeom prst="rect">
            <a:avLst/>
          </a:prstGeom>
        </p:spPr>
      </p:pic>
    </p:spTree>
    <p:custDataLst>
      <p:tags r:id="rId1"/>
    </p:custDataLst>
    <p:extLst>
      <p:ext uri="{BB962C8B-B14F-4D97-AF65-F5344CB8AC3E}">
        <p14:creationId xmlns:p14="http://schemas.microsoft.com/office/powerpoint/2010/main" val="396479467"/>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Identification of Target Customer Segment</a:t>
            </a:r>
            <a:br>
              <a:rPr lang="en-US" sz="2000" dirty="0"/>
            </a:br>
            <a:r>
              <a:rPr lang="en-US" sz="1600" dirty="0">
                <a:latin typeface="Poppins" panose="00000500000000000000" pitchFamily="2" charset="0"/>
                <a:cs typeface="Poppins" panose="00000500000000000000" pitchFamily="2" charset="0"/>
              </a:rPr>
              <a:t>Criteria: Customer Type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327;p40">
            <a:extLst>
              <a:ext uri="{FF2B5EF4-FFF2-40B4-BE49-F238E27FC236}">
                <a16:creationId xmlns:a16="http://schemas.microsoft.com/office/drawing/2014/main" id="{C4FC4C7B-CB7D-B561-C941-76583228AF5D}"/>
              </a:ext>
            </a:extLst>
          </p:cNvPr>
          <p:cNvSpPr txBox="1">
            <a:spLocks/>
          </p:cNvSpPr>
          <p:nvPr/>
        </p:nvSpPr>
        <p:spPr>
          <a:xfrm>
            <a:off x="556225" y="1317975"/>
            <a:ext cx="4379976"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Single-family residential customers represent the largest customer segment, accounting for 59% of the total customer base. This suggests that homeowners who own single-family properties are the primary consumers of lawn mowing services.</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commercial segment comprises 24% of the customer base, indicating that businesses and commercial properties are significant customers for lawn mowing services. This includes retail stores, offices, and other non-residential establishments.</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multi-family residential segment represents 11% of the customer base, such as property owners or managers of multi-unit residential buildings</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governmental segment accounts for 5% of the customer base, suggesting that government entities and institutions, such as public parks or government-owned properties, require lawn mowing services as well.</a:t>
            </a:r>
            <a:endParaRPr lang="en-US" sz="1100" kern="0" dirty="0">
              <a:effectLst/>
              <a:latin typeface="Lato" panose="020F0502020204030203" pitchFamily="34" charset="0"/>
              <a:ea typeface="Lato" panose="020F0502020204030203" pitchFamily="34" charset="0"/>
              <a:cs typeface="Lato" panose="020F0502020204030203" pitchFamily="34" charset="0"/>
            </a:endParaRPr>
          </a:p>
        </p:txBody>
      </p:sp>
      <p:pic>
        <p:nvPicPr>
          <p:cNvPr id="1026" name="Picture 2" descr="USA Landscaping Market Analysis">
            <a:extLst>
              <a:ext uri="{FF2B5EF4-FFF2-40B4-BE49-F238E27FC236}">
                <a16:creationId xmlns:a16="http://schemas.microsoft.com/office/drawing/2014/main" id="{625D87B8-B841-58B6-DBC4-6599F2AA82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6201" y="1560244"/>
            <a:ext cx="4015349" cy="202301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598260943"/>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Identification of Target Customer Segment</a:t>
            </a:r>
            <a:br>
              <a:rPr lang="en-US" sz="2000" dirty="0"/>
            </a:br>
            <a:r>
              <a:rPr lang="en-US" sz="1600" dirty="0">
                <a:latin typeface="Poppins" panose="00000500000000000000" pitchFamily="2" charset="0"/>
                <a:cs typeface="Poppins" panose="00000500000000000000" pitchFamily="2" charset="0"/>
              </a:rPr>
              <a:t>Most Suitable Customer Segment </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4" name="Google Shape;327;p40">
            <a:extLst>
              <a:ext uri="{FF2B5EF4-FFF2-40B4-BE49-F238E27FC236}">
                <a16:creationId xmlns:a16="http://schemas.microsoft.com/office/drawing/2014/main" id="{985CE0A1-2E03-4490-F573-82B9B0ECADC5}"/>
              </a:ext>
            </a:extLst>
          </p:cNvPr>
          <p:cNvSpPr txBox="1">
            <a:spLocks/>
          </p:cNvSpPr>
          <p:nvPr/>
        </p:nvSpPr>
        <p:spPr>
          <a:xfrm>
            <a:off x="597648" y="1317974"/>
            <a:ext cx="8353902"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dirty="0">
                <a:latin typeface="Lato" panose="020F0502020204030203" pitchFamily="34" charset="0"/>
                <a:ea typeface="Lato" panose="020F0502020204030203" pitchFamily="34" charset="0"/>
                <a:cs typeface="Lato" panose="020F0502020204030203" pitchFamily="34" charset="0"/>
              </a:rPr>
              <a:t>The combination of the market size and potential growth, along with the age distribution and customer type data, underscores the suitability of </a:t>
            </a:r>
            <a:r>
              <a:rPr lang="en-US" sz="1050" b="1" i="1" dirty="0">
                <a:latin typeface="Lato" panose="020F0502020204030203" pitchFamily="34" charset="0"/>
                <a:ea typeface="Lato" panose="020F0502020204030203" pitchFamily="34" charset="0"/>
                <a:cs typeface="Lato" panose="020F0502020204030203" pitchFamily="34" charset="0"/>
              </a:rPr>
              <a:t>middle-aged</a:t>
            </a:r>
            <a:r>
              <a:rPr lang="en-US" sz="1050" dirty="0">
                <a:latin typeface="Lato" panose="020F0502020204030203" pitchFamily="34" charset="0"/>
                <a:ea typeface="Lato" panose="020F0502020204030203" pitchFamily="34" charset="0"/>
                <a:cs typeface="Lato" panose="020F0502020204030203" pitchFamily="34" charset="0"/>
              </a:rPr>
              <a:t> and </a:t>
            </a:r>
            <a:r>
              <a:rPr lang="en-US" sz="1050" b="1" i="1" dirty="0">
                <a:latin typeface="Lato" panose="020F0502020204030203" pitchFamily="34" charset="0"/>
                <a:ea typeface="Lato" panose="020F0502020204030203" pitchFamily="34" charset="0"/>
                <a:cs typeface="Lato" panose="020F0502020204030203" pitchFamily="34" charset="0"/>
              </a:rPr>
              <a:t>older</a:t>
            </a:r>
            <a:r>
              <a:rPr lang="en-US" sz="1050" dirty="0">
                <a:latin typeface="Lato" panose="020F0502020204030203" pitchFamily="34" charset="0"/>
                <a:ea typeface="Lato" panose="020F0502020204030203" pitchFamily="34" charset="0"/>
                <a:cs typeface="Lato" panose="020F0502020204030203" pitchFamily="34" charset="0"/>
              </a:rPr>
              <a:t> individuals within the </a:t>
            </a:r>
            <a:r>
              <a:rPr lang="en-US" sz="1050" b="1" i="1" dirty="0">
                <a:latin typeface="Lato" panose="020F0502020204030203" pitchFamily="34" charset="0"/>
                <a:ea typeface="Lato" panose="020F0502020204030203" pitchFamily="34" charset="0"/>
                <a:cs typeface="Lato" panose="020F0502020204030203" pitchFamily="34" charset="0"/>
              </a:rPr>
              <a:t>single-family</a:t>
            </a:r>
            <a:r>
              <a:rPr lang="en-US" sz="1050" dirty="0">
                <a:latin typeface="Lato" panose="020F0502020204030203" pitchFamily="34" charset="0"/>
                <a:ea typeface="Lato" panose="020F0502020204030203" pitchFamily="34" charset="0"/>
                <a:cs typeface="Lato" panose="020F0502020204030203" pitchFamily="34" charset="0"/>
              </a:rPr>
              <a:t> </a:t>
            </a:r>
            <a:r>
              <a:rPr lang="en-US" sz="1050" b="1" i="1" dirty="0">
                <a:latin typeface="Lato" panose="020F0502020204030203" pitchFamily="34" charset="0"/>
                <a:ea typeface="Lato" panose="020F0502020204030203" pitchFamily="34" charset="0"/>
                <a:cs typeface="Lato" panose="020F0502020204030203" pitchFamily="34" charset="0"/>
              </a:rPr>
              <a:t>residential</a:t>
            </a:r>
            <a:r>
              <a:rPr lang="en-US" sz="1050" dirty="0">
                <a:latin typeface="Lato" panose="020F0502020204030203" pitchFamily="34" charset="0"/>
                <a:ea typeface="Lato" panose="020F0502020204030203" pitchFamily="34" charset="0"/>
                <a:cs typeface="Lato" panose="020F0502020204030203" pitchFamily="34" charset="0"/>
              </a:rPr>
              <a:t> customer segment as the most suitable target for a lawn mowing business for the following reasons: </a:t>
            </a:r>
          </a:p>
          <a:p>
            <a:pPr marL="146050" indent="0">
              <a:buSzPts val="1300"/>
              <a:buNone/>
            </a:pPr>
            <a:endParaRPr lang="en-US" sz="105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050" dirty="0">
                <a:latin typeface="Lato" panose="020F0502020204030203" pitchFamily="34" charset="0"/>
                <a:ea typeface="Lato" panose="020F0502020204030203" pitchFamily="34" charset="0"/>
                <a:cs typeface="Lato" panose="020F0502020204030203" pitchFamily="34" charset="0"/>
              </a:rPr>
              <a:t>Market Size and Potential Growth: The market size for lawn mowing has consistently grown over the years, indicating a robust industry. From 2013 (83.25 billion) to 2023 (176 billion), the market size has nearly doubled, demonstrating a significant growth potential. Single-family residential customers, representing the largest customer segment have contributed to this growth and are likely to continue driving market expansion.</a:t>
            </a:r>
          </a:p>
          <a:p>
            <a:pPr marL="317500" indent="-171450">
              <a:buSzPts val="1300"/>
              <a:buFont typeface="Arial" panose="020B0604020202020204" pitchFamily="34" charset="0"/>
              <a:buChar char="•"/>
            </a:pPr>
            <a:endParaRPr lang="en-US" sz="105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050" dirty="0">
                <a:latin typeface="Lato" panose="020F0502020204030203" pitchFamily="34" charset="0"/>
                <a:ea typeface="Lato" panose="020F0502020204030203" pitchFamily="34" charset="0"/>
                <a:cs typeface="Lato" panose="020F0502020204030203" pitchFamily="34" charset="0"/>
              </a:rPr>
              <a:t>Age Distribution: The data on age distribution shows that the 50-64 years age group accounts for the highest share of respondents. This aligns with the middle-aged and older demographic targeted within the single-family residential customer segment. The higher proportion of individuals in this age group indicates a larger pool of potential customers who are likely to require lawn mowing services.</a:t>
            </a:r>
          </a:p>
          <a:p>
            <a:pPr marL="317500" indent="-171450">
              <a:buSzPts val="1300"/>
              <a:buFont typeface="Arial" panose="020B0604020202020204" pitchFamily="34" charset="0"/>
              <a:buChar char="•"/>
            </a:pPr>
            <a:endParaRPr lang="en-US" sz="105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050" dirty="0">
                <a:latin typeface="Lato" panose="020F0502020204030203" pitchFamily="34" charset="0"/>
                <a:ea typeface="Lato" panose="020F0502020204030203" pitchFamily="34" charset="0"/>
                <a:cs typeface="Lato" panose="020F0502020204030203" pitchFamily="34" charset="0"/>
              </a:rPr>
              <a:t>Customer Type Distribution: Among the customer types, single-family residential customers make up the majority at 59%. This data further emphasizes the significance of targeting this customer segment. By focusing on single-family residential customers, Lawn Buddy can tap into the largest customer base, ensuring a steady flow of work and revenue. Additionally, the 24% share of commercial customers can serve as an additional revenue stream, but the dominant presence of single-family residential customers highlights their suitability as the primary target.</a:t>
            </a:r>
          </a:p>
          <a:p>
            <a:pPr marL="146050" indent="0">
              <a:buSzPts val="1300"/>
              <a:buNone/>
            </a:pPr>
            <a:endParaRPr lang="en-US" sz="1050" b="1" i="1" dirty="0">
              <a:latin typeface="Lato" panose="020F0502020204030203" pitchFamily="34" charset="0"/>
              <a:ea typeface="Lato" panose="020F0502020204030203" pitchFamily="34" charset="0"/>
              <a:cs typeface="Lato" panose="020F0502020204030203" pitchFamily="34" charset="0"/>
            </a:endParaRPr>
          </a:p>
          <a:p>
            <a:pPr marL="146050" indent="0" algn="ctr">
              <a:buSzPts val="1300"/>
              <a:buNone/>
            </a:pPr>
            <a:r>
              <a:rPr lang="en-US" sz="1050" b="1" i="1" dirty="0">
                <a:latin typeface="Lato" panose="020F0502020204030203" pitchFamily="34" charset="0"/>
                <a:ea typeface="Lato" panose="020F0502020204030203" pitchFamily="34" charset="0"/>
                <a:cs typeface="Lato" panose="020F0502020204030203" pitchFamily="34" charset="0"/>
              </a:rPr>
              <a:t>(Additional justifications are included below in the Notes section)</a:t>
            </a:r>
          </a:p>
          <a:p>
            <a:pPr marL="317500" indent="-171450">
              <a:buSzPts val="1300"/>
              <a:buFont typeface="Arial" panose="020B0604020202020204" pitchFamily="34" charset="0"/>
              <a:buChar char="•"/>
            </a:pPr>
            <a:endParaRPr lang="en-US" sz="1050" kern="0" dirty="0">
              <a:effectLst/>
              <a:latin typeface="Lato" panose="020F0502020204030203" pitchFamily="34" charset="0"/>
              <a:ea typeface="Lato" panose="020F0502020204030203" pitchFamily="34" charset="0"/>
              <a:cs typeface="Lato" panose="020F0502020204030203" pitchFamily="34" charset="0"/>
            </a:endParaRPr>
          </a:p>
        </p:txBody>
      </p:sp>
    </p:spTree>
    <p:custDataLst>
      <p:tags r:id="rId1"/>
    </p:custDataLst>
    <p:extLst>
      <p:ext uri="{BB962C8B-B14F-4D97-AF65-F5344CB8AC3E}">
        <p14:creationId xmlns:p14="http://schemas.microsoft.com/office/powerpoint/2010/main" val="1872969157"/>
      </p:ext>
    </p:extLst>
  </p:cSld>
  <p:clrMapOvr>
    <a:masterClrMapping/>
  </p:clrMapOvr>
  <mc:AlternateContent xmlns:mc="http://schemas.openxmlformats.org/markup-compatibility/2006" xmlns:p14="http://schemas.microsoft.com/office/powerpoint/2010/main">
    <mc:Choice Requires="p14">
      <p:transition p14:dur="10" advTm="18761"/>
    </mc:Choice>
    <mc:Fallback xmlns="">
      <p:transition advTm="1876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00BAE110-DE47-139C-24B5-DB5EC75B92DA}"/>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Identification of Key Customer Problems</a:t>
            </a:r>
            <a:br>
              <a:rPr lang="en-US" sz="2000" dirty="0"/>
            </a:br>
            <a:r>
              <a:rPr lang="en-US" sz="1600" dirty="0">
                <a:latin typeface="Poppins" panose="00000500000000000000" pitchFamily="2" charset="0"/>
                <a:cs typeface="Poppins" panose="00000500000000000000" pitchFamily="2" charset="0"/>
              </a:rPr>
              <a:t>Primary Data Strategy: Interviews</a:t>
            </a:r>
            <a:endParaRPr lang="en-US" sz="2400" dirty="0">
              <a:latin typeface="Poppins" panose="00000500000000000000" pitchFamily="2" charset="0"/>
              <a:cs typeface="Poppins" panose="00000500000000000000" pitchFamily="2" charset="0"/>
            </a:endParaRPr>
          </a:p>
        </p:txBody>
      </p:sp>
      <p:sp>
        <p:nvSpPr>
          <p:cNvPr id="6" name="Google Shape;327;p40">
            <a:extLst>
              <a:ext uri="{FF2B5EF4-FFF2-40B4-BE49-F238E27FC236}">
                <a16:creationId xmlns:a16="http://schemas.microsoft.com/office/drawing/2014/main" id="{2C8A042D-3774-2DA8-D424-10B6733D7BEB}"/>
              </a:ext>
            </a:extLst>
          </p:cNvPr>
          <p:cNvSpPr txBox="1">
            <a:spLocks/>
          </p:cNvSpPr>
          <p:nvPr/>
        </p:nvSpPr>
        <p:spPr>
          <a:xfrm>
            <a:off x="556225" y="1317974"/>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#1</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 </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Mowing the lawn has always been a physically demanding task for me. As I've gotten older, the manual labor involved has become increasingly challenging.</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have arthritis, which makes gripping and maneuvering a traditional lawnmower handle quite painful and difficult.</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would love an AI-powered lawn mowing solution that can automatically detect and avoid obstacles, such as trees, flower beds, or children's toys, ensuring a seamless mowing experience.</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Affordability is crucial to me. I would expect an AI-powered lawn mowing solution to be reasonably priced, considering the potential long-term savings it offers compared to hiring professional lawn care services.</a:t>
            </a:r>
          </a:p>
        </p:txBody>
      </p:sp>
      <p:sp>
        <p:nvSpPr>
          <p:cNvPr id="7" name="Google Shape;327;p40">
            <a:extLst>
              <a:ext uri="{FF2B5EF4-FFF2-40B4-BE49-F238E27FC236}">
                <a16:creationId xmlns:a16="http://schemas.microsoft.com/office/drawing/2014/main" id="{03149756-AAC0-9223-1A65-64A788E958CA}"/>
              </a:ext>
            </a:extLst>
          </p:cNvPr>
          <p:cNvSpPr txBox="1">
            <a:spLocks/>
          </p:cNvSpPr>
          <p:nvPr/>
        </p:nvSpPr>
        <p:spPr>
          <a:xfrm>
            <a:off x="4572000" y="1317975"/>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#2</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The most difficult aspect of mowing my lawn is the time it takes. It feels like a never-ending task, and I struggle to find enough time in my busy schedule.</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Due to a back injury, I have limited mobility and cannot bend over or push heavy equipment for extended periods, making mowing my lawn a daunting task.</a:t>
            </a:r>
          </a:p>
          <a:p>
            <a:pPr marL="146050" indent="0">
              <a:buSzPct val="100000"/>
              <a:buNone/>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It would be great if the solution could adapt to different lawn sizes and terrains, adjusting its mowing patterns accordingly to ensure complete and even coverage.</a:t>
            </a: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Ideally, the pricing should be transparent, with no hidden costs or ongoing subscription fees that could make the solution financially burdensome in the long run.</a:t>
            </a:r>
          </a:p>
        </p:txBody>
      </p:sp>
    </p:spTree>
    <p:custDataLst>
      <p:tags r:id="rId1"/>
    </p:custDataLst>
    <p:extLst>
      <p:ext uri="{BB962C8B-B14F-4D97-AF65-F5344CB8AC3E}">
        <p14:creationId xmlns:p14="http://schemas.microsoft.com/office/powerpoint/2010/main" val="156900156"/>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00BAE110-DE47-139C-24B5-DB5EC75B92DA}"/>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Identification of Key Customer Problems</a:t>
            </a:r>
            <a:br>
              <a:rPr lang="en-US" sz="2000" dirty="0"/>
            </a:br>
            <a:r>
              <a:rPr lang="en-US" sz="1600" dirty="0">
                <a:latin typeface="Poppins" panose="00000500000000000000" pitchFamily="2" charset="0"/>
                <a:cs typeface="Poppins" panose="00000500000000000000" pitchFamily="2" charset="0"/>
              </a:rPr>
              <a:t>Primary Data Strategy: Interviews</a:t>
            </a:r>
            <a:endParaRPr lang="en-US" sz="2400" dirty="0">
              <a:latin typeface="Poppins" panose="00000500000000000000" pitchFamily="2" charset="0"/>
              <a:cs typeface="Poppins" panose="00000500000000000000" pitchFamily="2" charset="0"/>
            </a:endParaRPr>
          </a:p>
        </p:txBody>
      </p:sp>
      <p:sp>
        <p:nvSpPr>
          <p:cNvPr id="6" name="Google Shape;327;p40">
            <a:extLst>
              <a:ext uri="{FF2B5EF4-FFF2-40B4-BE49-F238E27FC236}">
                <a16:creationId xmlns:a16="http://schemas.microsoft.com/office/drawing/2014/main" id="{2C8A042D-3774-2DA8-D424-10B6733D7BEB}"/>
              </a:ext>
            </a:extLst>
          </p:cNvPr>
          <p:cNvSpPr txBox="1">
            <a:spLocks/>
          </p:cNvSpPr>
          <p:nvPr/>
        </p:nvSpPr>
        <p:spPr>
          <a:xfrm>
            <a:off x="556225" y="1317974"/>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#3</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find it particularly challenging to maneuver around obstacles like trees, flower beds, and uneven terrain. It requires a lot of precision and can be time-consuming.</a:t>
            </a:r>
          </a:p>
          <a:p>
            <a:pPr marL="317500" indent="-171450">
              <a:buSzPct val="100000"/>
              <a:buFont typeface="Courier New" panose="02070309020205020404" pitchFamily="49" charset="0"/>
              <a:buChar char="o"/>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suffer from respiratory issues, and the dust and allergens stirred up during mowing exacerbate my condition, causing discomfort and breathing difficulties.</a:t>
            </a:r>
          </a:p>
          <a:p>
            <a:pPr marL="317500" indent="-171450">
              <a:buSzPct val="100000"/>
              <a:buFont typeface="Courier New" panose="02070309020205020404" pitchFamily="49" charset="0"/>
              <a:buChar char="o"/>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Weather conditions play a significant role in my lawn care routine. Having an AI-powered solution that can autonomously schedule mowing based on weather forecasts would be incredibly convenient.</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would appreciate different pricing options, such as flexible payment plans or rental options, to make the solution more accessible to a broader range of individuals.</a:t>
            </a:r>
          </a:p>
        </p:txBody>
      </p:sp>
      <p:sp>
        <p:nvSpPr>
          <p:cNvPr id="7" name="Google Shape;327;p40">
            <a:extLst>
              <a:ext uri="{FF2B5EF4-FFF2-40B4-BE49-F238E27FC236}">
                <a16:creationId xmlns:a16="http://schemas.microsoft.com/office/drawing/2014/main" id="{03149756-AAC0-9223-1A65-64A788E958CA}"/>
              </a:ext>
            </a:extLst>
          </p:cNvPr>
          <p:cNvSpPr txBox="1">
            <a:spLocks/>
          </p:cNvSpPr>
          <p:nvPr/>
        </p:nvSpPr>
        <p:spPr>
          <a:xfrm>
            <a:off x="4572000" y="1317975"/>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#4</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Dealing with the aftermath of mowing, such as disposing of grass clippings or cleaning the mower, can be quite bothersome and adds to the overall effort required.</a:t>
            </a:r>
          </a:p>
          <a:p>
            <a:pPr marL="317500" indent="-171450">
              <a:buSzPct val="100000"/>
              <a:buFont typeface="Courier New" panose="02070309020205020404" pitchFamily="49" charset="0"/>
              <a:buChar char="o"/>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As someone with a heart condition, the physical strain of mowing puts a strain on my cardiovascular system, and I need to be cautious not to overexert myself.</a:t>
            </a:r>
          </a:p>
          <a:p>
            <a:pPr marL="317500" indent="-171450">
              <a:buSzPct val="100000"/>
              <a:buFont typeface="Courier New" panose="02070309020205020404" pitchFamily="49" charset="0"/>
              <a:buChar char="o"/>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envision a solution with smart sensors that can detect the grass length and adjust the cutting height accordingly, maintaining an optimal lawn appearance without any manual intervention.</a:t>
            </a: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It would be helpful if the solution offers a warranty or service package to ensure that any maintenance or repairs are covered, minimizing additional costs and providing peace of mind.</a:t>
            </a:r>
          </a:p>
        </p:txBody>
      </p:sp>
    </p:spTree>
    <p:custDataLst>
      <p:tags r:id="rId1"/>
    </p:custDataLst>
    <p:extLst>
      <p:ext uri="{BB962C8B-B14F-4D97-AF65-F5344CB8AC3E}">
        <p14:creationId xmlns:p14="http://schemas.microsoft.com/office/powerpoint/2010/main" val="1078664191"/>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00BAE110-DE47-139C-24B5-DB5EC75B92DA}"/>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Identification of Key Customer Problems</a:t>
            </a:r>
            <a:br>
              <a:rPr lang="en-US" sz="2000" dirty="0"/>
            </a:br>
            <a:r>
              <a:rPr lang="en-US" sz="1600" dirty="0">
                <a:latin typeface="Poppins" panose="00000500000000000000" pitchFamily="2" charset="0"/>
                <a:cs typeface="Poppins" panose="00000500000000000000" pitchFamily="2" charset="0"/>
              </a:rPr>
              <a:t>Primary Data Strategy: Interviews</a:t>
            </a:r>
            <a:endParaRPr lang="en-US" sz="2400" dirty="0">
              <a:latin typeface="Poppins" panose="00000500000000000000" pitchFamily="2" charset="0"/>
              <a:cs typeface="Poppins" panose="00000500000000000000" pitchFamily="2" charset="0"/>
            </a:endParaRPr>
          </a:p>
        </p:txBody>
      </p:sp>
      <p:sp>
        <p:nvSpPr>
          <p:cNvPr id="6" name="Google Shape;327;p40">
            <a:extLst>
              <a:ext uri="{FF2B5EF4-FFF2-40B4-BE49-F238E27FC236}">
                <a16:creationId xmlns:a16="http://schemas.microsoft.com/office/drawing/2014/main" id="{2C8A042D-3774-2DA8-D424-10B6733D7BEB}"/>
              </a:ext>
            </a:extLst>
          </p:cNvPr>
          <p:cNvSpPr txBox="1">
            <a:spLocks/>
          </p:cNvSpPr>
          <p:nvPr/>
        </p:nvSpPr>
        <p:spPr>
          <a:xfrm>
            <a:off x="556225" y="1317974"/>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#5</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live in a hot climate, and the physical exertion and exposure to the sun during mowing can be exhausting and sometimes even unsafe.</a:t>
            </a:r>
          </a:p>
          <a:p>
            <a:pPr marL="317500" indent="-171450">
              <a:buSzPct val="100000"/>
              <a:buFont typeface="Courier New" panose="02070309020205020404" pitchFamily="49" charset="0"/>
              <a:buChar char="o"/>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My vision has deteriorated with age, and it's challenging for me to see obstacles or uneven terrain while mowing, increasing the risk of accidents or injuries.</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It would be beneficial if the solution could provide real-time updates or notifications on its progress, allowing me to monitor the mowing process remotely or through a mobile app.</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While I understand that an AI-powered solution may come at a premium, I would expect its pricing to be competitive compared to other advanced lawn care alternatives available in the market.</a:t>
            </a:r>
          </a:p>
        </p:txBody>
      </p:sp>
      <p:sp>
        <p:nvSpPr>
          <p:cNvPr id="7" name="Google Shape;327;p40">
            <a:extLst>
              <a:ext uri="{FF2B5EF4-FFF2-40B4-BE49-F238E27FC236}">
                <a16:creationId xmlns:a16="http://schemas.microsoft.com/office/drawing/2014/main" id="{03149756-AAC0-9223-1A65-64A788E958CA}"/>
              </a:ext>
            </a:extLst>
          </p:cNvPr>
          <p:cNvSpPr txBox="1">
            <a:spLocks/>
          </p:cNvSpPr>
          <p:nvPr/>
        </p:nvSpPr>
        <p:spPr>
          <a:xfrm>
            <a:off x="4572000" y="1317975"/>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#6</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The noise generated by traditional lawnmowers is a significant challenge for me, as it disturbs my peace and can be bothersome to my neighbors.</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have a chronic condition that affects my energy levels, and mowing the lawn can leave me fatigued for the rest of the day, impacting my overall productivity.</a:t>
            </a:r>
          </a:p>
          <a:p>
            <a:pPr marL="146050" indent="0">
              <a:buSzPct val="100000"/>
              <a:buNone/>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Aesthetics matter to me. It would be great if the solution could create artistic patterns or designs while mowing, adding a touch of creativity to my lawn.</a:t>
            </a: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Affordability aside, I believe the pricing should align with the overall quality, reliability, and performance of the AI-powered lawn mowing solution</a:t>
            </a:r>
          </a:p>
        </p:txBody>
      </p:sp>
    </p:spTree>
    <p:custDataLst>
      <p:tags r:id="rId1"/>
    </p:custDataLst>
    <p:extLst>
      <p:ext uri="{BB962C8B-B14F-4D97-AF65-F5344CB8AC3E}">
        <p14:creationId xmlns:p14="http://schemas.microsoft.com/office/powerpoint/2010/main" val="2610947857"/>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312" name="Google Shape;312;p38"/>
          <p:cNvPicPr preferRelativeResize="0"/>
          <p:nvPr/>
        </p:nvPicPr>
        <p:blipFill>
          <a:blip r:embed="rId3">
            <a:alphaModFix/>
          </a:blip>
          <a:stretch>
            <a:fillRect/>
          </a:stretch>
        </p:blipFill>
        <p:spPr>
          <a:xfrm>
            <a:off x="8064600" y="234850"/>
            <a:ext cx="886950" cy="886950"/>
          </a:xfrm>
          <a:prstGeom prst="rect">
            <a:avLst/>
          </a:prstGeom>
          <a:noFill/>
          <a:ln>
            <a:noFill/>
          </a:ln>
        </p:spPr>
      </p:pic>
      <p:grpSp>
        <p:nvGrpSpPr>
          <p:cNvPr id="6" name="Group 5">
            <a:extLst>
              <a:ext uri="{FF2B5EF4-FFF2-40B4-BE49-F238E27FC236}">
                <a16:creationId xmlns:a16="http://schemas.microsoft.com/office/drawing/2014/main" id="{39561530-5927-BB6D-20CA-C54E346EEB90}"/>
              </a:ext>
            </a:extLst>
          </p:cNvPr>
          <p:cNvGrpSpPr/>
          <p:nvPr/>
        </p:nvGrpSpPr>
        <p:grpSpPr>
          <a:xfrm>
            <a:off x="963156" y="1239351"/>
            <a:ext cx="7217688" cy="3669299"/>
            <a:chOff x="963158" y="1121800"/>
            <a:chExt cx="7217688" cy="3669299"/>
          </a:xfrm>
        </p:grpSpPr>
        <p:pic>
          <p:nvPicPr>
            <p:cNvPr id="290" name="Google Shape;290;p38"/>
            <p:cNvPicPr preferRelativeResize="0"/>
            <p:nvPr/>
          </p:nvPicPr>
          <p:blipFill>
            <a:blip r:embed="rId4">
              <a:alphaModFix/>
            </a:blip>
            <a:stretch>
              <a:fillRect/>
            </a:stretch>
          </p:blipFill>
          <p:spPr>
            <a:xfrm>
              <a:off x="963158" y="1539094"/>
              <a:ext cx="1599885" cy="3251961"/>
            </a:xfrm>
            <a:prstGeom prst="rect">
              <a:avLst/>
            </a:prstGeom>
            <a:noFill/>
            <a:ln>
              <a:noFill/>
            </a:ln>
          </p:spPr>
        </p:pic>
        <p:pic>
          <p:nvPicPr>
            <p:cNvPr id="291" name="Google Shape;291;p38"/>
            <p:cNvPicPr preferRelativeResize="0"/>
            <p:nvPr/>
          </p:nvPicPr>
          <p:blipFill>
            <a:blip r:embed="rId5">
              <a:alphaModFix/>
            </a:blip>
            <a:stretch>
              <a:fillRect/>
            </a:stretch>
          </p:blipFill>
          <p:spPr>
            <a:xfrm>
              <a:off x="1067137" y="1838054"/>
              <a:ext cx="1391924" cy="2795595"/>
            </a:xfrm>
            <a:prstGeom prst="rect">
              <a:avLst/>
            </a:prstGeom>
            <a:noFill/>
            <a:ln>
              <a:noFill/>
            </a:ln>
          </p:spPr>
        </p:pic>
        <p:pic>
          <p:nvPicPr>
            <p:cNvPr id="292" name="Google Shape;292;p38"/>
            <p:cNvPicPr preferRelativeResize="0"/>
            <p:nvPr/>
          </p:nvPicPr>
          <p:blipFill>
            <a:blip r:embed="rId6">
              <a:alphaModFix/>
            </a:blip>
            <a:stretch>
              <a:fillRect/>
            </a:stretch>
          </p:blipFill>
          <p:spPr>
            <a:xfrm rot="5400000">
              <a:off x="2634674" y="2591477"/>
              <a:ext cx="982345" cy="997152"/>
            </a:xfrm>
            <a:prstGeom prst="rect">
              <a:avLst/>
            </a:prstGeom>
            <a:noFill/>
            <a:ln>
              <a:noFill/>
            </a:ln>
          </p:spPr>
        </p:pic>
        <p:sp>
          <p:nvSpPr>
            <p:cNvPr id="293" name="Google Shape;293;p38"/>
            <p:cNvSpPr txBox="1"/>
            <p:nvPr/>
          </p:nvSpPr>
          <p:spPr>
            <a:xfrm>
              <a:off x="4160770" y="1121810"/>
              <a:ext cx="655623" cy="40012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a:latin typeface="Lato"/>
                  <a:ea typeface="Lato"/>
                  <a:cs typeface="Lato"/>
                  <a:sym typeface="Lato"/>
                </a:rPr>
                <a:t>Query</a:t>
              </a:r>
              <a:endParaRPr b="1" i="1">
                <a:latin typeface="Lato"/>
                <a:ea typeface="Lato"/>
                <a:cs typeface="Lato"/>
                <a:sym typeface="Lato"/>
              </a:endParaRPr>
            </a:p>
          </p:txBody>
        </p:sp>
        <p:sp>
          <p:nvSpPr>
            <p:cNvPr id="294" name="Google Shape;294;p38"/>
            <p:cNvSpPr txBox="1"/>
            <p:nvPr/>
          </p:nvSpPr>
          <p:spPr>
            <a:xfrm>
              <a:off x="1435288" y="1121810"/>
              <a:ext cx="655623" cy="40012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a:latin typeface="Lato"/>
                  <a:ea typeface="Lato"/>
                  <a:cs typeface="Lato"/>
                  <a:sym typeface="Lato"/>
                </a:rPr>
                <a:t>Scan</a:t>
              </a:r>
              <a:endParaRPr b="1" i="1">
                <a:latin typeface="Lato"/>
                <a:ea typeface="Lato"/>
                <a:cs typeface="Lato"/>
                <a:sym typeface="Lato"/>
              </a:endParaRPr>
            </a:p>
          </p:txBody>
        </p:sp>
        <p:pic>
          <p:nvPicPr>
            <p:cNvPr id="295" name="Google Shape;295;p38"/>
            <p:cNvPicPr preferRelativeResize="0"/>
            <p:nvPr/>
          </p:nvPicPr>
          <p:blipFill>
            <a:blip r:embed="rId4">
              <a:alphaModFix/>
            </a:blip>
            <a:stretch>
              <a:fillRect/>
            </a:stretch>
          </p:blipFill>
          <p:spPr>
            <a:xfrm>
              <a:off x="3688639" y="1539094"/>
              <a:ext cx="1599885" cy="3251961"/>
            </a:xfrm>
            <a:prstGeom prst="rect">
              <a:avLst/>
            </a:prstGeom>
            <a:noFill/>
            <a:ln>
              <a:noFill/>
            </a:ln>
          </p:spPr>
        </p:pic>
        <p:sp>
          <p:nvSpPr>
            <p:cNvPr id="296" name="Google Shape;296;p38"/>
            <p:cNvSpPr/>
            <p:nvPr/>
          </p:nvSpPr>
          <p:spPr>
            <a:xfrm>
              <a:off x="3817897" y="1864943"/>
              <a:ext cx="1347167" cy="2689433"/>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7" name="Google Shape;297;p38"/>
            <p:cNvPicPr preferRelativeResize="0"/>
            <p:nvPr/>
          </p:nvPicPr>
          <p:blipFill rotWithShape="1">
            <a:blip r:embed="rId5">
              <a:alphaModFix/>
            </a:blip>
            <a:srcRect t="27923" b="30762"/>
            <a:stretch/>
          </p:blipFill>
          <p:spPr>
            <a:xfrm>
              <a:off x="3795529" y="3837436"/>
              <a:ext cx="1391905" cy="796213"/>
            </a:xfrm>
            <a:prstGeom prst="rect">
              <a:avLst/>
            </a:prstGeom>
            <a:noFill/>
            <a:ln>
              <a:noFill/>
            </a:ln>
          </p:spPr>
        </p:pic>
        <p:sp>
          <p:nvSpPr>
            <p:cNvPr id="298" name="Google Shape;298;p38"/>
            <p:cNvSpPr txBox="1"/>
            <p:nvPr/>
          </p:nvSpPr>
          <p:spPr>
            <a:xfrm>
              <a:off x="3742980" y="3607859"/>
              <a:ext cx="2061055" cy="3078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highlight>
                    <a:schemeClr val="lt1"/>
                  </a:highlight>
                  <a:latin typeface="Lato"/>
                  <a:ea typeface="Lato"/>
                  <a:cs typeface="Lato"/>
                  <a:sym typeface="Lato"/>
                </a:rPr>
                <a:t>Lawn size: </a:t>
              </a:r>
              <a:r>
                <a:rPr lang="en" sz="800" b="1">
                  <a:highlight>
                    <a:schemeClr val="lt1"/>
                  </a:highlight>
                  <a:latin typeface="Lato"/>
                  <a:ea typeface="Lato"/>
                  <a:cs typeface="Lato"/>
                  <a:sym typeface="Lato"/>
                </a:rPr>
                <a:t>20 x 35 sq. ft</a:t>
              </a:r>
              <a:endParaRPr sz="800" b="1">
                <a:highlight>
                  <a:schemeClr val="lt1"/>
                </a:highlight>
                <a:latin typeface="Lato"/>
                <a:ea typeface="Lato"/>
                <a:cs typeface="Lato"/>
                <a:sym typeface="Lato"/>
              </a:endParaRPr>
            </a:p>
          </p:txBody>
        </p:sp>
        <p:pic>
          <p:nvPicPr>
            <p:cNvPr id="299" name="Google Shape;299;p38"/>
            <p:cNvPicPr preferRelativeResize="0"/>
            <p:nvPr/>
          </p:nvPicPr>
          <p:blipFill rotWithShape="1">
            <a:blip r:embed="rId5">
              <a:alphaModFix/>
            </a:blip>
            <a:srcRect l="19805" t="47881" r="70154" b="33796"/>
            <a:stretch/>
          </p:blipFill>
          <p:spPr>
            <a:xfrm>
              <a:off x="4516371" y="2821352"/>
              <a:ext cx="610652" cy="823426"/>
            </a:xfrm>
            <a:prstGeom prst="rect">
              <a:avLst/>
            </a:prstGeom>
            <a:noFill/>
            <a:ln>
              <a:noFill/>
            </a:ln>
          </p:spPr>
        </p:pic>
        <p:sp>
          <p:nvSpPr>
            <p:cNvPr id="300" name="Google Shape;300;p38"/>
            <p:cNvSpPr txBox="1"/>
            <p:nvPr/>
          </p:nvSpPr>
          <p:spPr>
            <a:xfrm>
              <a:off x="3842033" y="3011756"/>
              <a:ext cx="586610" cy="50796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chemeClr val="lt1"/>
                  </a:highlight>
                  <a:latin typeface="Lato"/>
                  <a:ea typeface="Lato"/>
                  <a:cs typeface="Lato"/>
                  <a:sym typeface="Lato"/>
                </a:rPr>
                <a:t>Blade length: </a:t>
              </a:r>
              <a:endParaRPr sz="700">
                <a:highlight>
                  <a:schemeClr val="lt1"/>
                </a:highlight>
                <a:latin typeface="Lato"/>
                <a:ea typeface="Lato"/>
                <a:cs typeface="Lato"/>
                <a:sym typeface="Lato"/>
              </a:endParaRPr>
            </a:p>
            <a:p>
              <a:pPr marL="0" lvl="0" indent="0" algn="l" rtl="0">
                <a:spcBef>
                  <a:spcPts val="0"/>
                </a:spcBef>
                <a:spcAft>
                  <a:spcPts val="0"/>
                </a:spcAft>
                <a:buNone/>
              </a:pPr>
              <a:r>
                <a:rPr lang="en" sz="700" b="1">
                  <a:highlight>
                    <a:schemeClr val="lt1"/>
                  </a:highlight>
                  <a:latin typeface="Lato"/>
                  <a:ea typeface="Lato"/>
                  <a:cs typeface="Lato"/>
                  <a:sym typeface="Lato"/>
                </a:rPr>
                <a:t>5 inches </a:t>
              </a:r>
              <a:endParaRPr sz="700" b="1">
                <a:highlight>
                  <a:schemeClr val="lt1"/>
                </a:highlight>
                <a:latin typeface="Lato"/>
                <a:ea typeface="Lato"/>
                <a:cs typeface="Lato"/>
                <a:sym typeface="Lato"/>
              </a:endParaRPr>
            </a:p>
          </p:txBody>
        </p:sp>
        <p:sp>
          <p:nvSpPr>
            <p:cNvPr id="301" name="Google Shape;301;p38"/>
            <p:cNvSpPr txBox="1"/>
            <p:nvPr/>
          </p:nvSpPr>
          <p:spPr>
            <a:xfrm>
              <a:off x="3842033" y="2211269"/>
              <a:ext cx="610652" cy="5542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highlight>
                    <a:schemeClr val="lt1"/>
                  </a:highlight>
                  <a:latin typeface="Lato"/>
                  <a:ea typeface="Lato"/>
                  <a:cs typeface="Lato"/>
                  <a:sym typeface="Lato"/>
                </a:rPr>
                <a:t>Lawn quality: </a:t>
              </a:r>
              <a:endParaRPr sz="800">
                <a:highlight>
                  <a:schemeClr val="lt1"/>
                </a:highlight>
                <a:latin typeface="Lato"/>
                <a:ea typeface="Lato"/>
                <a:cs typeface="Lato"/>
                <a:sym typeface="Lato"/>
              </a:endParaRPr>
            </a:p>
            <a:p>
              <a:pPr marL="0" lvl="0" indent="0" algn="l" rtl="0">
                <a:spcBef>
                  <a:spcPts val="0"/>
                </a:spcBef>
                <a:spcAft>
                  <a:spcPts val="0"/>
                </a:spcAft>
                <a:buNone/>
              </a:pPr>
              <a:r>
                <a:rPr lang="en" sz="800" b="1">
                  <a:highlight>
                    <a:schemeClr val="lt1"/>
                  </a:highlight>
                  <a:latin typeface="Lato"/>
                  <a:ea typeface="Lato"/>
                  <a:cs typeface="Lato"/>
                  <a:sym typeface="Lato"/>
                </a:rPr>
                <a:t>poor</a:t>
              </a:r>
              <a:endParaRPr sz="800" b="1">
                <a:highlight>
                  <a:schemeClr val="lt1"/>
                </a:highlight>
                <a:latin typeface="Lato"/>
                <a:ea typeface="Lato"/>
                <a:cs typeface="Lato"/>
                <a:sym typeface="Lato"/>
              </a:endParaRPr>
            </a:p>
          </p:txBody>
        </p:sp>
        <p:sp>
          <p:nvSpPr>
            <p:cNvPr id="302" name="Google Shape;302;p38"/>
            <p:cNvSpPr txBox="1"/>
            <p:nvPr/>
          </p:nvSpPr>
          <p:spPr>
            <a:xfrm>
              <a:off x="3842033" y="1847458"/>
              <a:ext cx="1021335" cy="3078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highlight>
                    <a:schemeClr val="lt1"/>
                  </a:highlight>
                  <a:latin typeface="Lato"/>
                  <a:ea typeface="Lato"/>
                  <a:cs typeface="Lato"/>
                  <a:sym typeface="Lato"/>
                </a:rPr>
                <a:t> Lawn terrain: </a:t>
              </a:r>
              <a:r>
                <a:rPr lang="en" sz="800" b="1">
                  <a:highlight>
                    <a:schemeClr val="lt1"/>
                  </a:highlight>
                  <a:latin typeface="Lato"/>
                  <a:ea typeface="Lato"/>
                  <a:cs typeface="Lato"/>
                  <a:sym typeface="Lato"/>
                </a:rPr>
                <a:t>flat</a:t>
              </a:r>
              <a:endParaRPr sz="800" b="1">
                <a:highlight>
                  <a:schemeClr val="lt1"/>
                </a:highlight>
                <a:latin typeface="Lato"/>
                <a:ea typeface="Lato"/>
                <a:cs typeface="Lato"/>
                <a:sym typeface="Lato"/>
              </a:endParaRPr>
            </a:p>
          </p:txBody>
        </p:sp>
        <p:pic>
          <p:nvPicPr>
            <p:cNvPr id="303" name="Google Shape;303;p38"/>
            <p:cNvPicPr preferRelativeResize="0"/>
            <p:nvPr/>
          </p:nvPicPr>
          <p:blipFill rotWithShape="1">
            <a:blip r:embed="rId5">
              <a:alphaModFix/>
            </a:blip>
            <a:srcRect l="42264" t="32326" r="47123" b="57163"/>
            <a:stretch/>
          </p:blipFill>
          <p:spPr>
            <a:xfrm>
              <a:off x="4816322" y="1864943"/>
              <a:ext cx="310699" cy="227370"/>
            </a:xfrm>
            <a:prstGeom prst="rect">
              <a:avLst/>
            </a:prstGeom>
            <a:noFill/>
            <a:ln>
              <a:noFill/>
            </a:ln>
          </p:spPr>
        </p:pic>
        <p:pic>
          <p:nvPicPr>
            <p:cNvPr id="304" name="Google Shape;304;p38"/>
            <p:cNvPicPr preferRelativeResize="0"/>
            <p:nvPr/>
          </p:nvPicPr>
          <p:blipFill rotWithShape="1">
            <a:blip r:embed="rId5">
              <a:alphaModFix/>
            </a:blip>
            <a:srcRect l="61714" t="33006" r="15402" b="43042"/>
            <a:stretch/>
          </p:blipFill>
          <p:spPr>
            <a:xfrm>
              <a:off x="4404354" y="2171366"/>
              <a:ext cx="738286" cy="570933"/>
            </a:xfrm>
            <a:prstGeom prst="rect">
              <a:avLst/>
            </a:prstGeom>
            <a:noFill/>
            <a:ln>
              <a:noFill/>
            </a:ln>
          </p:spPr>
        </p:pic>
        <p:sp>
          <p:nvSpPr>
            <p:cNvPr id="305" name="Google Shape;305;p38"/>
            <p:cNvSpPr txBox="1"/>
            <p:nvPr/>
          </p:nvSpPr>
          <p:spPr>
            <a:xfrm>
              <a:off x="6742601" y="1121800"/>
              <a:ext cx="1184251" cy="40012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a:latin typeface="Lato"/>
                  <a:ea typeface="Lato"/>
                  <a:cs typeface="Lato"/>
                  <a:sym typeface="Lato"/>
                </a:rPr>
                <a:t>Final Output</a:t>
              </a:r>
              <a:endParaRPr b="1" i="1">
                <a:latin typeface="Lato"/>
                <a:ea typeface="Lato"/>
                <a:cs typeface="Lato"/>
                <a:sym typeface="Lato"/>
              </a:endParaRPr>
            </a:p>
          </p:txBody>
        </p:sp>
        <p:pic>
          <p:nvPicPr>
            <p:cNvPr id="306" name="Google Shape;306;p38"/>
            <p:cNvPicPr preferRelativeResize="0"/>
            <p:nvPr/>
          </p:nvPicPr>
          <p:blipFill>
            <a:blip r:embed="rId6">
              <a:alphaModFix/>
            </a:blip>
            <a:stretch>
              <a:fillRect/>
            </a:stretch>
          </p:blipFill>
          <p:spPr>
            <a:xfrm rot="5400000">
              <a:off x="5382480" y="2590849"/>
              <a:ext cx="1065751" cy="1081816"/>
            </a:xfrm>
            <a:prstGeom prst="rect">
              <a:avLst/>
            </a:prstGeom>
            <a:noFill/>
            <a:ln>
              <a:noFill/>
            </a:ln>
          </p:spPr>
        </p:pic>
        <p:pic>
          <p:nvPicPr>
            <p:cNvPr id="307" name="Google Shape;307;p38"/>
            <p:cNvPicPr preferRelativeResize="0"/>
            <p:nvPr/>
          </p:nvPicPr>
          <p:blipFill>
            <a:blip r:embed="rId7">
              <a:alphaModFix/>
            </a:blip>
            <a:stretch>
              <a:fillRect/>
            </a:stretch>
          </p:blipFill>
          <p:spPr>
            <a:xfrm>
              <a:off x="6580961" y="1539097"/>
              <a:ext cx="1599885" cy="3252002"/>
            </a:xfrm>
            <a:prstGeom prst="rect">
              <a:avLst/>
            </a:prstGeom>
            <a:noFill/>
            <a:ln>
              <a:noFill/>
            </a:ln>
          </p:spPr>
        </p:pic>
        <p:sp>
          <p:nvSpPr>
            <p:cNvPr id="308" name="Google Shape;308;p38"/>
            <p:cNvSpPr/>
            <p:nvPr/>
          </p:nvSpPr>
          <p:spPr>
            <a:xfrm>
              <a:off x="6752893" y="1838402"/>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9" name="Google Shape;309;p38"/>
            <p:cNvPicPr preferRelativeResize="0"/>
            <p:nvPr/>
          </p:nvPicPr>
          <p:blipFill rotWithShape="1">
            <a:blip r:embed="rId7">
              <a:alphaModFix/>
            </a:blip>
            <a:srcRect l="10367" t="38298" r="13003" b="47195"/>
            <a:stretch/>
          </p:blipFill>
          <p:spPr>
            <a:xfrm>
              <a:off x="6665650" y="2378775"/>
              <a:ext cx="1391925" cy="535576"/>
            </a:xfrm>
            <a:prstGeom prst="rect">
              <a:avLst/>
            </a:prstGeom>
            <a:noFill/>
            <a:ln>
              <a:noFill/>
            </a:ln>
          </p:spPr>
        </p:pic>
        <p:sp>
          <p:nvSpPr>
            <p:cNvPr id="310" name="Google Shape;310;p38"/>
            <p:cNvSpPr txBox="1"/>
            <p:nvPr/>
          </p:nvSpPr>
          <p:spPr>
            <a:xfrm>
              <a:off x="6657434" y="1935718"/>
              <a:ext cx="1428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rgbClr val="1A711D"/>
                  </a:solidFill>
                  <a:latin typeface="Times New Roman"/>
                  <a:ea typeface="Times New Roman"/>
                  <a:cs typeface="Times New Roman"/>
                  <a:sym typeface="Times New Roman"/>
                </a:rPr>
                <a:t>Suggested Lawn Professional</a:t>
              </a:r>
              <a:endParaRPr sz="1000" b="1">
                <a:solidFill>
                  <a:srgbClr val="1A711D"/>
                </a:solidFill>
                <a:latin typeface="Times New Roman"/>
                <a:ea typeface="Times New Roman"/>
                <a:cs typeface="Times New Roman"/>
                <a:sym typeface="Times New Roman"/>
              </a:endParaRPr>
            </a:p>
          </p:txBody>
        </p:sp>
        <p:sp>
          <p:nvSpPr>
            <p:cNvPr id="313" name="Google Shape;313;p38"/>
            <p:cNvSpPr/>
            <p:nvPr/>
          </p:nvSpPr>
          <p:spPr>
            <a:xfrm>
              <a:off x="6758500" y="4190400"/>
              <a:ext cx="1259172" cy="270324"/>
            </a:xfrm>
            <a:prstGeom prst="flowChartTerminator">
              <a:avLst/>
            </a:prstGeom>
            <a:solidFill>
              <a:srgbClr val="38761D"/>
            </a:solidFill>
            <a:ln w="9525" cap="flat" cmpd="sng">
              <a:solidFill>
                <a:schemeClr val="dk2"/>
              </a:solidFill>
              <a:prstDash val="solid"/>
              <a:round/>
              <a:headEnd type="none" w="sm" len="sm"/>
              <a:tailEnd type="none" w="sm" len="sm"/>
            </a:ln>
            <a:effectLst>
              <a:outerShdw blurRad="57150" dist="19050" dir="5400000" algn="bl" rotWithShape="0">
                <a:srgbClr val="1A711D"/>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rPr>
                <a:t>Continue to pricing</a:t>
              </a:r>
              <a:endParaRPr sz="900">
                <a:solidFill>
                  <a:schemeClr val="lt1"/>
                </a:solidFill>
              </a:endParaRPr>
            </a:p>
          </p:txBody>
        </p:sp>
        <p:sp>
          <p:nvSpPr>
            <p:cNvPr id="314" name="Google Shape;314;p38"/>
            <p:cNvSpPr txBox="1"/>
            <p:nvPr/>
          </p:nvSpPr>
          <p:spPr>
            <a:xfrm>
              <a:off x="6665659" y="2844493"/>
              <a:ext cx="1428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rgbClr val="1A711D"/>
                  </a:solidFill>
                  <a:latin typeface="Times New Roman"/>
                  <a:ea typeface="Times New Roman"/>
                  <a:cs typeface="Times New Roman"/>
                  <a:sym typeface="Times New Roman"/>
                </a:rPr>
                <a:t>Days</a:t>
              </a:r>
              <a:endParaRPr sz="1000" b="1">
                <a:solidFill>
                  <a:srgbClr val="1A711D"/>
                </a:solidFill>
                <a:latin typeface="Times New Roman"/>
                <a:ea typeface="Times New Roman"/>
                <a:cs typeface="Times New Roman"/>
                <a:sym typeface="Times New Roman"/>
              </a:endParaRPr>
            </a:p>
          </p:txBody>
        </p:sp>
        <p:sp>
          <p:nvSpPr>
            <p:cNvPr id="315" name="Google Shape;315;p38"/>
            <p:cNvSpPr/>
            <p:nvPr/>
          </p:nvSpPr>
          <p:spPr>
            <a:xfrm>
              <a:off x="6703700" y="3163410"/>
              <a:ext cx="430488" cy="204660"/>
            </a:xfrm>
            <a:prstGeom prst="flowChartTerminator">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rPr>
                <a:t>Mon</a:t>
              </a:r>
              <a:endParaRPr sz="800">
                <a:solidFill>
                  <a:schemeClr val="lt1"/>
                </a:solidFill>
              </a:endParaRPr>
            </a:p>
          </p:txBody>
        </p:sp>
        <p:sp>
          <p:nvSpPr>
            <p:cNvPr id="316" name="Google Shape;316;p38"/>
            <p:cNvSpPr/>
            <p:nvPr/>
          </p:nvSpPr>
          <p:spPr>
            <a:xfrm>
              <a:off x="7159274" y="3163410"/>
              <a:ext cx="448585" cy="204660"/>
            </a:xfrm>
            <a:prstGeom prst="flowChartTerminator">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chemeClr val="lt1"/>
                  </a:solidFill>
                </a:rPr>
                <a:t>Wed</a:t>
              </a:r>
              <a:endParaRPr sz="800" dirty="0">
                <a:solidFill>
                  <a:schemeClr val="lt1"/>
                </a:solidFill>
              </a:endParaRPr>
            </a:p>
          </p:txBody>
        </p:sp>
        <p:sp>
          <p:nvSpPr>
            <p:cNvPr id="317" name="Google Shape;317;p38"/>
            <p:cNvSpPr/>
            <p:nvPr/>
          </p:nvSpPr>
          <p:spPr>
            <a:xfrm>
              <a:off x="7614850" y="3163410"/>
              <a:ext cx="430488" cy="204660"/>
            </a:xfrm>
            <a:prstGeom prst="flowChartTerminator">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rPr>
                <a:t>Fri</a:t>
              </a:r>
              <a:endParaRPr sz="800">
                <a:solidFill>
                  <a:schemeClr val="lt1"/>
                </a:solidFill>
              </a:endParaRPr>
            </a:p>
          </p:txBody>
        </p:sp>
        <p:sp>
          <p:nvSpPr>
            <p:cNvPr id="318" name="Google Shape;318;p38"/>
            <p:cNvSpPr txBox="1"/>
            <p:nvPr/>
          </p:nvSpPr>
          <p:spPr>
            <a:xfrm>
              <a:off x="6665659" y="3346318"/>
              <a:ext cx="1428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rgbClr val="1A711D"/>
                  </a:solidFill>
                  <a:latin typeface="Times New Roman"/>
                  <a:ea typeface="Times New Roman"/>
                  <a:cs typeface="Times New Roman"/>
                  <a:sym typeface="Times New Roman"/>
                </a:rPr>
                <a:t>Duration</a:t>
              </a:r>
              <a:endParaRPr sz="1000" b="1">
                <a:solidFill>
                  <a:srgbClr val="1A711D"/>
                </a:solidFill>
                <a:latin typeface="Times New Roman"/>
                <a:ea typeface="Times New Roman"/>
                <a:cs typeface="Times New Roman"/>
                <a:sym typeface="Times New Roman"/>
              </a:endParaRPr>
            </a:p>
          </p:txBody>
        </p:sp>
        <p:sp>
          <p:nvSpPr>
            <p:cNvPr id="319" name="Google Shape;319;p38"/>
            <p:cNvSpPr/>
            <p:nvPr/>
          </p:nvSpPr>
          <p:spPr>
            <a:xfrm>
              <a:off x="6944600" y="3676921"/>
              <a:ext cx="886950" cy="160488"/>
            </a:xfrm>
            <a:prstGeom prst="flowChartTerminator">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rPr>
                <a:t>Weekly</a:t>
              </a:r>
              <a:endParaRPr sz="800">
                <a:solidFill>
                  <a:schemeClr val="lt1"/>
                </a:solidFill>
              </a:endParaRPr>
            </a:p>
          </p:txBody>
        </p:sp>
        <p:sp>
          <p:nvSpPr>
            <p:cNvPr id="320" name="Google Shape;320;p38"/>
            <p:cNvSpPr/>
            <p:nvPr/>
          </p:nvSpPr>
          <p:spPr>
            <a:xfrm>
              <a:off x="6944613" y="3933658"/>
              <a:ext cx="886950" cy="160488"/>
            </a:xfrm>
            <a:prstGeom prst="flowChartTerminator">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rPr>
                <a:t>Monthly</a:t>
              </a:r>
              <a:endParaRPr sz="800">
                <a:solidFill>
                  <a:schemeClr val="lt1"/>
                </a:solidFill>
              </a:endParaRPr>
            </a:p>
          </p:txBody>
        </p:sp>
      </p:grpSp>
      <p:sp>
        <p:nvSpPr>
          <p:cNvPr id="5" name="Google Shape;193;p30">
            <a:extLst>
              <a:ext uri="{FF2B5EF4-FFF2-40B4-BE49-F238E27FC236}">
                <a16:creationId xmlns:a16="http://schemas.microsoft.com/office/drawing/2014/main" id="{4A8623AA-A605-45EC-A30D-C0946949EF55}"/>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Sketch/Wireframe</a:t>
            </a:r>
            <a:endParaRPr sz="2400" dirty="0">
              <a:latin typeface="Poppins" panose="00000500000000000000" pitchFamily="2" charset="0"/>
              <a:cs typeface="Poppins" panose="000005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193;p30">
            <a:extLst>
              <a:ext uri="{FF2B5EF4-FFF2-40B4-BE49-F238E27FC236}">
                <a16:creationId xmlns:a16="http://schemas.microsoft.com/office/drawing/2014/main" id="{E5662415-C35C-5CFE-9B23-CB02D19C5FF5}"/>
              </a:ext>
            </a:extLst>
          </p:cNvPr>
          <p:cNvSpPr txBox="1">
            <a:spLocks/>
          </p:cNvSpPr>
          <p:nvPr/>
        </p:nvSpPr>
        <p:spPr>
          <a:xfrm>
            <a:off x="720000" y="387527"/>
            <a:ext cx="7276518" cy="9304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9pPr>
          </a:lstStyle>
          <a:p>
            <a:pPr>
              <a:lnSpc>
                <a:spcPct val="150000"/>
              </a:lnSpc>
            </a:pPr>
            <a:r>
              <a:rPr lang="en-US" sz="2000" dirty="0"/>
              <a:t>Analysis of Customer Discovery Data</a:t>
            </a:r>
            <a:br>
              <a:rPr lang="en-US" sz="2000" dirty="0"/>
            </a:br>
            <a:r>
              <a:rPr lang="en-US" sz="1600" dirty="0">
                <a:latin typeface="Poppins" panose="00000500000000000000" pitchFamily="2" charset="0"/>
                <a:cs typeface="Poppins" panose="00000500000000000000" pitchFamily="2" charset="0"/>
              </a:rPr>
              <a:t>Organization and Structuring of Data</a:t>
            </a:r>
            <a:endParaRPr lang="en-US" sz="2400" dirty="0">
              <a:latin typeface="Poppins" panose="00000500000000000000" pitchFamily="2" charset="0"/>
              <a:cs typeface="Poppins" panose="00000500000000000000" pitchFamily="2" charset="0"/>
            </a:endParaRPr>
          </a:p>
        </p:txBody>
      </p:sp>
      <p:graphicFrame>
        <p:nvGraphicFramePr>
          <p:cNvPr id="10" name="Table 9">
            <a:extLst>
              <a:ext uri="{FF2B5EF4-FFF2-40B4-BE49-F238E27FC236}">
                <a16:creationId xmlns:a16="http://schemas.microsoft.com/office/drawing/2014/main" id="{59E6D1FF-D3A4-DB55-5261-5F7D1975027F}"/>
              </a:ext>
            </a:extLst>
          </p:cNvPr>
          <p:cNvGraphicFramePr>
            <a:graphicFrameLocks noGrp="1"/>
          </p:cNvGraphicFramePr>
          <p:nvPr>
            <p:extLst>
              <p:ext uri="{D42A27DB-BD31-4B8C-83A1-F6EECF244321}">
                <p14:modId xmlns:p14="http://schemas.microsoft.com/office/powerpoint/2010/main" val="898365292"/>
              </p:ext>
            </p:extLst>
          </p:nvPr>
        </p:nvGraphicFramePr>
        <p:xfrm>
          <a:off x="793851" y="1400174"/>
          <a:ext cx="7276520" cy="3417318"/>
        </p:xfrm>
        <a:graphic>
          <a:graphicData uri="http://schemas.openxmlformats.org/drawingml/2006/table">
            <a:tbl>
              <a:tblPr/>
              <a:tblGrid>
                <a:gridCol w="915420">
                  <a:extLst>
                    <a:ext uri="{9D8B030D-6E8A-4147-A177-3AD203B41FA5}">
                      <a16:colId xmlns:a16="http://schemas.microsoft.com/office/drawing/2014/main" val="963049925"/>
                    </a:ext>
                  </a:extLst>
                </a:gridCol>
                <a:gridCol w="1524000">
                  <a:extLst>
                    <a:ext uri="{9D8B030D-6E8A-4147-A177-3AD203B41FA5}">
                      <a16:colId xmlns:a16="http://schemas.microsoft.com/office/drawing/2014/main" val="3356414748"/>
                    </a:ext>
                  </a:extLst>
                </a:gridCol>
                <a:gridCol w="1709270">
                  <a:extLst>
                    <a:ext uri="{9D8B030D-6E8A-4147-A177-3AD203B41FA5}">
                      <a16:colId xmlns:a16="http://schemas.microsoft.com/office/drawing/2014/main" val="1386054859"/>
                    </a:ext>
                  </a:extLst>
                </a:gridCol>
                <a:gridCol w="1547906">
                  <a:extLst>
                    <a:ext uri="{9D8B030D-6E8A-4147-A177-3AD203B41FA5}">
                      <a16:colId xmlns:a16="http://schemas.microsoft.com/office/drawing/2014/main" val="625584174"/>
                    </a:ext>
                  </a:extLst>
                </a:gridCol>
                <a:gridCol w="1579924">
                  <a:extLst>
                    <a:ext uri="{9D8B030D-6E8A-4147-A177-3AD203B41FA5}">
                      <a16:colId xmlns:a16="http://schemas.microsoft.com/office/drawing/2014/main" val="2982039903"/>
                    </a:ext>
                  </a:extLst>
                </a:gridCol>
              </a:tblGrid>
              <a:tr h="302587">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Participant</a:t>
                      </a:r>
                    </a:p>
                  </a:txBody>
                  <a:tcPr marL="29283" marR="29283" marT="14641" marB="146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Experience and Challenges</a:t>
                      </a:r>
                    </a:p>
                  </a:txBody>
                  <a:tcPr marL="29283" marR="29283" marT="14641" marB="146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Physical Limitations or Health Conditions</a:t>
                      </a:r>
                    </a:p>
                  </a:txBody>
                  <a:tcPr marL="29283" marR="29283" marT="14641" marB="146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Desired Features or Capabilities</a:t>
                      </a:r>
                    </a:p>
                  </a:txBody>
                  <a:tcPr marL="29283" marR="29283" marT="14641" marB="146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Affordability and Pricing Expectations</a:t>
                      </a:r>
                    </a:p>
                  </a:txBody>
                  <a:tcPr marL="29283" marR="29283" marT="14641" marB="146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813679800"/>
                  </a:ext>
                </a:extLst>
              </a:tr>
              <a:tr h="575891">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Participant 1</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Physical exertion</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Arthritis, limited mobility, vision problems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Automatic obstacle detection, real-time updates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Affordable pricing, warranties/service packages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719988417"/>
                  </a:ext>
                </a:extLst>
              </a:tr>
              <a:tr h="507565">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Participant 2</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Time consumption</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Back injury, limited mobility</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Adaptability, smart sensors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Reasonable pricing, no hidden costs, transparent pricing</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977881726"/>
                  </a:ext>
                </a:extLst>
              </a:tr>
              <a:tr h="507565">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Participant 3</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900" dirty="0">
                          <a:effectLst/>
                          <a:latin typeface="Lato" panose="020F0502020204030203" pitchFamily="34" charset="0"/>
                          <a:ea typeface="Lato" panose="020F0502020204030203" pitchFamily="34" charset="0"/>
                          <a:cs typeface="Lato" panose="020F0502020204030203" pitchFamily="34" charset="0"/>
                        </a:rPr>
                        <a:t>Time consumption</a:t>
                      </a:r>
                      <a:r>
                        <a:rPr lang="fr-FR" sz="900" dirty="0">
                          <a:effectLst/>
                          <a:latin typeface="Lato" panose="020F0502020204030203" pitchFamily="34" charset="0"/>
                          <a:ea typeface="Lato" panose="020F0502020204030203" pitchFamily="34" charset="0"/>
                          <a:cs typeface="Lato" panose="020F0502020204030203" pitchFamily="34" charset="0"/>
                        </a:rPr>
                        <a:t>, obstacles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Respiratory issues, allergies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Weather-based scheduling</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Flexible payment plans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603965152"/>
                  </a:ext>
                </a:extLst>
              </a:tr>
              <a:tr h="439239">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Participant 4</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Post-mowing tasks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Heart condition</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900" dirty="0">
                          <a:effectLst/>
                          <a:latin typeface="Lato" panose="020F0502020204030203" pitchFamily="34" charset="0"/>
                          <a:ea typeface="Lato" panose="020F0502020204030203" pitchFamily="34" charset="0"/>
                          <a:cs typeface="Lato" panose="020F0502020204030203" pitchFamily="34" charset="0"/>
                        </a:rPr>
                        <a:t>Adaptability, smart sensors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Transparent pricing, service packages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272676056"/>
                  </a:ext>
                </a:extLst>
              </a:tr>
              <a:tr h="507565">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Participant 5</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Physical exertion, hot weather</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Vision problems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900" dirty="0">
                          <a:effectLst/>
                          <a:latin typeface="Lato" panose="020F0502020204030203" pitchFamily="34" charset="0"/>
                          <a:ea typeface="Lato" panose="020F0502020204030203" pitchFamily="34" charset="0"/>
                          <a:cs typeface="Lato" panose="020F0502020204030203" pitchFamily="34" charset="0"/>
                        </a:rPr>
                        <a:t>Real-time updates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Affordable pricing, competitive pricing</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820178907"/>
                  </a:ext>
                </a:extLst>
              </a:tr>
              <a:tr h="575891">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Participant 6</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Noise pollution</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Chronic fatigue</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900" dirty="0">
                          <a:effectLst/>
                          <a:latin typeface="Lato" panose="020F0502020204030203" pitchFamily="34" charset="0"/>
                          <a:ea typeface="Lato" panose="020F0502020204030203" pitchFamily="34" charset="0"/>
                          <a:cs typeface="Lato" panose="020F0502020204030203" pitchFamily="34" charset="0"/>
                        </a:rPr>
                        <a:t>Aesthetics</a:t>
                      </a:r>
                    </a:p>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Affordable pricing, quality-performance balance</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13037808"/>
                  </a:ext>
                </a:extLst>
              </a:tr>
            </a:tbl>
          </a:graphicData>
        </a:graphic>
      </p:graphicFrame>
    </p:spTree>
    <p:custDataLst>
      <p:tags r:id="rId1"/>
    </p:custDataLst>
    <p:extLst>
      <p:ext uri="{BB962C8B-B14F-4D97-AF65-F5344CB8AC3E}">
        <p14:creationId xmlns:p14="http://schemas.microsoft.com/office/powerpoint/2010/main" val="1945671835"/>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00BAE110-DE47-139C-24B5-DB5EC75B92DA}"/>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Analysis of Customer Discovery Data</a:t>
            </a:r>
            <a:br>
              <a:rPr lang="en-US" sz="2000" dirty="0"/>
            </a:br>
            <a:r>
              <a:rPr lang="en-US" sz="1600" dirty="0">
                <a:latin typeface="Poppins" panose="00000500000000000000" pitchFamily="2" charset="0"/>
                <a:cs typeface="Poppins" panose="00000500000000000000" pitchFamily="2" charset="0"/>
              </a:rPr>
              <a:t>Qualitative Analysis</a:t>
            </a:r>
            <a:endParaRPr lang="en-US" sz="2400" dirty="0">
              <a:latin typeface="Poppins" panose="00000500000000000000" pitchFamily="2" charset="0"/>
              <a:cs typeface="Poppins" panose="00000500000000000000" pitchFamily="2" charset="0"/>
            </a:endParaRPr>
          </a:p>
        </p:txBody>
      </p:sp>
      <p:sp>
        <p:nvSpPr>
          <p:cNvPr id="6" name="Google Shape;327;p40">
            <a:extLst>
              <a:ext uri="{FF2B5EF4-FFF2-40B4-BE49-F238E27FC236}">
                <a16:creationId xmlns:a16="http://schemas.microsoft.com/office/drawing/2014/main" id="{2C8A042D-3774-2DA8-D424-10B6733D7BEB}"/>
              </a:ext>
            </a:extLst>
          </p:cNvPr>
          <p:cNvSpPr txBox="1">
            <a:spLocks/>
          </p:cNvSpPr>
          <p:nvPr/>
        </p:nvSpPr>
        <p:spPr>
          <a:xfrm>
            <a:off x="600675" y="1235425"/>
            <a:ext cx="839532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850" dirty="0">
                <a:latin typeface="Lato" panose="020F0502020204030203" pitchFamily="34" charset="0"/>
                <a:ea typeface="Lato" panose="020F0502020204030203" pitchFamily="34" charset="0"/>
                <a:cs typeface="Lato" panose="020F0502020204030203" pitchFamily="34" charset="0"/>
              </a:rPr>
              <a:t>After reviewing the answers provided for the interview questions, we can perform a qualitative analysis to identify common themes and patterns. Here are the key findings from the analysis:</a:t>
            </a:r>
          </a:p>
          <a:p>
            <a:pPr marL="146050" indent="0">
              <a:lnSpc>
                <a:spcPct val="200000"/>
              </a:lnSpc>
              <a:buSzPts val="1300"/>
              <a:buNone/>
            </a:pPr>
            <a:r>
              <a:rPr lang="en-US" sz="850" dirty="0">
                <a:latin typeface="Lato" panose="020F0502020204030203" pitchFamily="34" charset="0"/>
                <a:ea typeface="Lato" panose="020F0502020204030203" pitchFamily="34" charset="0"/>
                <a:cs typeface="Lato" panose="020F0502020204030203" pitchFamily="34" charset="0"/>
              </a:rPr>
              <a:t>1. Experience and challenges with mowing the lawn:</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Physical exertion and time consumption were the most common challenges mentioned.</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Maneuvering around obstacles and dealing with post-mowing tasks were also significant difficulties.</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The impact of hot weather and noise pollution were highlighted as additional challenges.</a:t>
            </a:r>
          </a:p>
          <a:p>
            <a:pPr marL="774700" lvl="1" indent="-171450">
              <a:spcBef>
                <a:spcPts val="0"/>
              </a:spcBef>
              <a:buSzPts val="1300"/>
              <a:buFont typeface="Arial" panose="020B0604020202020204" pitchFamily="34" charset="0"/>
              <a:buChar char="•"/>
            </a:pPr>
            <a:endParaRPr lang="en-US" sz="850" dirty="0">
              <a:latin typeface="Lato" panose="020F0502020204030203" pitchFamily="34" charset="0"/>
              <a:ea typeface="Lato" panose="020F0502020204030203" pitchFamily="34" charset="0"/>
              <a:cs typeface="Lato" panose="020F0502020204030203" pitchFamily="34" charset="0"/>
            </a:endParaRPr>
          </a:p>
          <a:p>
            <a:pPr marL="146050" indent="0">
              <a:buSzPts val="1300"/>
              <a:buNone/>
            </a:pPr>
            <a:r>
              <a:rPr lang="en-US" sz="850" dirty="0">
                <a:latin typeface="Lato" panose="020F0502020204030203" pitchFamily="34" charset="0"/>
                <a:ea typeface="Lato" panose="020F0502020204030203" pitchFamily="34" charset="0"/>
                <a:cs typeface="Lato" panose="020F0502020204030203" pitchFamily="34" charset="0"/>
              </a:rPr>
              <a:t>2. Physical limitations or health conditions:</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Arthritis, back injuries, and limited mobility were mentioned as physical limitations affecting lawn mowing.</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Respiratory issues, heart conditions, and vision problems were also mentioned as health conditions impacting the ability to mow efficiently.</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Chronic fatigue or low energy levels were mentioned as factors affecting post-mowing productivity.</a:t>
            </a:r>
          </a:p>
          <a:p>
            <a:pPr marL="146050" indent="0">
              <a:buSzPts val="1300"/>
              <a:buNone/>
            </a:pPr>
            <a:endParaRPr lang="en-US" sz="850" dirty="0">
              <a:latin typeface="Lato" panose="020F0502020204030203" pitchFamily="34" charset="0"/>
              <a:ea typeface="Lato" panose="020F0502020204030203" pitchFamily="34" charset="0"/>
              <a:cs typeface="Lato" panose="020F0502020204030203" pitchFamily="34" charset="0"/>
            </a:endParaRPr>
          </a:p>
          <a:p>
            <a:pPr marL="146050" indent="0">
              <a:buSzPts val="1300"/>
              <a:buNone/>
            </a:pPr>
            <a:r>
              <a:rPr lang="en-US" sz="850" dirty="0">
                <a:latin typeface="Lato" panose="020F0502020204030203" pitchFamily="34" charset="0"/>
                <a:ea typeface="Lato" panose="020F0502020204030203" pitchFamily="34" charset="0"/>
                <a:cs typeface="Lato" panose="020F0502020204030203" pitchFamily="34" charset="0"/>
              </a:rPr>
              <a:t>3. Desired features or capabilities in an AI-powered solution:</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Automatic obstacle detection and avoidance was a highly desired feature.</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Adaptability to different lawn sizes and terrains was emphasized.</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Weather-based scheduling and smart sensor technology for optimal cutting height were also mentioned.</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Real-time updates and remote monitoring capabilities were seen as beneficial.</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Aesthetically pleasing patterns or designs created during mowing were appreciated.</a:t>
            </a:r>
          </a:p>
          <a:p>
            <a:pPr marL="146050" indent="0">
              <a:buSzPts val="1300"/>
              <a:buNone/>
            </a:pPr>
            <a:endParaRPr lang="en-US" sz="850" dirty="0">
              <a:latin typeface="Lato" panose="020F0502020204030203" pitchFamily="34" charset="0"/>
              <a:ea typeface="Lato" panose="020F0502020204030203" pitchFamily="34" charset="0"/>
              <a:cs typeface="Lato" panose="020F0502020204030203" pitchFamily="34" charset="0"/>
            </a:endParaRPr>
          </a:p>
          <a:p>
            <a:pPr marL="146050" indent="0">
              <a:buSzPts val="1300"/>
              <a:buNone/>
            </a:pPr>
            <a:r>
              <a:rPr lang="en-US" sz="850" dirty="0">
                <a:latin typeface="Lato" panose="020F0502020204030203" pitchFamily="34" charset="0"/>
                <a:ea typeface="Lato" panose="020F0502020204030203" pitchFamily="34" charset="0"/>
                <a:cs typeface="Lato" panose="020F0502020204030203" pitchFamily="34" charset="0"/>
              </a:rPr>
              <a:t>4. Expectations regarding affordability and pricing:</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Affordability was a key concern, with a desire for reasonable pricing.</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Transparent pricing without hidden costs or subscription fees was preferred.</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Flexible payment plans and rental options were mentioned to increase accessibility.</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Assurance through warranties or service packages was seen as important.</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Pricing should be competitive while reflecting the quality and performance of the solution.</a:t>
            </a:r>
          </a:p>
        </p:txBody>
      </p:sp>
    </p:spTree>
    <p:custDataLst>
      <p:tags r:id="rId1"/>
    </p:custDataLst>
    <p:extLst>
      <p:ext uri="{BB962C8B-B14F-4D97-AF65-F5344CB8AC3E}">
        <p14:creationId xmlns:p14="http://schemas.microsoft.com/office/powerpoint/2010/main" val="3630932810"/>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00BAE110-DE47-139C-24B5-DB5EC75B92DA}"/>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Analysis of Customer Discovery Data</a:t>
            </a:r>
            <a:br>
              <a:rPr lang="en-US" sz="2000" dirty="0"/>
            </a:br>
            <a:r>
              <a:rPr lang="en-US" sz="1600" dirty="0">
                <a:latin typeface="Poppins" panose="00000500000000000000" pitchFamily="2" charset="0"/>
                <a:cs typeface="Poppins" panose="00000500000000000000" pitchFamily="2" charset="0"/>
              </a:rPr>
              <a:t>Analysis Results Interpretation</a:t>
            </a:r>
            <a:endParaRPr lang="en-US" sz="2400" dirty="0">
              <a:latin typeface="Poppins" panose="00000500000000000000" pitchFamily="2" charset="0"/>
              <a:cs typeface="Poppins" panose="00000500000000000000" pitchFamily="2" charset="0"/>
            </a:endParaRPr>
          </a:p>
        </p:txBody>
      </p:sp>
      <p:sp>
        <p:nvSpPr>
          <p:cNvPr id="6" name="Google Shape;327;p40">
            <a:extLst>
              <a:ext uri="{FF2B5EF4-FFF2-40B4-BE49-F238E27FC236}">
                <a16:creationId xmlns:a16="http://schemas.microsoft.com/office/drawing/2014/main" id="{2C8A042D-3774-2DA8-D424-10B6733D7BEB}"/>
              </a:ext>
            </a:extLst>
          </p:cNvPr>
          <p:cNvSpPr txBox="1">
            <a:spLocks/>
          </p:cNvSpPr>
          <p:nvPr/>
        </p:nvSpPr>
        <p:spPr>
          <a:xfrm>
            <a:off x="600675" y="1235425"/>
            <a:ext cx="839532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950" dirty="0">
                <a:latin typeface="Lato" panose="020F0502020204030203" pitchFamily="34" charset="0"/>
                <a:ea typeface="Lato" panose="020F0502020204030203" pitchFamily="34" charset="0"/>
                <a:cs typeface="Lato" panose="020F0502020204030203" pitchFamily="34" charset="0"/>
              </a:rPr>
              <a:t>The qualitative analysis of the previous results provides valuable insights into the customer problems related to mowing the lawn for middle-aged and older individuals in single-family residential areas. Here's an interpretation of the analysis results in the context of customer problems:</a:t>
            </a:r>
          </a:p>
          <a:p>
            <a:pPr marL="146050" indent="0">
              <a:buSzPts val="1300"/>
              <a:buNone/>
            </a:pPr>
            <a:endParaRPr lang="en-US" sz="950" dirty="0">
              <a:latin typeface="Lato" panose="020F0502020204030203" pitchFamily="34" charset="0"/>
              <a:ea typeface="Lato" panose="020F0502020204030203" pitchFamily="34" charset="0"/>
              <a:cs typeface="Lato" panose="020F0502020204030203" pitchFamily="34" charset="0"/>
            </a:endParaRPr>
          </a:p>
          <a:p>
            <a:pPr marL="374650" indent="-228600">
              <a:buSzPct val="100000"/>
            </a:pPr>
            <a:r>
              <a:rPr lang="en-US" sz="950" dirty="0">
                <a:latin typeface="Lato" panose="020F0502020204030203" pitchFamily="34" charset="0"/>
                <a:ea typeface="Lato" panose="020F0502020204030203" pitchFamily="34" charset="0"/>
                <a:cs typeface="Lato" panose="020F0502020204030203" pitchFamily="34" charset="0"/>
              </a:rPr>
              <a:t>Physical Challenges: The analysis reveals that customers in this demographic face physical challenges when mowing their lawns. Conditions such as arthritis, back injuries, limited mobility, respiratory issues, and heart conditions hinder their ability to efficiently perform the task. These physical challenges contribute to the difficulty, time consumption, and exhaustion associated with lawn mowing.</a:t>
            </a:r>
          </a:p>
          <a:p>
            <a:pPr marL="374650" indent="-228600">
              <a:buSzPct val="100000"/>
            </a:pPr>
            <a:endParaRPr lang="en-US" sz="950" dirty="0">
              <a:latin typeface="Lato" panose="020F0502020204030203" pitchFamily="34" charset="0"/>
              <a:ea typeface="Lato" panose="020F0502020204030203" pitchFamily="34" charset="0"/>
              <a:cs typeface="Lato" panose="020F0502020204030203" pitchFamily="34" charset="0"/>
            </a:endParaRPr>
          </a:p>
          <a:p>
            <a:pPr marL="374650" indent="-228600">
              <a:buSzPct val="100000"/>
            </a:pPr>
            <a:r>
              <a:rPr lang="en-US" sz="950" dirty="0">
                <a:latin typeface="Lato" panose="020F0502020204030203" pitchFamily="34" charset="0"/>
                <a:ea typeface="Lato" panose="020F0502020204030203" pitchFamily="34" charset="0"/>
                <a:cs typeface="Lato" panose="020F0502020204030203" pitchFamily="34" charset="0"/>
              </a:rPr>
              <a:t>Time Constraints and Difficulty: Customers expressed concerns about the time-consuming nature of mowing their lawns, which aligns with their busy schedules. Additionally, the difficulty of maneuvering around obstacles and dealing with post-mowing tasks adds to the overall challenge. These issues emphasize the need for a solution that reduces the physical effort required and streamlines the mowing process.</a:t>
            </a:r>
          </a:p>
          <a:p>
            <a:pPr marL="374650" indent="-228600">
              <a:buSzPct val="100000"/>
            </a:pPr>
            <a:endParaRPr lang="en-US" sz="950" dirty="0">
              <a:latin typeface="Lato" panose="020F0502020204030203" pitchFamily="34" charset="0"/>
              <a:ea typeface="Lato" panose="020F0502020204030203" pitchFamily="34" charset="0"/>
              <a:cs typeface="Lato" panose="020F0502020204030203" pitchFamily="34" charset="0"/>
            </a:endParaRPr>
          </a:p>
          <a:p>
            <a:pPr marL="374650" indent="-228600">
              <a:buSzPct val="100000"/>
            </a:pPr>
            <a:r>
              <a:rPr lang="en-US" sz="950" dirty="0">
                <a:latin typeface="Lato" panose="020F0502020204030203" pitchFamily="34" charset="0"/>
                <a:ea typeface="Lato" panose="020F0502020204030203" pitchFamily="34" charset="0"/>
                <a:cs typeface="Lato" panose="020F0502020204030203" pitchFamily="34" charset="0"/>
              </a:rPr>
              <a:t>Health-related Limitations: The analysis highlights the impact of health conditions on the customers' ability to mow efficiently. Vision problems, chronic fatigue, and other health issues further hinder their lawn care routine, making it even more challenging for them to maintain their lawns. This emphasizes the need for a solution that accommodates and supports individuals with various health-related limitations.</a:t>
            </a:r>
          </a:p>
          <a:p>
            <a:pPr marL="374650" indent="-228600">
              <a:buSzPct val="100000"/>
            </a:pPr>
            <a:endParaRPr lang="en-US" sz="950" dirty="0">
              <a:latin typeface="Lato" panose="020F0502020204030203" pitchFamily="34" charset="0"/>
              <a:ea typeface="Lato" panose="020F0502020204030203" pitchFamily="34" charset="0"/>
              <a:cs typeface="Lato" panose="020F0502020204030203" pitchFamily="34" charset="0"/>
            </a:endParaRPr>
          </a:p>
          <a:p>
            <a:pPr marL="374650" indent="-228600">
              <a:buSzPct val="100000"/>
            </a:pPr>
            <a:r>
              <a:rPr lang="en-US" sz="950" dirty="0">
                <a:latin typeface="Lato" panose="020F0502020204030203" pitchFamily="34" charset="0"/>
                <a:ea typeface="Lato" panose="020F0502020204030203" pitchFamily="34" charset="0"/>
                <a:cs typeface="Lato" panose="020F0502020204030203" pitchFamily="34" charset="0"/>
              </a:rPr>
              <a:t>Desired Features and Capabilities: Customers expressed their expectations regarding features and capabilities they would like to see in an AI-powered lawn mowing solution. The most desired features include automatic obstacle detection and avoidance, adaptability to different lawn sizes and terrains, weather-based scheduling, and real-time updates. Aesthetically pleasing patterns or designs created during mowing were also appreciated. These desired features aim to simplify the lawn care routine, increase convenience, and provide a visually appealing outcome.</a:t>
            </a:r>
          </a:p>
          <a:p>
            <a:pPr marL="374650" indent="-228600">
              <a:buSzPct val="100000"/>
            </a:pPr>
            <a:endParaRPr lang="en-US" sz="950" dirty="0">
              <a:latin typeface="Lato" panose="020F0502020204030203" pitchFamily="34" charset="0"/>
              <a:ea typeface="Lato" panose="020F0502020204030203" pitchFamily="34" charset="0"/>
              <a:cs typeface="Lato" panose="020F0502020204030203" pitchFamily="34" charset="0"/>
            </a:endParaRPr>
          </a:p>
          <a:p>
            <a:pPr marL="374650" indent="-228600">
              <a:buSzPct val="100000"/>
            </a:pPr>
            <a:r>
              <a:rPr lang="en-US" sz="950" dirty="0">
                <a:latin typeface="Lato" panose="020F0502020204030203" pitchFamily="34" charset="0"/>
                <a:ea typeface="Lato" panose="020F0502020204030203" pitchFamily="34" charset="0"/>
                <a:cs typeface="Lato" panose="020F0502020204030203" pitchFamily="34" charset="0"/>
              </a:rPr>
              <a:t>Affordability and Pricing Expectations: Affordability emerged as a significant concern among customers. They expect reasonable pricing without hidden costs or subscription fees. Flexible payment plans and rental options were also mentioned as ways to increase accessibility. Customers believe that the pricing should be competitive, considering the quality and performance of the AI-powered solution.</a:t>
            </a:r>
          </a:p>
        </p:txBody>
      </p:sp>
    </p:spTree>
    <p:custDataLst>
      <p:tags r:id="rId1"/>
    </p:custDataLst>
    <p:extLst>
      <p:ext uri="{BB962C8B-B14F-4D97-AF65-F5344CB8AC3E}">
        <p14:creationId xmlns:p14="http://schemas.microsoft.com/office/powerpoint/2010/main" val="3794999233"/>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User Flow/Storyboard</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8;p37">
            <a:extLst>
              <a:ext uri="{FF2B5EF4-FFF2-40B4-BE49-F238E27FC236}">
                <a16:creationId xmlns:a16="http://schemas.microsoft.com/office/drawing/2014/main" id="{01410003-DB45-9429-5272-E6B06639C30B}"/>
              </a:ext>
            </a:extLst>
          </p:cNvPr>
          <p:cNvSpPr/>
          <p:nvPr/>
        </p:nvSpPr>
        <p:spPr>
          <a:xfrm>
            <a:off x="3170950" y="1159202"/>
            <a:ext cx="1991400" cy="3614700"/>
          </a:xfrm>
          <a:prstGeom prst="rect">
            <a:avLst/>
          </a:prstGeom>
          <a:noFill/>
          <a:ln w="28575" cap="flat" cmpd="sng">
            <a:solidFill>
              <a:srgbClr val="1A71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49;p37">
            <a:extLst>
              <a:ext uri="{FF2B5EF4-FFF2-40B4-BE49-F238E27FC236}">
                <a16:creationId xmlns:a16="http://schemas.microsoft.com/office/drawing/2014/main" id="{AB4F14F9-EF9D-66D8-5A01-64B263B94034}"/>
              </a:ext>
            </a:extLst>
          </p:cNvPr>
          <p:cNvSpPr/>
          <p:nvPr/>
        </p:nvSpPr>
        <p:spPr>
          <a:xfrm>
            <a:off x="3485750" y="4235900"/>
            <a:ext cx="1302600" cy="384900"/>
          </a:xfrm>
          <a:prstGeom prst="ellips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oogle Shape;252;p37">
            <a:extLst>
              <a:ext uri="{FF2B5EF4-FFF2-40B4-BE49-F238E27FC236}">
                <a16:creationId xmlns:a16="http://schemas.microsoft.com/office/drawing/2014/main" id="{E454A476-A25E-8692-72C7-5FA4C8035140}"/>
              </a:ext>
            </a:extLst>
          </p:cNvPr>
          <p:cNvPicPr preferRelativeResize="0"/>
          <p:nvPr/>
        </p:nvPicPr>
        <p:blipFill>
          <a:blip r:embed="rId5">
            <a:alphaModFix/>
          </a:blip>
          <a:stretch>
            <a:fillRect/>
          </a:stretch>
        </p:blipFill>
        <p:spPr>
          <a:xfrm>
            <a:off x="819475" y="2207288"/>
            <a:ext cx="1367145" cy="1272918"/>
          </a:xfrm>
          <a:prstGeom prst="rect">
            <a:avLst/>
          </a:prstGeom>
          <a:noFill/>
          <a:ln>
            <a:noFill/>
          </a:ln>
        </p:spPr>
      </p:pic>
      <p:pic>
        <p:nvPicPr>
          <p:cNvPr id="5" name="Google Shape;253;p37">
            <a:extLst>
              <a:ext uri="{FF2B5EF4-FFF2-40B4-BE49-F238E27FC236}">
                <a16:creationId xmlns:a16="http://schemas.microsoft.com/office/drawing/2014/main" id="{164888C9-4C8B-7590-80C5-91B6DE3E8B86}"/>
              </a:ext>
            </a:extLst>
          </p:cNvPr>
          <p:cNvPicPr preferRelativeResize="0"/>
          <p:nvPr/>
        </p:nvPicPr>
        <p:blipFill>
          <a:blip r:embed="rId5">
            <a:alphaModFix/>
          </a:blip>
          <a:stretch>
            <a:fillRect/>
          </a:stretch>
        </p:blipFill>
        <p:spPr>
          <a:xfrm>
            <a:off x="6190025" y="1195216"/>
            <a:ext cx="723600" cy="673709"/>
          </a:xfrm>
          <a:prstGeom prst="rect">
            <a:avLst/>
          </a:prstGeom>
          <a:noFill/>
          <a:ln>
            <a:noFill/>
          </a:ln>
        </p:spPr>
      </p:pic>
      <p:pic>
        <p:nvPicPr>
          <p:cNvPr id="6" name="Google Shape;254;p37">
            <a:extLst>
              <a:ext uri="{FF2B5EF4-FFF2-40B4-BE49-F238E27FC236}">
                <a16:creationId xmlns:a16="http://schemas.microsoft.com/office/drawing/2014/main" id="{41925FB8-4A2D-C645-21CA-11F547EBE098}"/>
              </a:ext>
            </a:extLst>
          </p:cNvPr>
          <p:cNvPicPr preferRelativeResize="0"/>
          <p:nvPr/>
        </p:nvPicPr>
        <p:blipFill>
          <a:blip r:embed="rId5">
            <a:alphaModFix/>
          </a:blip>
          <a:stretch>
            <a:fillRect/>
          </a:stretch>
        </p:blipFill>
        <p:spPr>
          <a:xfrm>
            <a:off x="6201937" y="2063100"/>
            <a:ext cx="743947" cy="692700"/>
          </a:xfrm>
          <a:prstGeom prst="rect">
            <a:avLst/>
          </a:prstGeom>
          <a:noFill/>
          <a:ln>
            <a:noFill/>
          </a:ln>
        </p:spPr>
      </p:pic>
      <p:pic>
        <p:nvPicPr>
          <p:cNvPr id="7" name="Google Shape;255;p37">
            <a:extLst>
              <a:ext uri="{FF2B5EF4-FFF2-40B4-BE49-F238E27FC236}">
                <a16:creationId xmlns:a16="http://schemas.microsoft.com/office/drawing/2014/main" id="{6FB7FF13-12C0-0D9A-BA88-EEC412D8D983}"/>
              </a:ext>
            </a:extLst>
          </p:cNvPr>
          <p:cNvPicPr preferRelativeResize="0"/>
          <p:nvPr/>
        </p:nvPicPr>
        <p:blipFill>
          <a:blip r:embed="rId5">
            <a:alphaModFix/>
          </a:blip>
          <a:stretch>
            <a:fillRect/>
          </a:stretch>
        </p:blipFill>
        <p:spPr>
          <a:xfrm>
            <a:off x="6237850" y="3210475"/>
            <a:ext cx="673737" cy="627300"/>
          </a:xfrm>
          <a:prstGeom prst="rect">
            <a:avLst/>
          </a:prstGeom>
          <a:noFill/>
          <a:ln>
            <a:noFill/>
          </a:ln>
        </p:spPr>
      </p:pic>
      <p:pic>
        <p:nvPicPr>
          <p:cNvPr id="8" name="Google Shape;256;p37">
            <a:extLst>
              <a:ext uri="{FF2B5EF4-FFF2-40B4-BE49-F238E27FC236}">
                <a16:creationId xmlns:a16="http://schemas.microsoft.com/office/drawing/2014/main" id="{9075E3A5-012C-7DF6-C7EB-DF50CBDB9286}"/>
              </a:ext>
            </a:extLst>
          </p:cNvPr>
          <p:cNvPicPr preferRelativeResize="0"/>
          <p:nvPr/>
        </p:nvPicPr>
        <p:blipFill>
          <a:blip r:embed="rId5">
            <a:alphaModFix/>
          </a:blip>
          <a:stretch>
            <a:fillRect/>
          </a:stretch>
        </p:blipFill>
        <p:spPr>
          <a:xfrm>
            <a:off x="6237850" y="4087612"/>
            <a:ext cx="723600" cy="673738"/>
          </a:xfrm>
          <a:prstGeom prst="rect">
            <a:avLst/>
          </a:prstGeom>
          <a:noFill/>
          <a:ln>
            <a:noFill/>
          </a:ln>
        </p:spPr>
      </p:pic>
      <p:sp>
        <p:nvSpPr>
          <p:cNvPr id="9" name="Google Shape;257;p37">
            <a:extLst>
              <a:ext uri="{FF2B5EF4-FFF2-40B4-BE49-F238E27FC236}">
                <a16:creationId xmlns:a16="http://schemas.microsoft.com/office/drawing/2014/main" id="{A45A12D8-D454-C702-FF24-F1556E231837}"/>
              </a:ext>
            </a:extLst>
          </p:cNvPr>
          <p:cNvSpPr txBox="1"/>
          <p:nvPr/>
        </p:nvSpPr>
        <p:spPr>
          <a:xfrm>
            <a:off x="1001594" y="3469077"/>
            <a:ext cx="1002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Lato"/>
                <a:ea typeface="Lato"/>
                <a:cs typeface="Lato"/>
                <a:sym typeface="Lato"/>
              </a:rPr>
              <a:t>Customer</a:t>
            </a:r>
            <a:endParaRPr dirty="0">
              <a:latin typeface="Lato"/>
              <a:ea typeface="Lato"/>
              <a:cs typeface="Lato"/>
              <a:sym typeface="Lato"/>
            </a:endParaRPr>
          </a:p>
        </p:txBody>
      </p:sp>
      <p:sp>
        <p:nvSpPr>
          <p:cNvPr id="10" name="Google Shape;258;p37">
            <a:extLst>
              <a:ext uri="{FF2B5EF4-FFF2-40B4-BE49-F238E27FC236}">
                <a16:creationId xmlns:a16="http://schemas.microsoft.com/office/drawing/2014/main" id="{41EF324A-4DE6-534E-682F-34915AAEF746}"/>
              </a:ext>
            </a:extLst>
          </p:cNvPr>
          <p:cNvSpPr txBox="1"/>
          <p:nvPr/>
        </p:nvSpPr>
        <p:spPr>
          <a:xfrm>
            <a:off x="3485757" y="1286722"/>
            <a:ext cx="1302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Lawn Buddy</a:t>
            </a:r>
            <a:endParaRPr>
              <a:latin typeface="Lato"/>
              <a:ea typeface="Lato"/>
              <a:cs typeface="Lato"/>
              <a:sym typeface="Lato"/>
            </a:endParaRPr>
          </a:p>
        </p:txBody>
      </p:sp>
      <p:sp>
        <p:nvSpPr>
          <p:cNvPr id="11" name="Google Shape;259;p37">
            <a:extLst>
              <a:ext uri="{FF2B5EF4-FFF2-40B4-BE49-F238E27FC236}">
                <a16:creationId xmlns:a16="http://schemas.microsoft.com/office/drawing/2014/main" id="{7B9D7D3B-AEF1-93DD-8C48-CCBE42CBC894}"/>
              </a:ext>
            </a:extLst>
          </p:cNvPr>
          <p:cNvSpPr txBox="1"/>
          <p:nvPr/>
        </p:nvSpPr>
        <p:spPr>
          <a:xfrm>
            <a:off x="3775329" y="4235911"/>
            <a:ext cx="7236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chemeClr val="lt1"/>
                </a:solidFill>
                <a:latin typeface="Lato"/>
                <a:ea typeface="Lato"/>
                <a:cs typeface="Lato"/>
                <a:sym typeface="Lato"/>
              </a:rPr>
              <a:t>Login</a:t>
            </a:r>
            <a:endParaRPr sz="1300">
              <a:solidFill>
                <a:schemeClr val="lt1"/>
              </a:solidFill>
              <a:latin typeface="Lato"/>
              <a:ea typeface="Lato"/>
              <a:cs typeface="Lato"/>
              <a:sym typeface="Lato"/>
            </a:endParaRPr>
          </a:p>
        </p:txBody>
      </p:sp>
      <p:sp>
        <p:nvSpPr>
          <p:cNvPr id="12" name="Google Shape;260;p37">
            <a:extLst>
              <a:ext uri="{FF2B5EF4-FFF2-40B4-BE49-F238E27FC236}">
                <a16:creationId xmlns:a16="http://schemas.microsoft.com/office/drawing/2014/main" id="{09796857-CB22-0AB4-9808-68A819AB5610}"/>
              </a:ext>
            </a:extLst>
          </p:cNvPr>
          <p:cNvSpPr/>
          <p:nvPr/>
        </p:nvSpPr>
        <p:spPr>
          <a:xfrm>
            <a:off x="3485767" y="1740478"/>
            <a:ext cx="1302600" cy="4866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1;p37">
            <a:extLst>
              <a:ext uri="{FF2B5EF4-FFF2-40B4-BE49-F238E27FC236}">
                <a16:creationId xmlns:a16="http://schemas.microsoft.com/office/drawing/2014/main" id="{0B6FCB96-4544-2BC7-58DF-35ABE10616DE}"/>
              </a:ext>
            </a:extLst>
          </p:cNvPr>
          <p:cNvSpPr txBox="1"/>
          <p:nvPr/>
        </p:nvSpPr>
        <p:spPr>
          <a:xfrm>
            <a:off x="3635658" y="1782211"/>
            <a:ext cx="10029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dirty="0">
                <a:latin typeface="Lato"/>
                <a:ea typeface="Lato"/>
                <a:cs typeface="Lato"/>
                <a:sym typeface="Lato"/>
              </a:rPr>
              <a:t>Scan Lawn</a:t>
            </a:r>
            <a:endParaRPr sz="1300" dirty="0">
              <a:latin typeface="Lato"/>
              <a:ea typeface="Lato"/>
              <a:cs typeface="Lato"/>
              <a:sym typeface="Lato"/>
            </a:endParaRPr>
          </a:p>
        </p:txBody>
      </p:sp>
      <p:sp>
        <p:nvSpPr>
          <p:cNvPr id="14" name="Google Shape;262;p37">
            <a:extLst>
              <a:ext uri="{FF2B5EF4-FFF2-40B4-BE49-F238E27FC236}">
                <a16:creationId xmlns:a16="http://schemas.microsoft.com/office/drawing/2014/main" id="{474E0FF0-C84B-9CDB-A397-664A3DAB522B}"/>
              </a:ext>
            </a:extLst>
          </p:cNvPr>
          <p:cNvSpPr/>
          <p:nvPr/>
        </p:nvSpPr>
        <p:spPr>
          <a:xfrm>
            <a:off x="3485775" y="2661625"/>
            <a:ext cx="1302600" cy="4866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3;p37">
            <a:extLst>
              <a:ext uri="{FF2B5EF4-FFF2-40B4-BE49-F238E27FC236}">
                <a16:creationId xmlns:a16="http://schemas.microsoft.com/office/drawing/2014/main" id="{36BDB132-34CA-DC30-F857-41172AED221B}"/>
              </a:ext>
            </a:extLst>
          </p:cNvPr>
          <p:cNvSpPr txBox="1"/>
          <p:nvPr/>
        </p:nvSpPr>
        <p:spPr>
          <a:xfrm>
            <a:off x="3599355" y="2707835"/>
            <a:ext cx="10755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Lato"/>
                <a:ea typeface="Lato"/>
                <a:cs typeface="Lato"/>
                <a:sym typeface="Lato"/>
              </a:rPr>
              <a:t>Service</a:t>
            </a:r>
            <a:endParaRPr sz="1300">
              <a:latin typeface="Lato"/>
              <a:ea typeface="Lato"/>
              <a:cs typeface="Lato"/>
              <a:sym typeface="Lato"/>
            </a:endParaRPr>
          </a:p>
        </p:txBody>
      </p:sp>
      <p:sp>
        <p:nvSpPr>
          <p:cNvPr id="16" name="Google Shape;264;p37">
            <a:extLst>
              <a:ext uri="{FF2B5EF4-FFF2-40B4-BE49-F238E27FC236}">
                <a16:creationId xmlns:a16="http://schemas.microsoft.com/office/drawing/2014/main" id="{7DFE97F7-B491-6F27-937A-BDF93BD209F3}"/>
              </a:ext>
            </a:extLst>
          </p:cNvPr>
          <p:cNvSpPr/>
          <p:nvPr/>
        </p:nvSpPr>
        <p:spPr>
          <a:xfrm>
            <a:off x="3485750" y="3571025"/>
            <a:ext cx="1302600" cy="4866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265;p37">
            <a:extLst>
              <a:ext uri="{FF2B5EF4-FFF2-40B4-BE49-F238E27FC236}">
                <a16:creationId xmlns:a16="http://schemas.microsoft.com/office/drawing/2014/main" id="{8C35B7C2-D3F6-1DC1-85A7-9EC041D52060}"/>
              </a:ext>
            </a:extLst>
          </p:cNvPr>
          <p:cNvPicPr preferRelativeResize="0"/>
          <p:nvPr/>
        </p:nvPicPr>
        <p:blipFill>
          <a:blip r:embed="rId6">
            <a:alphaModFix/>
          </a:blip>
          <a:stretch>
            <a:fillRect/>
          </a:stretch>
        </p:blipFill>
        <p:spPr>
          <a:xfrm rot="10800000">
            <a:off x="3975175" y="2241650"/>
            <a:ext cx="323875" cy="383850"/>
          </a:xfrm>
          <a:prstGeom prst="rect">
            <a:avLst/>
          </a:prstGeom>
          <a:noFill/>
          <a:ln>
            <a:noFill/>
          </a:ln>
        </p:spPr>
      </p:pic>
      <p:sp>
        <p:nvSpPr>
          <p:cNvPr id="18" name="Google Shape;266;p37">
            <a:extLst>
              <a:ext uri="{FF2B5EF4-FFF2-40B4-BE49-F238E27FC236}">
                <a16:creationId xmlns:a16="http://schemas.microsoft.com/office/drawing/2014/main" id="{793F6D4A-641C-00C7-B74E-E1754185118D}"/>
              </a:ext>
            </a:extLst>
          </p:cNvPr>
          <p:cNvSpPr txBox="1"/>
          <p:nvPr/>
        </p:nvSpPr>
        <p:spPr>
          <a:xfrm>
            <a:off x="3672436" y="3619663"/>
            <a:ext cx="9294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Lato"/>
                <a:ea typeface="Lato"/>
                <a:cs typeface="Lato"/>
                <a:sym typeface="Lato"/>
              </a:rPr>
              <a:t>Checkout</a:t>
            </a:r>
            <a:endParaRPr sz="1300">
              <a:latin typeface="Lato"/>
              <a:ea typeface="Lato"/>
              <a:cs typeface="Lato"/>
              <a:sym typeface="Lato"/>
            </a:endParaRPr>
          </a:p>
        </p:txBody>
      </p:sp>
      <p:pic>
        <p:nvPicPr>
          <p:cNvPr id="19" name="Google Shape;267;p37">
            <a:extLst>
              <a:ext uri="{FF2B5EF4-FFF2-40B4-BE49-F238E27FC236}">
                <a16:creationId xmlns:a16="http://schemas.microsoft.com/office/drawing/2014/main" id="{392FB3B8-FFFB-B06C-370F-7610252C07C0}"/>
              </a:ext>
            </a:extLst>
          </p:cNvPr>
          <p:cNvPicPr preferRelativeResize="0"/>
          <p:nvPr/>
        </p:nvPicPr>
        <p:blipFill>
          <a:blip r:embed="rId6">
            <a:alphaModFix/>
          </a:blip>
          <a:stretch>
            <a:fillRect/>
          </a:stretch>
        </p:blipFill>
        <p:spPr>
          <a:xfrm rot="10800000">
            <a:off x="3975150" y="3147525"/>
            <a:ext cx="323875" cy="383825"/>
          </a:xfrm>
          <a:prstGeom prst="rect">
            <a:avLst/>
          </a:prstGeom>
          <a:noFill/>
          <a:ln>
            <a:noFill/>
          </a:ln>
        </p:spPr>
      </p:pic>
      <p:sp>
        <p:nvSpPr>
          <p:cNvPr id="20" name="Google Shape;268;p37">
            <a:extLst>
              <a:ext uri="{FF2B5EF4-FFF2-40B4-BE49-F238E27FC236}">
                <a16:creationId xmlns:a16="http://schemas.microsoft.com/office/drawing/2014/main" id="{4512D32B-0AAE-05C7-F118-66A4012F1F09}"/>
              </a:ext>
            </a:extLst>
          </p:cNvPr>
          <p:cNvSpPr txBox="1"/>
          <p:nvPr/>
        </p:nvSpPr>
        <p:spPr>
          <a:xfrm>
            <a:off x="6835374" y="1355075"/>
            <a:ext cx="12276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Lato"/>
                <a:ea typeface="Lato"/>
                <a:cs typeface="Lato"/>
                <a:sym typeface="Lato"/>
              </a:rPr>
              <a:t>Authentication</a:t>
            </a:r>
            <a:endParaRPr sz="1100">
              <a:latin typeface="Lato"/>
              <a:ea typeface="Lato"/>
              <a:cs typeface="Lato"/>
              <a:sym typeface="Lato"/>
            </a:endParaRPr>
          </a:p>
        </p:txBody>
      </p:sp>
      <p:sp>
        <p:nvSpPr>
          <p:cNvPr id="21" name="Google Shape;269;p37">
            <a:extLst>
              <a:ext uri="{FF2B5EF4-FFF2-40B4-BE49-F238E27FC236}">
                <a16:creationId xmlns:a16="http://schemas.microsoft.com/office/drawing/2014/main" id="{C827A09A-C29C-DDA4-E50C-7BB1EF6255F7}"/>
              </a:ext>
            </a:extLst>
          </p:cNvPr>
          <p:cNvSpPr txBox="1"/>
          <p:nvPr/>
        </p:nvSpPr>
        <p:spPr>
          <a:xfrm>
            <a:off x="6911566" y="4081989"/>
            <a:ext cx="10755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Lato"/>
                <a:ea typeface="Lato"/>
                <a:cs typeface="Lato"/>
                <a:sym typeface="Lato"/>
              </a:rPr>
              <a:t>Credit Payment Service</a:t>
            </a:r>
            <a:endParaRPr sz="1100">
              <a:latin typeface="Lato"/>
              <a:ea typeface="Lato"/>
              <a:cs typeface="Lato"/>
              <a:sym typeface="Lato"/>
            </a:endParaRPr>
          </a:p>
        </p:txBody>
      </p:sp>
      <p:cxnSp>
        <p:nvCxnSpPr>
          <p:cNvPr id="22" name="Google Shape;270;p37">
            <a:extLst>
              <a:ext uri="{FF2B5EF4-FFF2-40B4-BE49-F238E27FC236}">
                <a16:creationId xmlns:a16="http://schemas.microsoft.com/office/drawing/2014/main" id="{F483A98B-7B48-498A-B414-81597AFA3C59}"/>
              </a:ext>
            </a:extLst>
          </p:cNvPr>
          <p:cNvCxnSpPr>
            <a:endCxn id="12" idx="2"/>
          </p:cNvCxnSpPr>
          <p:nvPr/>
        </p:nvCxnSpPr>
        <p:spPr>
          <a:xfrm rot="10800000" flipH="1">
            <a:off x="1842367" y="1983778"/>
            <a:ext cx="1643400" cy="818400"/>
          </a:xfrm>
          <a:prstGeom prst="straightConnector1">
            <a:avLst/>
          </a:prstGeom>
          <a:noFill/>
          <a:ln w="28575" cap="flat" cmpd="sng">
            <a:solidFill>
              <a:srgbClr val="191919"/>
            </a:solidFill>
            <a:prstDash val="solid"/>
            <a:round/>
            <a:headEnd type="none" w="med" len="med"/>
            <a:tailEnd type="none" w="med" len="med"/>
          </a:ln>
        </p:spPr>
      </p:cxnSp>
      <p:cxnSp>
        <p:nvCxnSpPr>
          <p:cNvPr id="23" name="Google Shape;271;p37">
            <a:extLst>
              <a:ext uri="{FF2B5EF4-FFF2-40B4-BE49-F238E27FC236}">
                <a16:creationId xmlns:a16="http://schemas.microsoft.com/office/drawing/2014/main" id="{0E5F7967-3FCB-737E-C752-7ADD74E8E128}"/>
              </a:ext>
            </a:extLst>
          </p:cNvPr>
          <p:cNvCxnSpPr>
            <a:endCxn id="3" idx="2"/>
          </p:cNvCxnSpPr>
          <p:nvPr/>
        </p:nvCxnSpPr>
        <p:spPr>
          <a:xfrm>
            <a:off x="1834850" y="2863550"/>
            <a:ext cx="1650900" cy="1564800"/>
          </a:xfrm>
          <a:prstGeom prst="straightConnector1">
            <a:avLst/>
          </a:prstGeom>
          <a:noFill/>
          <a:ln w="28575" cap="flat" cmpd="sng">
            <a:solidFill>
              <a:srgbClr val="191919"/>
            </a:solidFill>
            <a:prstDash val="solid"/>
            <a:round/>
            <a:headEnd type="none" w="med" len="med"/>
            <a:tailEnd type="none" w="med" len="med"/>
          </a:ln>
        </p:spPr>
      </p:cxnSp>
      <p:cxnSp>
        <p:nvCxnSpPr>
          <p:cNvPr id="24" name="Google Shape;272;p37">
            <a:extLst>
              <a:ext uri="{FF2B5EF4-FFF2-40B4-BE49-F238E27FC236}">
                <a16:creationId xmlns:a16="http://schemas.microsoft.com/office/drawing/2014/main" id="{F2127B38-5EE1-4816-52F5-82A211BDB12F}"/>
              </a:ext>
            </a:extLst>
          </p:cNvPr>
          <p:cNvCxnSpPr>
            <a:endCxn id="16" idx="2"/>
          </p:cNvCxnSpPr>
          <p:nvPr/>
        </p:nvCxnSpPr>
        <p:spPr>
          <a:xfrm>
            <a:off x="1834850" y="2840525"/>
            <a:ext cx="1650900" cy="973800"/>
          </a:xfrm>
          <a:prstGeom prst="straightConnector1">
            <a:avLst/>
          </a:prstGeom>
          <a:noFill/>
          <a:ln w="28575" cap="flat" cmpd="sng">
            <a:solidFill>
              <a:srgbClr val="191919"/>
            </a:solidFill>
            <a:prstDash val="solid"/>
            <a:round/>
            <a:headEnd type="none" w="med" len="med"/>
            <a:tailEnd type="none" w="med" len="med"/>
          </a:ln>
        </p:spPr>
      </p:cxnSp>
      <p:cxnSp>
        <p:nvCxnSpPr>
          <p:cNvPr id="25" name="Google Shape;273;p37">
            <a:extLst>
              <a:ext uri="{FF2B5EF4-FFF2-40B4-BE49-F238E27FC236}">
                <a16:creationId xmlns:a16="http://schemas.microsoft.com/office/drawing/2014/main" id="{B89E005C-F8D6-9410-68AA-CC425AF21A6E}"/>
              </a:ext>
            </a:extLst>
          </p:cNvPr>
          <p:cNvCxnSpPr>
            <a:endCxn id="14" idx="2"/>
          </p:cNvCxnSpPr>
          <p:nvPr/>
        </p:nvCxnSpPr>
        <p:spPr>
          <a:xfrm>
            <a:off x="1834875" y="2811325"/>
            <a:ext cx="1650900" cy="93600"/>
          </a:xfrm>
          <a:prstGeom prst="straightConnector1">
            <a:avLst/>
          </a:prstGeom>
          <a:noFill/>
          <a:ln w="28575" cap="flat" cmpd="sng">
            <a:solidFill>
              <a:srgbClr val="191919"/>
            </a:solidFill>
            <a:prstDash val="solid"/>
            <a:round/>
            <a:headEnd type="none" w="med" len="med"/>
            <a:tailEnd type="none" w="med" len="med"/>
          </a:ln>
        </p:spPr>
      </p:cxnSp>
      <p:cxnSp>
        <p:nvCxnSpPr>
          <p:cNvPr id="26" name="Google Shape;274;p37">
            <a:extLst>
              <a:ext uri="{FF2B5EF4-FFF2-40B4-BE49-F238E27FC236}">
                <a16:creationId xmlns:a16="http://schemas.microsoft.com/office/drawing/2014/main" id="{2143FA4F-2D3E-DDCC-15A8-DFEF5ADEDD36}"/>
              </a:ext>
            </a:extLst>
          </p:cNvPr>
          <p:cNvCxnSpPr>
            <a:stCxn id="8" idx="1"/>
            <a:endCxn id="16" idx="6"/>
          </p:cNvCxnSpPr>
          <p:nvPr/>
        </p:nvCxnSpPr>
        <p:spPr>
          <a:xfrm rot="10800000">
            <a:off x="4788250" y="3814281"/>
            <a:ext cx="1449600" cy="610200"/>
          </a:xfrm>
          <a:prstGeom prst="straightConnector1">
            <a:avLst/>
          </a:prstGeom>
          <a:noFill/>
          <a:ln w="28575" cap="flat" cmpd="sng">
            <a:solidFill>
              <a:srgbClr val="191919"/>
            </a:solidFill>
            <a:prstDash val="solid"/>
            <a:round/>
            <a:headEnd type="none" w="med" len="med"/>
            <a:tailEnd type="none" w="med" len="med"/>
          </a:ln>
        </p:spPr>
      </p:cxnSp>
      <p:cxnSp>
        <p:nvCxnSpPr>
          <p:cNvPr id="27" name="Google Shape;275;p37">
            <a:extLst>
              <a:ext uri="{FF2B5EF4-FFF2-40B4-BE49-F238E27FC236}">
                <a16:creationId xmlns:a16="http://schemas.microsoft.com/office/drawing/2014/main" id="{36082E43-4C34-68B7-7449-C99D9BF9E737}"/>
              </a:ext>
            </a:extLst>
          </p:cNvPr>
          <p:cNvCxnSpPr>
            <a:stCxn id="5" idx="1"/>
            <a:endCxn id="3" idx="6"/>
          </p:cNvCxnSpPr>
          <p:nvPr/>
        </p:nvCxnSpPr>
        <p:spPr>
          <a:xfrm flipH="1">
            <a:off x="4788425" y="1532071"/>
            <a:ext cx="1401600" cy="2896200"/>
          </a:xfrm>
          <a:prstGeom prst="straightConnector1">
            <a:avLst/>
          </a:prstGeom>
          <a:noFill/>
          <a:ln w="28575" cap="flat" cmpd="sng">
            <a:solidFill>
              <a:srgbClr val="191919"/>
            </a:solidFill>
            <a:prstDash val="solid"/>
            <a:round/>
            <a:headEnd type="none" w="med" len="med"/>
            <a:tailEnd type="none" w="med" len="med"/>
          </a:ln>
        </p:spPr>
      </p:cxnSp>
      <p:sp>
        <p:nvSpPr>
          <p:cNvPr id="28" name="Google Shape;276;p37">
            <a:extLst>
              <a:ext uri="{FF2B5EF4-FFF2-40B4-BE49-F238E27FC236}">
                <a16:creationId xmlns:a16="http://schemas.microsoft.com/office/drawing/2014/main" id="{2925C527-7ADC-E4AC-218C-E46262533085}"/>
              </a:ext>
            </a:extLst>
          </p:cNvPr>
          <p:cNvSpPr txBox="1"/>
          <p:nvPr/>
        </p:nvSpPr>
        <p:spPr>
          <a:xfrm>
            <a:off x="6911563" y="2282770"/>
            <a:ext cx="10755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dirty="0">
                <a:latin typeface="Lato"/>
                <a:ea typeface="Lato"/>
                <a:cs typeface="Lato"/>
                <a:sym typeface="Lato"/>
              </a:rPr>
              <a:t>Dataset</a:t>
            </a:r>
            <a:endParaRPr sz="1100" dirty="0">
              <a:latin typeface="Lato"/>
              <a:ea typeface="Lato"/>
              <a:cs typeface="Lato"/>
              <a:sym typeface="Lato"/>
            </a:endParaRPr>
          </a:p>
        </p:txBody>
      </p:sp>
      <p:cxnSp>
        <p:nvCxnSpPr>
          <p:cNvPr id="29" name="Google Shape;277;p37">
            <a:extLst>
              <a:ext uri="{FF2B5EF4-FFF2-40B4-BE49-F238E27FC236}">
                <a16:creationId xmlns:a16="http://schemas.microsoft.com/office/drawing/2014/main" id="{98B5FC8A-AF03-FCE8-4CB6-8DEC4DEB8F78}"/>
              </a:ext>
            </a:extLst>
          </p:cNvPr>
          <p:cNvCxnSpPr>
            <a:stCxn id="12" idx="6"/>
            <a:endCxn id="6" idx="1"/>
          </p:cNvCxnSpPr>
          <p:nvPr/>
        </p:nvCxnSpPr>
        <p:spPr>
          <a:xfrm>
            <a:off x="4788367" y="1983778"/>
            <a:ext cx="1413600" cy="425700"/>
          </a:xfrm>
          <a:prstGeom prst="straightConnector1">
            <a:avLst/>
          </a:prstGeom>
          <a:noFill/>
          <a:ln w="28575" cap="flat" cmpd="sng">
            <a:solidFill>
              <a:srgbClr val="191919"/>
            </a:solidFill>
            <a:prstDash val="solid"/>
            <a:round/>
            <a:headEnd type="none" w="med" len="med"/>
            <a:tailEnd type="none" w="med" len="med"/>
          </a:ln>
        </p:spPr>
      </p:cxnSp>
      <p:sp>
        <p:nvSpPr>
          <p:cNvPr id="30" name="Google Shape;278;p37">
            <a:extLst>
              <a:ext uri="{FF2B5EF4-FFF2-40B4-BE49-F238E27FC236}">
                <a16:creationId xmlns:a16="http://schemas.microsoft.com/office/drawing/2014/main" id="{08053E20-8795-8F39-6687-3B28AD35402E}"/>
              </a:ext>
            </a:extLst>
          </p:cNvPr>
          <p:cNvSpPr txBox="1"/>
          <p:nvPr/>
        </p:nvSpPr>
        <p:spPr>
          <a:xfrm>
            <a:off x="6911566" y="3346079"/>
            <a:ext cx="10755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Lato"/>
                <a:ea typeface="Lato"/>
                <a:cs typeface="Lato"/>
                <a:sym typeface="Lato"/>
              </a:rPr>
              <a:t>Lawn Professional</a:t>
            </a:r>
            <a:endParaRPr sz="1100">
              <a:latin typeface="Lato"/>
              <a:ea typeface="Lato"/>
              <a:cs typeface="Lato"/>
              <a:sym typeface="Lato"/>
            </a:endParaRPr>
          </a:p>
        </p:txBody>
      </p:sp>
      <p:cxnSp>
        <p:nvCxnSpPr>
          <p:cNvPr id="31" name="Google Shape;279;p37">
            <a:extLst>
              <a:ext uri="{FF2B5EF4-FFF2-40B4-BE49-F238E27FC236}">
                <a16:creationId xmlns:a16="http://schemas.microsoft.com/office/drawing/2014/main" id="{8A2EB3AC-C2A0-724A-62D7-7493EF11AB00}"/>
              </a:ext>
            </a:extLst>
          </p:cNvPr>
          <p:cNvCxnSpPr>
            <a:stCxn id="7" idx="1"/>
            <a:endCxn id="14" idx="6"/>
          </p:cNvCxnSpPr>
          <p:nvPr/>
        </p:nvCxnSpPr>
        <p:spPr>
          <a:xfrm rot="10800000">
            <a:off x="4788250" y="2904925"/>
            <a:ext cx="1449600" cy="619200"/>
          </a:xfrm>
          <a:prstGeom prst="straightConnector1">
            <a:avLst/>
          </a:prstGeom>
          <a:noFill/>
          <a:ln w="28575" cap="flat" cmpd="sng">
            <a:solidFill>
              <a:srgbClr val="191919"/>
            </a:solidFill>
            <a:prstDash val="solid"/>
            <a:round/>
            <a:headEnd type="none" w="med" len="med"/>
            <a:tailEnd type="none" w="med" len="med"/>
          </a:ln>
        </p:spPr>
      </p:cxnSp>
      <p:cxnSp>
        <p:nvCxnSpPr>
          <p:cNvPr id="32" name="Google Shape;280;p37">
            <a:extLst>
              <a:ext uri="{FF2B5EF4-FFF2-40B4-BE49-F238E27FC236}">
                <a16:creationId xmlns:a16="http://schemas.microsoft.com/office/drawing/2014/main" id="{3D7C5522-13BF-4D18-7AF1-71E9C7CD86AC}"/>
              </a:ext>
            </a:extLst>
          </p:cNvPr>
          <p:cNvCxnSpPr>
            <a:stCxn id="5" idx="1"/>
            <a:endCxn id="12" idx="6"/>
          </p:cNvCxnSpPr>
          <p:nvPr/>
        </p:nvCxnSpPr>
        <p:spPr>
          <a:xfrm flipH="1">
            <a:off x="4788425" y="1532071"/>
            <a:ext cx="1401600" cy="451800"/>
          </a:xfrm>
          <a:prstGeom prst="straightConnector1">
            <a:avLst/>
          </a:prstGeom>
          <a:noFill/>
          <a:ln w="28575" cap="flat" cmpd="sng">
            <a:solidFill>
              <a:srgbClr val="191919"/>
            </a:solidFill>
            <a:prstDash val="solid"/>
            <a:round/>
            <a:headEnd type="none" w="med" len="med"/>
            <a:tailEnd type="none" w="med" len="med"/>
          </a:ln>
        </p:spPr>
      </p:cxnSp>
      <p:cxnSp>
        <p:nvCxnSpPr>
          <p:cNvPr id="33" name="Google Shape;281;p37">
            <a:extLst>
              <a:ext uri="{FF2B5EF4-FFF2-40B4-BE49-F238E27FC236}">
                <a16:creationId xmlns:a16="http://schemas.microsoft.com/office/drawing/2014/main" id="{5D28DE54-39B2-4797-F283-18A466A128D7}"/>
              </a:ext>
            </a:extLst>
          </p:cNvPr>
          <p:cNvCxnSpPr>
            <a:stCxn id="5" idx="1"/>
            <a:endCxn id="16" idx="6"/>
          </p:cNvCxnSpPr>
          <p:nvPr/>
        </p:nvCxnSpPr>
        <p:spPr>
          <a:xfrm flipH="1">
            <a:off x="4788425" y="1532071"/>
            <a:ext cx="1401600" cy="2282400"/>
          </a:xfrm>
          <a:prstGeom prst="straightConnector1">
            <a:avLst/>
          </a:prstGeom>
          <a:noFill/>
          <a:ln w="28575" cap="flat" cmpd="sng">
            <a:solidFill>
              <a:srgbClr val="191919"/>
            </a:solidFill>
            <a:prstDash val="solid"/>
            <a:round/>
            <a:headEnd type="none" w="med" len="med"/>
            <a:tailEnd type="none" w="med" len="med"/>
          </a:ln>
        </p:spPr>
      </p:cxnSp>
      <p:cxnSp>
        <p:nvCxnSpPr>
          <p:cNvPr id="34" name="Google Shape;282;p37">
            <a:extLst>
              <a:ext uri="{FF2B5EF4-FFF2-40B4-BE49-F238E27FC236}">
                <a16:creationId xmlns:a16="http://schemas.microsoft.com/office/drawing/2014/main" id="{F135B0DF-2627-3D06-BF7E-8F4AB344F837}"/>
              </a:ext>
            </a:extLst>
          </p:cNvPr>
          <p:cNvCxnSpPr>
            <a:stCxn id="7" idx="1"/>
            <a:endCxn id="16" idx="6"/>
          </p:cNvCxnSpPr>
          <p:nvPr/>
        </p:nvCxnSpPr>
        <p:spPr>
          <a:xfrm flipH="1">
            <a:off x="4788250" y="3524125"/>
            <a:ext cx="1449600" cy="290100"/>
          </a:xfrm>
          <a:prstGeom prst="straightConnector1">
            <a:avLst/>
          </a:prstGeom>
          <a:noFill/>
          <a:ln w="28575" cap="flat" cmpd="sng">
            <a:solidFill>
              <a:srgbClr val="191919"/>
            </a:solidFill>
            <a:prstDash val="solid"/>
            <a:round/>
            <a:headEnd type="none" w="med" len="med"/>
            <a:tailEnd type="none" w="med" len="med"/>
          </a:ln>
        </p:spPr>
      </p:cxnSp>
      <p:sp>
        <p:nvSpPr>
          <p:cNvPr id="35" name="Google Shape;283;p37">
            <a:extLst>
              <a:ext uri="{FF2B5EF4-FFF2-40B4-BE49-F238E27FC236}">
                <a16:creationId xmlns:a16="http://schemas.microsoft.com/office/drawing/2014/main" id="{FA762262-1875-996F-88C8-F0AFCEC282CD}"/>
              </a:ext>
            </a:extLst>
          </p:cNvPr>
          <p:cNvSpPr txBox="1"/>
          <p:nvPr/>
        </p:nvSpPr>
        <p:spPr>
          <a:xfrm>
            <a:off x="2243758" y="2559323"/>
            <a:ext cx="10029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Lato"/>
                <a:ea typeface="Lato"/>
                <a:cs typeface="Lato"/>
                <a:sym typeface="Lato"/>
              </a:rPr>
              <a:t>&lt;&lt;selects&gt;&gt;</a:t>
            </a:r>
            <a:endParaRPr sz="1100">
              <a:latin typeface="Lato"/>
              <a:ea typeface="Lato"/>
              <a:cs typeface="Lato"/>
              <a:sym typeface="Lato"/>
            </a:endParaRPr>
          </a:p>
        </p:txBody>
      </p:sp>
      <p:sp>
        <p:nvSpPr>
          <p:cNvPr id="36" name="Google Shape;284;p37">
            <a:extLst>
              <a:ext uri="{FF2B5EF4-FFF2-40B4-BE49-F238E27FC236}">
                <a16:creationId xmlns:a16="http://schemas.microsoft.com/office/drawing/2014/main" id="{A098549D-5D1B-2579-2B3E-4FFDA94EB2F2}"/>
              </a:ext>
            </a:extLst>
          </p:cNvPr>
          <p:cNvSpPr txBox="1"/>
          <p:nvPr/>
        </p:nvSpPr>
        <p:spPr>
          <a:xfrm>
            <a:off x="5499212" y="2992075"/>
            <a:ext cx="10755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Lato"/>
                <a:ea typeface="Lato"/>
                <a:cs typeface="Lato"/>
                <a:sym typeface="Lato"/>
              </a:rPr>
              <a:t>&lt;&lt;confirms&gt;&gt;</a:t>
            </a:r>
            <a:endParaRPr sz="1100">
              <a:latin typeface="Lato"/>
              <a:ea typeface="Lato"/>
              <a:cs typeface="Lato"/>
              <a:sym typeface="Lato"/>
            </a:endParaRPr>
          </a:p>
        </p:txBody>
      </p:sp>
      <p:cxnSp>
        <p:nvCxnSpPr>
          <p:cNvPr id="37" name="Google Shape;285;p37">
            <a:extLst>
              <a:ext uri="{FF2B5EF4-FFF2-40B4-BE49-F238E27FC236}">
                <a16:creationId xmlns:a16="http://schemas.microsoft.com/office/drawing/2014/main" id="{13A78AA9-1EED-FE71-99F6-2A64B7EA5A6F}"/>
              </a:ext>
            </a:extLst>
          </p:cNvPr>
          <p:cNvCxnSpPr>
            <a:stCxn id="14" idx="6"/>
            <a:endCxn id="6" idx="1"/>
          </p:cNvCxnSpPr>
          <p:nvPr/>
        </p:nvCxnSpPr>
        <p:spPr>
          <a:xfrm rot="10800000" flipH="1">
            <a:off x="4788375" y="2409325"/>
            <a:ext cx="1413600" cy="495600"/>
          </a:xfrm>
          <a:prstGeom prst="straightConnector1">
            <a:avLst/>
          </a:prstGeom>
          <a:noFill/>
          <a:ln w="28575" cap="flat" cmpd="sng">
            <a:solidFill>
              <a:srgbClr val="191919"/>
            </a:solidFill>
            <a:prstDash val="solid"/>
            <a:round/>
            <a:headEnd type="none" w="med" len="med"/>
            <a:tailEnd type="none" w="med" len="med"/>
          </a:ln>
        </p:spPr>
      </p:cxnSp>
    </p:spTree>
    <p:custDataLst>
      <p:tags r:id="rId1"/>
    </p:custDataLst>
    <p:extLst>
      <p:ext uri="{BB962C8B-B14F-4D97-AF65-F5344CB8AC3E}">
        <p14:creationId xmlns:p14="http://schemas.microsoft.com/office/powerpoint/2010/main" val="4135458848"/>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Description: Object Recognition</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172;p31">
            <a:extLst>
              <a:ext uri="{FF2B5EF4-FFF2-40B4-BE49-F238E27FC236}">
                <a16:creationId xmlns:a16="http://schemas.microsoft.com/office/drawing/2014/main" id="{F92BCD30-FD6C-7FD9-2659-B7E85DF04D13}"/>
              </a:ext>
            </a:extLst>
          </p:cNvPr>
          <p:cNvSpPr txBox="1">
            <a:spLocks noGrp="1"/>
          </p:cNvSpPr>
          <p:nvPr>
            <p:ph type="body" idx="1"/>
          </p:nvPr>
        </p:nvSpPr>
        <p:spPr>
          <a:xfrm>
            <a:off x="715500" y="1317974"/>
            <a:ext cx="7708500" cy="3344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dirty="0"/>
              <a:t>Lawn Buddy has a thorough dataset of all types of lawns in order to have the most accurate reading of the image recognition. By analyzing the pixels in the image recognition, Lawn Buddy can interpret and understand the logistical nature of lawn care services needed. </a:t>
            </a:r>
            <a:endParaRPr dirty="0"/>
          </a:p>
          <a:p>
            <a:pPr marL="457200" lvl="0" indent="-304800" algn="l" rtl="0">
              <a:spcBef>
                <a:spcPts val="1000"/>
              </a:spcBef>
              <a:spcAft>
                <a:spcPts val="0"/>
              </a:spcAft>
              <a:buSzPts val="1200"/>
              <a:buChar char="●"/>
            </a:pPr>
            <a:r>
              <a:rPr lang="en" dirty="0"/>
              <a:t>By analyzing the dataset, Lawn Buddy uses the criteria of computer vision in order to break down the classification, localization and tagging. Lawn buddy uses the classification feature to detect the lawn, and the use of localization to determine lawn size, and the tagging feature to further find the lawn quality, which is measured through lawn color, and blade length which determines when the lawn needs to be trimmed. </a:t>
            </a:r>
            <a:endParaRPr dirty="0"/>
          </a:p>
          <a:p>
            <a:pPr marL="914400" lvl="1" indent="-292100" algn="l" rtl="0">
              <a:spcBef>
                <a:spcPts val="1000"/>
              </a:spcBef>
              <a:spcAft>
                <a:spcPts val="0"/>
              </a:spcAft>
              <a:buSzPts val="1000"/>
              <a:buChar char="○"/>
            </a:pPr>
            <a:r>
              <a:rPr lang="en" sz="1200" dirty="0"/>
              <a:t>Lawn quality: measured by the appearance and color of the lawn. Ex. yellow lawn = poor quality</a:t>
            </a:r>
            <a:endParaRPr sz="1200" dirty="0"/>
          </a:p>
          <a:p>
            <a:pPr marL="914400" lvl="1" indent="-292100" algn="l" rtl="0">
              <a:spcBef>
                <a:spcPts val="0"/>
              </a:spcBef>
              <a:spcAft>
                <a:spcPts val="0"/>
              </a:spcAft>
              <a:buSzPts val="1000"/>
              <a:buChar char="○"/>
            </a:pPr>
            <a:r>
              <a:rPr lang="en" sz="1200" dirty="0"/>
              <a:t>Blade length: measured by analyzing the individual blade. Ex. blade &gt; 3 inches = long, time for maintenance </a:t>
            </a:r>
            <a:endParaRPr sz="1200" dirty="0"/>
          </a:p>
          <a:p>
            <a:pPr marL="914400" lvl="1" indent="-292100" algn="l" rtl="0">
              <a:spcBef>
                <a:spcPts val="0"/>
              </a:spcBef>
              <a:spcAft>
                <a:spcPts val="0"/>
              </a:spcAft>
              <a:buSzPts val="1000"/>
              <a:buChar char="○"/>
            </a:pPr>
            <a:r>
              <a:rPr lang="en" sz="1200" dirty="0"/>
              <a:t>Lawn size: measured by the phone's AR feature. Ex. 20 x 15 sq. ft.</a:t>
            </a:r>
            <a:endParaRPr sz="1200" dirty="0"/>
          </a:p>
          <a:p>
            <a:pPr marL="914400" lvl="1" indent="-304800" algn="l" rtl="0">
              <a:spcBef>
                <a:spcPts val="0"/>
              </a:spcBef>
              <a:spcAft>
                <a:spcPts val="0"/>
              </a:spcAft>
              <a:buSzPts val="1200"/>
              <a:buChar char="○"/>
            </a:pPr>
            <a:r>
              <a:rPr lang="en" sz="1200" dirty="0"/>
              <a:t>Lawn terrain: measured by the topography of the yard. Ex. hills = non-flat terrain </a:t>
            </a:r>
            <a:endParaRPr sz="1200" dirty="0"/>
          </a:p>
          <a:p>
            <a:pPr marL="914400" lvl="0" indent="0" algn="l" rtl="0">
              <a:spcBef>
                <a:spcPts val="0"/>
              </a:spcBef>
              <a:spcAft>
                <a:spcPts val="0"/>
              </a:spcAft>
              <a:buNone/>
            </a:pPr>
            <a:endParaRPr dirty="0"/>
          </a:p>
          <a:p>
            <a:pPr marL="457200" lvl="0" indent="-292100" algn="l" rtl="0">
              <a:spcBef>
                <a:spcPts val="0"/>
              </a:spcBef>
              <a:spcAft>
                <a:spcPts val="1000"/>
              </a:spcAft>
              <a:buSzPts val="1000"/>
              <a:buChar char="●"/>
            </a:pPr>
            <a:r>
              <a:rPr lang="en" dirty="0"/>
              <a:t>Lawn Buddy uses location services to determine weather patterns like rain and drought to determine the rate of grass growth and then lawn maintenance scheduling. </a:t>
            </a:r>
            <a:endParaRPr dirty="0"/>
          </a:p>
        </p:txBody>
      </p:sp>
    </p:spTree>
    <p:custDataLst>
      <p:tags r:id="rId1"/>
    </p:custDataLst>
    <p:extLst>
      <p:ext uri="{BB962C8B-B14F-4D97-AF65-F5344CB8AC3E}">
        <p14:creationId xmlns:p14="http://schemas.microsoft.com/office/powerpoint/2010/main" val="4209591991"/>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Description: Use Case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6" name="Google Shape;242;p36">
            <a:extLst>
              <a:ext uri="{FF2B5EF4-FFF2-40B4-BE49-F238E27FC236}">
                <a16:creationId xmlns:a16="http://schemas.microsoft.com/office/drawing/2014/main" id="{22949233-7889-40CC-38D6-FDE92E60FBBB}"/>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SzPts val="1200"/>
              <a:buChar char="●"/>
            </a:pPr>
            <a:r>
              <a:rPr lang="en" dirty="0"/>
              <a:t>A differently abled person wishes to take care of his lawn but physically can not do so. He wants to find the best price in his area, so he downloads Lawn Buddy. He uses the object recognition technology that is featured in the app in order to scan his lawn. From his window, he is able to get a good image of his front yard and the Lawn Buddy app detects his lawn size, lawn terrain, lawn quality, and lawn blade length. By determining the four criteria, Lawn Buddy will automatically create a schedule for lawn maintenance, as well as suggesting a lawn professional and his price ranges. The individual will confirm the scheduling details, and lawn criteria, and his lawn will be under the care of Lawn Buddy for the length of time he desires. Lawn Buddy is able to provide lawn maintenance up to once year in advance. </a:t>
            </a:r>
            <a:endParaRPr dirty="0"/>
          </a:p>
          <a:p>
            <a:pPr marL="457200" lvl="0" indent="-304800" algn="l" rtl="0">
              <a:lnSpc>
                <a:spcPct val="115000"/>
              </a:lnSpc>
              <a:spcBef>
                <a:spcPts val="1000"/>
              </a:spcBef>
              <a:spcAft>
                <a:spcPts val="0"/>
              </a:spcAft>
              <a:buSzPts val="1200"/>
              <a:buChar char="●"/>
            </a:pPr>
            <a:r>
              <a:rPr lang="en" dirty="0"/>
              <a:t>On the scheduled day, the lawn professional comes to your domicile, and provides the lawn care services needed and leaves. His payment and tip is fulfilled through the app, so no contact needed. </a:t>
            </a:r>
            <a:endParaRPr dirty="0"/>
          </a:p>
          <a:p>
            <a:pPr marL="457200" lvl="0" indent="-304800" algn="l" rtl="0">
              <a:lnSpc>
                <a:spcPct val="115000"/>
              </a:lnSpc>
              <a:spcBef>
                <a:spcPts val="1000"/>
              </a:spcBef>
              <a:spcAft>
                <a:spcPts val="0"/>
              </a:spcAft>
              <a:buSzPts val="1200"/>
              <a:buChar char="●"/>
            </a:pPr>
            <a:r>
              <a:rPr lang="en" dirty="0"/>
              <a:t>By using the image recognition technology from Lawn Buddy, the checkout experience is more efficient and user-friendly, especially for sick, elderly or differently abled persons that like to enjoy a maintained lawn.</a:t>
            </a:r>
            <a:endParaRPr dirty="0"/>
          </a:p>
        </p:txBody>
      </p:sp>
    </p:spTree>
    <p:custDataLst>
      <p:tags r:id="rId1"/>
    </p:custDataLst>
    <p:extLst>
      <p:ext uri="{BB962C8B-B14F-4D97-AF65-F5344CB8AC3E}">
        <p14:creationId xmlns:p14="http://schemas.microsoft.com/office/powerpoint/2010/main" val="3845636960"/>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Social and Technological Affordances</a:t>
            </a:r>
            <a:br>
              <a:rPr lang="en-US" sz="2000" dirty="0"/>
            </a:br>
            <a:r>
              <a:rPr lang="en-US" sz="1600" dirty="0">
                <a:latin typeface="Poppins" panose="00000500000000000000" pitchFamily="2" charset="0"/>
                <a:cs typeface="Poppins" panose="00000500000000000000" pitchFamily="2" charset="0"/>
              </a:rPr>
              <a:t>User Interaction</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4" name="Google Shape;242;p36">
            <a:extLst>
              <a:ext uri="{FF2B5EF4-FFF2-40B4-BE49-F238E27FC236}">
                <a16:creationId xmlns:a16="http://schemas.microsoft.com/office/drawing/2014/main" id="{997E056E-37BA-8656-675C-FBEEAFF662A0}"/>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SzPts val="1200"/>
              <a:buChar char="●"/>
            </a:pPr>
            <a:r>
              <a:rPr lang="en-US" dirty="0"/>
              <a:t>The AI lawn mowing scheduling app offers a user-friendly interface with intuitive interactions, ensuring a seamless user experience.</a:t>
            </a:r>
          </a:p>
          <a:p>
            <a:pPr marL="457200" lvl="0" indent="-304800" algn="l" rtl="0">
              <a:lnSpc>
                <a:spcPct val="115000"/>
              </a:lnSpc>
              <a:spcBef>
                <a:spcPts val="1000"/>
              </a:spcBef>
              <a:spcAft>
                <a:spcPts val="0"/>
              </a:spcAft>
              <a:buSzPts val="1200"/>
              <a:buChar char="●"/>
            </a:pPr>
            <a:r>
              <a:rPr lang="en-US" dirty="0"/>
              <a:t>Users can easily schedule mowing sessions, manage their lawn care preferences, and view upcoming appointments.</a:t>
            </a:r>
          </a:p>
          <a:p>
            <a:pPr marL="457200" lvl="0" indent="-304800" algn="l" rtl="0">
              <a:lnSpc>
                <a:spcPct val="115000"/>
              </a:lnSpc>
              <a:spcBef>
                <a:spcPts val="1000"/>
              </a:spcBef>
              <a:spcAft>
                <a:spcPts val="0"/>
              </a:spcAft>
              <a:buSzPts val="1200"/>
              <a:buChar char="●"/>
            </a:pPr>
            <a:r>
              <a:rPr lang="en-US" dirty="0"/>
              <a:t>The app provides clear instructions and guidance throughout the scheduling process, reducing user effort and minimizing cognitive load.</a:t>
            </a:r>
          </a:p>
          <a:p>
            <a:pPr marL="457200" lvl="0" indent="-304800" algn="l" rtl="0">
              <a:lnSpc>
                <a:spcPct val="115000"/>
              </a:lnSpc>
              <a:spcBef>
                <a:spcPts val="1000"/>
              </a:spcBef>
              <a:spcAft>
                <a:spcPts val="0"/>
              </a:spcAft>
              <a:buSzPts val="1200"/>
              <a:buChar char="●"/>
            </a:pPr>
            <a:r>
              <a:rPr lang="en-US" dirty="0"/>
              <a:t>Accessibility features, such as adjustable font sizes, color contrast options, and voice-guided navigation, enhance inclusivity for users with diverse needs.</a:t>
            </a:r>
          </a:p>
          <a:p>
            <a:pPr marL="457200" lvl="0" indent="-304800" algn="l" rtl="0">
              <a:lnSpc>
                <a:spcPct val="115000"/>
              </a:lnSpc>
              <a:spcBef>
                <a:spcPts val="1000"/>
              </a:spcBef>
              <a:spcAft>
                <a:spcPts val="0"/>
              </a:spcAft>
              <a:buSzPts val="1200"/>
              <a:buChar char="●"/>
            </a:pPr>
            <a:r>
              <a:rPr lang="en-US" dirty="0"/>
              <a:t>Push notifications and reminders keep users informed about upcoming appointments, improving engagement and reducing the likelihood of missed sessions.</a:t>
            </a:r>
            <a:endParaRPr dirty="0"/>
          </a:p>
        </p:txBody>
      </p:sp>
    </p:spTree>
    <p:custDataLst>
      <p:tags r:id="rId1"/>
    </p:custDataLst>
    <p:extLst>
      <p:ext uri="{BB962C8B-B14F-4D97-AF65-F5344CB8AC3E}">
        <p14:creationId xmlns:p14="http://schemas.microsoft.com/office/powerpoint/2010/main" val="2156949410"/>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Social and Technological Affordances</a:t>
            </a:r>
            <a:br>
              <a:rPr lang="en-US" sz="2000" dirty="0"/>
            </a:br>
            <a:r>
              <a:rPr lang="en-US" sz="1600" dirty="0">
                <a:latin typeface="Poppins" panose="00000500000000000000" pitchFamily="2" charset="0"/>
                <a:cs typeface="Poppins" panose="00000500000000000000" pitchFamily="2" charset="0"/>
              </a:rPr>
              <a:t>Social Implications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34B6F3F8-9133-0F22-94C1-B0A3F2F19E1B}"/>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SzPts val="1200"/>
              <a:buChar char="●"/>
            </a:pPr>
            <a:r>
              <a:rPr lang="en-US" dirty="0"/>
              <a:t>The app contributes to environmental sustainability by optimizing lawn care practices, reducing emissions, and promoting water and chemical conservation.</a:t>
            </a:r>
          </a:p>
          <a:p>
            <a:pPr marL="457200" lvl="0" indent="-304800" algn="l" rtl="0">
              <a:lnSpc>
                <a:spcPct val="115000"/>
              </a:lnSpc>
              <a:spcBef>
                <a:spcPts val="1000"/>
              </a:spcBef>
              <a:spcAft>
                <a:spcPts val="0"/>
              </a:spcAft>
              <a:buSzPts val="1200"/>
              <a:buChar char="●"/>
            </a:pPr>
            <a:r>
              <a:rPr lang="en-US" dirty="0"/>
              <a:t>It may have social implications regarding job displacement for traditional lawn care workers, necessitating considerations for retraining or alternative employment opportunities.</a:t>
            </a:r>
          </a:p>
          <a:p>
            <a:pPr marL="457200" lvl="0" indent="-304800" algn="l" rtl="0">
              <a:lnSpc>
                <a:spcPct val="115000"/>
              </a:lnSpc>
              <a:spcBef>
                <a:spcPts val="1000"/>
              </a:spcBef>
              <a:spcAft>
                <a:spcPts val="0"/>
              </a:spcAft>
              <a:buSzPts val="1200"/>
              <a:buChar char="●"/>
            </a:pPr>
            <a:r>
              <a:rPr lang="en-US" dirty="0"/>
              <a:t>Ethical considerations include ensuring data privacy and security, transparent use of customer information, and responsible AI decision-making processes.</a:t>
            </a:r>
          </a:p>
          <a:p>
            <a:pPr marL="457200" lvl="0" indent="-304800" algn="l" rtl="0">
              <a:lnSpc>
                <a:spcPct val="115000"/>
              </a:lnSpc>
              <a:spcBef>
                <a:spcPts val="1000"/>
              </a:spcBef>
              <a:spcAft>
                <a:spcPts val="0"/>
              </a:spcAft>
              <a:buSzPts val="1200"/>
              <a:buChar char="●"/>
            </a:pPr>
            <a:r>
              <a:rPr lang="en-US" dirty="0"/>
              <a:t>Users benefit from the convenience and time-saving aspects of the app, allowing them to focus on other activities or spend quality time with family and friends.</a:t>
            </a:r>
          </a:p>
          <a:p>
            <a:pPr marL="457200" lvl="0" indent="-304800" algn="l" rtl="0">
              <a:lnSpc>
                <a:spcPct val="115000"/>
              </a:lnSpc>
              <a:spcBef>
                <a:spcPts val="1000"/>
              </a:spcBef>
              <a:spcAft>
                <a:spcPts val="0"/>
              </a:spcAft>
              <a:buSzPts val="1200"/>
              <a:buChar char="●"/>
            </a:pPr>
            <a:r>
              <a:rPr lang="en-US" dirty="0"/>
              <a:t>The app's automation of lawn care tasks reduces human labor, potentially freeing up resources for other important societal needs.</a:t>
            </a:r>
            <a:endParaRPr dirty="0"/>
          </a:p>
        </p:txBody>
      </p:sp>
    </p:spTree>
    <p:custDataLst>
      <p:tags r:id="rId1"/>
    </p:custDataLst>
    <p:extLst>
      <p:ext uri="{BB962C8B-B14F-4D97-AF65-F5344CB8AC3E}">
        <p14:creationId xmlns:p14="http://schemas.microsoft.com/office/powerpoint/2010/main" val="1002854673"/>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Social and Technological Affordances</a:t>
            </a:r>
            <a:br>
              <a:rPr lang="en-US" sz="2000" dirty="0"/>
            </a:br>
            <a:r>
              <a:rPr lang="en-US" sz="1600" dirty="0">
                <a:latin typeface="Poppins" panose="00000500000000000000" pitchFamily="2" charset="0"/>
                <a:cs typeface="Poppins" panose="00000500000000000000" pitchFamily="2" charset="0"/>
              </a:rPr>
              <a:t>Technological Affordances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973F734F-446B-A4E3-101F-470367EE4300}"/>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SzPts val="1200"/>
              <a:buChar char="●"/>
            </a:pPr>
            <a:r>
              <a:rPr lang="en-US" dirty="0"/>
              <a:t>The AI lawn mowing scheduling app leverages current technology, particularly object recognition, to accurately identify lawn boundaries and obstacles.</a:t>
            </a:r>
          </a:p>
          <a:p>
            <a:pPr marL="457200" lvl="0" indent="-304800" algn="l" rtl="0">
              <a:lnSpc>
                <a:spcPct val="115000"/>
              </a:lnSpc>
              <a:spcBef>
                <a:spcPts val="1000"/>
              </a:spcBef>
              <a:spcAft>
                <a:spcPts val="0"/>
              </a:spcAft>
              <a:buSzPts val="1200"/>
              <a:buChar char="●"/>
            </a:pPr>
            <a:r>
              <a:rPr lang="en-US" dirty="0"/>
              <a:t>Object recognition algorithms analyze images captured by the app's camera or uploaded by the user, identifying objects such as trees, flowerbeds, and fences.</a:t>
            </a:r>
          </a:p>
          <a:p>
            <a:pPr marL="457200" lvl="0" indent="-304800" algn="l" rtl="0">
              <a:lnSpc>
                <a:spcPct val="115000"/>
              </a:lnSpc>
              <a:spcBef>
                <a:spcPts val="1000"/>
              </a:spcBef>
              <a:spcAft>
                <a:spcPts val="0"/>
              </a:spcAft>
              <a:buSzPts val="1200"/>
              <a:buChar char="●"/>
            </a:pPr>
            <a:r>
              <a:rPr lang="en-US" dirty="0"/>
              <a:t>The app evaluates the accuracy and reliability of object recognition, considering factors like lighting conditions and potential limitations in detecting complex or irregular lawn shapes.</a:t>
            </a:r>
          </a:p>
          <a:p>
            <a:pPr marL="457200" lvl="0" indent="-304800" algn="l" rtl="0">
              <a:lnSpc>
                <a:spcPct val="115000"/>
              </a:lnSpc>
              <a:spcBef>
                <a:spcPts val="1000"/>
              </a:spcBef>
              <a:spcAft>
                <a:spcPts val="0"/>
              </a:spcAft>
              <a:buSzPts val="1200"/>
              <a:buChar char="●"/>
            </a:pPr>
            <a:r>
              <a:rPr lang="en-US" dirty="0"/>
              <a:t>Pushing technological boundaries may involve exploring advanced object recognition techniques, such as machine learning and deep neural networks, to improve the precision and efficiency of lawn boundary detection.</a:t>
            </a:r>
          </a:p>
          <a:p>
            <a:pPr marL="457200" lvl="0" indent="-304800" algn="l" rtl="0">
              <a:lnSpc>
                <a:spcPct val="115000"/>
              </a:lnSpc>
              <a:spcBef>
                <a:spcPts val="1000"/>
              </a:spcBef>
              <a:spcAft>
                <a:spcPts val="0"/>
              </a:spcAft>
              <a:buSzPts val="1200"/>
              <a:buChar char="●"/>
            </a:pPr>
            <a:r>
              <a:rPr lang="en-US" dirty="0"/>
              <a:t>The app's use of object recognition technology enhances the accuracy of lawn measurements, ensuring optimal scheduling and mowing coverage.</a:t>
            </a:r>
            <a:endParaRPr dirty="0"/>
          </a:p>
        </p:txBody>
      </p:sp>
    </p:spTree>
    <p:custDataLst>
      <p:tags r:id="rId1"/>
    </p:custDataLst>
    <p:extLst>
      <p:ext uri="{BB962C8B-B14F-4D97-AF65-F5344CB8AC3E}">
        <p14:creationId xmlns:p14="http://schemas.microsoft.com/office/powerpoint/2010/main" val="2056846511"/>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Hardware and Infrastructure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Tree>
    <p:custDataLst>
      <p:tags r:id="rId1"/>
    </p:custDataLst>
    <p:extLst>
      <p:ext uri="{BB962C8B-B14F-4D97-AF65-F5344CB8AC3E}">
        <p14:creationId xmlns:p14="http://schemas.microsoft.com/office/powerpoint/2010/main" val="836621453"/>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8|2.5|2.6|5.1"/>
</p:tagLst>
</file>

<file path=ppt/tags/tag10.xml><?xml version="1.0" encoding="utf-8"?>
<p:tagLst xmlns:a="http://schemas.openxmlformats.org/drawingml/2006/main" xmlns:r="http://schemas.openxmlformats.org/officeDocument/2006/relationships" xmlns:p="http://schemas.openxmlformats.org/presentationml/2006/main">
  <p:tag name="TIMING" val="|3.8|2.5|2.6|5.1"/>
</p:tagLst>
</file>

<file path=ppt/tags/tag11.xml><?xml version="1.0" encoding="utf-8"?>
<p:tagLst xmlns:a="http://schemas.openxmlformats.org/drawingml/2006/main" xmlns:r="http://schemas.openxmlformats.org/officeDocument/2006/relationships" xmlns:p="http://schemas.openxmlformats.org/presentationml/2006/main">
  <p:tag name="TIMING" val="|3.8|2.5|2.6|5.1"/>
</p:tagLst>
</file>

<file path=ppt/tags/tag12.xml><?xml version="1.0" encoding="utf-8"?>
<p:tagLst xmlns:a="http://schemas.openxmlformats.org/drawingml/2006/main" xmlns:r="http://schemas.openxmlformats.org/officeDocument/2006/relationships" xmlns:p="http://schemas.openxmlformats.org/presentationml/2006/main">
  <p:tag name="TIMING" val="|3.8|2.5|2.6|5.1"/>
</p:tagLst>
</file>

<file path=ppt/tags/tag13.xml><?xml version="1.0" encoding="utf-8"?>
<p:tagLst xmlns:a="http://schemas.openxmlformats.org/drawingml/2006/main" xmlns:r="http://schemas.openxmlformats.org/officeDocument/2006/relationships" xmlns:p="http://schemas.openxmlformats.org/presentationml/2006/main">
  <p:tag name="TIMING" val="|3.8|2.5|2.6|5.1"/>
</p:tagLst>
</file>

<file path=ppt/tags/tag14.xml><?xml version="1.0" encoding="utf-8"?>
<p:tagLst xmlns:a="http://schemas.openxmlformats.org/drawingml/2006/main" xmlns:r="http://schemas.openxmlformats.org/officeDocument/2006/relationships" xmlns:p="http://schemas.openxmlformats.org/presentationml/2006/main">
  <p:tag name="TIMING" val="|3.8|2.5|2.6|5.1"/>
</p:tagLst>
</file>

<file path=ppt/tags/tag15.xml><?xml version="1.0" encoding="utf-8"?>
<p:tagLst xmlns:a="http://schemas.openxmlformats.org/drawingml/2006/main" xmlns:r="http://schemas.openxmlformats.org/officeDocument/2006/relationships" xmlns:p="http://schemas.openxmlformats.org/presentationml/2006/main">
  <p:tag name="TIMING" val="|3.8|2.5|2.6|5.1"/>
</p:tagLst>
</file>

<file path=ppt/tags/tag16.xml><?xml version="1.0" encoding="utf-8"?>
<p:tagLst xmlns:a="http://schemas.openxmlformats.org/drawingml/2006/main" xmlns:r="http://schemas.openxmlformats.org/officeDocument/2006/relationships" xmlns:p="http://schemas.openxmlformats.org/presentationml/2006/main">
  <p:tag name="TIMING" val="|3.8|2.5|2.6|5.1"/>
</p:tagLst>
</file>

<file path=ppt/tags/tag17.xml><?xml version="1.0" encoding="utf-8"?>
<p:tagLst xmlns:a="http://schemas.openxmlformats.org/drawingml/2006/main" xmlns:r="http://schemas.openxmlformats.org/officeDocument/2006/relationships" xmlns:p="http://schemas.openxmlformats.org/presentationml/2006/main">
  <p:tag name="TIMING" val="|3.8|2.5|2.6|5.1"/>
</p:tagLst>
</file>

<file path=ppt/tags/tag18.xml><?xml version="1.0" encoding="utf-8"?>
<p:tagLst xmlns:a="http://schemas.openxmlformats.org/drawingml/2006/main" xmlns:r="http://schemas.openxmlformats.org/officeDocument/2006/relationships" xmlns:p="http://schemas.openxmlformats.org/presentationml/2006/main">
  <p:tag name="TIMING" val="|3.8|2.5|2.6|5.1"/>
</p:tagLst>
</file>

<file path=ppt/tags/tag19.xml><?xml version="1.0" encoding="utf-8"?>
<p:tagLst xmlns:a="http://schemas.openxmlformats.org/drawingml/2006/main" xmlns:r="http://schemas.openxmlformats.org/officeDocument/2006/relationships" xmlns:p="http://schemas.openxmlformats.org/presentationml/2006/main">
  <p:tag name="TIMING" val="|3.8|2.5|2.6|5.1"/>
</p:tagLst>
</file>

<file path=ppt/tags/tag2.xml><?xml version="1.0" encoding="utf-8"?>
<p:tagLst xmlns:a="http://schemas.openxmlformats.org/drawingml/2006/main" xmlns:r="http://schemas.openxmlformats.org/officeDocument/2006/relationships" xmlns:p="http://schemas.openxmlformats.org/presentationml/2006/main">
  <p:tag name="TIMING" val="|3.8|2.5|2.6|5.1"/>
</p:tagLst>
</file>

<file path=ppt/tags/tag3.xml><?xml version="1.0" encoding="utf-8"?>
<p:tagLst xmlns:a="http://schemas.openxmlformats.org/drawingml/2006/main" xmlns:r="http://schemas.openxmlformats.org/officeDocument/2006/relationships" xmlns:p="http://schemas.openxmlformats.org/presentationml/2006/main">
  <p:tag name="TIMING" val="|3.8|2.5|2.6|5.1"/>
</p:tagLst>
</file>

<file path=ppt/tags/tag4.xml><?xml version="1.0" encoding="utf-8"?>
<p:tagLst xmlns:a="http://schemas.openxmlformats.org/drawingml/2006/main" xmlns:r="http://schemas.openxmlformats.org/officeDocument/2006/relationships" xmlns:p="http://schemas.openxmlformats.org/presentationml/2006/main">
  <p:tag name="TIMING" val="|3.8|2.5|2.6|5.1"/>
</p:tagLst>
</file>

<file path=ppt/tags/tag5.xml><?xml version="1.0" encoding="utf-8"?>
<p:tagLst xmlns:a="http://schemas.openxmlformats.org/drawingml/2006/main" xmlns:r="http://schemas.openxmlformats.org/officeDocument/2006/relationships" xmlns:p="http://schemas.openxmlformats.org/presentationml/2006/main">
  <p:tag name="TIMING" val="|3.8|2.5|2.6|5.1"/>
</p:tagLst>
</file>

<file path=ppt/tags/tag6.xml><?xml version="1.0" encoding="utf-8"?>
<p:tagLst xmlns:a="http://schemas.openxmlformats.org/drawingml/2006/main" xmlns:r="http://schemas.openxmlformats.org/officeDocument/2006/relationships" xmlns:p="http://schemas.openxmlformats.org/presentationml/2006/main">
  <p:tag name="TIMING" val="|3.8|2.5|2.6|5.1"/>
</p:tagLst>
</file>

<file path=ppt/tags/tag7.xml><?xml version="1.0" encoding="utf-8"?>
<p:tagLst xmlns:a="http://schemas.openxmlformats.org/drawingml/2006/main" xmlns:r="http://schemas.openxmlformats.org/officeDocument/2006/relationships" xmlns:p="http://schemas.openxmlformats.org/presentationml/2006/main">
  <p:tag name="TIMING" val="|3.8|2.5|2.6|5.1"/>
</p:tagLst>
</file>

<file path=ppt/tags/tag8.xml><?xml version="1.0" encoding="utf-8"?>
<p:tagLst xmlns:a="http://schemas.openxmlformats.org/drawingml/2006/main" xmlns:r="http://schemas.openxmlformats.org/officeDocument/2006/relationships" xmlns:p="http://schemas.openxmlformats.org/presentationml/2006/main">
  <p:tag name="TIMING" val="|3.8|2.5|2.6|5.1"/>
</p:tagLst>
</file>

<file path=ppt/tags/tag9.xml><?xml version="1.0" encoding="utf-8"?>
<p:tagLst xmlns:a="http://schemas.openxmlformats.org/drawingml/2006/main" xmlns:r="http://schemas.openxmlformats.org/officeDocument/2006/relationships" xmlns:p="http://schemas.openxmlformats.org/presentationml/2006/main">
  <p:tag name="TIMING" val="|3.8|2.5|2.6|5.1"/>
</p:tagLst>
</file>

<file path=ppt/theme/theme1.xml><?xml version="1.0" encoding="utf-8"?>
<a:theme xmlns:a="http://schemas.openxmlformats.org/drawingml/2006/main"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2353</TotalTime>
  <Words>3797</Words>
  <Application>Microsoft Macintosh PowerPoint</Application>
  <PresentationFormat>On-screen Show (16:9)</PresentationFormat>
  <Paragraphs>254</Paragraphs>
  <Slides>22</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Roboto Condensed Light</vt:lpstr>
      <vt:lpstr>PT Sans</vt:lpstr>
      <vt:lpstr>Open Sans</vt:lpstr>
      <vt:lpstr>Poppins SemiBold</vt:lpstr>
      <vt:lpstr>Courier New</vt:lpstr>
      <vt:lpstr>Poppins</vt:lpstr>
      <vt:lpstr>Arial</vt:lpstr>
      <vt:lpstr>Lato</vt:lpstr>
      <vt:lpstr>Times New Roman</vt:lpstr>
      <vt:lpstr>Elegant, Modern Milky White Company Profile by Slidesgo</vt:lpstr>
      <vt:lpstr>Lawn Buddy “The cutting hedge technology”</vt:lpstr>
      <vt:lpstr>Low-Fidelity Prototype Sketch/Wireframe</vt:lpstr>
      <vt:lpstr>Low-Fidelity Prototype User Flow/Storyboard</vt:lpstr>
      <vt:lpstr>Low-Fidelity Prototype Description: Object Recognition</vt:lpstr>
      <vt:lpstr>Low-Fidelity Prototype Description: Use Case</vt:lpstr>
      <vt:lpstr>Social and Technological Affordances User Interaction</vt:lpstr>
      <vt:lpstr>Social and Technological Affordances Social Implications</vt:lpstr>
      <vt:lpstr>Social and Technological Affordances Technological Affordances</vt:lpstr>
      <vt:lpstr>AI Technology Stack Schematics Hardware and Infrastructure</vt:lpstr>
      <vt:lpstr>AI Technology Stack Schematics Software</vt:lpstr>
      <vt:lpstr>AI Technology Stack Schematics Data</vt:lpstr>
      <vt:lpstr>AI Technology Stack Schematics Algorithms</vt:lpstr>
      <vt:lpstr>PowerPoint Presentation</vt:lpstr>
      <vt:lpstr>Identification of Target Customer Segment Criteria: Age</vt:lpstr>
      <vt:lpstr>Identification of Target Customer Segment Criteria: Customer Type</vt:lpstr>
      <vt:lpstr>Identification of Target Customer Segment Most Suitable Customer Segment </vt:lpstr>
      <vt:lpstr>Identification of Key Customer Problems Primary Data Strategy: Interviews</vt:lpstr>
      <vt:lpstr>Identification of Key Customer Problems Primary Data Strategy: Interviews</vt:lpstr>
      <vt:lpstr>Identification of Key Customer Problems Primary Data Strategy: Interviews</vt:lpstr>
      <vt:lpstr>PowerPoint Presentation</vt:lpstr>
      <vt:lpstr>Analysis of Customer Discovery Data Qualitative Analysis</vt:lpstr>
      <vt:lpstr>Analysis of Customer Discovery Data Analysis Results Interpretation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Lawn Buddy “The cutting hedge technology”</dc:title>
  <dc:creator>gasser18</dc:creator>
  <cp:lastModifiedBy>Ahmed, Gasser</cp:lastModifiedBy>
  <cp:revision>265</cp:revision>
  <dcterms:modified xsi:type="dcterms:W3CDTF">2023-06-27T18:33:45Z</dcterms:modified>
</cp:coreProperties>
</file>