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2"/>
  </p:notesMasterIdLst>
  <p:sldIdLst>
    <p:sldId id="256" r:id="rId2"/>
    <p:sldId id="258" r:id="rId3"/>
    <p:sldId id="273" r:id="rId4"/>
    <p:sldId id="274" r:id="rId5"/>
    <p:sldId id="271" r:id="rId6"/>
    <p:sldId id="272" r:id="rId7"/>
    <p:sldId id="276" r:id="rId8"/>
    <p:sldId id="257"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5143500" type="screen16x9"/>
  <p:notesSz cx="6858000" cy="9144000"/>
  <p:embeddedFontLst>
    <p:embeddedFont>
      <p:font typeface="Bungee" panose="020B0604020202020204" charset="0"/>
      <p:regular r:id="rId23"/>
    </p:embeddedFont>
    <p:embeddedFont>
      <p:font typeface="Lato" panose="020F0502020204030203" pitchFamily="34"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
      <p:font typeface="Poppins SemiBold" panose="00000700000000000000" pitchFamily="2" charset="0"/>
      <p:regular r:id="rId32"/>
      <p:bold r:id="rId33"/>
      <p:italic r:id="rId34"/>
      <p:boldItalic r:id="rId35"/>
    </p:embeddedFont>
    <p:embeddedFont>
      <p:font typeface="PT Sans" panose="020B0503020203020204" pitchFamily="34" charset="0"/>
      <p:regular r:id="rId36"/>
      <p:bold r:id="rId37"/>
      <p:italic r:id="rId38"/>
      <p:boldItalic r:id="rId39"/>
    </p:embeddedFont>
    <p:embeddedFont>
      <p:font typeface="Roboto" panose="02000000000000000000" pitchFamily="2" charset="0"/>
      <p:regular r:id="rId40"/>
      <p:bold r:id="rId41"/>
      <p:italic r:id="rId42"/>
      <p:boldItalic r:id="rId43"/>
    </p:embeddedFont>
    <p:embeddedFont>
      <p:font typeface="Roboto Condensed Light" panose="02000000000000000000" pitchFamily="2"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0" d="100"/>
          <a:sy n="200" d="100"/>
        </p:scale>
        <p:origin x="65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icons8.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icons8.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84233f2b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84233f2b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4472C4"/>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d6c00e730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3403699d15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3403699d1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3403699d15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3403699d1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3403699d15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3403699d1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5c69f57f7_0_1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5c69f57f7_0_1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31a90a513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31a90a513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3181617799_2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3181617799_2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3181617799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3181617799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3403699d15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3403699d1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5c69f57f7_0_2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5c69f57f7_0_2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Lato"/>
              <a:ea typeface="Lato"/>
              <a:cs typeface="Lato"/>
              <a:sym typeface="La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Lato"/>
              <a:ea typeface="Lato"/>
              <a:cs typeface="Lato"/>
              <a:sym typeface="Lato"/>
            </a:endParaRPr>
          </a:p>
        </p:txBody>
      </p:sp>
    </p:spTree>
    <p:extLst>
      <p:ext uri="{BB962C8B-B14F-4D97-AF65-F5344CB8AC3E}">
        <p14:creationId xmlns:p14="http://schemas.microsoft.com/office/powerpoint/2010/main" val="1109001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Lato"/>
              <a:ea typeface="Lato"/>
              <a:cs typeface="Lato"/>
              <a:sym typeface="Lato"/>
            </a:endParaRPr>
          </a:p>
        </p:txBody>
      </p:sp>
    </p:spTree>
    <p:extLst>
      <p:ext uri="{BB962C8B-B14F-4D97-AF65-F5344CB8AC3E}">
        <p14:creationId xmlns:p14="http://schemas.microsoft.com/office/powerpoint/2010/main" val="3087539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3181617799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3181617799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Icons: </a:t>
            </a:r>
            <a:r>
              <a:rPr lang="en-US" sz="1800" b="0" i="0" u="sng" strike="noStrike" dirty="0">
                <a:solidFill>
                  <a:srgbClr val="000000"/>
                </a:solidFill>
                <a:effectLst/>
                <a:latin typeface="Lato" panose="020F0502020204030203" pitchFamily="34" charset="0"/>
                <a:hlinkClick r:id="rId3"/>
              </a:rPr>
              <a:t>https://icons8.com</a:t>
            </a:r>
            <a:endParaRPr dirty="0"/>
          </a:p>
        </p:txBody>
      </p:sp>
    </p:spTree>
    <p:extLst>
      <p:ext uri="{BB962C8B-B14F-4D97-AF65-F5344CB8AC3E}">
        <p14:creationId xmlns:p14="http://schemas.microsoft.com/office/powerpoint/2010/main" val="1565689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3181617799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3181617799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Icons: </a:t>
            </a:r>
            <a:r>
              <a:rPr lang="en-US" sz="1800" b="0" i="0" u="sng" strike="noStrike" dirty="0">
                <a:solidFill>
                  <a:srgbClr val="000000"/>
                </a:solidFill>
                <a:effectLst/>
                <a:latin typeface="Lato" panose="020F0502020204030203" pitchFamily="34" charset="0"/>
                <a:hlinkClick r:id="rId3"/>
              </a:rPr>
              <a:t>https://icons8.com</a:t>
            </a:r>
            <a:endParaRPr dirty="0"/>
          </a:p>
        </p:txBody>
      </p:sp>
    </p:spTree>
    <p:extLst>
      <p:ext uri="{BB962C8B-B14F-4D97-AF65-F5344CB8AC3E}">
        <p14:creationId xmlns:p14="http://schemas.microsoft.com/office/powerpoint/2010/main" val="403317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fc0804dff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fc0804dff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sz="1200">
              <a:solidFill>
                <a:srgbClr val="222222"/>
              </a:solidFill>
              <a:highlight>
                <a:schemeClr val="lt1"/>
              </a:highlight>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2fc0804dff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2fc0804dff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53450" y="1767862"/>
            <a:ext cx="3910500" cy="1857300"/>
          </a:xfrm>
          <a:prstGeom prst="rect">
            <a:avLst/>
          </a:prstGeom>
        </p:spPr>
        <p:txBody>
          <a:bodyPr spcFirstLastPara="1" wrap="square" lIns="91425" tIns="91425" rIns="91425" bIns="91425" anchor="b" anchorCtr="0">
            <a:noAutofit/>
          </a:bodyPr>
          <a:lstStyle>
            <a:lvl1pPr lvl="0" algn="r">
              <a:lnSpc>
                <a:spcPct val="9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53536" y="3820119"/>
            <a:ext cx="3910500" cy="39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p:nvPr/>
        </p:nvSpPr>
        <p:spPr>
          <a:xfrm>
            <a:off x="454550" y="1883025"/>
            <a:ext cx="82296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1"/>
          <p:cNvSpPr txBox="1">
            <a:spLocks noGrp="1"/>
          </p:cNvSpPr>
          <p:nvPr>
            <p:ph type="title" hasCustomPrompt="1"/>
          </p:nvPr>
        </p:nvSpPr>
        <p:spPr>
          <a:xfrm>
            <a:off x="1577850" y="2300443"/>
            <a:ext cx="5988300" cy="1428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a:spLocks noGrp="1"/>
          </p:cNvSpPr>
          <p:nvPr>
            <p:ph type="subTitle" idx="1"/>
          </p:nvPr>
        </p:nvSpPr>
        <p:spPr>
          <a:xfrm>
            <a:off x="1577850" y="3615825"/>
            <a:ext cx="5988300" cy="49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13"/>
          <p:cNvSpPr txBox="1">
            <a:spLocks noGrp="1"/>
          </p:cNvSpPr>
          <p:nvPr>
            <p:ph type="title" idx="2"/>
          </p:nvPr>
        </p:nvSpPr>
        <p:spPr>
          <a:xfrm>
            <a:off x="1972675"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1"/>
          </p:nvPr>
        </p:nvSpPr>
        <p:spPr>
          <a:xfrm>
            <a:off x="1972675"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6" name="Google Shape;46;p13"/>
          <p:cNvSpPr txBox="1">
            <a:spLocks noGrp="1"/>
          </p:cNvSpPr>
          <p:nvPr>
            <p:ph type="title" idx="3" hasCustomPrompt="1"/>
          </p:nvPr>
        </p:nvSpPr>
        <p:spPr>
          <a:xfrm>
            <a:off x="582650"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13"/>
          <p:cNvSpPr txBox="1">
            <a:spLocks noGrp="1"/>
          </p:cNvSpPr>
          <p:nvPr>
            <p:ph type="title" idx="4"/>
          </p:nvPr>
        </p:nvSpPr>
        <p:spPr>
          <a:xfrm>
            <a:off x="5875350"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13"/>
          <p:cNvSpPr txBox="1">
            <a:spLocks noGrp="1"/>
          </p:cNvSpPr>
          <p:nvPr>
            <p:ph type="subTitle" idx="5"/>
          </p:nvPr>
        </p:nvSpPr>
        <p:spPr>
          <a:xfrm>
            <a:off x="5875350"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9" name="Google Shape;49;p13"/>
          <p:cNvSpPr txBox="1">
            <a:spLocks noGrp="1"/>
          </p:cNvSpPr>
          <p:nvPr>
            <p:ph type="title" idx="6" hasCustomPrompt="1"/>
          </p:nvPr>
        </p:nvSpPr>
        <p:spPr>
          <a:xfrm>
            <a:off x="4485425"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13"/>
          <p:cNvSpPr txBox="1">
            <a:spLocks noGrp="1"/>
          </p:cNvSpPr>
          <p:nvPr>
            <p:ph type="title" idx="7"/>
          </p:nvPr>
        </p:nvSpPr>
        <p:spPr>
          <a:xfrm>
            <a:off x="1972675"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 name="Google Shape;51;p13"/>
          <p:cNvSpPr txBox="1">
            <a:spLocks noGrp="1"/>
          </p:cNvSpPr>
          <p:nvPr>
            <p:ph type="subTitle" idx="8"/>
          </p:nvPr>
        </p:nvSpPr>
        <p:spPr>
          <a:xfrm>
            <a:off x="1972675"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 name="Google Shape;52;p13"/>
          <p:cNvSpPr txBox="1">
            <a:spLocks noGrp="1"/>
          </p:cNvSpPr>
          <p:nvPr>
            <p:ph type="title" idx="9" hasCustomPrompt="1"/>
          </p:nvPr>
        </p:nvSpPr>
        <p:spPr>
          <a:xfrm>
            <a:off x="582650"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 name="Google Shape;53;p13"/>
          <p:cNvSpPr txBox="1">
            <a:spLocks noGrp="1"/>
          </p:cNvSpPr>
          <p:nvPr>
            <p:ph type="title" idx="13"/>
          </p:nvPr>
        </p:nvSpPr>
        <p:spPr>
          <a:xfrm>
            <a:off x="5875350"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 name="Google Shape;54;p13"/>
          <p:cNvSpPr txBox="1">
            <a:spLocks noGrp="1"/>
          </p:cNvSpPr>
          <p:nvPr>
            <p:ph type="subTitle" idx="14"/>
          </p:nvPr>
        </p:nvSpPr>
        <p:spPr>
          <a:xfrm>
            <a:off x="5875350"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5" name="Google Shape;55;p13"/>
          <p:cNvSpPr txBox="1">
            <a:spLocks noGrp="1"/>
          </p:cNvSpPr>
          <p:nvPr>
            <p:ph type="title" idx="15" hasCustomPrompt="1"/>
          </p:nvPr>
        </p:nvSpPr>
        <p:spPr>
          <a:xfrm>
            <a:off x="4485425"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56"/>
        <p:cNvGrpSpPr/>
        <p:nvPr/>
      </p:nvGrpSpPr>
      <p:grpSpPr>
        <a:xfrm>
          <a:off x="0" y="0"/>
          <a:ext cx="0" cy="0"/>
          <a:chOff x="0" y="0"/>
          <a:chExt cx="0" cy="0"/>
        </a:xfrm>
      </p:grpSpPr>
      <p:sp>
        <p:nvSpPr>
          <p:cNvPr id="57" name="Google Shape;57;p14"/>
          <p:cNvSpPr/>
          <p:nvPr/>
        </p:nvSpPr>
        <p:spPr>
          <a:xfrm>
            <a:off x="454550" y="1883025"/>
            <a:ext cx="82788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txBox="1">
            <a:spLocks noGrp="1"/>
          </p:cNvSpPr>
          <p:nvPr>
            <p:ph type="title"/>
          </p:nvPr>
        </p:nvSpPr>
        <p:spPr>
          <a:xfrm>
            <a:off x="2716300" y="2095925"/>
            <a:ext cx="4992900" cy="136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4"/>
          <p:cNvSpPr txBox="1">
            <a:spLocks noGrp="1"/>
          </p:cNvSpPr>
          <p:nvPr>
            <p:ph type="subTitle" idx="1"/>
          </p:nvPr>
        </p:nvSpPr>
        <p:spPr>
          <a:xfrm>
            <a:off x="1643400" y="3541275"/>
            <a:ext cx="5857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1753050" y="3294944"/>
            <a:ext cx="5637900" cy="2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2" name="Google Shape;62;p15"/>
          <p:cNvSpPr txBox="1">
            <a:spLocks noGrp="1"/>
          </p:cNvSpPr>
          <p:nvPr>
            <p:ph type="subTitle" idx="1"/>
          </p:nvPr>
        </p:nvSpPr>
        <p:spPr>
          <a:xfrm>
            <a:off x="1379550" y="1703638"/>
            <a:ext cx="6384900" cy="14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63"/>
        <p:cNvGrpSpPr/>
        <p:nvPr/>
      </p:nvGrpSpPr>
      <p:grpSpPr>
        <a:xfrm>
          <a:off x="0" y="0"/>
          <a:ext cx="0" cy="0"/>
          <a:chOff x="0" y="0"/>
          <a:chExt cx="0" cy="0"/>
        </a:xfrm>
      </p:grpSpPr>
      <p:sp>
        <p:nvSpPr>
          <p:cNvPr id="64" name="Google Shape;64;p16"/>
          <p:cNvSpPr txBox="1">
            <a:spLocks noGrp="1"/>
          </p:cNvSpPr>
          <p:nvPr>
            <p:ph type="body" idx="1"/>
          </p:nvPr>
        </p:nvSpPr>
        <p:spPr>
          <a:xfrm>
            <a:off x="719900" y="1228725"/>
            <a:ext cx="7704000" cy="34035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lvl1pPr>
            <a:lvl2pPr marL="914400" lvl="1" indent="-317500" rtl="0">
              <a:lnSpc>
                <a:spcPct val="115000"/>
              </a:lnSpc>
              <a:spcBef>
                <a:spcPts val="10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65" name="Google Shape;65;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3">
  <p:cSld name="CUSTOM_4">
    <p:spTree>
      <p:nvGrpSpPr>
        <p:cNvPr id="1" name="Shape 66"/>
        <p:cNvGrpSpPr/>
        <p:nvPr/>
      </p:nvGrpSpPr>
      <p:grpSpPr>
        <a:xfrm>
          <a:off x="0" y="0"/>
          <a:ext cx="0" cy="0"/>
          <a:chOff x="0" y="0"/>
          <a:chExt cx="0" cy="0"/>
        </a:xfrm>
      </p:grpSpPr>
      <p:sp>
        <p:nvSpPr>
          <p:cNvPr id="67" name="Google Shape;67;p17"/>
          <p:cNvSpPr txBox="1">
            <a:spLocks noGrp="1"/>
          </p:cNvSpPr>
          <p:nvPr>
            <p:ph type="subTitle" idx="1"/>
          </p:nvPr>
        </p:nvSpPr>
        <p:spPr>
          <a:xfrm flipH="1">
            <a:off x="4836750" y="1917675"/>
            <a:ext cx="32223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 name="Google Shape;68;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s">
  <p:cSld name="CUSTOM_6">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937700" y="2448576"/>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 name="Google Shape;71;p18"/>
          <p:cNvSpPr txBox="1">
            <a:spLocks noGrp="1"/>
          </p:cNvSpPr>
          <p:nvPr>
            <p:ph type="subTitle" idx="1"/>
          </p:nvPr>
        </p:nvSpPr>
        <p:spPr>
          <a:xfrm>
            <a:off x="855500" y="3204050"/>
            <a:ext cx="2339700" cy="116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2" name="Google Shape;72;p18"/>
          <p:cNvSpPr txBox="1">
            <a:spLocks noGrp="1"/>
          </p:cNvSpPr>
          <p:nvPr>
            <p:ph type="title" idx="2"/>
          </p:nvPr>
        </p:nvSpPr>
        <p:spPr>
          <a:xfrm>
            <a:off x="3484420" y="2448576"/>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3" name="Google Shape;73;p18"/>
          <p:cNvSpPr txBox="1">
            <a:spLocks noGrp="1"/>
          </p:cNvSpPr>
          <p:nvPr>
            <p:ph type="subTitle" idx="3"/>
          </p:nvPr>
        </p:nvSpPr>
        <p:spPr>
          <a:xfrm>
            <a:off x="3402225" y="3204050"/>
            <a:ext cx="2339700" cy="116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 name="Google Shape;74;p18"/>
          <p:cNvSpPr txBox="1">
            <a:spLocks noGrp="1"/>
          </p:cNvSpPr>
          <p:nvPr>
            <p:ph type="title" idx="4"/>
          </p:nvPr>
        </p:nvSpPr>
        <p:spPr>
          <a:xfrm>
            <a:off x="6031147" y="2448576"/>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5" name="Google Shape;75;p18"/>
          <p:cNvSpPr txBox="1">
            <a:spLocks noGrp="1"/>
          </p:cNvSpPr>
          <p:nvPr>
            <p:ph type="subTitle" idx="5"/>
          </p:nvPr>
        </p:nvSpPr>
        <p:spPr>
          <a:xfrm>
            <a:off x="5949000" y="3204050"/>
            <a:ext cx="2339700" cy="116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6" name="Google Shape;76;p18"/>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s 2">
  <p:cSld name="CUSTOM_6_2">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879900" y="2651156"/>
            <a:ext cx="2175300" cy="40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9" name="Google Shape;79;p19"/>
          <p:cNvSpPr txBox="1">
            <a:spLocks noGrp="1"/>
          </p:cNvSpPr>
          <p:nvPr>
            <p:ph type="subTitle" idx="1"/>
          </p:nvPr>
        </p:nvSpPr>
        <p:spPr>
          <a:xfrm>
            <a:off x="879900" y="3063621"/>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 name="Google Shape;80;p19"/>
          <p:cNvSpPr txBox="1">
            <a:spLocks noGrp="1"/>
          </p:cNvSpPr>
          <p:nvPr>
            <p:ph type="title" idx="2"/>
          </p:nvPr>
        </p:nvSpPr>
        <p:spPr>
          <a:xfrm>
            <a:off x="3484350" y="2651156"/>
            <a:ext cx="2175300" cy="40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1" name="Google Shape;81;p19"/>
          <p:cNvSpPr txBox="1">
            <a:spLocks noGrp="1"/>
          </p:cNvSpPr>
          <p:nvPr>
            <p:ph type="subTitle" idx="3"/>
          </p:nvPr>
        </p:nvSpPr>
        <p:spPr>
          <a:xfrm>
            <a:off x="3484350" y="3063621"/>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2" name="Google Shape;82;p19"/>
          <p:cNvSpPr txBox="1">
            <a:spLocks noGrp="1"/>
          </p:cNvSpPr>
          <p:nvPr>
            <p:ph type="title" idx="4"/>
          </p:nvPr>
        </p:nvSpPr>
        <p:spPr>
          <a:xfrm>
            <a:off x="6088800" y="2651156"/>
            <a:ext cx="2175300" cy="40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3" name="Google Shape;83;p19"/>
          <p:cNvSpPr txBox="1">
            <a:spLocks noGrp="1"/>
          </p:cNvSpPr>
          <p:nvPr>
            <p:ph type="subTitle" idx="5"/>
          </p:nvPr>
        </p:nvSpPr>
        <p:spPr>
          <a:xfrm>
            <a:off x="6088800" y="3063621"/>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4" name="Google Shape;84;p19"/>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s 1">
  <p:cSld name="CUSTOM_6_1">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83315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20"/>
          <p:cNvSpPr txBox="1">
            <a:spLocks noGrp="1"/>
          </p:cNvSpPr>
          <p:nvPr>
            <p:ph type="subTitle" idx="1"/>
          </p:nvPr>
        </p:nvSpPr>
        <p:spPr>
          <a:xfrm>
            <a:off x="93770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20"/>
          <p:cNvSpPr txBox="1">
            <a:spLocks noGrp="1"/>
          </p:cNvSpPr>
          <p:nvPr>
            <p:ph type="title" idx="2"/>
          </p:nvPr>
        </p:nvSpPr>
        <p:spPr>
          <a:xfrm>
            <a:off x="3379875"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20"/>
          <p:cNvSpPr txBox="1">
            <a:spLocks noGrp="1"/>
          </p:cNvSpPr>
          <p:nvPr>
            <p:ph type="subTitle" idx="3"/>
          </p:nvPr>
        </p:nvSpPr>
        <p:spPr>
          <a:xfrm>
            <a:off x="3484425"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20"/>
          <p:cNvSpPr txBox="1">
            <a:spLocks noGrp="1"/>
          </p:cNvSpPr>
          <p:nvPr>
            <p:ph type="title" idx="4"/>
          </p:nvPr>
        </p:nvSpPr>
        <p:spPr>
          <a:xfrm>
            <a:off x="592660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20"/>
          <p:cNvSpPr txBox="1">
            <a:spLocks noGrp="1"/>
          </p:cNvSpPr>
          <p:nvPr>
            <p:ph type="subTitle" idx="5"/>
          </p:nvPr>
        </p:nvSpPr>
        <p:spPr>
          <a:xfrm>
            <a:off x="603115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20"/>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983400" y="2489600"/>
            <a:ext cx="4440600" cy="1330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983400" y="524625"/>
            <a:ext cx="4440600" cy="1406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9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3983400" y="3903600"/>
            <a:ext cx="3174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s">
  <p:cSld name="CUSTOM_5">
    <p:spTree>
      <p:nvGrpSpPr>
        <p:cNvPr id="1" name="Shape 93"/>
        <p:cNvGrpSpPr/>
        <p:nvPr/>
      </p:nvGrpSpPr>
      <p:grpSpPr>
        <a:xfrm>
          <a:off x="0" y="0"/>
          <a:ext cx="0" cy="0"/>
          <a:chOff x="0" y="0"/>
          <a:chExt cx="0" cy="0"/>
        </a:xfrm>
      </p:grpSpPr>
      <p:sp>
        <p:nvSpPr>
          <p:cNvPr id="94" name="Google Shape;94;p21"/>
          <p:cNvSpPr txBox="1">
            <a:spLocks noGrp="1"/>
          </p:cNvSpPr>
          <p:nvPr>
            <p:ph type="title"/>
          </p:nvPr>
        </p:nvSpPr>
        <p:spPr>
          <a:xfrm>
            <a:off x="698619" y="1546925"/>
            <a:ext cx="24126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5" name="Google Shape;95;p21"/>
          <p:cNvSpPr txBox="1">
            <a:spLocks noGrp="1"/>
          </p:cNvSpPr>
          <p:nvPr>
            <p:ph type="subTitle" idx="1"/>
          </p:nvPr>
        </p:nvSpPr>
        <p:spPr>
          <a:xfrm>
            <a:off x="1003719" y="2015038"/>
            <a:ext cx="21075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6" name="Google Shape;96;p21"/>
          <p:cNvSpPr txBox="1">
            <a:spLocks noGrp="1"/>
          </p:cNvSpPr>
          <p:nvPr>
            <p:ph type="title" idx="2"/>
          </p:nvPr>
        </p:nvSpPr>
        <p:spPr>
          <a:xfrm>
            <a:off x="6008706" y="1546925"/>
            <a:ext cx="2415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7" name="Google Shape;97;p21"/>
          <p:cNvSpPr txBox="1">
            <a:spLocks noGrp="1"/>
          </p:cNvSpPr>
          <p:nvPr>
            <p:ph type="subTitle" idx="3"/>
          </p:nvPr>
        </p:nvSpPr>
        <p:spPr>
          <a:xfrm>
            <a:off x="6008706" y="2015038"/>
            <a:ext cx="21075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8" name="Google Shape;98;p21"/>
          <p:cNvSpPr txBox="1">
            <a:spLocks noGrp="1"/>
          </p:cNvSpPr>
          <p:nvPr>
            <p:ph type="title" idx="4"/>
          </p:nvPr>
        </p:nvSpPr>
        <p:spPr>
          <a:xfrm>
            <a:off x="698619" y="3076650"/>
            <a:ext cx="24126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9" name="Google Shape;99;p21"/>
          <p:cNvSpPr txBox="1">
            <a:spLocks noGrp="1"/>
          </p:cNvSpPr>
          <p:nvPr>
            <p:ph type="subTitle" idx="5"/>
          </p:nvPr>
        </p:nvSpPr>
        <p:spPr>
          <a:xfrm>
            <a:off x="1003719" y="3544763"/>
            <a:ext cx="21075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0" name="Google Shape;100;p21"/>
          <p:cNvSpPr txBox="1">
            <a:spLocks noGrp="1"/>
          </p:cNvSpPr>
          <p:nvPr>
            <p:ph type="title" idx="6"/>
          </p:nvPr>
        </p:nvSpPr>
        <p:spPr>
          <a:xfrm>
            <a:off x="6008706" y="3076650"/>
            <a:ext cx="2415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1" name="Google Shape;101;p21"/>
          <p:cNvSpPr txBox="1">
            <a:spLocks noGrp="1"/>
          </p:cNvSpPr>
          <p:nvPr>
            <p:ph type="subTitle" idx="7"/>
          </p:nvPr>
        </p:nvSpPr>
        <p:spPr>
          <a:xfrm>
            <a:off x="6008706" y="3544763"/>
            <a:ext cx="21075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 name="Google Shape;102;p21"/>
          <p:cNvSpPr txBox="1">
            <a:spLocks noGrp="1"/>
          </p:cNvSpPr>
          <p:nvPr>
            <p:ph type="title" idx="8"/>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s 1">
  <p:cSld name="CUSTOM_5_1">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1633805" y="1598700"/>
            <a:ext cx="2662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 name="Google Shape;105;p22"/>
          <p:cNvSpPr txBox="1">
            <a:spLocks noGrp="1"/>
          </p:cNvSpPr>
          <p:nvPr>
            <p:ph type="subTitle" idx="1"/>
          </p:nvPr>
        </p:nvSpPr>
        <p:spPr>
          <a:xfrm>
            <a:off x="1633799" y="2032825"/>
            <a:ext cx="2662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6" name="Google Shape;106;p22"/>
          <p:cNvSpPr txBox="1">
            <a:spLocks noGrp="1"/>
          </p:cNvSpPr>
          <p:nvPr>
            <p:ph type="title" idx="2"/>
          </p:nvPr>
        </p:nvSpPr>
        <p:spPr>
          <a:xfrm>
            <a:off x="5645780" y="1598700"/>
            <a:ext cx="2662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7" name="Google Shape;107;p22"/>
          <p:cNvSpPr txBox="1">
            <a:spLocks noGrp="1"/>
          </p:cNvSpPr>
          <p:nvPr>
            <p:ph type="subTitle" idx="3"/>
          </p:nvPr>
        </p:nvSpPr>
        <p:spPr>
          <a:xfrm>
            <a:off x="5645774" y="2032825"/>
            <a:ext cx="2662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8" name="Google Shape;108;p22"/>
          <p:cNvSpPr txBox="1">
            <a:spLocks noGrp="1"/>
          </p:cNvSpPr>
          <p:nvPr>
            <p:ph type="title" idx="4"/>
          </p:nvPr>
        </p:nvSpPr>
        <p:spPr>
          <a:xfrm>
            <a:off x="1633805" y="3260700"/>
            <a:ext cx="2662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9" name="Google Shape;109;p22"/>
          <p:cNvSpPr txBox="1">
            <a:spLocks noGrp="1"/>
          </p:cNvSpPr>
          <p:nvPr>
            <p:ph type="subTitle" idx="5"/>
          </p:nvPr>
        </p:nvSpPr>
        <p:spPr>
          <a:xfrm>
            <a:off x="1633799" y="3694825"/>
            <a:ext cx="2662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0" name="Google Shape;110;p22"/>
          <p:cNvSpPr txBox="1">
            <a:spLocks noGrp="1"/>
          </p:cNvSpPr>
          <p:nvPr>
            <p:ph type="title" idx="6"/>
          </p:nvPr>
        </p:nvSpPr>
        <p:spPr>
          <a:xfrm>
            <a:off x="5645780" y="3260700"/>
            <a:ext cx="2662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1" name="Google Shape;111;p22"/>
          <p:cNvSpPr txBox="1">
            <a:spLocks noGrp="1"/>
          </p:cNvSpPr>
          <p:nvPr>
            <p:ph type="subTitle" idx="7"/>
          </p:nvPr>
        </p:nvSpPr>
        <p:spPr>
          <a:xfrm>
            <a:off x="5645774" y="3694825"/>
            <a:ext cx="2662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2" name="Google Shape;112;p22"/>
          <p:cNvSpPr txBox="1">
            <a:spLocks noGrp="1"/>
          </p:cNvSpPr>
          <p:nvPr>
            <p:ph type="title" idx="8"/>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61799"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3"/>
          <p:cNvSpPr txBox="1">
            <a:spLocks noGrp="1"/>
          </p:cNvSpPr>
          <p:nvPr>
            <p:ph type="subTitle" idx="1"/>
          </p:nvPr>
        </p:nvSpPr>
        <p:spPr>
          <a:xfrm>
            <a:off x="861799"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3"/>
          <p:cNvSpPr txBox="1">
            <a:spLocks noGrp="1"/>
          </p:cNvSpPr>
          <p:nvPr>
            <p:ph type="title" idx="2"/>
          </p:nvPr>
        </p:nvSpPr>
        <p:spPr>
          <a:xfrm>
            <a:off x="3579012"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23"/>
          <p:cNvSpPr txBox="1">
            <a:spLocks noGrp="1"/>
          </p:cNvSpPr>
          <p:nvPr>
            <p:ph type="subTitle" idx="3"/>
          </p:nvPr>
        </p:nvSpPr>
        <p:spPr>
          <a:xfrm>
            <a:off x="3579012"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3"/>
          <p:cNvSpPr txBox="1">
            <a:spLocks noGrp="1"/>
          </p:cNvSpPr>
          <p:nvPr>
            <p:ph type="title" idx="4"/>
          </p:nvPr>
        </p:nvSpPr>
        <p:spPr>
          <a:xfrm>
            <a:off x="861799"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23"/>
          <p:cNvSpPr txBox="1">
            <a:spLocks noGrp="1"/>
          </p:cNvSpPr>
          <p:nvPr>
            <p:ph type="subTitle" idx="5"/>
          </p:nvPr>
        </p:nvSpPr>
        <p:spPr>
          <a:xfrm>
            <a:off x="861799"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23"/>
          <p:cNvSpPr txBox="1">
            <a:spLocks noGrp="1"/>
          </p:cNvSpPr>
          <p:nvPr>
            <p:ph type="title" idx="6"/>
          </p:nvPr>
        </p:nvSpPr>
        <p:spPr>
          <a:xfrm>
            <a:off x="3579012"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23"/>
          <p:cNvSpPr txBox="1">
            <a:spLocks noGrp="1"/>
          </p:cNvSpPr>
          <p:nvPr>
            <p:ph type="subTitle" idx="7"/>
          </p:nvPr>
        </p:nvSpPr>
        <p:spPr>
          <a:xfrm>
            <a:off x="3579012"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23"/>
          <p:cNvSpPr txBox="1">
            <a:spLocks noGrp="1"/>
          </p:cNvSpPr>
          <p:nvPr>
            <p:ph type="title" idx="8"/>
          </p:nvPr>
        </p:nvSpPr>
        <p:spPr>
          <a:xfrm>
            <a:off x="6281400"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3" name="Google Shape;123;p23"/>
          <p:cNvSpPr txBox="1">
            <a:spLocks noGrp="1"/>
          </p:cNvSpPr>
          <p:nvPr>
            <p:ph type="subTitle" idx="9"/>
          </p:nvPr>
        </p:nvSpPr>
        <p:spPr>
          <a:xfrm>
            <a:off x="6281400" y="2280043"/>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23"/>
          <p:cNvSpPr txBox="1">
            <a:spLocks noGrp="1"/>
          </p:cNvSpPr>
          <p:nvPr>
            <p:ph type="title" idx="13"/>
          </p:nvPr>
        </p:nvSpPr>
        <p:spPr>
          <a:xfrm>
            <a:off x="6281400" y="366443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5" name="Google Shape;125;p23"/>
          <p:cNvSpPr txBox="1">
            <a:spLocks noGrp="1"/>
          </p:cNvSpPr>
          <p:nvPr>
            <p:ph type="subTitle" idx="14"/>
          </p:nvPr>
        </p:nvSpPr>
        <p:spPr>
          <a:xfrm>
            <a:off x="6281400" y="4100957"/>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23"/>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7_1">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4"/>
          <p:cNvSpPr txBox="1">
            <a:spLocks noGrp="1"/>
          </p:cNvSpPr>
          <p:nvPr>
            <p:ph type="title" idx="2" hasCustomPrompt="1"/>
          </p:nvPr>
        </p:nvSpPr>
        <p:spPr>
          <a:xfrm>
            <a:off x="1026251"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0" name="Google Shape;130;p24"/>
          <p:cNvSpPr txBox="1">
            <a:spLocks noGrp="1"/>
          </p:cNvSpPr>
          <p:nvPr>
            <p:ph type="subTitle" idx="1"/>
          </p:nvPr>
        </p:nvSpPr>
        <p:spPr>
          <a:xfrm>
            <a:off x="1235725"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1" name="Google Shape;131;p24"/>
          <p:cNvSpPr txBox="1">
            <a:spLocks noGrp="1"/>
          </p:cNvSpPr>
          <p:nvPr>
            <p:ph type="title" idx="3" hasCustomPrompt="1"/>
          </p:nvPr>
        </p:nvSpPr>
        <p:spPr>
          <a:xfrm>
            <a:off x="5167463"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2" name="Google Shape;132;p24"/>
          <p:cNvSpPr txBox="1">
            <a:spLocks noGrp="1"/>
          </p:cNvSpPr>
          <p:nvPr>
            <p:ph type="subTitle" idx="4"/>
          </p:nvPr>
        </p:nvSpPr>
        <p:spPr>
          <a:xfrm>
            <a:off x="5376976"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3" name="Google Shape;133;p24"/>
          <p:cNvSpPr txBox="1">
            <a:spLocks noGrp="1"/>
          </p:cNvSpPr>
          <p:nvPr>
            <p:ph type="title" idx="5" hasCustomPrompt="1"/>
          </p:nvPr>
        </p:nvSpPr>
        <p:spPr>
          <a:xfrm>
            <a:off x="1026251"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24"/>
          <p:cNvSpPr txBox="1">
            <a:spLocks noGrp="1"/>
          </p:cNvSpPr>
          <p:nvPr>
            <p:ph type="subTitle" idx="6"/>
          </p:nvPr>
        </p:nvSpPr>
        <p:spPr>
          <a:xfrm>
            <a:off x="1235725"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5" name="Google Shape;135;p24"/>
          <p:cNvSpPr txBox="1">
            <a:spLocks noGrp="1"/>
          </p:cNvSpPr>
          <p:nvPr>
            <p:ph type="title" idx="7" hasCustomPrompt="1"/>
          </p:nvPr>
        </p:nvSpPr>
        <p:spPr>
          <a:xfrm>
            <a:off x="5167463"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6" name="Google Shape;136;p24"/>
          <p:cNvSpPr txBox="1">
            <a:spLocks noGrp="1"/>
          </p:cNvSpPr>
          <p:nvPr>
            <p:ph type="subTitle" idx="8"/>
          </p:nvPr>
        </p:nvSpPr>
        <p:spPr>
          <a:xfrm>
            <a:off x="5376912"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extLst>
    <p:ext uri="{DCECCB84-F9BA-43D5-87BE-67443E8EF086}">
      <p15:sldGuideLst xmlns:p15="http://schemas.microsoft.com/office/powerpoint/2012/main">
        <p15:guide id="1" orient="horz" pos="144">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37"/>
        <p:cNvGrpSpPr/>
        <p:nvPr/>
      </p:nvGrpSpPr>
      <p:grpSpPr>
        <a:xfrm>
          <a:off x="0" y="0"/>
          <a:ext cx="0" cy="0"/>
          <a:chOff x="0" y="0"/>
          <a:chExt cx="0" cy="0"/>
        </a:xfrm>
      </p:grpSpPr>
      <p:sp>
        <p:nvSpPr>
          <p:cNvPr id="138" name="Google Shape;138;p25"/>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139" name="Google Shape;139;p2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2424600" y="507223"/>
            <a:ext cx="4294800" cy="105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26"/>
          <p:cNvSpPr txBox="1">
            <a:spLocks noGrp="1"/>
          </p:cNvSpPr>
          <p:nvPr>
            <p:ph type="subTitle" idx="1"/>
          </p:nvPr>
        </p:nvSpPr>
        <p:spPr>
          <a:xfrm>
            <a:off x="2854650" y="1558696"/>
            <a:ext cx="3434700" cy="13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26"/>
          <p:cNvSpPr txBox="1"/>
          <p:nvPr/>
        </p:nvSpPr>
        <p:spPr>
          <a:xfrm>
            <a:off x="2378550" y="3566516"/>
            <a:ext cx="4386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3_1">
    <p:spTree>
      <p:nvGrpSpPr>
        <p:cNvPr id="1" name="Shape 14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20000" y="1287725"/>
            <a:ext cx="7704000" cy="334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4990513" y="2464352"/>
            <a:ext cx="3246600" cy="4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20" name="Google Shape;20;p5"/>
          <p:cNvSpPr txBox="1">
            <a:spLocks noGrp="1"/>
          </p:cNvSpPr>
          <p:nvPr>
            <p:ph type="subTitle" idx="2"/>
          </p:nvPr>
        </p:nvSpPr>
        <p:spPr>
          <a:xfrm>
            <a:off x="4990513" y="2916450"/>
            <a:ext cx="3246600" cy="95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5"/>
          <p:cNvSpPr txBox="1">
            <a:spLocks noGrp="1"/>
          </p:cNvSpPr>
          <p:nvPr>
            <p:ph type="subTitle" idx="3"/>
          </p:nvPr>
        </p:nvSpPr>
        <p:spPr>
          <a:xfrm flipH="1">
            <a:off x="906888" y="2464352"/>
            <a:ext cx="3246600" cy="4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22" name="Google Shape;22;p5"/>
          <p:cNvSpPr txBox="1">
            <a:spLocks noGrp="1"/>
          </p:cNvSpPr>
          <p:nvPr>
            <p:ph type="subTitle" idx="4"/>
          </p:nvPr>
        </p:nvSpPr>
        <p:spPr>
          <a:xfrm flipH="1">
            <a:off x="906888" y="2916450"/>
            <a:ext cx="3246600" cy="95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28" name="Google Shape;28;p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p:nvPr/>
        </p:nvSpPr>
        <p:spPr>
          <a:xfrm>
            <a:off x="454550" y="1883025"/>
            <a:ext cx="82551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8"/>
          <p:cNvSpPr txBox="1">
            <a:spLocks noGrp="1"/>
          </p:cNvSpPr>
          <p:nvPr>
            <p:ph type="title"/>
          </p:nvPr>
        </p:nvSpPr>
        <p:spPr>
          <a:xfrm flipH="1">
            <a:off x="2348238" y="2691005"/>
            <a:ext cx="4447500" cy="1926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20000" y="1221150"/>
            <a:ext cx="4268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 name="Google Shape;34;p9"/>
          <p:cNvSpPr txBox="1">
            <a:spLocks noGrp="1"/>
          </p:cNvSpPr>
          <p:nvPr>
            <p:ph type="subTitle" idx="1"/>
          </p:nvPr>
        </p:nvSpPr>
        <p:spPr>
          <a:xfrm>
            <a:off x="720000" y="2240565"/>
            <a:ext cx="4268100" cy="16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1174050"/>
            <a:ext cx="4460400" cy="10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jp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hyperlink" Target="http://www.youtube.com/watch?v=C6OTB1kk18U"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3.jp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dev.to/theme_selection/best-web-development-stack-2jpe" TargetMode="External"/><Relationship Id="rId3" Type="http://schemas.openxmlformats.org/officeDocument/2006/relationships/hyperlink" Target="https://www.homewyse.com/services/cost_to_mow_lawn.html" TargetMode="External"/><Relationship Id="rId7" Type="http://schemas.openxmlformats.org/officeDocument/2006/relationships/hyperlink" Target="https://krify.co/ultimate-guide-to-design-and-develop-a-web-or-mobile-minimum-viable-product/"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hyperlink" Target="https://www.usertesting.com/blog/how-to-implement-the-lean-startup-at-large-organizations#:~:text=Leap%2Dof%2Dfaith%20assumptions%20are,share%20it%20with%20their%20friends" TargetMode="External"/><Relationship Id="rId11" Type="http://schemas.openxmlformats.org/officeDocument/2006/relationships/image" Target="../media/image1.jpg"/><Relationship Id="rId5" Type="http://schemas.openxmlformats.org/officeDocument/2006/relationships/hyperlink" Target="https://spdload.com/blog/app-development-cost/" TargetMode="External"/><Relationship Id="rId10" Type="http://schemas.openxmlformats.org/officeDocument/2006/relationships/hyperlink" Target="https://www.method.me/blog/lawn-care-industry-stats/" TargetMode="External"/><Relationship Id="rId4" Type="http://schemas.openxmlformats.org/officeDocument/2006/relationships/hyperlink" Target="https://www.thedroidsonroids.com/blog/quality-assurance-mobile-web-app-development-process" TargetMode="External"/><Relationship Id="rId9" Type="http://schemas.openxmlformats.org/officeDocument/2006/relationships/hyperlink" Target="https://hbr.org/2014/11/7-marketing-technologies-every-company-must-us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ctrTitle"/>
          </p:nvPr>
        </p:nvSpPr>
        <p:spPr>
          <a:xfrm>
            <a:off x="2432399" y="926775"/>
            <a:ext cx="3910500" cy="185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100" dirty="0"/>
              <a:t>Lawn Buddy</a:t>
            </a:r>
            <a:endParaRPr sz="4100" dirty="0"/>
          </a:p>
          <a:p>
            <a:pPr marL="0" lvl="0" indent="0" algn="ctr" rtl="0">
              <a:spcBef>
                <a:spcPts val="0"/>
              </a:spcBef>
              <a:spcAft>
                <a:spcPts val="0"/>
              </a:spcAft>
              <a:buNone/>
            </a:pPr>
            <a:r>
              <a:rPr lang="en" sz="1000" i="1" dirty="0">
                <a:solidFill>
                  <a:srgbClr val="38761D"/>
                </a:solidFill>
              </a:rPr>
              <a:t>“The cutting hedge technology”</a:t>
            </a:r>
            <a:endParaRPr sz="1000" i="1" dirty="0">
              <a:solidFill>
                <a:srgbClr val="38761D"/>
              </a:solidFill>
            </a:endParaRPr>
          </a:p>
        </p:txBody>
      </p:sp>
      <p:sp>
        <p:nvSpPr>
          <p:cNvPr id="150" name="Google Shape;150;p28"/>
          <p:cNvSpPr txBox="1">
            <a:spLocks noGrp="1"/>
          </p:cNvSpPr>
          <p:nvPr>
            <p:ph type="subTitle" idx="1"/>
          </p:nvPr>
        </p:nvSpPr>
        <p:spPr>
          <a:xfrm>
            <a:off x="2327865" y="3001634"/>
            <a:ext cx="4123200" cy="1215091"/>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500" dirty="0"/>
              <a:t>Gasser Ahmed</a:t>
            </a:r>
            <a:endParaRPr sz="1500" dirty="0"/>
          </a:p>
          <a:p>
            <a:pPr marL="0" lvl="0" indent="0" algn="ctr" rtl="0">
              <a:lnSpc>
                <a:spcPct val="150000"/>
              </a:lnSpc>
              <a:spcBef>
                <a:spcPts val="0"/>
              </a:spcBef>
              <a:spcAft>
                <a:spcPts val="0"/>
              </a:spcAft>
              <a:buNone/>
            </a:pPr>
            <a:r>
              <a:rPr lang="en-US" sz="1500" dirty="0"/>
              <a:t>MGT 5804: AI Automation Project</a:t>
            </a:r>
          </a:p>
          <a:p>
            <a:pPr marL="0" lvl="0" indent="0" algn="ctr" rtl="0">
              <a:lnSpc>
                <a:spcPct val="150000"/>
              </a:lnSpc>
              <a:spcBef>
                <a:spcPts val="0"/>
              </a:spcBef>
              <a:spcAft>
                <a:spcPts val="0"/>
              </a:spcAft>
              <a:buNone/>
            </a:pPr>
            <a:r>
              <a:rPr lang="en-US" sz="1500" dirty="0"/>
              <a:t>5/1/2023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Marketing Plan </a:t>
            </a:r>
            <a:endParaRPr/>
          </a:p>
        </p:txBody>
      </p:sp>
      <p:sp>
        <p:nvSpPr>
          <p:cNvPr id="208" name="Google Shape;208;p32"/>
          <p:cNvSpPr txBox="1">
            <a:spLocks noGrp="1"/>
          </p:cNvSpPr>
          <p:nvPr>
            <p:ph type="body" idx="1"/>
          </p:nvPr>
        </p:nvSpPr>
        <p:spPr>
          <a:xfrm>
            <a:off x="720000" y="1287725"/>
            <a:ext cx="7704000" cy="3344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b="1"/>
              <a:t>Competitors:</a:t>
            </a:r>
            <a:r>
              <a:rPr lang="en" sz="1300"/>
              <a:t> Lawn Buddy is a pioneering idea, a first of its kind. Our niche is to tackle real world problems by implementing innovative and futuristic technology in the lawn care industry. By mobilizing lawn maintenance, we actively implement ease and efficiency and in return customer satisfaction. </a:t>
            </a:r>
            <a:endParaRPr sz="1300"/>
          </a:p>
          <a:p>
            <a:pPr marL="457200" lvl="0" indent="0" algn="l" rtl="0">
              <a:spcBef>
                <a:spcPts val="0"/>
              </a:spcBef>
              <a:spcAft>
                <a:spcPts val="0"/>
              </a:spcAft>
              <a:buNone/>
            </a:pPr>
            <a:endParaRPr sz="1300"/>
          </a:p>
          <a:p>
            <a:pPr marL="457200" lvl="0" indent="-311150" algn="l" rtl="0">
              <a:spcBef>
                <a:spcPts val="0"/>
              </a:spcBef>
              <a:spcAft>
                <a:spcPts val="0"/>
              </a:spcAft>
              <a:buSzPts val="1300"/>
              <a:buChar char="●"/>
            </a:pPr>
            <a:r>
              <a:rPr lang="en" sz="1300" b="1"/>
              <a:t>Target Audience:</a:t>
            </a:r>
            <a:r>
              <a:rPr lang="en" sz="1300"/>
              <a:t> We strive to provide our services to all people, everywhere. We know that some are busier than others and do not have time to dedicate to lawn maintenance, those are ideal customers that would have a need to avail our customers. As well as those that are physically unable to provide care to their lawn like the elderly, sick individuals or disabled persons. Including customers that do not have lawn care tools and seek lawn services. Lastly, tech enthusiasts that implement innovativeness and hope to simplify everyday tasks. </a:t>
            </a:r>
            <a:endParaRPr sz="1300"/>
          </a:p>
          <a:p>
            <a:pPr marL="0" lvl="0" indent="0" algn="l" rtl="0">
              <a:spcBef>
                <a:spcPts val="0"/>
              </a:spcBef>
              <a:spcAft>
                <a:spcPts val="0"/>
              </a:spcAft>
              <a:buNone/>
            </a:pPr>
            <a:endParaRPr sz="1300"/>
          </a:p>
          <a:p>
            <a:pPr marL="457200" lvl="0" indent="-311150" algn="l" rtl="0">
              <a:spcBef>
                <a:spcPts val="0"/>
              </a:spcBef>
              <a:spcAft>
                <a:spcPts val="0"/>
              </a:spcAft>
              <a:buSzPts val="1300"/>
              <a:buChar char="●"/>
            </a:pPr>
            <a:r>
              <a:rPr lang="en" sz="1300" b="1"/>
              <a:t>Advertisement</a:t>
            </a:r>
            <a:r>
              <a:rPr lang="en" sz="1300"/>
              <a:t>: Lawn Buddy’s advertisements will be displayed on social media as well as similar service-type applications.</a:t>
            </a:r>
            <a:endParaRPr/>
          </a:p>
        </p:txBody>
      </p:sp>
      <p:pic>
        <p:nvPicPr>
          <p:cNvPr id="209" name="Google Shape;209;p32"/>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210" name="Google Shape;210;p32"/>
          <p:cNvSpPr txBox="1"/>
          <p:nvPr/>
        </p:nvSpPr>
        <p:spPr>
          <a:xfrm>
            <a:off x="526700" y="4632125"/>
            <a:ext cx="7704000" cy="330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50" i="1">
                <a:solidFill>
                  <a:srgbClr val="38761D"/>
                </a:solidFill>
                <a:highlight>
                  <a:srgbClr val="FFFFFF"/>
                </a:highlight>
                <a:latin typeface="Roboto"/>
                <a:ea typeface="Roboto"/>
                <a:cs typeface="Roboto"/>
                <a:sym typeface="Roboto"/>
              </a:rPr>
              <a:t>“The average American spends about </a:t>
            </a:r>
            <a:r>
              <a:rPr lang="en" sz="950" b="1" i="1">
                <a:solidFill>
                  <a:srgbClr val="38761D"/>
                </a:solidFill>
                <a:highlight>
                  <a:srgbClr val="FFFFFF"/>
                </a:highlight>
                <a:latin typeface="Roboto"/>
                <a:ea typeface="Roboto"/>
                <a:cs typeface="Roboto"/>
                <a:sym typeface="Roboto"/>
              </a:rPr>
              <a:t>70 hours a year</a:t>
            </a:r>
            <a:r>
              <a:rPr lang="en" sz="950" i="1">
                <a:solidFill>
                  <a:srgbClr val="38761D"/>
                </a:solidFill>
                <a:highlight>
                  <a:srgbClr val="FFFFFF"/>
                </a:highlight>
                <a:latin typeface="Roboto"/>
                <a:ea typeface="Roboto"/>
                <a:cs typeface="Roboto"/>
                <a:sym typeface="Roboto"/>
              </a:rPr>
              <a:t> on lawn and garden care, according to the American Time Use Survey.”</a:t>
            </a:r>
            <a:endParaRPr sz="950" i="1">
              <a:solidFill>
                <a:srgbClr val="38761D"/>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p:nvPr/>
        </p:nvSpPr>
        <p:spPr>
          <a:xfrm>
            <a:off x="6733700" y="1211600"/>
            <a:ext cx="639300" cy="6198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3"/>
          <p:cNvSpPr/>
          <p:nvPr/>
        </p:nvSpPr>
        <p:spPr>
          <a:xfrm>
            <a:off x="1705700" y="1211600"/>
            <a:ext cx="639300" cy="6198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txBox="1">
            <a:spLocks noGrp="1"/>
          </p:cNvSpPr>
          <p:nvPr>
            <p:ph type="title"/>
          </p:nvPr>
        </p:nvSpPr>
        <p:spPr>
          <a:xfrm>
            <a:off x="958550" y="1919642"/>
            <a:ext cx="21753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Production</a:t>
            </a:r>
            <a:endParaRPr/>
          </a:p>
        </p:txBody>
      </p:sp>
      <p:sp>
        <p:nvSpPr>
          <p:cNvPr id="218" name="Google Shape;218;p33"/>
          <p:cNvSpPr txBox="1">
            <a:spLocks noGrp="1"/>
          </p:cNvSpPr>
          <p:nvPr>
            <p:ph type="subTitle" idx="1"/>
          </p:nvPr>
        </p:nvSpPr>
        <p:spPr>
          <a:xfrm>
            <a:off x="719475" y="2594450"/>
            <a:ext cx="2733300" cy="2133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Production will be covered in house</a:t>
            </a:r>
            <a:endParaRPr/>
          </a:p>
          <a:p>
            <a:pPr marL="457200" lvl="0" indent="-317500" algn="l" rtl="0">
              <a:spcBef>
                <a:spcPts val="0"/>
              </a:spcBef>
              <a:spcAft>
                <a:spcPts val="0"/>
              </a:spcAft>
              <a:buSzPts val="1400"/>
              <a:buChar char="●"/>
            </a:pPr>
            <a:r>
              <a:rPr lang="en"/>
              <a:t>Overall cost of production/development: $60,000 (app)</a:t>
            </a:r>
            <a:endParaRPr/>
          </a:p>
          <a:p>
            <a:pPr marL="457200" lvl="0" indent="-317500" algn="l" rtl="0">
              <a:spcBef>
                <a:spcPts val="0"/>
              </a:spcBef>
              <a:spcAft>
                <a:spcPts val="0"/>
              </a:spcAft>
              <a:buSzPts val="1400"/>
              <a:buChar char="●"/>
            </a:pPr>
            <a:r>
              <a:rPr lang="en"/>
              <a:t>Monthly subscription-based (lawn mowing companies, $50/month/contractor) &amp; 5% of sales</a:t>
            </a:r>
            <a:endParaRPr/>
          </a:p>
          <a:p>
            <a:pPr marL="457200" lvl="0" indent="0" algn="l" rtl="0">
              <a:spcBef>
                <a:spcPts val="0"/>
              </a:spcBef>
              <a:spcAft>
                <a:spcPts val="0"/>
              </a:spcAft>
              <a:buNone/>
            </a:pPr>
            <a:endParaRPr/>
          </a:p>
        </p:txBody>
      </p:sp>
      <p:sp>
        <p:nvSpPr>
          <p:cNvPr id="219" name="Google Shape;219;p33"/>
          <p:cNvSpPr txBox="1">
            <a:spLocks noGrp="1"/>
          </p:cNvSpPr>
          <p:nvPr>
            <p:ph type="title" idx="2"/>
          </p:nvPr>
        </p:nvSpPr>
        <p:spPr>
          <a:xfrm>
            <a:off x="3483824" y="1919649"/>
            <a:ext cx="21753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Quality</a:t>
            </a:r>
            <a:endParaRPr/>
          </a:p>
        </p:txBody>
      </p:sp>
      <p:sp>
        <p:nvSpPr>
          <p:cNvPr id="220" name="Google Shape;220;p33"/>
          <p:cNvSpPr txBox="1">
            <a:spLocks noGrp="1"/>
          </p:cNvSpPr>
          <p:nvPr>
            <p:ph type="subTitle" idx="3"/>
          </p:nvPr>
        </p:nvSpPr>
        <p:spPr>
          <a:xfrm>
            <a:off x="3402225" y="2594450"/>
            <a:ext cx="2733300" cy="1165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Monitor the marketplace (reviews by customers)</a:t>
            </a:r>
            <a:endParaRPr/>
          </a:p>
          <a:p>
            <a:pPr marL="457200" lvl="0" indent="-317500" algn="l" rtl="0">
              <a:spcBef>
                <a:spcPts val="0"/>
              </a:spcBef>
              <a:spcAft>
                <a:spcPts val="0"/>
              </a:spcAft>
              <a:buSzPts val="1400"/>
              <a:buChar char="●"/>
            </a:pPr>
            <a:r>
              <a:rPr lang="en"/>
              <a:t>Automated Testing</a:t>
            </a:r>
            <a:endParaRPr/>
          </a:p>
          <a:p>
            <a:pPr marL="457200" lvl="0" indent="-317500" algn="l" rtl="0">
              <a:spcBef>
                <a:spcPts val="0"/>
              </a:spcBef>
              <a:spcAft>
                <a:spcPts val="0"/>
              </a:spcAft>
              <a:buSzPts val="1400"/>
              <a:buChar char="●"/>
            </a:pPr>
            <a:r>
              <a:rPr lang="en"/>
              <a:t>Frequent Testing</a:t>
            </a:r>
            <a:endParaRPr/>
          </a:p>
          <a:p>
            <a:pPr marL="457200" lvl="0" indent="-317500" algn="l" rtl="0">
              <a:spcBef>
                <a:spcPts val="0"/>
              </a:spcBef>
              <a:spcAft>
                <a:spcPts val="0"/>
              </a:spcAft>
              <a:buSzPts val="1400"/>
              <a:buChar char="●"/>
            </a:pPr>
            <a:r>
              <a:rPr lang="en"/>
              <a:t>Crowdsourcing Testing</a:t>
            </a:r>
            <a:endParaRPr/>
          </a:p>
          <a:p>
            <a:pPr marL="457200" lvl="0" indent="0" algn="l" rtl="0">
              <a:spcBef>
                <a:spcPts val="0"/>
              </a:spcBef>
              <a:spcAft>
                <a:spcPts val="0"/>
              </a:spcAft>
              <a:buNone/>
            </a:pPr>
            <a:endParaRPr/>
          </a:p>
        </p:txBody>
      </p:sp>
      <p:sp>
        <p:nvSpPr>
          <p:cNvPr id="221" name="Google Shape;221;p33"/>
          <p:cNvSpPr txBox="1">
            <a:spLocks noGrp="1"/>
          </p:cNvSpPr>
          <p:nvPr>
            <p:ph type="subTitle" idx="5"/>
          </p:nvPr>
        </p:nvSpPr>
        <p:spPr>
          <a:xfrm>
            <a:off x="5959600" y="2594450"/>
            <a:ext cx="2318400" cy="1165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Contractors (lawn mowing companies &amp; individuals)</a:t>
            </a:r>
            <a:endParaRPr/>
          </a:p>
        </p:txBody>
      </p:sp>
      <p:grpSp>
        <p:nvGrpSpPr>
          <p:cNvPr id="222" name="Google Shape;222;p33"/>
          <p:cNvGrpSpPr/>
          <p:nvPr/>
        </p:nvGrpSpPr>
        <p:grpSpPr>
          <a:xfrm>
            <a:off x="6911274" y="1383536"/>
            <a:ext cx="284159" cy="275951"/>
            <a:chOff x="-40378075" y="3267450"/>
            <a:chExt cx="317425" cy="289075"/>
          </a:xfrm>
        </p:grpSpPr>
        <p:sp>
          <p:nvSpPr>
            <p:cNvPr id="223" name="Google Shape;223;p33"/>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3"/>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3"/>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3"/>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33"/>
          <p:cNvGrpSpPr/>
          <p:nvPr/>
        </p:nvGrpSpPr>
        <p:grpSpPr>
          <a:xfrm>
            <a:off x="1883271" y="1383534"/>
            <a:ext cx="284158" cy="275931"/>
            <a:chOff x="1854078" y="1391294"/>
            <a:chExt cx="341208" cy="260534"/>
          </a:xfrm>
        </p:grpSpPr>
        <p:sp>
          <p:nvSpPr>
            <p:cNvPr id="228" name="Google Shape;228;p33"/>
            <p:cNvSpPr/>
            <p:nvPr/>
          </p:nvSpPr>
          <p:spPr>
            <a:xfrm>
              <a:off x="1854078" y="1609485"/>
              <a:ext cx="341208" cy="42343"/>
            </a:xfrm>
            <a:custGeom>
              <a:avLst/>
              <a:gdLst/>
              <a:ahLst/>
              <a:cxnLst/>
              <a:rect l="l" t="t" r="r" b="b"/>
              <a:pathLst>
                <a:path w="12635" h="1608" extrusionOk="0">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3"/>
            <p:cNvSpPr/>
            <p:nvPr/>
          </p:nvSpPr>
          <p:spPr>
            <a:xfrm>
              <a:off x="1875358" y="1391294"/>
              <a:ext cx="297811" cy="196651"/>
            </a:xfrm>
            <a:custGeom>
              <a:avLst/>
              <a:gdLst/>
              <a:ahLst/>
              <a:cxnLst/>
              <a:rect l="l" t="t" r="r" b="b"/>
              <a:pathLst>
                <a:path w="11028" h="7468" extrusionOk="0">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 name="Google Shape;230;p33"/>
          <p:cNvSpPr/>
          <p:nvPr/>
        </p:nvSpPr>
        <p:spPr>
          <a:xfrm>
            <a:off x="4219700" y="1197800"/>
            <a:ext cx="639300" cy="6198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33"/>
          <p:cNvGrpSpPr/>
          <p:nvPr/>
        </p:nvGrpSpPr>
        <p:grpSpPr>
          <a:xfrm>
            <a:off x="4397282" y="1369720"/>
            <a:ext cx="284135" cy="275965"/>
            <a:chOff x="-37804925" y="3953450"/>
            <a:chExt cx="315075" cy="318225"/>
          </a:xfrm>
        </p:grpSpPr>
        <p:sp>
          <p:nvSpPr>
            <p:cNvPr id="232" name="Google Shape;232;p33"/>
            <p:cNvSpPr/>
            <p:nvPr/>
          </p:nvSpPr>
          <p:spPr>
            <a:xfrm>
              <a:off x="-37614300" y="3955025"/>
              <a:ext cx="124450" cy="186200"/>
            </a:xfrm>
            <a:custGeom>
              <a:avLst/>
              <a:gdLst/>
              <a:ahLst/>
              <a:cxnLst/>
              <a:rect l="l" t="t" r="r" b="b"/>
              <a:pathLst>
                <a:path w="4978" h="7448" extrusionOk="0">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3"/>
            <p:cNvSpPr/>
            <p:nvPr/>
          </p:nvSpPr>
          <p:spPr>
            <a:xfrm>
              <a:off x="-37761600" y="4230700"/>
              <a:ext cx="270175" cy="40975"/>
            </a:xfrm>
            <a:custGeom>
              <a:avLst/>
              <a:gdLst/>
              <a:ahLst/>
              <a:cxnLst/>
              <a:rect l="l" t="t" r="r" b="b"/>
              <a:pathLst>
                <a:path w="10807" h="1639" extrusionOk="0">
                  <a:moveTo>
                    <a:pt x="1450" y="1"/>
                  </a:moveTo>
                  <a:cubicBezTo>
                    <a:pt x="1292" y="788"/>
                    <a:pt x="662" y="1387"/>
                    <a:pt x="1" y="1639"/>
                  </a:cubicBezTo>
                  <a:lnTo>
                    <a:pt x="8822" y="1639"/>
                  </a:lnTo>
                  <a:cubicBezTo>
                    <a:pt x="9799" y="1639"/>
                    <a:pt x="10649" y="946"/>
                    <a:pt x="108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p:nvPr/>
          </p:nvSpPr>
          <p:spPr>
            <a:xfrm>
              <a:off x="-37804925" y="3953450"/>
              <a:ext cx="274125" cy="295675"/>
            </a:xfrm>
            <a:custGeom>
              <a:avLst/>
              <a:gdLst/>
              <a:ahLst/>
              <a:cxnLst/>
              <a:rect l="l" t="t" r="r" b="b"/>
              <a:pathLst>
                <a:path w="10965" h="11827" extrusionOk="0">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33"/>
          <p:cNvSpPr txBox="1">
            <a:spLocks noGrp="1"/>
          </p:cNvSpPr>
          <p:nvPr>
            <p:ph type="title" idx="2"/>
          </p:nvPr>
        </p:nvSpPr>
        <p:spPr>
          <a:xfrm>
            <a:off x="6029947" y="1919661"/>
            <a:ext cx="21753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Partners</a:t>
            </a:r>
            <a:endParaRPr/>
          </a:p>
        </p:txBody>
      </p:sp>
      <p:pic>
        <p:nvPicPr>
          <p:cNvPr id="236" name="Google Shape;236;p33"/>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237" name="Google Shape;237;p33"/>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Operating Plan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34"/>
          <p:cNvPicPr preferRelativeResize="0"/>
          <p:nvPr/>
        </p:nvPicPr>
        <p:blipFill rotWithShape="1">
          <a:blip r:embed="rId3">
            <a:alphaModFix/>
          </a:blip>
          <a:srcRect t="27219" r="23960" b="33520"/>
          <a:stretch/>
        </p:blipFill>
        <p:spPr>
          <a:xfrm>
            <a:off x="566938" y="1494362"/>
            <a:ext cx="8010125" cy="2326225"/>
          </a:xfrm>
          <a:prstGeom prst="rect">
            <a:avLst/>
          </a:prstGeom>
          <a:noFill/>
          <a:ln>
            <a:noFill/>
          </a:ln>
          <a:effectLst>
            <a:outerShdw blurRad="57150" dist="19050" dir="5400000" algn="bl" rotWithShape="0">
              <a:srgbClr val="000000">
                <a:alpha val="50000"/>
              </a:srgbClr>
            </a:outerShdw>
          </a:effectLst>
        </p:spPr>
      </p:pic>
      <p:pic>
        <p:nvPicPr>
          <p:cNvPr id="243" name="Google Shape;243;p34"/>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44" name="Google Shape;244;p34"/>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Financial Plan: Startup Expenses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35"/>
          <p:cNvPicPr preferRelativeResize="0"/>
          <p:nvPr/>
        </p:nvPicPr>
        <p:blipFill rotWithShape="1">
          <a:blip r:embed="rId3">
            <a:alphaModFix/>
          </a:blip>
          <a:srcRect l="-439" t="27507" r="53222" b="53522"/>
          <a:stretch/>
        </p:blipFill>
        <p:spPr>
          <a:xfrm>
            <a:off x="720000" y="1595900"/>
            <a:ext cx="7704000" cy="1740973"/>
          </a:xfrm>
          <a:prstGeom prst="rect">
            <a:avLst/>
          </a:prstGeom>
          <a:noFill/>
          <a:ln>
            <a:noFill/>
          </a:ln>
          <a:effectLst>
            <a:outerShdw blurRad="57150" dist="19050" dir="5400000" algn="bl" rotWithShape="0">
              <a:srgbClr val="000000">
                <a:alpha val="50000"/>
              </a:srgbClr>
            </a:outerShdw>
          </a:effectLst>
        </p:spPr>
      </p:pic>
      <p:sp>
        <p:nvSpPr>
          <p:cNvPr id="250" name="Google Shape;250;p35"/>
          <p:cNvSpPr txBox="1">
            <a:spLocks noGrp="1"/>
          </p:cNvSpPr>
          <p:nvPr>
            <p:ph type="subTitle" idx="3"/>
          </p:nvPr>
        </p:nvSpPr>
        <p:spPr>
          <a:xfrm>
            <a:off x="557600" y="4295875"/>
            <a:ext cx="79278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a:t>Cash Flow:</a:t>
            </a:r>
            <a:r>
              <a:rPr lang="en"/>
              <a:t> negative first month, more profitable each month after</a:t>
            </a:r>
            <a:endParaRPr/>
          </a:p>
        </p:txBody>
      </p:sp>
      <p:pic>
        <p:nvPicPr>
          <p:cNvPr id="251" name="Google Shape;251;p35"/>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52" name="Google Shape;252;p35"/>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Financial Plan: Sales Projection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36"/>
          <p:cNvPicPr preferRelativeResize="0"/>
          <p:nvPr/>
        </p:nvPicPr>
        <p:blipFill rotWithShape="1">
          <a:blip r:embed="rId3">
            <a:alphaModFix/>
          </a:blip>
          <a:srcRect t="26626" r="67484" b="21235"/>
          <a:stretch/>
        </p:blipFill>
        <p:spPr>
          <a:xfrm>
            <a:off x="2581275" y="1333550"/>
            <a:ext cx="3981451" cy="3590876"/>
          </a:xfrm>
          <a:prstGeom prst="rect">
            <a:avLst/>
          </a:prstGeom>
          <a:noFill/>
          <a:ln>
            <a:noFill/>
          </a:ln>
          <a:effectLst>
            <a:outerShdw blurRad="57150" dist="19050" dir="5400000" algn="bl" rotWithShape="0">
              <a:srgbClr val="000000">
                <a:alpha val="50000"/>
              </a:srgbClr>
            </a:outerShdw>
          </a:effectLst>
        </p:spPr>
      </p:pic>
      <p:pic>
        <p:nvPicPr>
          <p:cNvPr id="258" name="Google Shape;258;p36"/>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59" name="Google Shape;259;p36"/>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Financial Plan: Break-even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7"/>
          <p:cNvSpPr/>
          <p:nvPr/>
        </p:nvSpPr>
        <p:spPr>
          <a:xfrm>
            <a:off x="1362875" y="1261598"/>
            <a:ext cx="639300" cy="6198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7"/>
          <p:cNvSpPr/>
          <p:nvPr/>
        </p:nvSpPr>
        <p:spPr>
          <a:xfrm>
            <a:off x="6811750" y="1285138"/>
            <a:ext cx="578700" cy="5727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7"/>
          <p:cNvSpPr/>
          <p:nvPr/>
        </p:nvSpPr>
        <p:spPr>
          <a:xfrm>
            <a:off x="3998513" y="1261600"/>
            <a:ext cx="639300" cy="6198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7"/>
          <p:cNvSpPr txBox="1">
            <a:spLocks noGrp="1"/>
          </p:cNvSpPr>
          <p:nvPr>
            <p:ph type="subTitle" idx="5"/>
          </p:nvPr>
        </p:nvSpPr>
        <p:spPr>
          <a:xfrm>
            <a:off x="3317112" y="2465413"/>
            <a:ext cx="2662200" cy="665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Social Media</a:t>
            </a:r>
            <a:endParaRPr sz="1200"/>
          </a:p>
          <a:p>
            <a:pPr marL="457200" lvl="0" indent="-304800" algn="l" rtl="0">
              <a:spcBef>
                <a:spcPts val="0"/>
              </a:spcBef>
              <a:spcAft>
                <a:spcPts val="0"/>
              </a:spcAft>
              <a:buSzPts val="1200"/>
              <a:buChar char="●"/>
            </a:pPr>
            <a:r>
              <a:rPr lang="en" sz="1200"/>
              <a:t>Google Analytics</a:t>
            </a:r>
            <a:endParaRPr sz="1200"/>
          </a:p>
          <a:p>
            <a:pPr marL="457200" lvl="0" indent="-304800" algn="l" rtl="0">
              <a:spcBef>
                <a:spcPts val="0"/>
              </a:spcBef>
              <a:spcAft>
                <a:spcPts val="0"/>
              </a:spcAft>
              <a:buSzPts val="1200"/>
              <a:buChar char="●"/>
            </a:pPr>
            <a:r>
              <a:rPr lang="en" sz="1200"/>
              <a:t>Automation</a:t>
            </a:r>
            <a:endParaRPr sz="1200"/>
          </a:p>
          <a:p>
            <a:pPr marL="457200" lvl="0" indent="-304800" algn="l" rtl="0">
              <a:spcBef>
                <a:spcPts val="0"/>
              </a:spcBef>
              <a:spcAft>
                <a:spcPts val="0"/>
              </a:spcAft>
              <a:buSzPts val="1200"/>
              <a:buChar char="●"/>
            </a:pPr>
            <a:r>
              <a:rPr lang="en" sz="1200"/>
              <a:t>User Reviews</a:t>
            </a:r>
            <a:endParaRPr sz="1200"/>
          </a:p>
        </p:txBody>
      </p:sp>
      <p:sp>
        <p:nvSpPr>
          <p:cNvPr id="268" name="Google Shape;268;p37"/>
          <p:cNvSpPr txBox="1">
            <a:spLocks noGrp="1"/>
          </p:cNvSpPr>
          <p:nvPr>
            <p:ph type="title"/>
          </p:nvPr>
        </p:nvSpPr>
        <p:spPr>
          <a:xfrm>
            <a:off x="607023" y="1921300"/>
            <a:ext cx="2151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Leap of Faith Assumptions</a:t>
            </a:r>
            <a:endParaRPr sz="1400"/>
          </a:p>
        </p:txBody>
      </p:sp>
      <p:sp>
        <p:nvSpPr>
          <p:cNvPr id="269" name="Google Shape;269;p37"/>
          <p:cNvSpPr txBox="1">
            <a:spLocks noGrp="1"/>
          </p:cNvSpPr>
          <p:nvPr>
            <p:ph type="subTitle" idx="1"/>
          </p:nvPr>
        </p:nvSpPr>
        <p:spPr>
          <a:xfrm>
            <a:off x="429882" y="2498104"/>
            <a:ext cx="2505300" cy="14325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Customers will use an app specialized in finding lawn mowing services </a:t>
            </a:r>
            <a:endParaRPr sz="1200"/>
          </a:p>
          <a:p>
            <a:pPr marL="457200" lvl="0" indent="-304800" algn="l" rtl="0">
              <a:spcBef>
                <a:spcPts val="0"/>
              </a:spcBef>
              <a:spcAft>
                <a:spcPts val="0"/>
              </a:spcAft>
              <a:buSzPts val="1200"/>
              <a:buChar char="●"/>
            </a:pPr>
            <a:r>
              <a:rPr lang="en" sz="1200"/>
              <a:t>Contractors will want to pay to be listed on our platform</a:t>
            </a:r>
            <a:endParaRPr sz="1200"/>
          </a:p>
          <a:p>
            <a:pPr marL="457200" lvl="0" indent="-304800" algn="l" rtl="0">
              <a:spcBef>
                <a:spcPts val="0"/>
              </a:spcBef>
              <a:spcAft>
                <a:spcPts val="0"/>
              </a:spcAft>
              <a:buSzPts val="1200"/>
              <a:buChar char="●"/>
            </a:pPr>
            <a:r>
              <a:rPr lang="en" sz="1200"/>
              <a:t>Customers will share our app through contacts and social media</a:t>
            </a:r>
            <a:endParaRPr sz="1200"/>
          </a:p>
        </p:txBody>
      </p:sp>
      <p:sp>
        <p:nvSpPr>
          <p:cNvPr id="270" name="Google Shape;270;p37"/>
          <p:cNvSpPr txBox="1">
            <a:spLocks noGrp="1"/>
          </p:cNvSpPr>
          <p:nvPr>
            <p:ph type="title" idx="2"/>
          </p:nvPr>
        </p:nvSpPr>
        <p:spPr>
          <a:xfrm>
            <a:off x="5743380" y="1894188"/>
            <a:ext cx="2662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Minimum Viable Product</a:t>
            </a:r>
            <a:endParaRPr sz="1400"/>
          </a:p>
        </p:txBody>
      </p:sp>
      <p:sp>
        <p:nvSpPr>
          <p:cNvPr id="271" name="Google Shape;271;p37"/>
          <p:cNvSpPr txBox="1">
            <a:spLocks noGrp="1"/>
          </p:cNvSpPr>
          <p:nvPr>
            <p:ph type="subTitle" idx="3"/>
          </p:nvPr>
        </p:nvSpPr>
        <p:spPr>
          <a:xfrm>
            <a:off x="5838000" y="2421903"/>
            <a:ext cx="2662200" cy="209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Lawn buddy provides a minimal viable product—providing lawn services from your phone with a touch of a button</a:t>
            </a:r>
            <a:endParaRPr sz="1200"/>
          </a:p>
          <a:p>
            <a:pPr marL="457200" lvl="0" indent="-304800" algn="l" rtl="0">
              <a:spcBef>
                <a:spcPts val="0"/>
              </a:spcBef>
              <a:spcAft>
                <a:spcPts val="0"/>
              </a:spcAft>
              <a:buSzPts val="1200"/>
              <a:buChar char="●"/>
            </a:pPr>
            <a:r>
              <a:rPr lang="en" sz="1200"/>
              <a:t>Login into Lawn Buddy</a:t>
            </a:r>
            <a:endParaRPr sz="1200"/>
          </a:p>
          <a:p>
            <a:pPr marL="457200" lvl="0" indent="-304800" algn="l" rtl="0">
              <a:spcBef>
                <a:spcPts val="0"/>
              </a:spcBef>
              <a:spcAft>
                <a:spcPts val="0"/>
              </a:spcAft>
              <a:buSzPts val="1200"/>
              <a:buChar char="●"/>
            </a:pPr>
            <a:r>
              <a:rPr lang="en" sz="1200"/>
              <a:t>Find a lawn professional near you</a:t>
            </a:r>
            <a:endParaRPr sz="1200"/>
          </a:p>
          <a:p>
            <a:pPr marL="457200" lvl="0" indent="-304800" algn="l" rtl="0">
              <a:spcBef>
                <a:spcPts val="0"/>
              </a:spcBef>
              <a:spcAft>
                <a:spcPts val="0"/>
              </a:spcAft>
              <a:buSzPts val="1200"/>
              <a:buChar char="●"/>
            </a:pPr>
            <a:r>
              <a:rPr lang="en" sz="1200"/>
              <a:t>Enjoy your fresh cut grass</a:t>
            </a:r>
            <a:endParaRPr sz="1200"/>
          </a:p>
        </p:txBody>
      </p:sp>
      <p:sp>
        <p:nvSpPr>
          <p:cNvPr id="272" name="Google Shape;272;p37"/>
          <p:cNvSpPr txBox="1">
            <a:spLocks noGrp="1"/>
          </p:cNvSpPr>
          <p:nvPr>
            <p:ph type="title" idx="4"/>
          </p:nvPr>
        </p:nvSpPr>
        <p:spPr>
          <a:xfrm>
            <a:off x="2919592" y="1905625"/>
            <a:ext cx="2662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Metrics</a:t>
            </a:r>
            <a:endParaRPr sz="1400"/>
          </a:p>
        </p:txBody>
      </p:sp>
      <p:grpSp>
        <p:nvGrpSpPr>
          <p:cNvPr id="273" name="Google Shape;273;p37"/>
          <p:cNvGrpSpPr/>
          <p:nvPr/>
        </p:nvGrpSpPr>
        <p:grpSpPr>
          <a:xfrm>
            <a:off x="6971958" y="1444017"/>
            <a:ext cx="258747" cy="254995"/>
            <a:chOff x="5049725" y="1435050"/>
            <a:chExt cx="486550" cy="481850"/>
          </a:xfrm>
        </p:grpSpPr>
        <p:sp>
          <p:nvSpPr>
            <p:cNvPr id="274" name="Google Shape;274;p37"/>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5" name="Google Shape;275;p37"/>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6" name="Google Shape;276;p37"/>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7" name="Google Shape;277;p37"/>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8" name="Google Shape;278;p37"/>
          <p:cNvGrpSpPr/>
          <p:nvPr/>
        </p:nvGrpSpPr>
        <p:grpSpPr>
          <a:xfrm>
            <a:off x="4176689" y="1423190"/>
            <a:ext cx="283072" cy="210152"/>
            <a:chOff x="3271200" y="3863875"/>
            <a:chExt cx="481825" cy="366950"/>
          </a:xfrm>
        </p:grpSpPr>
        <p:sp>
          <p:nvSpPr>
            <p:cNvPr id="279" name="Google Shape;279;p37"/>
            <p:cNvSpPr/>
            <p:nvPr/>
          </p:nvSpPr>
          <p:spPr>
            <a:xfrm>
              <a:off x="3271200" y="3920350"/>
              <a:ext cx="283225" cy="310475"/>
            </a:xfrm>
            <a:custGeom>
              <a:avLst/>
              <a:gdLst/>
              <a:ahLst/>
              <a:cxnLst/>
              <a:rect l="l" t="t" r="r" b="b"/>
              <a:pathLst>
                <a:path w="11329" h="12419" extrusionOk="0">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0" name="Google Shape;280;p37"/>
            <p:cNvSpPr/>
            <p:nvPr/>
          </p:nvSpPr>
          <p:spPr>
            <a:xfrm>
              <a:off x="3526175" y="3863875"/>
              <a:ext cx="226850" cy="310575"/>
            </a:xfrm>
            <a:custGeom>
              <a:avLst/>
              <a:gdLst/>
              <a:ahLst/>
              <a:cxnLst/>
              <a:rect l="l" t="t" r="r" b="b"/>
              <a:pathLst>
                <a:path w="9074" h="12423" extrusionOk="0">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1" name="Google Shape;281;p37"/>
          <p:cNvGrpSpPr/>
          <p:nvPr/>
        </p:nvGrpSpPr>
        <p:grpSpPr>
          <a:xfrm>
            <a:off x="1540423" y="1433530"/>
            <a:ext cx="284174" cy="275907"/>
            <a:chOff x="898875" y="4399275"/>
            <a:chExt cx="483700" cy="481850"/>
          </a:xfrm>
        </p:grpSpPr>
        <p:sp>
          <p:nvSpPr>
            <p:cNvPr id="282" name="Google Shape;282;p37"/>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3" name="Google Shape;283;p37"/>
            <p:cNvSpPr/>
            <p:nvPr/>
          </p:nvSpPr>
          <p:spPr>
            <a:xfrm>
              <a:off x="1138025" y="4763350"/>
              <a:ext cx="25" cy="25"/>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4" name="Google Shape;284;p37"/>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5" name="Google Shape;285;p37"/>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6" name="Google Shape;286;p37"/>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7" name="Google Shape;287;p37"/>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8" name="Google Shape;288;p37"/>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9" name="Google Shape;289;p37"/>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290" name="Google Shape;290;p37"/>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291" name="Google Shape;291;p37"/>
          <p:cNvSpPr txBox="1"/>
          <p:nvPr/>
        </p:nvSpPr>
        <p:spPr>
          <a:xfrm>
            <a:off x="555550" y="4393600"/>
            <a:ext cx="7819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i="1">
                <a:solidFill>
                  <a:srgbClr val="38761D"/>
                </a:solidFill>
                <a:highlight>
                  <a:srgbClr val="FFFFFF"/>
                </a:highlight>
                <a:latin typeface="Roboto"/>
                <a:ea typeface="Roboto"/>
                <a:cs typeface="Roboto"/>
                <a:sym typeface="Roboto"/>
              </a:rPr>
              <a:t>“The average American also takes </a:t>
            </a:r>
            <a:r>
              <a:rPr lang="en" sz="900" b="1" i="1">
                <a:solidFill>
                  <a:srgbClr val="38761D"/>
                </a:solidFill>
                <a:highlight>
                  <a:srgbClr val="FFFFFF"/>
                </a:highlight>
                <a:latin typeface="Roboto"/>
                <a:ea typeface="Roboto"/>
                <a:cs typeface="Roboto"/>
                <a:sym typeface="Roboto"/>
              </a:rPr>
              <a:t>three hours a week</a:t>
            </a:r>
            <a:r>
              <a:rPr lang="en" sz="900" i="1">
                <a:solidFill>
                  <a:srgbClr val="38761D"/>
                </a:solidFill>
                <a:highlight>
                  <a:srgbClr val="FFFFFF"/>
                </a:highlight>
                <a:latin typeface="Roboto"/>
                <a:ea typeface="Roboto"/>
                <a:cs typeface="Roboto"/>
                <a:sym typeface="Roboto"/>
              </a:rPr>
              <a:t> just thinking about their lawn. The survey also found that while Americans take pride in their lawn and yard work, there are just some tasks that they just plain don't like.”</a:t>
            </a:r>
            <a:endParaRPr sz="1100" i="1">
              <a:solidFill>
                <a:srgbClr val="38761D"/>
              </a:solidFill>
              <a:latin typeface="Lato"/>
              <a:ea typeface="Lato"/>
              <a:cs typeface="Lato"/>
              <a:sym typeface="Lato"/>
            </a:endParaRPr>
          </a:p>
        </p:txBody>
      </p:sp>
      <p:sp>
        <p:nvSpPr>
          <p:cNvPr id="292" name="Google Shape;292;p37"/>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Lean Startup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8"/>
          <p:cNvSpPr txBox="1">
            <a:spLocks noGrp="1"/>
          </p:cNvSpPr>
          <p:nvPr>
            <p:ph type="subTitle" idx="1"/>
          </p:nvPr>
        </p:nvSpPr>
        <p:spPr>
          <a:xfrm>
            <a:off x="4990513" y="2464352"/>
            <a:ext cx="3246600" cy="46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Marketing</a:t>
            </a:r>
            <a:endParaRPr/>
          </a:p>
        </p:txBody>
      </p:sp>
      <p:sp>
        <p:nvSpPr>
          <p:cNvPr id="298" name="Google Shape;298;p38"/>
          <p:cNvSpPr txBox="1">
            <a:spLocks noGrp="1"/>
          </p:cNvSpPr>
          <p:nvPr>
            <p:ph type="subTitle" idx="3"/>
          </p:nvPr>
        </p:nvSpPr>
        <p:spPr>
          <a:xfrm flipH="1">
            <a:off x="906888" y="2464352"/>
            <a:ext cx="3246600" cy="46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Development</a:t>
            </a:r>
            <a:endParaRPr/>
          </a:p>
        </p:txBody>
      </p:sp>
      <p:sp>
        <p:nvSpPr>
          <p:cNvPr id="299" name="Google Shape;299;p38"/>
          <p:cNvSpPr txBox="1">
            <a:spLocks noGrp="1"/>
          </p:cNvSpPr>
          <p:nvPr>
            <p:ph type="subTitle" idx="2"/>
          </p:nvPr>
        </p:nvSpPr>
        <p:spPr>
          <a:xfrm>
            <a:off x="4990513" y="2916450"/>
            <a:ext cx="3246600" cy="95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Analytics, email, social media, and automation</a:t>
            </a:r>
            <a:endParaRPr/>
          </a:p>
        </p:txBody>
      </p:sp>
      <p:sp>
        <p:nvSpPr>
          <p:cNvPr id="300" name="Google Shape;300;p38"/>
          <p:cNvSpPr txBox="1">
            <a:spLocks noGrp="1"/>
          </p:cNvSpPr>
          <p:nvPr>
            <p:ph type="subTitle" idx="4"/>
          </p:nvPr>
        </p:nvSpPr>
        <p:spPr>
          <a:xfrm flipH="1">
            <a:off x="906888" y="2916450"/>
            <a:ext cx="3246600" cy="95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MERN stack</a:t>
            </a:r>
            <a:endParaRPr/>
          </a:p>
        </p:txBody>
      </p:sp>
      <p:sp>
        <p:nvSpPr>
          <p:cNvPr id="301" name="Google Shape;301;p38"/>
          <p:cNvSpPr/>
          <p:nvPr/>
        </p:nvSpPr>
        <p:spPr>
          <a:xfrm>
            <a:off x="2147100" y="1576350"/>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6230725" y="1576350"/>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Technology</a:t>
            </a:r>
            <a:endParaRPr/>
          </a:p>
        </p:txBody>
      </p:sp>
      <p:pic>
        <p:nvPicPr>
          <p:cNvPr id="304" name="Google Shape;304;p38"/>
          <p:cNvPicPr preferRelativeResize="0"/>
          <p:nvPr/>
        </p:nvPicPr>
        <p:blipFill>
          <a:blip r:embed="rId3">
            <a:alphaModFix/>
          </a:blip>
          <a:stretch>
            <a:fillRect/>
          </a:stretch>
        </p:blipFill>
        <p:spPr>
          <a:xfrm>
            <a:off x="6430613" y="1783887"/>
            <a:ext cx="366425" cy="366425"/>
          </a:xfrm>
          <a:prstGeom prst="rect">
            <a:avLst/>
          </a:prstGeom>
          <a:noFill/>
          <a:ln>
            <a:noFill/>
          </a:ln>
        </p:spPr>
      </p:pic>
      <p:pic>
        <p:nvPicPr>
          <p:cNvPr id="305" name="Google Shape;305;p38"/>
          <p:cNvPicPr preferRelativeResize="0"/>
          <p:nvPr/>
        </p:nvPicPr>
        <p:blipFill>
          <a:blip r:embed="rId4">
            <a:alphaModFix/>
          </a:blip>
          <a:stretch>
            <a:fillRect/>
          </a:stretch>
        </p:blipFill>
        <p:spPr>
          <a:xfrm>
            <a:off x="2347000" y="1783888"/>
            <a:ext cx="366400" cy="366400"/>
          </a:xfrm>
          <a:prstGeom prst="rect">
            <a:avLst/>
          </a:prstGeom>
          <a:noFill/>
          <a:ln>
            <a:noFill/>
          </a:ln>
        </p:spPr>
      </p:pic>
      <p:pic>
        <p:nvPicPr>
          <p:cNvPr id="306" name="Google Shape;306;p38"/>
          <p:cNvPicPr preferRelativeResize="0"/>
          <p:nvPr/>
        </p:nvPicPr>
        <p:blipFill>
          <a:blip r:embed="rId5">
            <a:alphaModFix/>
          </a:blip>
          <a:stretch>
            <a:fillRect/>
          </a:stretch>
        </p:blipFill>
        <p:spPr>
          <a:xfrm>
            <a:off x="8064600" y="234850"/>
            <a:ext cx="886950" cy="886950"/>
          </a:xfrm>
          <a:prstGeom prst="rect">
            <a:avLst/>
          </a:prstGeom>
          <a:noFill/>
          <a:ln>
            <a:noFill/>
          </a:ln>
        </p:spPr>
      </p:pic>
      <p:sp>
        <p:nvSpPr>
          <p:cNvPr id="307" name="Google Shape;307;p38"/>
          <p:cNvSpPr txBox="1"/>
          <p:nvPr/>
        </p:nvSpPr>
        <p:spPr>
          <a:xfrm>
            <a:off x="331900" y="4545125"/>
            <a:ext cx="85845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50" i="1">
                <a:solidFill>
                  <a:srgbClr val="38761D"/>
                </a:solidFill>
              </a:rPr>
              <a:t>“The lawn care industry is enjoying a period of consistent growth. From 2016 to 2021, the industry has grown 5.1% per year on average. In 2021, the industry was expected to grow by 5.3%, higher than the country’s overall economic growth.”</a:t>
            </a:r>
            <a:endParaRPr sz="1000" i="1">
              <a:solidFill>
                <a:srgbClr val="38761D"/>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pic>
        <p:nvPicPr>
          <p:cNvPr id="312" name="Google Shape;312;p39" descr="MERN Stack video for BIT 5594-Web-Based Applications &amp; Electronic Commerce class" title="Business Plan: MERN Stack">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2"/>
                                        </p:tgtEl>
                                        <p:attrNameLst>
                                          <p:attrName>style.visibility</p:attrName>
                                        </p:attrNameLst>
                                      </p:cBhvr>
                                      <p:to>
                                        <p:strVal val="visible"/>
                                      </p:to>
                                    </p:set>
                                    <p:animEffect transition="in" filter="fade">
                                      <p:cBhvr>
                                        <p:cTn id="7" dur="1000"/>
                                        <p:tgtEl>
                                          <p:spTgt spid="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0"/>
          <p:cNvSpPr/>
          <p:nvPr/>
        </p:nvSpPr>
        <p:spPr>
          <a:xfrm>
            <a:off x="3384550" y="173917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0"/>
          <p:cNvSpPr/>
          <p:nvPr/>
        </p:nvSpPr>
        <p:spPr>
          <a:xfrm>
            <a:off x="4969150" y="173917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0"/>
          <p:cNvSpPr/>
          <p:nvPr/>
        </p:nvSpPr>
        <p:spPr>
          <a:xfrm>
            <a:off x="4969150" y="326372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0"/>
          <p:cNvSpPr/>
          <p:nvPr/>
        </p:nvSpPr>
        <p:spPr>
          <a:xfrm>
            <a:off x="3384550" y="326372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0"/>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Marketing Technology</a:t>
            </a:r>
            <a:endParaRPr/>
          </a:p>
        </p:txBody>
      </p:sp>
      <p:sp>
        <p:nvSpPr>
          <p:cNvPr id="322" name="Google Shape;322;p40"/>
          <p:cNvSpPr txBox="1">
            <a:spLocks noGrp="1"/>
          </p:cNvSpPr>
          <p:nvPr>
            <p:ph type="subTitle" idx="5"/>
          </p:nvPr>
        </p:nvSpPr>
        <p:spPr>
          <a:xfrm>
            <a:off x="1003719" y="3544763"/>
            <a:ext cx="2107500" cy="66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Hootsuite</a:t>
            </a:r>
            <a:endParaRPr/>
          </a:p>
        </p:txBody>
      </p:sp>
      <p:sp>
        <p:nvSpPr>
          <p:cNvPr id="323" name="Google Shape;323;p40"/>
          <p:cNvSpPr txBox="1">
            <a:spLocks noGrp="1"/>
          </p:cNvSpPr>
          <p:nvPr>
            <p:ph type="title"/>
          </p:nvPr>
        </p:nvSpPr>
        <p:spPr>
          <a:xfrm>
            <a:off x="698619" y="1546925"/>
            <a:ext cx="24126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Analytics</a:t>
            </a:r>
            <a:endParaRPr dirty="0"/>
          </a:p>
        </p:txBody>
      </p:sp>
      <p:sp>
        <p:nvSpPr>
          <p:cNvPr id="324" name="Google Shape;324;p40"/>
          <p:cNvSpPr txBox="1">
            <a:spLocks noGrp="1"/>
          </p:cNvSpPr>
          <p:nvPr>
            <p:ph type="subTitle" idx="1"/>
          </p:nvPr>
        </p:nvSpPr>
        <p:spPr>
          <a:xfrm>
            <a:off x="1003719" y="2015038"/>
            <a:ext cx="2107500" cy="665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Google Analytics </a:t>
            </a:r>
            <a:endParaRPr/>
          </a:p>
        </p:txBody>
      </p:sp>
      <p:sp>
        <p:nvSpPr>
          <p:cNvPr id="325" name="Google Shape;325;p40"/>
          <p:cNvSpPr txBox="1">
            <a:spLocks noGrp="1"/>
          </p:cNvSpPr>
          <p:nvPr>
            <p:ph type="title" idx="2"/>
          </p:nvPr>
        </p:nvSpPr>
        <p:spPr>
          <a:xfrm>
            <a:off x="6008706" y="1546925"/>
            <a:ext cx="2415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Email</a:t>
            </a:r>
            <a:endParaRPr dirty="0"/>
          </a:p>
        </p:txBody>
      </p:sp>
      <p:sp>
        <p:nvSpPr>
          <p:cNvPr id="326" name="Google Shape;326;p40"/>
          <p:cNvSpPr txBox="1">
            <a:spLocks noGrp="1"/>
          </p:cNvSpPr>
          <p:nvPr>
            <p:ph type="subTitle" idx="3"/>
          </p:nvPr>
        </p:nvSpPr>
        <p:spPr>
          <a:xfrm>
            <a:off x="6008706" y="2015038"/>
            <a:ext cx="21075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MailChimp</a:t>
            </a:r>
            <a:endParaRPr/>
          </a:p>
        </p:txBody>
      </p:sp>
      <p:sp>
        <p:nvSpPr>
          <p:cNvPr id="327" name="Google Shape;327;p40"/>
          <p:cNvSpPr txBox="1">
            <a:spLocks noGrp="1"/>
          </p:cNvSpPr>
          <p:nvPr>
            <p:ph type="title" idx="4"/>
          </p:nvPr>
        </p:nvSpPr>
        <p:spPr>
          <a:xfrm>
            <a:off x="698619" y="3076650"/>
            <a:ext cx="24126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Social Media</a:t>
            </a:r>
            <a:endParaRPr dirty="0"/>
          </a:p>
        </p:txBody>
      </p:sp>
      <p:sp>
        <p:nvSpPr>
          <p:cNvPr id="328" name="Google Shape;328;p40"/>
          <p:cNvSpPr txBox="1">
            <a:spLocks noGrp="1"/>
          </p:cNvSpPr>
          <p:nvPr>
            <p:ph type="title" idx="6"/>
          </p:nvPr>
        </p:nvSpPr>
        <p:spPr>
          <a:xfrm>
            <a:off x="6008706" y="3076650"/>
            <a:ext cx="2415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Automation</a:t>
            </a:r>
            <a:endParaRPr/>
          </a:p>
        </p:txBody>
      </p:sp>
      <p:sp>
        <p:nvSpPr>
          <p:cNvPr id="329" name="Google Shape;329;p40"/>
          <p:cNvSpPr txBox="1">
            <a:spLocks noGrp="1"/>
          </p:cNvSpPr>
          <p:nvPr>
            <p:ph type="subTitle" idx="7"/>
          </p:nvPr>
        </p:nvSpPr>
        <p:spPr>
          <a:xfrm>
            <a:off x="6008706" y="3544763"/>
            <a:ext cx="21075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HubSpot</a:t>
            </a:r>
            <a:endParaRPr/>
          </a:p>
        </p:txBody>
      </p:sp>
      <p:cxnSp>
        <p:nvCxnSpPr>
          <p:cNvPr id="330" name="Google Shape;330;p40"/>
          <p:cNvCxnSpPr>
            <a:stCxn id="320" idx="0"/>
            <a:endCxn id="317" idx="2"/>
          </p:cNvCxnSpPr>
          <p:nvPr/>
        </p:nvCxnSpPr>
        <p:spPr>
          <a:xfrm rot="10800000">
            <a:off x="3767650" y="2501125"/>
            <a:ext cx="0" cy="762600"/>
          </a:xfrm>
          <a:prstGeom prst="straightConnector1">
            <a:avLst/>
          </a:prstGeom>
          <a:noFill/>
          <a:ln w="19050" cap="flat" cmpd="sng">
            <a:solidFill>
              <a:schemeClr val="dk1"/>
            </a:solidFill>
            <a:prstDash val="solid"/>
            <a:round/>
            <a:headEnd type="none" w="med" len="med"/>
            <a:tailEnd type="none" w="med" len="med"/>
          </a:ln>
        </p:spPr>
      </p:cxnSp>
      <p:cxnSp>
        <p:nvCxnSpPr>
          <p:cNvPr id="331" name="Google Shape;331;p40"/>
          <p:cNvCxnSpPr>
            <a:stCxn id="317" idx="3"/>
            <a:endCxn id="318" idx="1"/>
          </p:cNvCxnSpPr>
          <p:nvPr/>
        </p:nvCxnSpPr>
        <p:spPr>
          <a:xfrm>
            <a:off x="4150750" y="2120175"/>
            <a:ext cx="818400" cy="0"/>
          </a:xfrm>
          <a:prstGeom prst="straightConnector1">
            <a:avLst/>
          </a:prstGeom>
          <a:noFill/>
          <a:ln w="19050" cap="flat" cmpd="sng">
            <a:solidFill>
              <a:schemeClr val="dk1"/>
            </a:solidFill>
            <a:prstDash val="solid"/>
            <a:round/>
            <a:headEnd type="none" w="med" len="med"/>
            <a:tailEnd type="none" w="med" len="med"/>
          </a:ln>
        </p:spPr>
      </p:cxnSp>
      <p:cxnSp>
        <p:nvCxnSpPr>
          <p:cNvPr id="332" name="Google Shape;332;p40"/>
          <p:cNvCxnSpPr>
            <a:stCxn id="318" idx="2"/>
            <a:endCxn id="319" idx="0"/>
          </p:cNvCxnSpPr>
          <p:nvPr/>
        </p:nvCxnSpPr>
        <p:spPr>
          <a:xfrm>
            <a:off x="5352250" y="2501175"/>
            <a:ext cx="0" cy="762600"/>
          </a:xfrm>
          <a:prstGeom prst="straightConnector1">
            <a:avLst/>
          </a:prstGeom>
          <a:noFill/>
          <a:ln w="19050" cap="flat" cmpd="sng">
            <a:solidFill>
              <a:schemeClr val="dk1"/>
            </a:solidFill>
            <a:prstDash val="solid"/>
            <a:round/>
            <a:headEnd type="none" w="med" len="med"/>
            <a:tailEnd type="none" w="med" len="med"/>
          </a:ln>
        </p:spPr>
      </p:cxnSp>
      <p:cxnSp>
        <p:nvCxnSpPr>
          <p:cNvPr id="333" name="Google Shape;333;p40"/>
          <p:cNvCxnSpPr>
            <a:stCxn id="319" idx="1"/>
            <a:endCxn id="320" idx="3"/>
          </p:cNvCxnSpPr>
          <p:nvPr/>
        </p:nvCxnSpPr>
        <p:spPr>
          <a:xfrm rot="10800000">
            <a:off x="4150750" y="3644725"/>
            <a:ext cx="818400" cy="0"/>
          </a:xfrm>
          <a:prstGeom prst="straightConnector1">
            <a:avLst/>
          </a:prstGeom>
          <a:noFill/>
          <a:ln w="19050" cap="flat" cmpd="sng">
            <a:solidFill>
              <a:schemeClr val="dk1"/>
            </a:solidFill>
            <a:prstDash val="solid"/>
            <a:round/>
            <a:headEnd type="none" w="med" len="med"/>
            <a:tailEnd type="none" w="med" len="med"/>
          </a:ln>
        </p:spPr>
      </p:cxnSp>
      <p:pic>
        <p:nvPicPr>
          <p:cNvPr id="334" name="Google Shape;334;p40"/>
          <p:cNvPicPr preferRelativeResize="0"/>
          <p:nvPr/>
        </p:nvPicPr>
        <p:blipFill>
          <a:blip r:embed="rId3">
            <a:alphaModFix/>
          </a:blip>
          <a:stretch>
            <a:fillRect/>
          </a:stretch>
        </p:blipFill>
        <p:spPr>
          <a:xfrm>
            <a:off x="3588038" y="1940562"/>
            <a:ext cx="359237" cy="359237"/>
          </a:xfrm>
          <a:prstGeom prst="rect">
            <a:avLst/>
          </a:prstGeom>
          <a:noFill/>
          <a:ln>
            <a:noFill/>
          </a:ln>
        </p:spPr>
      </p:pic>
      <p:pic>
        <p:nvPicPr>
          <p:cNvPr id="335" name="Google Shape;335;p40"/>
          <p:cNvPicPr preferRelativeResize="0"/>
          <p:nvPr/>
        </p:nvPicPr>
        <p:blipFill>
          <a:blip r:embed="rId4">
            <a:alphaModFix/>
          </a:blip>
          <a:stretch>
            <a:fillRect/>
          </a:stretch>
        </p:blipFill>
        <p:spPr>
          <a:xfrm>
            <a:off x="5172625" y="1940563"/>
            <a:ext cx="359225" cy="359225"/>
          </a:xfrm>
          <a:prstGeom prst="rect">
            <a:avLst/>
          </a:prstGeom>
          <a:noFill/>
          <a:ln>
            <a:noFill/>
          </a:ln>
        </p:spPr>
      </p:pic>
      <p:pic>
        <p:nvPicPr>
          <p:cNvPr id="336" name="Google Shape;336;p40"/>
          <p:cNvPicPr preferRelativeResize="0"/>
          <p:nvPr/>
        </p:nvPicPr>
        <p:blipFill>
          <a:blip r:embed="rId5">
            <a:alphaModFix/>
          </a:blip>
          <a:stretch>
            <a:fillRect/>
          </a:stretch>
        </p:blipFill>
        <p:spPr>
          <a:xfrm>
            <a:off x="5172647" y="3465172"/>
            <a:ext cx="359225" cy="359225"/>
          </a:xfrm>
          <a:prstGeom prst="rect">
            <a:avLst/>
          </a:prstGeom>
          <a:noFill/>
          <a:ln>
            <a:noFill/>
          </a:ln>
        </p:spPr>
      </p:pic>
      <p:pic>
        <p:nvPicPr>
          <p:cNvPr id="337" name="Google Shape;337;p40"/>
          <p:cNvPicPr preferRelativeResize="0"/>
          <p:nvPr/>
        </p:nvPicPr>
        <p:blipFill>
          <a:blip r:embed="rId6">
            <a:alphaModFix/>
          </a:blip>
          <a:stretch>
            <a:fillRect/>
          </a:stretch>
        </p:blipFill>
        <p:spPr>
          <a:xfrm>
            <a:off x="3588025" y="3465053"/>
            <a:ext cx="359225" cy="359247"/>
          </a:xfrm>
          <a:prstGeom prst="rect">
            <a:avLst/>
          </a:prstGeom>
          <a:noFill/>
          <a:ln>
            <a:noFill/>
          </a:ln>
        </p:spPr>
      </p:pic>
      <p:pic>
        <p:nvPicPr>
          <p:cNvPr id="338" name="Google Shape;338;p40"/>
          <p:cNvPicPr preferRelativeResize="0"/>
          <p:nvPr/>
        </p:nvPicPr>
        <p:blipFill>
          <a:blip r:embed="rId7">
            <a:alphaModFix/>
          </a:blip>
          <a:stretch>
            <a:fillRect/>
          </a:stretch>
        </p:blipFill>
        <p:spPr>
          <a:xfrm>
            <a:off x="8064600" y="234850"/>
            <a:ext cx="886950" cy="88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p41"/>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344" name="Google Shape;344;p41"/>
          <p:cNvSpPr txBox="1"/>
          <p:nvPr/>
        </p:nvSpPr>
        <p:spPr>
          <a:xfrm>
            <a:off x="526700" y="4632125"/>
            <a:ext cx="7704000" cy="330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950" i="1">
              <a:solidFill>
                <a:srgbClr val="38761D"/>
              </a:solidFill>
              <a:latin typeface="Lato"/>
              <a:ea typeface="Lato"/>
              <a:cs typeface="Lato"/>
              <a:sym typeface="Lato"/>
            </a:endParaRPr>
          </a:p>
        </p:txBody>
      </p:sp>
      <p:pic>
        <p:nvPicPr>
          <p:cNvPr id="345" name="Google Shape;345;p41"/>
          <p:cNvPicPr preferRelativeResize="0"/>
          <p:nvPr/>
        </p:nvPicPr>
        <p:blipFill>
          <a:blip r:embed="rId4">
            <a:alphaModFix/>
          </a:blip>
          <a:stretch>
            <a:fillRect/>
          </a:stretch>
        </p:blipFill>
        <p:spPr>
          <a:xfrm>
            <a:off x="5986425" y="1269250"/>
            <a:ext cx="1696950" cy="3501271"/>
          </a:xfrm>
          <a:prstGeom prst="rect">
            <a:avLst/>
          </a:prstGeom>
          <a:noFill/>
          <a:ln>
            <a:noFill/>
          </a:ln>
        </p:spPr>
      </p:pic>
      <p:pic>
        <p:nvPicPr>
          <p:cNvPr id="346" name="Google Shape;346;p41"/>
          <p:cNvPicPr preferRelativeResize="0"/>
          <p:nvPr/>
        </p:nvPicPr>
        <p:blipFill>
          <a:blip r:embed="rId5">
            <a:alphaModFix/>
          </a:blip>
          <a:stretch>
            <a:fillRect/>
          </a:stretch>
        </p:blipFill>
        <p:spPr>
          <a:xfrm>
            <a:off x="945600" y="1269247"/>
            <a:ext cx="1696950" cy="3501250"/>
          </a:xfrm>
          <a:prstGeom prst="rect">
            <a:avLst/>
          </a:prstGeom>
          <a:noFill/>
          <a:ln>
            <a:noFill/>
          </a:ln>
        </p:spPr>
      </p:pic>
      <p:pic>
        <p:nvPicPr>
          <p:cNvPr id="347" name="Google Shape;347;p41"/>
          <p:cNvPicPr preferRelativeResize="0"/>
          <p:nvPr/>
        </p:nvPicPr>
        <p:blipFill>
          <a:blip r:embed="rId6">
            <a:alphaModFix/>
          </a:blip>
          <a:stretch>
            <a:fillRect/>
          </a:stretch>
        </p:blipFill>
        <p:spPr>
          <a:xfrm>
            <a:off x="3466013" y="1269200"/>
            <a:ext cx="1696950" cy="3501294"/>
          </a:xfrm>
          <a:prstGeom prst="rect">
            <a:avLst/>
          </a:prstGeom>
          <a:noFill/>
          <a:ln>
            <a:noFill/>
          </a:ln>
        </p:spPr>
      </p:pic>
      <p:sp>
        <p:nvSpPr>
          <p:cNvPr id="348" name="Google Shape;348;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App Wireframe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581058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Company Description</a:t>
            </a:r>
            <a:endParaRPr dirty="0"/>
          </a:p>
        </p:txBody>
      </p:sp>
      <p:sp>
        <p:nvSpPr>
          <p:cNvPr id="194" name="Google Shape;194;p30"/>
          <p:cNvSpPr txBox="1">
            <a:spLocks noGrp="1"/>
          </p:cNvSpPr>
          <p:nvPr>
            <p:ph type="body" idx="1"/>
          </p:nvPr>
        </p:nvSpPr>
        <p:spPr>
          <a:xfrm>
            <a:off x="720000" y="1287725"/>
            <a:ext cx="7704000" cy="3344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US" sz="1300" dirty="0"/>
              <a:t>Lawn Buddy is a startup company operating a lawn service platform that allows lawn owners to:</a:t>
            </a:r>
          </a:p>
          <a:p>
            <a:pPr lvl="1" indent="-311150">
              <a:spcBef>
                <a:spcPts val="0"/>
              </a:spcBef>
              <a:buSzPts val="1300"/>
              <a:buChar char="●"/>
            </a:pPr>
            <a:r>
              <a:rPr lang="en-US" sz="1300" dirty="0"/>
              <a:t>Input information about their lawn with the help of machine learning and image processing to help identify what services the lawn needs most</a:t>
            </a:r>
          </a:p>
          <a:p>
            <a:pPr lvl="1" indent="-311150">
              <a:spcBef>
                <a:spcPts val="0"/>
              </a:spcBef>
              <a:buSzPts val="1300"/>
              <a:buChar char="●"/>
            </a:pPr>
            <a:r>
              <a:rPr lang="en-US" sz="1300" dirty="0"/>
              <a:t>Schedule and confirm lawn service appointment</a:t>
            </a:r>
          </a:p>
          <a:p>
            <a:pPr marL="457200" lvl="0" indent="-311150" algn="l" rtl="0">
              <a:spcBef>
                <a:spcPts val="0"/>
              </a:spcBef>
              <a:spcAft>
                <a:spcPts val="0"/>
              </a:spcAft>
              <a:buSzPts val="1300"/>
              <a:buChar char="●"/>
            </a:pPr>
            <a:r>
              <a:rPr lang="en" sz="1300" b="1" dirty="0"/>
              <a:t>Mission Statement:</a:t>
            </a:r>
            <a:r>
              <a:rPr lang="en" sz="1300" dirty="0"/>
              <a:t> Lawn Buddy is on a mission to provide expertise lawn care services for everyone, everywhere. We strive for innovation by providing services at the touch of a button.  </a:t>
            </a:r>
            <a:endParaRPr sz="1300" dirty="0"/>
          </a:p>
          <a:p>
            <a:pPr marL="457200" lvl="0" indent="0" algn="l" rtl="0">
              <a:spcBef>
                <a:spcPts val="0"/>
              </a:spcBef>
              <a:spcAft>
                <a:spcPts val="0"/>
              </a:spcAft>
              <a:buNone/>
            </a:pPr>
            <a:endParaRPr sz="1300" dirty="0"/>
          </a:p>
          <a:p>
            <a:pPr marL="457200" lvl="0" indent="-311150" algn="l" rtl="0">
              <a:spcBef>
                <a:spcPts val="0"/>
              </a:spcBef>
              <a:spcAft>
                <a:spcPts val="0"/>
              </a:spcAft>
              <a:buSzPts val="1300"/>
              <a:buChar char="●"/>
            </a:pPr>
            <a:r>
              <a:rPr lang="en" sz="1300" b="1" dirty="0"/>
              <a:t>Vision and Goals: </a:t>
            </a:r>
            <a:r>
              <a:rPr lang="en" sz="1300" dirty="0"/>
              <a:t>At Lawn Buddy our vision is to service all communities, all over the country in order to provide lawn care for all types of localities. We want to build a place where people can mutually recognize the ethics of environmental care and community engagement</a:t>
            </a:r>
            <a:r>
              <a:rPr lang="en" sz="1300"/>
              <a:t>. </a:t>
            </a:r>
            <a:endParaRPr sz="1300" dirty="0"/>
          </a:p>
        </p:txBody>
      </p:sp>
      <p:pic>
        <p:nvPicPr>
          <p:cNvPr id="195" name="Google Shape;195;p30"/>
          <p:cNvPicPr preferRelativeResize="0"/>
          <p:nvPr/>
        </p:nvPicPr>
        <p:blipFill>
          <a:blip r:embed="rId3">
            <a:alphaModFix/>
          </a:blip>
          <a:stretch>
            <a:fillRect/>
          </a:stretch>
        </p:blipFill>
        <p:spPr>
          <a:xfrm>
            <a:off x="8064600" y="234850"/>
            <a:ext cx="886950" cy="886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2"/>
          <p:cNvSpPr txBox="1">
            <a:spLocks noGrp="1"/>
          </p:cNvSpPr>
          <p:nvPr>
            <p:ph type="subTitle" idx="1"/>
          </p:nvPr>
        </p:nvSpPr>
        <p:spPr>
          <a:xfrm>
            <a:off x="720000" y="1308275"/>
            <a:ext cx="7532700" cy="30660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Arial"/>
              <a:buChar char="●"/>
            </a:pPr>
            <a:r>
              <a:rPr lang="en" sz="1200" u="sng">
                <a:highlight>
                  <a:schemeClr val="lt1"/>
                </a:highlight>
                <a:latin typeface="Arial"/>
                <a:ea typeface="Arial"/>
                <a:cs typeface="Arial"/>
                <a:sym typeface="Arial"/>
                <a:hlinkClick r:id="rId3"/>
              </a:rPr>
              <a:t>https://www.homewyse.com/services/cost_to_mow_lawn.html</a:t>
            </a:r>
            <a:endParaRPr sz="1200">
              <a:highlight>
                <a:schemeClr val="lt1"/>
              </a:highlight>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en" sz="1200" u="sng">
                <a:latin typeface="Arial"/>
                <a:ea typeface="Arial"/>
                <a:cs typeface="Arial"/>
                <a:sym typeface="Arial"/>
                <a:hlinkClick r:id="rId4"/>
              </a:rPr>
              <a:t>https://www.thedroidsonroids.com/blog/quality-assurance-mobile-web-app-development-process</a:t>
            </a:r>
            <a:endParaRPr sz="1200">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en" sz="1200" u="sng">
                <a:latin typeface="Arial"/>
                <a:ea typeface="Arial"/>
                <a:cs typeface="Arial"/>
                <a:sym typeface="Arial"/>
                <a:hlinkClick r:id="rId5"/>
              </a:rPr>
              <a:t>https://spdload.com/blog/app-development-cost/</a:t>
            </a:r>
            <a:endParaRPr sz="1200">
              <a:highlight>
                <a:schemeClr val="lt1"/>
              </a:highlight>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en" sz="1200" u="sng">
                <a:latin typeface="Arial"/>
                <a:ea typeface="Arial"/>
                <a:cs typeface="Arial"/>
                <a:sym typeface="Arial"/>
                <a:hlinkClick r:id="rId6"/>
              </a:rPr>
              <a:t>https://www.usertesting.com/blog/how-to-implement-the-lean-startup-at-large-organizations#:~:text=Leap%2Dof%2Dfaith%20assumptions%20are,share%20it%20with%20their%20friends</a:t>
            </a:r>
            <a:endParaRPr sz="1200">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en" sz="1200" u="sng">
                <a:latin typeface="Arial"/>
                <a:ea typeface="Arial"/>
                <a:cs typeface="Arial"/>
                <a:sym typeface="Arial"/>
                <a:hlinkClick r:id="rId7"/>
              </a:rPr>
              <a:t>https://krify.co/ultimate-guide-to-design-and-develop-a-web-or-mobile-minimum-viable-product/</a:t>
            </a:r>
            <a:endParaRPr sz="1200">
              <a:highlight>
                <a:schemeClr val="lt1"/>
              </a:highlight>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en" sz="1200" u="sng">
                <a:latin typeface="Arial"/>
                <a:ea typeface="Arial"/>
                <a:cs typeface="Arial"/>
                <a:sym typeface="Arial"/>
                <a:hlinkClick r:id="rId6"/>
              </a:rPr>
              <a:t>https://www.usertesting.com/blog/how-to-implement-the-lean-startup-at-large-organizations#:~:text=Leap%2Dof%2Dfaith%20assumptions%20are,share%20it%20with%20their%20friends</a:t>
            </a:r>
            <a:endParaRPr sz="1200">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en" sz="1200" u="sng">
                <a:latin typeface="Arial"/>
                <a:ea typeface="Arial"/>
                <a:cs typeface="Arial"/>
                <a:sym typeface="Arial"/>
                <a:hlinkClick r:id="rId7"/>
              </a:rPr>
              <a:t>https://krify.co/ultimate-guide-to-design-and-develop-a-web-or-mobile-minimum-viable-product/</a:t>
            </a:r>
            <a:endParaRPr sz="1200">
              <a:highlight>
                <a:schemeClr val="lt1"/>
              </a:highlight>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en" sz="1100" u="sng">
                <a:latin typeface="Arial"/>
                <a:ea typeface="Arial"/>
                <a:cs typeface="Arial"/>
                <a:sym typeface="Arial"/>
                <a:hlinkClick r:id="rId8"/>
              </a:rPr>
              <a:t>https://dev.to/theme_selection/best-web-development-stack-2jpe</a:t>
            </a:r>
            <a:endParaRPr sz="1200">
              <a:highlight>
                <a:schemeClr val="lt1"/>
              </a:highlight>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en" sz="1200" u="sng">
                <a:latin typeface="Arial"/>
                <a:ea typeface="Arial"/>
                <a:cs typeface="Arial"/>
                <a:sym typeface="Arial"/>
                <a:hlinkClick r:id="rId9"/>
              </a:rPr>
              <a:t>https://hbr.org/2014/11/7-marketing-technologies-every-company-must-use</a:t>
            </a:r>
            <a:endParaRPr sz="1200">
              <a:highlight>
                <a:schemeClr val="lt1"/>
              </a:highlight>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en" sz="1200" u="sng">
                <a:highlight>
                  <a:schemeClr val="lt1"/>
                </a:highlight>
                <a:latin typeface="Arial"/>
                <a:ea typeface="Arial"/>
                <a:cs typeface="Arial"/>
                <a:sym typeface="Arial"/>
                <a:hlinkClick r:id="rId10"/>
              </a:rPr>
              <a:t>https://www.method.me/blog/lawn-care-industry-stats/</a:t>
            </a:r>
            <a:endParaRPr sz="1200">
              <a:highlight>
                <a:schemeClr val="lt1"/>
              </a:highlight>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200">
              <a:highlight>
                <a:schemeClr val="lt1"/>
              </a:highlight>
              <a:latin typeface="Arial"/>
              <a:ea typeface="Arial"/>
              <a:cs typeface="Arial"/>
              <a:sym typeface="Arial"/>
            </a:endParaRPr>
          </a:p>
        </p:txBody>
      </p:sp>
      <p:sp>
        <p:nvSpPr>
          <p:cNvPr id="354" name="Google Shape;354;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Sources</a:t>
            </a:r>
            <a:endParaRPr/>
          </a:p>
        </p:txBody>
      </p:sp>
      <p:pic>
        <p:nvPicPr>
          <p:cNvPr id="355" name="Google Shape;355;p42"/>
          <p:cNvPicPr preferRelativeResize="0"/>
          <p:nvPr/>
        </p:nvPicPr>
        <p:blipFill>
          <a:blip r:embed="rId11">
            <a:alphaModFix/>
          </a:blip>
          <a:stretch>
            <a:fillRect/>
          </a:stretch>
        </p:blipFill>
        <p:spPr>
          <a:xfrm>
            <a:off x="8064600" y="234850"/>
            <a:ext cx="886950" cy="88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678770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Customer Segmentation Strategy </a:t>
            </a:r>
          </a:p>
        </p:txBody>
      </p:sp>
      <p:pic>
        <p:nvPicPr>
          <p:cNvPr id="195" name="Google Shape;195;p30"/>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3" name="Text Placeholder 2">
            <a:extLst>
              <a:ext uri="{FF2B5EF4-FFF2-40B4-BE49-F238E27FC236}">
                <a16:creationId xmlns:a16="http://schemas.microsoft.com/office/drawing/2014/main" id="{25ACA126-3D58-3A63-935C-6AC24609044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404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519352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AI/Data Strategy</a:t>
            </a:r>
          </a:p>
        </p:txBody>
      </p:sp>
      <p:pic>
        <p:nvPicPr>
          <p:cNvPr id="195" name="Google Shape;195;p30"/>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3" name="Text Placeholder 2">
            <a:extLst>
              <a:ext uri="{FF2B5EF4-FFF2-40B4-BE49-F238E27FC236}">
                <a16:creationId xmlns:a16="http://schemas.microsoft.com/office/drawing/2014/main" id="{25ACA126-3D58-3A63-935C-6AC24609044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2431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21" name="Google Shape;321;p40"/>
          <p:cNvSpPr txBox="1">
            <a:spLocks noGrp="1"/>
          </p:cNvSpPr>
          <p:nvPr>
            <p:ph type="title" idx="8"/>
          </p:nvPr>
        </p:nvSpPr>
        <p:spPr>
          <a:xfrm>
            <a:off x="720000" y="445025"/>
            <a:ext cx="520082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Value Network </a:t>
            </a:r>
          </a:p>
        </p:txBody>
      </p:sp>
      <p:pic>
        <p:nvPicPr>
          <p:cNvPr id="338" name="Google Shape;338;p40"/>
          <p:cNvPicPr preferRelativeResize="0"/>
          <p:nvPr/>
        </p:nvPicPr>
        <p:blipFill>
          <a:blip r:embed="rId3">
            <a:alphaModFix/>
          </a:blip>
          <a:stretch>
            <a:fillRect/>
          </a:stretch>
        </p:blipFill>
        <p:spPr>
          <a:xfrm>
            <a:off x="8115835" y="238321"/>
            <a:ext cx="886950" cy="886950"/>
          </a:xfrm>
          <a:prstGeom prst="rect">
            <a:avLst/>
          </a:prstGeom>
          <a:noFill/>
          <a:ln>
            <a:noFill/>
          </a:ln>
        </p:spPr>
      </p:pic>
      <p:sp>
        <p:nvSpPr>
          <p:cNvPr id="278" name="Google Shape;317;p40">
            <a:extLst>
              <a:ext uri="{FF2B5EF4-FFF2-40B4-BE49-F238E27FC236}">
                <a16:creationId xmlns:a16="http://schemas.microsoft.com/office/drawing/2014/main" id="{EE7893EA-20AE-406B-2FC0-F3FBDF0C5C6B}"/>
              </a:ext>
            </a:extLst>
          </p:cNvPr>
          <p:cNvSpPr/>
          <p:nvPr/>
        </p:nvSpPr>
        <p:spPr>
          <a:xfrm>
            <a:off x="1917884" y="1960156"/>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318;p40">
            <a:extLst>
              <a:ext uri="{FF2B5EF4-FFF2-40B4-BE49-F238E27FC236}">
                <a16:creationId xmlns:a16="http://schemas.microsoft.com/office/drawing/2014/main" id="{94C62844-2988-145F-D4D5-1B58B91DE262}"/>
              </a:ext>
            </a:extLst>
          </p:cNvPr>
          <p:cNvSpPr/>
          <p:nvPr/>
        </p:nvSpPr>
        <p:spPr>
          <a:xfrm>
            <a:off x="6511153" y="1963627"/>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19;p40">
            <a:extLst>
              <a:ext uri="{FF2B5EF4-FFF2-40B4-BE49-F238E27FC236}">
                <a16:creationId xmlns:a16="http://schemas.microsoft.com/office/drawing/2014/main" id="{549E6C62-1EF9-4272-6120-F1F8C821AFA7}"/>
              </a:ext>
            </a:extLst>
          </p:cNvPr>
          <p:cNvSpPr/>
          <p:nvPr/>
        </p:nvSpPr>
        <p:spPr>
          <a:xfrm>
            <a:off x="6511153" y="3411977"/>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20;p40">
            <a:extLst>
              <a:ext uri="{FF2B5EF4-FFF2-40B4-BE49-F238E27FC236}">
                <a16:creationId xmlns:a16="http://schemas.microsoft.com/office/drawing/2014/main" id="{3EC6FF8A-3119-68DD-6A4F-96E4AC8D908E}"/>
              </a:ext>
            </a:extLst>
          </p:cNvPr>
          <p:cNvSpPr/>
          <p:nvPr/>
        </p:nvSpPr>
        <p:spPr>
          <a:xfrm>
            <a:off x="1917884" y="3408506"/>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22;p40">
            <a:extLst>
              <a:ext uri="{FF2B5EF4-FFF2-40B4-BE49-F238E27FC236}">
                <a16:creationId xmlns:a16="http://schemas.microsoft.com/office/drawing/2014/main" id="{2CBE12F4-AA6F-E251-0FB9-9070E97F0358}"/>
              </a:ext>
            </a:extLst>
          </p:cNvPr>
          <p:cNvSpPr txBox="1">
            <a:spLocks/>
          </p:cNvSpPr>
          <p:nvPr/>
        </p:nvSpPr>
        <p:spPr>
          <a:xfrm>
            <a:off x="-191522" y="3625753"/>
            <a:ext cx="2107500"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spcAft>
                <a:spcPts val="1600"/>
              </a:spcAft>
            </a:pPr>
            <a:r>
              <a:rPr lang="en-US" sz="1100" dirty="0"/>
              <a:t>Sell data to third parties for research and additional Services</a:t>
            </a:r>
          </a:p>
        </p:txBody>
      </p:sp>
      <p:sp>
        <p:nvSpPr>
          <p:cNvPr id="283" name="Google Shape;323;p40">
            <a:extLst>
              <a:ext uri="{FF2B5EF4-FFF2-40B4-BE49-F238E27FC236}">
                <a16:creationId xmlns:a16="http://schemas.microsoft.com/office/drawing/2014/main" id="{C05618E6-C810-2F6B-934C-CC52D5A7D84D}"/>
              </a:ext>
            </a:extLst>
          </p:cNvPr>
          <p:cNvSpPr txBox="1">
            <a:spLocks noGrp="1"/>
          </p:cNvSpPr>
          <p:nvPr>
            <p:ph type="title"/>
          </p:nvPr>
        </p:nvSpPr>
        <p:spPr>
          <a:xfrm>
            <a:off x="453458" y="1923910"/>
            <a:ext cx="1452102"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000" dirty="0"/>
              <a:t>Homeowner</a:t>
            </a:r>
            <a:endParaRPr sz="1000" dirty="0"/>
          </a:p>
        </p:txBody>
      </p:sp>
      <p:sp>
        <p:nvSpPr>
          <p:cNvPr id="284" name="Google Shape;324;p40">
            <a:extLst>
              <a:ext uri="{FF2B5EF4-FFF2-40B4-BE49-F238E27FC236}">
                <a16:creationId xmlns:a16="http://schemas.microsoft.com/office/drawing/2014/main" id="{9B1FDB7C-2270-0558-1970-437F8231666E}"/>
              </a:ext>
            </a:extLst>
          </p:cNvPr>
          <p:cNvSpPr txBox="1">
            <a:spLocks noGrp="1"/>
          </p:cNvSpPr>
          <p:nvPr>
            <p:ph type="subTitle" idx="1"/>
          </p:nvPr>
        </p:nvSpPr>
        <p:spPr>
          <a:xfrm>
            <a:off x="137529" y="2227913"/>
            <a:ext cx="1778475" cy="665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000" dirty="0"/>
              <a:t>Use tool to provide information about lawn, schedule appointment, and confirm payments</a:t>
            </a:r>
            <a:endParaRPr sz="1000" dirty="0"/>
          </a:p>
        </p:txBody>
      </p:sp>
      <p:sp>
        <p:nvSpPr>
          <p:cNvPr id="285" name="Google Shape;325;p40">
            <a:extLst>
              <a:ext uri="{FF2B5EF4-FFF2-40B4-BE49-F238E27FC236}">
                <a16:creationId xmlns:a16="http://schemas.microsoft.com/office/drawing/2014/main" id="{0AE2FB80-69B7-DE99-81CC-3C8CE8437162}"/>
              </a:ext>
            </a:extLst>
          </p:cNvPr>
          <p:cNvSpPr txBox="1">
            <a:spLocks noGrp="1"/>
          </p:cNvSpPr>
          <p:nvPr>
            <p:ph type="title" idx="2"/>
          </p:nvPr>
        </p:nvSpPr>
        <p:spPr>
          <a:xfrm>
            <a:off x="7291211" y="1952091"/>
            <a:ext cx="1452075"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t>Home Improvement Stores</a:t>
            </a:r>
            <a:endParaRPr sz="1000" dirty="0"/>
          </a:p>
        </p:txBody>
      </p:sp>
      <p:sp>
        <p:nvSpPr>
          <p:cNvPr id="286" name="Google Shape;327;p40">
            <a:extLst>
              <a:ext uri="{FF2B5EF4-FFF2-40B4-BE49-F238E27FC236}">
                <a16:creationId xmlns:a16="http://schemas.microsoft.com/office/drawing/2014/main" id="{D7C00E5C-657F-8E40-52DA-422FF245A77C}"/>
              </a:ext>
            </a:extLst>
          </p:cNvPr>
          <p:cNvSpPr txBox="1">
            <a:spLocks noGrp="1"/>
          </p:cNvSpPr>
          <p:nvPr>
            <p:ph type="title" idx="4"/>
          </p:nvPr>
        </p:nvSpPr>
        <p:spPr>
          <a:xfrm>
            <a:off x="463903" y="3338401"/>
            <a:ext cx="1452102" cy="527700"/>
          </a:xfrm>
          <a:prstGeom prst="rect">
            <a:avLst/>
          </a:prstGeom>
        </p:spPr>
        <p:txBody>
          <a:bodyPr spcFirstLastPara="1" wrap="square" lIns="91425" tIns="91425" rIns="91425" bIns="91425" anchor="ctr" anchorCtr="0">
            <a:noAutofit/>
          </a:bodyPr>
          <a:lstStyle/>
          <a:p>
            <a:r>
              <a:rPr lang="en-US" sz="1000" dirty="0"/>
              <a:t>Data Analytics</a:t>
            </a:r>
            <a:endParaRPr sz="1000" dirty="0"/>
          </a:p>
        </p:txBody>
      </p:sp>
      <p:sp>
        <p:nvSpPr>
          <p:cNvPr id="287" name="Google Shape;328;p40">
            <a:extLst>
              <a:ext uri="{FF2B5EF4-FFF2-40B4-BE49-F238E27FC236}">
                <a16:creationId xmlns:a16="http://schemas.microsoft.com/office/drawing/2014/main" id="{945C71D9-A757-7637-CD9B-A21EB7866C7E}"/>
              </a:ext>
            </a:extLst>
          </p:cNvPr>
          <p:cNvSpPr txBox="1">
            <a:spLocks noGrp="1"/>
          </p:cNvSpPr>
          <p:nvPr>
            <p:ph type="title" idx="6"/>
          </p:nvPr>
        </p:nvSpPr>
        <p:spPr>
          <a:xfrm>
            <a:off x="7280718" y="3395315"/>
            <a:ext cx="1452075" cy="4681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Homeowners Insurance</a:t>
            </a:r>
            <a:endParaRPr sz="1000" dirty="0"/>
          </a:p>
        </p:txBody>
      </p:sp>
      <p:cxnSp>
        <p:nvCxnSpPr>
          <p:cNvPr id="288" name="Google Shape;330;p40">
            <a:extLst>
              <a:ext uri="{FF2B5EF4-FFF2-40B4-BE49-F238E27FC236}">
                <a16:creationId xmlns:a16="http://schemas.microsoft.com/office/drawing/2014/main" id="{760F2113-3CEA-45DF-B32C-94E4AC390C1D}"/>
              </a:ext>
            </a:extLst>
          </p:cNvPr>
          <p:cNvCxnSpPr>
            <a:stCxn id="281" idx="0"/>
            <a:endCxn id="278" idx="2"/>
          </p:cNvCxnSpPr>
          <p:nvPr/>
        </p:nvCxnSpPr>
        <p:spPr>
          <a:xfrm flipV="1">
            <a:off x="2300984" y="2722156"/>
            <a:ext cx="0" cy="686350"/>
          </a:xfrm>
          <a:prstGeom prst="straightConnector1">
            <a:avLst/>
          </a:prstGeom>
          <a:noFill/>
          <a:ln w="19050" cap="flat" cmpd="sng">
            <a:solidFill>
              <a:schemeClr val="dk1"/>
            </a:solidFill>
            <a:prstDash val="solid"/>
            <a:round/>
            <a:headEnd type="none" w="med" len="med"/>
            <a:tailEnd type="none" w="med" len="med"/>
          </a:ln>
        </p:spPr>
      </p:cxnSp>
      <p:cxnSp>
        <p:nvCxnSpPr>
          <p:cNvPr id="289" name="Google Shape;331;p40">
            <a:extLst>
              <a:ext uri="{FF2B5EF4-FFF2-40B4-BE49-F238E27FC236}">
                <a16:creationId xmlns:a16="http://schemas.microsoft.com/office/drawing/2014/main" id="{8297AF60-F886-2A74-AD38-CE58CB7936C3}"/>
              </a:ext>
            </a:extLst>
          </p:cNvPr>
          <p:cNvCxnSpPr>
            <a:cxnSpLocks/>
            <a:stCxn id="292" idx="3"/>
            <a:endCxn id="279" idx="1"/>
          </p:cNvCxnSpPr>
          <p:nvPr/>
        </p:nvCxnSpPr>
        <p:spPr>
          <a:xfrm>
            <a:off x="4279020" y="2343195"/>
            <a:ext cx="2232133" cy="1432"/>
          </a:xfrm>
          <a:prstGeom prst="straightConnector1">
            <a:avLst/>
          </a:prstGeom>
          <a:noFill/>
          <a:ln w="19050" cap="flat" cmpd="sng">
            <a:solidFill>
              <a:schemeClr val="dk1"/>
            </a:solidFill>
            <a:prstDash val="solid"/>
            <a:round/>
            <a:headEnd type="none" w="med" len="med"/>
            <a:tailEnd type="none" w="med" len="med"/>
          </a:ln>
        </p:spPr>
      </p:cxnSp>
      <p:cxnSp>
        <p:nvCxnSpPr>
          <p:cNvPr id="290" name="Google Shape;332;p40">
            <a:extLst>
              <a:ext uri="{FF2B5EF4-FFF2-40B4-BE49-F238E27FC236}">
                <a16:creationId xmlns:a16="http://schemas.microsoft.com/office/drawing/2014/main" id="{3972955C-89E4-6245-B7EE-87ECD561FA02}"/>
              </a:ext>
            </a:extLst>
          </p:cNvPr>
          <p:cNvCxnSpPr>
            <a:stCxn id="279" idx="2"/>
            <a:endCxn id="280" idx="0"/>
          </p:cNvCxnSpPr>
          <p:nvPr/>
        </p:nvCxnSpPr>
        <p:spPr>
          <a:xfrm>
            <a:off x="6894253" y="2725627"/>
            <a:ext cx="0" cy="686350"/>
          </a:xfrm>
          <a:prstGeom prst="straightConnector1">
            <a:avLst/>
          </a:prstGeom>
          <a:noFill/>
          <a:ln w="19050" cap="flat" cmpd="sng">
            <a:solidFill>
              <a:schemeClr val="dk1"/>
            </a:solidFill>
            <a:prstDash val="solid"/>
            <a:round/>
            <a:headEnd type="none" w="med" len="med"/>
            <a:tailEnd type="none" w="med" len="med"/>
          </a:ln>
        </p:spPr>
      </p:cxnSp>
      <p:cxnSp>
        <p:nvCxnSpPr>
          <p:cNvPr id="291" name="Google Shape;333;p40">
            <a:extLst>
              <a:ext uri="{FF2B5EF4-FFF2-40B4-BE49-F238E27FC236}">
                <a16:creationId xmlns:a16="http://schemas.microsoft.com/office/drawing/2014/main" id="{7BC3ADD7-240A-6EC7-B72A-4424E23E1BD3}"/>
              </a:ext>
            </a:extLst>
          </p:cNvPr>
          <p:cNvCxnSpPr>
            <a:cxnSpLocks/>
            <a:stCxn id="280" idx="1"/>
            <a:endCxn id="294" idx="3"/>
          </p:cNvCxnSpPr>
          <p:nvPr/>
        </p:nvCxnSpPr>
        <p:spPr>
          <a:xfrm flipH="1">
            <a:off x="4279020" y="3792977"/>
            <a:ext cx="2232133" cy="1673"/>
          </a:xfrm>
          <a:prstGeom prst="straightConnector1">
            <a:avLst/>
          </a:prstGeom>
          <a:noFill/>
          <a:ln w="19050" cap="flat" cmpd="sng">
            <a:solidFill>
              <a:schemeClr val="dk1"/>
            </a:solidFill>
            <a:prstDash val="solid"/>
            <a:round/>
            <a:headEnd type="none" w="med" len="med"/>
            <a:tailEnd type="none" w="med" len="med"/>
          </a:ln>
        </p:spPr>
      </p:cxnSp>
      <p:sp>
        <p:nvSpPr>
          <p:cNvPr id="292" name="Google Shape;317;p40">
            <a:extLst>
              <a:ext uri="{FF2B5EF4-FFF2-40B4-BE49-F238E27FC236}">
                <a16:creationId xmlns:a16="http://schemas.microsoft.com/office/drawing/2014/main" id="{27F71FCC-ED4C-EE78-2F47-D6AB7AF5A587}"/>
              </a:ext>
            </a:extLst>
          </p:cNvPr>
          <p:cNvSpPr/>
          <p:nvPr/>
        </p:nvSpPr>
        <p:spPr>
          <a:xfrm>
            <a:off x="3512820" y="196219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93" name="Google Shape;331;p40">
            <a:extLst>
              <a:ext uri="{FF2B5EF4-FFF2-40B4-BE49-F238E27FC236}">
                <a16:creationId xmlns:a16="http://schemas.microsoft.com/office/drawing/2014/main" id="{9ED1505A-7533-DAEE-A586-1DE09AD5392E}"/>
              </a:ext>
            </a:extLst>
          </p:cNvPr>
          <p:cNvCxnSpPr>
            <a:cxnSpLocks/>
            <a:stCxn id="278" idx="3"/>
            <a:endCxn id="292" idx="1"/>
          </p:cNvCxnSpPr>
          <p:nvPr/>
        </p:nvCxnSpPr>
        <p:spPr>
          <a:xfrm>
            <a:off x="2684084" y="2341156"/>
            <a:ext cx="828736" cy="2039"/>
          </a:xfrm>
          <a:prstGeom prst="straightConnector1">
            <a:avLst/>
          </a:prstGeom>
          <a:noFill/>
          <a:ln w="19050" cap="flat" cmpd="sng">
            <a:solidFill>
              <a:schemeClr val="dk1"/>
            </a:solidFill>
            <a:prstDash val="solid"/>
            <a:round/>
            <a:headEnd type="none" w="med" len="med"/>
            <a:tailEnd type="none" w="med" len="med"/>
          </a:ln>
        </p:spPr>
      </p:cxnSp>
      <p:sp>
        <p:nvSpPr>
          <p:cNvPr id="294" name="Google Shape;317;p40">
            <a:extLst>
              <a:ext uri="{FF2B5EF4-FFF2-40B4-BE49-F238E27FC236}">
                <a16:creationId xmlns:a16="http://schemas.microsoft.com/office/drawing/2014/main" id="{824ABDDF-755D-D2A4-154C-EF6CB4FF51DA}"/>
              </a:ext>
            </a:extLst>
          </p:cNvPr>
          <p:cNvSpPr/>
          <p:nvPr/>
        </p:nvSpPr>
        <p:spPr>
          <a:xfrm>
            <a:off x="3512820" y="3413650"/>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95" name="Google Shape;333;p40">
            <a:extLst>
              <a:ext uri="{FF2B5EF4-FFF2-40B4-BE49-F238E27FC236}">
                <a16:creationId xmlns:a16="http://schemas.microsoft.com/office/drawing/2014/main" id="{65B3AF91-3670-8771-11E0-92B9E8623AFB}"/>
              </a:ext>
            </a:extLst>
          </p:cNvPr>
          <p:cNvCxnSpPr>
            <a:cxnSpLocks/>
            <a:stCxn id="294" idx="1"/>
            <a:endCxn id="281" idx="3"/>
          </p:cNvCxnSpPr>
          <p:nvPr/>
        </p:nvCxnSpPr>
        <p:spPr>
          <a:xfrm flipH="1" flipV="1">
            <a:off x="2684084" y="3789506"/>
            <a:ext cx="828736" cy="5144"/>
          </a:xfrm>
          <a:prstGeom prst="straightConnector1">
            <a:avLst/>
          </a:prstGeom>
          <a:noFill/>
          <a:ln w="19050" cap="flat" cmpd="sng">
            <a:solidFill>
              <a:schemeClr val="dk1"/>
            </a:solidFill>
            <a:prstDash val="solid"/>
            <a:round/>
            <a:headEnd type="none" w="med" len="med"/>
            <a:tailEnd type="none" w="med" len="med"/>
          </a:ln>
        </p:spPr>
      </p:cxnSp>
      <p:sp>
        <p:nvSpPr>
          <p:cNvPr id="296" name="Google Shape;323;p40">
            <a:extLst>
              <a:ext uri="{FF2B5EF4-FFF2-40B4-BE49-F238E27FC236}">
                <a16:creationId xmlns:a16="http://schemas.microsoft.com/office/drawing/2014/main" id="{ADCCF242-E8A9-785F-A3B9-10D23D531A16}"/>
              </a:ext>
            </a:extLst>
          </p:cNvPr>
          <p:cNvSpPr txBox="1">
            <a:spLocks/>
          </p:cNvSpPr>
          <p:nvPr/>
        </p:nvSpPr>
        <p:spPr>
          <a:xfrm>
            <a:off x="2900177" y="1629146"/>
            <a:ext cx="1987116" cy="3606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Poppins SemiBold"/>
              <a:buNone/>
              <a:defRPr sz="25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9pPr>
          </a:lstStyle>
          <a:p>
            <a:pPr algn="ctr"/>
            <a:r>
              <a:rPr lang="en-US" sz="1000" dirty="0"/>
              <a:t>Credit Payment Service</a:t>
            </a:r>
          </a:p>
        </p:txBody>
      </p:sp>
      <p:sp>
        <p:nvSpPr>
          <p:cNvPr id="297" name="Google Shape;323;p40">
            <a:extLst>
              <a:ext uri="{FF2B5EF4-FFF2-40B4-BE49-F238E27FC236}">
                <a16:creationId xmlns:a16="http://schemas.microsoft.com/office/drawing/2014/main" id="{4EB810E4-38D0-B064-2BB2-107CFDD4CB8D}"/>
              </a:ext>
            </a:extLst>
          </p:cNvPr>
          <p:cNvSpPr txBox="1">
            <a:spLocks/>
          </p:cNvSpPr>
          <p:nvPr/>
        </p:nvSpPr>
        <p:spPr>
          <a:xfrm>
            <a:off x="3398287" y="4091094"/>
            <a:ext cx="99089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Poppins SemiBold"/>
              <a:buNone/>
              <a:defRPr sz="25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9pPr>
          </a:lstStyle>
          <a:p>
            <a:pPr algn="ctr"/>
            <a:r>
              <a:rPr lang="en-US" sz="1000" dirty="0"/>
              <a:t>AI Engineer</a:t>
            </a:r>
          </a:p>
        </p:txBody>
      </p:sp>
      <p:sp>
        <p:nvSpPr>
          <p:cNvPr id="298" name="Google Shape;317;p40">
            <a:extLst>
              <a:ext uri="{FF2B5EF4-FFF2-40B4-BE49-F238E27FC236}">
                <a16:creationId xmlns:a16="http://schemas.microsoft.com/office/drawing/2014/main" id="{12E824BB-350D-8894-5C13-4C8759C8CA88}"/>
              </a:ext>
            </a:extLst>
          </p:cNvPr>
          <p:cNvSpPr/>
          <p:nvPr/>
        </p:nvSpPr>
        <p:spPr>
          <a:xfrm>
            <a:off x="5154621" y="1947067"/>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317;p40">
            <a:extLst>
              <a:ext uri="{FF2B5EF4-FFF2-40B4-BE49-F238E27FC236}">
                <a16:creationId xmlns:a16="http://schemas.microsoft.com/office/drawing/2014/main" id="{DF4C6C08-8CFC-5D47-52CB-A377B4E68EF3}"/>
              </a:ext>
            </a:extLst>
          </p:cNvPr>
          <p:cNvSpPr/>
          <p:nvPr/>
        </p:nvSpPr>
        <p:spPr>
          <a:xfrm>
            <a:off x="5154621" y="3425141"/>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23;p40">
            <a:extLst>
              <a:ext uri="{FF2B5EF4-FFF2-40B4-BE49-F238E27FC236}">
                <a16:creationId xmlns:a16="http://schemas.microsoft.com/office/drawing/2014/main" id="{D1B8DC0A-15B9-69E6-961C-23A65F64A07C}"/>
              </a:ext>
            </a:extLst>
          </p:cNvPr>
          <p:cNvSpPr txBox="1">
            <a:spLocks/>
          </p:cNvSpPr>
          <p:nvPr/>
        </p:nvSpPr>
        <p:spPr>
          <a:xfrm>
            <a:off x="5042273" y="4094565"/>
            <a:ext cx="99089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Poppins SemiBold"/>
              <a:buNone/>
              <a:defRPr sz="25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9pPr>
          </a:lstStyle>
          <a:p>
            <a:pPr algn="ctr"/>
            <a:r>
              <a:rPr lang="en-US" sz="1000" dirty="0"/>
              <a:t>Other</a:t>
            </a:r>
          </a:p>
        </p:txBody>
      </p:sp>
      <p:sp>
        <p:nvSpPr>
          <p:cNvPr id="301" name="Google Shape;323;p40">
            <a:extLst>
              <a:ext uri="{FF2B5EF4-FFF2-40B4-BE49-F238E27FC236}">
                <a16:creationId xmlns:a16="http://schemas.microsoft.com/office/drawing/2014/main" id="{A5FCB619-50A7-B25D-0451-676A0A55B25C}"/>
              </a:ext>
            </a:extLst>
          </p:cNvPr>
          <p:cNvSpPr txBox="1">
            <a:spLocks/>
          </p:cNvSpPr>
          <p:nvPr/>
        </p:nvSpPr>
        <p:spPr>
          <a:xfrm>
            <a:off x="4830468" y="1544495"/>
            <a:ext cx="1385519"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Poppins SemiBold"/>
              <a:buNone/>
              <a:defRPr sz="25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9pPr>
          </a:lstStyle>
          <a:p>
            <a:pPr marL="0" lvl="0" indent="0" algn="r" rtl="0">
              <a:spcBef>
                <a:spcPts val="0"/>
              </a:spcBef>
              <a:spcAft>
                <a:spcPts val="0"/>
              </a:spcAft>
              <a:buNone/>
            </a:pPr>
            <a:r>
              <a:rPr lang="en-US" sz="1000" dirty="0"/>
              <a:t>Lawn Professional</a:t>
            </a:r>
          </a:p>
        </p:txBody>
      </p:sp>
      <p:pic>
        <p:nvPicPr>
          <p:cNvPr id="302" name="Picture 301">
            <a:extLst>
              <a:ext uri="{FF2B5EF4-FFF2-40B4-BE49-F238E27FC236}">
                <a16:creationId xmlns:a16="http://schemas.microsoft.com/office/drawing/2014/main" id="{EAEF41E0-3BBC-F871-7B2A-406E1DC740D6}"/>
              </a:ext>
            </a:extLst>
          </p:cNvPr>
          <p:cNvPicPr>
            <a:picLocks noChangeAspect="1"/>
          </p:cNvPicPr>
          <p:nvPr/>
        </p:nvPicPr>
        <p:blipFill>
          <a:blip r:embed="rId4"/>
          <a:stretch>
            <a:fillRect/>
          </a:stretch>
        </p:blipFill>
        <p:spPr>
          <a:xfrm>
            <a:off x="2123968" y="2161544"/>
            <a:ext cx="356616" cy="356616"/>
          </a:xfrm>
          <a:prstGeom prst="rect">
            <a:avLst/>
          </a:prstGeom>
        </p:spPr>
      </p:pic>
      <p:pic>
        <p:nvPicPr>
          <p:cNvPr id="303" name="Picture 302">
            <a:extLst>
              <a:ext uri="{FF2B5EF4-FFF2-40B4-BE49-F238E27FC236}">
                <a16:creationId xmlns:a16="http://schemas.microsoft.com/office/drawing/2014/main" id="{D6482052-AC6B-FC99-78B0-F214B63A1F4E}"/>
              </a:ext>
            </a:extLst>
          </p:cNvPr>
          <p:cNvPicPr>
            <a:picLocks noChangeAspect="1"/>
          </p:cNvPicPr>
          <p:nvPr/>
        </p:nvPicPr>
        <p:blipFill>
          <a:blip r:embed="rId5"/>
          <a:stretch>
            <a:fillRect/>
          </a:stretch>
        </p:blipFill>
        <p:spPr>
          <a:xfrm>
            <a:off x="5359413" y="2161544"/>
            <a:ext cx="356616" cy="356616"/>
          </a:xfrm>
          <a:prstGeom prst="rect">
            <a:avLst/>
          </a:prstGeom>
        </p:spPr>
      </p:pic>
      <p:pic>
        <p:nvPicPr>
          <p:cNvPr id="304" name="Picture 303">
            <a:extLst>
              <a:ext uri="{FF2B5EF4-FFF2-40B4-BE49-F238E27FC236}">
                <a16:creationId xmlns:a16="http://schemas.microsoft.com/office/drawing/2014/main" id="{29A8CF4F-E8BD-E16C-5B0B-98731C37466B}"/>
              </a:ext>
            </a:extLst>
          </p:cNvPr>
          <p:cNvPicPr>
            <a:picLocks noChangeAspect="1"/>
          </p:cNvPicPr>
          <p:nvPr/>
        </p:nvPicPr>
        <p:blipFill>
          <a:blip r:embed="rId6"/>
          <a:stretch>
            <a:fillRect/>
          </a:stretch>
        </p:blipFill>
        <p:spPr>
          <a:xfrm>
            <a:off x="3715427" y="3609953"/>
            <a:ext cx="356616" cy="356616"/>
          </a:xfrm>
          <a:prstGeom prst="rect">
            <a:avLst/>
          </a:prstGeom>
        </p:spPr>
      </p:pic>
      <p:pic>
        <p:nvPicPr>
          <p:cNvPr id="305" name="Picture 304">
            <a:extLst>
              <a:ext uri="{FF2B5EF4-FFF2-40B4-BE49-F238E27FC236}">
                <a16:creationId xmlns:a16="http://schemas.microsoft.com/office/drawing/2014/main" id="{6F20ED51-FE3B-7C11-EC94-F6155A183599}"/>
              </a:ext>
            </a:extLst>
          </p:cNvPr>
          <p:cNvPicPr>
            <a:picLocks noChangeAspect="1"/>
          </p:cNvPicPr>
          <p:nvPr/>
        </p:nvPicPr>
        <p:blipFill>
          <a:blip r:embed="rId7"/>
          <a:stretch>
            <a:fillRect/>
          </a:stretch>
        </p:blipFill>
        <p:spPr>
          <a:xfrm>
            <a:off x="6718193" y="3613414"/>
            <a:ext cx="356616" cy="356616"/>
          </a:xfrm>
          <a:prstGeom prst="rect">
            <a:avLst/>
          </a:prstGeom>
        </p:spPr>
      </p:pic>
      <p:pic>
        <p:nvPicPr>
          <p:cNvPr id="306" name="Picture 305">
            <a:extLst>
              <a:ext uri="{FF2B5EF4-FFF2-40B4-BE49-F238E27FC236}">
                <a16:creationId xmlns:a16="http://schemas.microsoft.com/office/drawing/2014/main" id="{679E7E58-9621-590E-DDF9-305747EBDB8A}"/>
              </a:ext>
            </a:extLst>
          </p:cNvPr>
          <p:cNvPicPr>
            <a:picLocks noChangeAspect="1"/>
          </p:cNvPicPr>
          <p:nvPr/>
        </p:nvPicPr>
        <p:blipFill>
          <a:blip r:embed="rId8"/>
          <a:stretch>
            <a:fillRect/>
          </a:stretch>
        </p:blipFill>
        <p:spPr>
          <a:xfrm>
            <a:off x="5359413" y="3613414"/>
            <a:ext cx="356616" cy="356616"/>
          </a:xfrm>
          <a:prstGeom prst="rect">
            <a:avLst/>
          </a:prstGeom>
        </p:spPr>
      </p:pic>
      <p:pic>
        <p:nvPicPr>
          <p:cNvPr id="307" name="Picture 306">
            <a:extLst>
              <a:ext uri="{FF2B5EF4-FFF2-40B4-BE49-F238E27FC236}">
                <a16:creationId xmlns:a16="http://schemas.microsoft.com/office/drawing/2014/main" id="{71B14ED8-1214-9B06-A770-227E9A092C77}"/>
              </a:ext>
            </a:extLst>
          </p:cNvPr>
          <p:cNvPicPr>
            <a:picLocks noChangeAspect="1"/>
          </p:cNvPicPr>
          <p:nvPr/>
        </p:nvPicPr>
        <p:blipFill>
          <a:blip r:embed="rId9"/>
          <a:stretch>
            <a:fillRect/>
          </a:stretch>
        </p:blipFill>
        <p:spPr>
          <a:xfrm>
            <a:off x="3715427" y="2178677"/>
            <a:ext cx="356616" cy="356616"/>
          </a:xfrm>
          <a:prstGeom prst="rect">
            <a:avLst/>
          </a:prstGeom>
        </p:spPr>
      </p:pic>
      <p:pic>
        <p:nvPicPr>
          <p:cNvPr id="308" name="Picture 307">
            <a:extLst>
              <a:ext uri="{FF2B5EF4-FFF2-40B4-BE49-F238E27FC236}">
                <a16:creationId xmlns:a16="http://schemas.microsoft.com/office/drawing/2014/main" id="{45ABBDCD-E450-153B-89F5-8470DE27992D}"/>
              </a:ext>
            </a:extLst>
          </p:cNvPr>
          <p:cNvPicPr>
            <a:picLocks noChangeAspect="1"/>
          </p:cNvPicPr>
          <p:nvPr/>
        </p:nvPicPr>
        <p:blipFill>
          <a:blip r:embed="rId10"/>
          <a:stretch>
            <a:fillRect/>
          </a:stretch>
        </p:blipFill>
        <p:spPr>
          <a:xfrm>
            <a:off x="2122676" y="3616342"/>
            <a:ext cx="356616" cy="356616"/>
          </a:xfrm>
          <a:prstGeom prst="rect">
            <a:avLst/>
          </a:prstGeom>
        </p:spPr>
      </p:pic>
      <p:pic>
        <p:nvPicPr>
          <p:cNvPr id="309" name="Picture 308">
            <a:extLst>
              <a:ext uri="{FF2B5EF4-FFF2-40B4-BE49-F238E27FC236}">
                <a16:creationId xmlns:a16="http://schemas.microsoft.com/office/drawing/2014/main" id="{2D77CCA7-41A9-C210-5204-13885E1E02A3}"/>
              </a:ext>
            </a:extLst>
          </p:cNvPr>
          <p:cNvPicPr>
            <a:picLocks noChangeAspect="1"/>
          </p:cNvPicPr>
          <p:nvPr/>
        </p:nvPicPr>
        <p:blipFill>
          <a:blip r:embed="rId11"/>
          <a:stretch>
            <a:fillRect/>
          </a:stretch>
        </p:blipFill>
        <p:spPr>
          <a:xfrm>
            <a:off x="6714651" y="2162848"/>
            <a:ext cx="356616" cy="356616"/>
          </a:xfrm>
          <a:prstGeom prst="rect">
            <a:avLst/>
          </a:prstGeom>
        </p:spPr>
      </p:pic>
      <p:sp>
        <p:nvSpPr>
          <p:cNvPr id="310" name="Google Shape;324;p40">
            <a:extLst>
              <a:ext uri="{FF2B5EF4-FFF2-40B4-BE49-F238E27FC236}">
                <a16:creationId xmlns:a16="http://schemas.microsoft.com/office/drawing/2014/main" id="{393470F9-1B44-05EA-6596-CAA1E2EA5952}"/>
              </a:ext>
            </a:extLst>
          </p:cNvPr>
          <p:cNvSpPr txBox="1">
            <a:spLocks/>
          </p:cNvSpPr>
          <p:nvPr/>
        </p:nvSpPr>
        <p:spPr>
          <a:xfrm>
            <a:off x="3000758" y="4390754"/>
            <a:ext cx="1778475"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ctr">
              <a:spcAft>
                <a:spcPts val="1600"/>
              </a:spcAft>
            </a:pPr>
            <a:r>
              <a:rPr lang="en-US" sz="1000" dirty="0"/>
              <a:t>Analyze data to provide algorithms improvements and service solutions</a:t>
            </a:r>
          </a:p>
        </p:txBody>
      </p:sp>
      <p:sp>
        <p:nvSpPr>
          <p:cNvPr id="311" name="Google Shape;324;p40">
            <a:extLst>
              <a:ext uri="{FF2B5EF4-FFF2-40B4-BE49-F238E27FC236}">
                <a16:creationId xmlns:a16="http://schemas.microsoft.com/office/drawing/2014/main" id="{B6D07D38-3A8D-A8EB-AF5B-EABBC6C4BA79}"/>
              </a:ext>
            </a:extLst>
          </p:cNvPr>
          <p:cNvSpPr txBox="1">
            <a:spLocks/>
          </p:cNvSpPr>
          <p:nvPr/>
        </p:nvSpPr>
        <p:spPr>
          <a:xfrm>
            <a:off x="4648483" y="4391198"/>
            <a:ext cx="1778475"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ctr">
              <a:spcAft>
                <a:spcPts val="1600"/>
              </a:spcAft>
            </a:pPr>
            <a:r>
              <a:rPr lang="en-US" sz="1000" dirty="0"/>
              <a:t>Use app to promote and sell other services to stakeholders</a:t>
            </a:r>
          </a:p>
        </p:txBody>
      </p:sp>
      <p:sp>
        <p:nvSpPr>
          <p:cNvPr id="312" name="Google Shape;322;p40">
            <a:extLst>
              <a:ext uri="{FF2B5EF4-FFF2-40B4-BE49-F238E27FC236}">
                <a16:creationId xmlns:a16="http://schemas.microsoft.com/office/drawing/2014/main" id="{3A0435E3-2F58-826C-44C8-DAC073E038D9}"/>
              </a:ext>
            </a:extLst>
          </p:cNvPr>
          <p:cNvSpPr txBox="1">
            <a:spLocks/>
          </p:cNvSpPr>
          <p:nvPr/>
        </p:nvSpPr>
        <p:spPr>
          <a:xfrm>
            <a:off x="7276591" y="3740503"/>
            <a:ext cx="1648653" cy="9769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spcAft>
                <a:spcPts val="1600"/>
              </a:spcAft>
            </a:pPr>
            <a:r>
              <a:rPr lang="en-US" sz="1100" dirty="0"/>
              <a:t>Reduce lawn care costs by paying for lawn damage caused by an earthquake or a flood</a:t>
            </a:r>
          </a:p>
        </p:txBody>
      </p:sp>
      <p:sp>
        <p:nvSpPr>
          <p:cNvPr id="313" name="Google Shape;322;p40">
            <a:extLst>
              <a:ext uri="{FF2B5EF4-FFF2-40B4-BE49-F238E27FC236}">
                <a16:creationId xmlns:a16="http://schemas.microsoft.com/office/drawing/2014/main" id="{079CF574-ABE8-99B6-9C34-8B70AEF4ADDE}"/>
              </a:ext>
            </a:extLst>
          </p:cNvPr>
          <p:cNvSpPr txBox="1">
            <a:spLocks/>
          </p:cNvSpPr>
          <p:nvPr/>
        </p:nvSpPr>
        <p:spPr>
          <a:xfrm>
            <a:off x="7291210" y="2418329"/>
            <a:ext cx="1728909" cy="9769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spcAft>
                <a:spcPts val="1600"/>
              </a:spcAft>
            </a:pPr>
            <a:r>
              <a:rPr lang="en-US" sz="1100" dirty="0"/>
              <a:t>Enable new lawn mowing services/products to lawn professionals</a:t>
            </a:r>
          </a:p>
        </p:txBody>
      </p:sp>
      <p:sp>
        <p:nvSpPr>
          <p:cNvPr id="314" name="Google Shape;324;p40">
            <a:extLst>
              <a:ext uri="{FF2B5EF4-FFF2-40B4-BE49-F238E27FC236}">
                <a16:creationId xmlns:a16="http://schemas.microsoft.com/office/drawing/2014/main" id="{C5BCE0F2-01E1-A60C-C847-36755560F3AA}"/>
              </a:ext>
            </a:extLst>
          </p:cNvPr>
          <p:cNvSpPr txBox="1">
            <a:spLocks/>
          </p:cNvSpPr>
          <p:nvPr/>
        </p:nvSpPr>
        <p:spPr>
          <a:xfrm>
            <a:off x="4724400" y="1142945"/>
            <a:ext cx="1650749"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ctr">
              <a:spcAft>
                <a:spcPts val="1600"/>
              </a:spcAft>
            </a:pPr>
            <a:r>
              <a:rPr lang="en-US" sz="1000" dirty="0"/>
              <a:t>Use tool to confirm appointments and provide reports about services</a:t>
            </a:r>
          </a:p>
        </p:txBody>
      </p:sp>
      <p:sp>
        <p:nvSpPr>
          <p:cNvPr id="315" name="Google Shape;324;p40">
            <a:extLst>
              <a:ext uri="{FF2B5EF4-FFF2-40B4-BE49-F238E27FC236}">
                <a16:creationId xmlns:a16="http://schemas.microsoft.com/office/drawing/2014/main" id="{BD135E37-18DC-921F-1D49-1511F22826F2}"/>
              </a:ext>
            </a:extLst>
          </p:cNvPr>
          <p:cNvSpPr txBox="1">
            <a:spLocks/>
          </p:cNvSpPr>
          <p:nvPr/>
        </p:nvSpPr>
        <p:spPr>
          <a:xfrm>
            <a:off x="2684085" y="1155311"/>
            <a:ext cx="2146384"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ctr">
              <a:spcAft>
                <a:spcPts val="1600"/>
              </a:spcAft>
            </a:pPr>
            <a:r>
              <a:rPr lang="en-US" sz="1000" dirty="0"/>
              <a:t>Enable secured payment transactions between homeowners and lawn professionals </a:t>
            </a:r>
          </a:p>
        </p:txBody>
      </p:sp>
      <p:sp>
        <p:nvSpPr>
          <p:cNvPr id="316" name="Google Shape;323;p40">
            <a:extLst>
              <a:ext uri="{FF2B5EF4-FFF2-40B4-BE49-F238E27FC236}">
                <a16:creationId xmlns:a16="http://schemas.microsoft.com/office/drawing/2014/main" id="{3F9D02D6-BC21-FB32-C11F-DDDD590508EF}"/>
              </a:ext>
            </a:extLst>
          </p:cNvPr>
          <p:cNvSpPr txBox="1">
            <a:spLocks/>
          </p:cNvSpPr>
          <p:nvPr/>
        </p:nvSpPr>
        <p:spPr>
          <a:xfrm>
            <a:off x="3845949" y="2805954"/>
            <a:ext cx="145210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Poppins SemiBold"/>
              <a:buNone/>
              <a:defRPr sz="25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9pPr>
          </a:lstStyle>
          <a:p>
            <a:pPr algn="ctr"/>
            <a:r>
              <a:rPr lang="en-US" sz="1000" dirty="0"/>
              <a:t>Lawn Buddy App</a:t>
            </a:r>
          </a:p>
        </p:txBody>
      </p:sp>
    </p:spTree>
    <p:extLst>
      <p:ext uri="{BB962C8B-B14F-4D97-AF65-F5344CB8AC3E}">
        <p14:creationId xmlns:p14="http://schemas.microsoft.com/office/powerpoint/2010/main" val="80864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317;p40">
            <a:extLst>
              <a:ext uri="{FF2B5EF4-FFF2-40B4-BE49-F238E27FC236}">
                <a16:creationId xmlns:a16="http://schemas.microsoft.com/office/drawing/2014/main" id="{4CD2CC46-DAFE-7572-8718-16D73E0C0FAA}"/>
              </a:ext>
            </a:extLst>
          </p:cNvPr>
          <p:cNvSpPr/>
          <p:nvPr/>
        </p:nvSpPr>
        <p:spPr>
          <a:xfrm>
            <a:off x="1917884" y="1007656"/>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318;p40">
            <a:extLst>
              <a:ext uri="{FF2B5EF4-FFF2-40B4-BE49-F238E27FC236}">
                <a16:creationId xmlns:a16="http://schemas.microsoft.com/office/drawing/2014/main" id="{302E1A4F-AEF2-6649-81A5-260FB8820D10}"/>
              </a:ext>
            </a:extLst>
          </p:cNvPr>
          <p:cNvSpPr/>
          <p:nvPr/>
        </p:nvSpPr>
        <p:spPr>
          <a:xfrm>
            <a:off x="6511153" y="1011127"/>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9;p40">
            <a:extLst>
              <a:ext uri="{FF2B5EF4-FFF2-40B4-BE49-F238E27FC236}">
                <a16:creationId xmlns:a16="http://schemas.microsoft.com/office/drawing/2014/main" id="{F0E8BD49-F56F-B1BD-9861-69761419849F}"/>
              </a:ext>
            </a:extLst>
          </p:cNvPr>
          <p:cNvSpPr/>
          <p:nvPr/>
        </p:nvSpPr>
        <p:spPr>
          <a:xfrm>
            <a:off x="6511153" y="3411977"/>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0;p40">
            <a:extLst>
              <a:ext uri="{FF2B5EF4-FFF2-40B4-BE49-F238E27FC236}">
                <a16:creationId xmlns:a16="http://schemas.microsoft.com/office/drawing/2014/main" id="{ECD98FF4-9415-E8DC-7E6D-0C30ADBB226F}"/>
              </a:ext>
            </a:extLst>
          </p:cNvPr>
          <p:cNvSpPr/>
          <p:nvPr/>
        </p:nvSpPr>
        <p:spPr>
          <a:xfrm>
            <a:off x="1917884" y="3408506"/>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2;p40">
            <a:extLst>
              <a:ext uri="{FF2B5EF4-FFF2-40B4-BE49-F238E27FC236}">
                <a16:creationId xmlns:a16="http://schemas.microsoft.com/office/drawing/2014/main" id="{62A269B8-CC41-AD6A-5B36-F75CDE6E1942}"/>
              </a:ext>
            </a:extLst>
          </p:cNvPr>
          <p:cNvSpPr txBox="1">
            <a:spLocks/>
          </p:cNvSpPr>
          <p:nvPr/>
        </p:nvSpPr>
        <p:spPr>
          <a:xfrm>
            <a:off x="-201841" y="3633455"/>
            <a:ext cx="2107500"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spcAft>
                <a:spcPts val="1600"/>
              </a:spcAft>
            </a:pPr>
            <a:r>
              <a:rPr lang="en-US" sz="1100" dirty="0"/>
              <a:t>Sell data to third parties for research and additional Services</a:t>
            </a:r>
          </a:p>
        </p:txBody>
      </p:sp>
      <p:sp>
        <p:nvSpPr>
          <p:cNvPr id="16" name="Google Shape;323;p40">
            <a:extLst>
              <a:ext uri="{FF2B5EF4-FFF2-40B4-BE49-F238E27FC236}">
                <a16:creationId xmlns:a16="http://schemas.microsoft.com/office/drawing/2014/main" id="{78161A0E-5451-18A4-0BDD-07CA52D1AC69}"/>
              </a:ext>
            </a:extLst>
          </p:cNvPr>
          <p:cNvSpPr txBox="1">
            <a:spLocks noGrp="1"/>
          </p:cNvSpPr>
          <p:nvPr>
            <p:ph type="title"/>
          </p:nvPr>
        </p:nvSpPr>
        <p:spPr>
          <a:xfrm>
            <a:off x="443139" y="979112"/>
            <a:ext cx="1452102"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000" b="1" dirty="0"/>
              <a:t>Homeowner</a:t>
            </a:r>
            <a:endParaRPr sz="1000" b="1" dirty="0"/>
          </a:p>
        </p:txBody>
      </p:sp>
      <p:sp>
        <p:nvSpPr>
          <p:cNvPr id="17" name="Google Shape;324;p40">
            <a:extLst>
              <a:ext uri="{FF2B5EF4-FFF2-40B4-BE49-F238E27FC236}">
                <a16:creationId xmlns:a16="http://schemas.microsoft.com/office/drawing/2014/main" id="{9E9622CE-3977-15F0-7CC0-86A7C5DCC4A2}"/>
              </a:ext>
            </a:extLst>
          </p:cNvPr>
          <p:cNvSpPr txBox="1">
            <a:spLocks noGrp="1"/>
          </p:cNvSpPr>
          <p:nvPr>
            <p:ph type="subTitle" idx="1"/>
          </p:nvPr>
        </p:nvSpPr>
        <p:spPr>
          <a:xfrm>
            <a:off x="127210" y="1283115"/>
            <a:ext cx="1778475" cy="665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000" dirty="0"/>
              <a:t>Use tool to provide information about lawn, schedule appointment, and confirm payments</a:t>
            </a:r>
            <a:endParaRPr sz="1000" dirty="0"/>
          </a:p>
        </p:txBody>
      </p:sp>
      <p:sp>
        <p:nvSpPr>
          <p:cNvPr id="18" name="Google Shape;325;p40">
            <a:extLst>
              <a:ext uri="{FF2B5EF4-FFF2-40B4-BE49-F238E27FC236}">
                <a16:creationId xmlns:a16="http://schemas.microsoft.com/office/drawing/2014/main" id="{BD932046-F18A-52CD-7F2B-71618576A7C5}"/>
              </a:ext>
            </a:extLst>
          </p:cNvPr>
          <p:cNvSpPr txBox="1">
            <a:spLocks noGrp="1"/>
          </p:cNvSpPr>
          <p:nvPr>
            <p:ph type="title" idx="2"/>
          </p:nvPr>
        </p:nvSpPr>
        <p:spPr>
          <a:xfrm>
            <a:off x="7281849" y="994567"/>
            <a:ext cx="1452075"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000" b="1" dirty="0"/>
              <a:t>Home Improvement Stores</a:t>
            </a:r>
            <a:endParaRPr sz="1000" b="1" dirty="0"/>
          </a:p>
        </p:txBody>
      </p:sp>
      <p:sp>
        <p:nvSpPr>
          <p:cNvPr id="19" name="Google Shape;327;p40">
            <a:extLst>
              <a:ext uri="{FF2B5EF4-FFF2-40B4-BE49-F238E27FC236}">
                <a16:creationId xmlns:a16="http://schemas.microsoft.com/office/drawing/2014/main" id="{A5ADFB41-D365-16F4-CE27-8A685BE03271}"/>
              </a:ext>
            </a:extLst>
          </p:cNvPr>
          <p:cNvSpPr txBox="1">
            <a:spLocks noGrp="1"/>
          </p:cNvSpPr>
          <p:nvPr>
            <p:ph type="title" idx="4"/>
          </p:nvPr>
        </p:nvSpPr>
        <p:spPr>
          <a:xfrm>
            <a:off x="453584" y="3346103"/>
            <a:ext cx="1452102" cy="527700"/>
          </a:xfrm>
          <a:prstGeom prst="rect">
            <a:avLst/>
          </a:prstGeom>
        </p:spPr>
        <p:txBody>
          <a:bodyPr spcFirstLastPara="1" wrap="square" lIns="91425" tIns="91425" rIns="91425" bIns="91425" anchor="ctr" anchorCtr="0">
            <a:noAutofit/>
          </a:bodyPr>
          <a:lstStyle/>
          <a:p>
            <a:r>
              <a:rPr lang="en-US" sz="1000" b="1" dirty="0"/>
              <a:t>Data Analytics</a:t>
            </a:r>
            <a:endParaRPr sz="1000" b="1" dirty="0"/>
          </a:p>
        </p:txBody>
      </p:sp>
      <p:sp>
        <p:nvSpPr>
          <p:cNvPr id="20" name="Google Shape;328;p40">
            <a:extLst>
              <a:ext uri="{FF2B5EF4-FFF2-40B4-BE49-F238E27FC236}">
                <a16:creationId xmlns:a16="http://schemas.microsoft.com/office/drawing/2014/main" id="{F7DFE3AB-04DD-70C1-31B1-B6348CAB048E}"/>
              </a:ext>
            </a:extLst>
          </p:cNvPr>
          <p:cNvSpPr txBox="1">
            <a:spLocks noGrp="1"/>
          </p:cNvSpPr>
          <p:nvPr>
            <p:ph type="title" idx="6"/>
          </p:nvPr>
        </p:nvSpPr>
        <p:spPr>
          <a:xfrm>
            <a:off x="7281849" y="3391783"/>
            <a:ext cx="1452075" cy="4681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b="1" dirty="0"/>
              <a:t>Homeowners Insurance</a:t>
            </a:r>
            <a:endParaRPr sz="1000" b="1" dirty="0"/>
          </a:p>
        </p:txBody>
      </p:sp>
      <p:cxnSp>
        <p:nvCxnSpPr>
          <p:cNvPr id="21" name="Google Shape;330;p40">
            <a:extLst>
              <a:ext uri="{FF2B5EF4-FFF2-40B4-BE49-F238E27FC236}">
                <a16:creationId xmlns:a16="http://schemas.microsoft.com/office/drawing/2014/main" id="{56D67BFE-25BD-A90E-8C7F-D10F0A40A695}"/>
              </a:ext>
            </a:extLst>
          </p:cNvPr>
          <p:cNvCxnSpPr>
            <a:stCxn id="14" idx="0"/>
            <a:endCxn id="11" idx="2"/>
          </p:cNvCxnSpPr>
          <p:nvPr/>
        </p:nvCxnSpPr>
        <p:spPr>
          <a:xfrm flipV="1">
            <a:off x="2300984" y="1769656"/>
            <a:ext cx="0" cy="1638850"/>
          </a:xfrm>
          <a:prstGeom prst="straightConnector1">
            <a:avLst/>
          </a:prstGeom>
          <a:noFill/>
          <a:ln w="19050" cap="flat" cmpd="sng">
            <a:solidFill>
              <a:schemeClr val="dk1"/>
            </a:solidFill>
            <a:prstDash val="solid"/>
            <a:round/>
            <a:headEnd type="none" w="med" len="med"/>
            <a:tailEnd type="none" w="med" len="med"/>
          </a:ln>
        </p:spPr>
      </p:cxnSp>
      <p:cxnSp>
        <p:nvCxnSpPr>
          <p:cNvPr id="22" name="Google Shape;331;p40">
            <a:extLst>
              <a:ext uri="{FF2B5EF4-FFF2-40B4-BE49-F238E27FC236}">
                <a16:creationId xmlns:a16="http://schemas.microsoft.com/office/drawing/2014/main" id="{36243AC3-D0F8-7DB7-793E-2957D2C91ECF}"/>
              </a:ext>
            </a:extLst>
          </p:cNvPr>
          <p:cNvCxnSpPr>
            <a:cxnSpLocks/>
            <a:stCxn id="25" idx="3"/>
            <a:endCxn id="12" idx="1"/>
          </p:cNvCxnSpPr>
          <p:nvPr/>
        </p:nvCxnSpPr>
        <p:spPr>
          <a:xfrm>
            <a:off x="4279020" y="1390695"/>
            <a:ext cx="2232133" cy="1432"/>
          </a:xfrm>
          <a:prstGeom prst="straightConnector1">
            <a:avLst/>
          </a:prstGeom>
          <a:noFill/>
          <a:ln w="19050" cap="flat" cmpd="sng">
            <a:solidFill>
              <a:schemeClr val="dk1"/>
            </a:solidFill>
            <a:prstDash val="solid"/>
            <a:round/>
            <a:headEnd type="none" w="med" len="med"/>
            <a:tailEnd type="none" w="med" len="med"/>
          </a:ln>
        </p:spPr>
      </p:cxnSp>
      <p:cxnSp>
        <p:nvCxnSpPr>
          <p:cNvPr id="23" name="Google Shape;332;p40">
            <a:extLst>
              <a:ext uri="{FF2B5EF4-FFF2-40B4-BE49-F238E27FC236}">
                <a16:creationId xmlns:a16="http://schemas.microsoft.com/office/drawing/2014/main" id="{B631F564-E072-C07F-BF23-D6CFDA96265C}"/>
              </a:ext>
            </a:extLst>
          </p:cNvPr>
          <p:cNvCxnSpPr>
            <a:stCxn id="12" idx="2"/>
            <a:endCxn id="13" idx="0"/>
          </p:cNvCxnSpPr>
          <p:nvPr/>
        </p:nvCxnSpPr>
        <p:spPr>
          <a:xfrm>
            <a:off x="6894253" y="1773127"/>
            <a:ext cx="0" cy="1638850"/>
          </a:xfrm>
          <a:prstGeom prst="straightConnector1">
            <a:avLst/>
          </a:prstGeom>
          <a:noFill/>
          <a:ln w="19050" cap="flat" cmpd="sng">
            <a:solidFill>
              <a:schemeClr val="dk1"/>
            </a:solidFill>
            <a:prstDash val="solid"/>
            <a:round/>
            <a:headEnd type="none" w="med" len="med"/>
            <a:tailEnd type="none" w="med" len="med"/>
          </a:ln>
        </p:spPr>
      </p:cxnSp>
      <p:cxnSp>
        <p:nvCxnSpPr>
          <p:cNvPr id="24" name="Google Shape;333;p40">
            <a:extLst>
              <a:ext uri="{FF2B5EF4-FFF2-40B4-BE49-F238E27FC236}">
                <a16:creationId xmlns:a16="http://schemas.microsoft.com/office/drawing/2014/main" id="{5E6E5B3B-92A2-69EC-95DC-A3875F8668EA}"/>
              </a:ext>
            </a:extLst>
          </p:cNvPr>
          <p:cNvCxnSpPr>
            <a:cxnSpLocks/>
            <a:stCxn id="13" idx="1"/>
            <a:endCxn id="27" idx="3"/>
          </p:cNvCxnSpPr>
          <p:nvPr/>
        </p:nvCxnSpPr>
        <p:spPr>
          <a:xfrm flipH="1">
            <a:off x="4279020" y="3792977"/>
            <a:ext cx="2232133" cy="1673"/>
          </a:xfrm>
          <a:prstGeom prst="straightConnector1">
            <a:avLst/>
          </a:prstGeom>
          <a:noFill/>
          <a:ln w="19050" cap="flat" cmpd="sng">
            <a:solidFill>
              <a:schemeClr val="dk1"/>
            </a:solidFill>
            <a:prstDash val="solid"/>
            <a:round/>
            <a:headEnd type="none" w="med" len="med"/>
            <a:tailEnd type="none" w="med" len="med"/>
          </a:ln>
        </p:spPr>
      </p:cxnSp>
      <p:sp>
        <p:nvSpPr>
          <p:cNvPr id="25" name="Google Shape;317;p40">
            <a:extLst>
              <a:ext uri="{FF2B5EF4-FFF2-40B4-BE49-F238E27FC236}">
                <a16:creationId xmlns:a16="http://schemas.microsoft.com/office/drawing/2014/main" id="{37B58258-4693-7DEB-A9E3-3A97DEEC14A8}"/>
              </a:ext>
            </a:extLst>
          </p:cNvPr>
          <p:cNvSpPr/>
          <p:nvPr/>
        </p:nvSpPr>
        <p:spPr>
          <a:xfrm>
            <a:off x="3512820" y="100969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6" name="Google Shape;331;p40">
            <a:extLst>
              <a:ext uri="{FF2B5EF4-FFF2-40B4-BE49-F238E27FC236}">
                <a16:creationId xmlns:a16="http://schemas.microsoft.com/office/drawing/2014/main" id="{0F2019F2-9FC5-A5E0-1CB5-76DD5F39E61D}"/>
              </a:ext>
            </a:extLst>
          </p:cNvPr>
          <p:cNvCxnSpPr>
            <a:cxnSpLocks/>
            <a:stCxn id="11" idx="3"/>
            <a:endCxn id="25" idx="1"/>
          </p:cNvCxnSpPr>
          <p:nvPr/>
        </p:nvCxnSpPr>
        <p:spPr>
          <a:xfrm>
            <a:off x="2684084" y="1388656"/>
            <a:ext cx="828736" cy="2039"/>
          </a:xfrm>
          <a:prstGeom prst="straightConnector1">
            <a:avLst/>
          </a:prstGeom>
          <a:noFill/>
          <a:ln w="19050" cap="flat" cmpd="sng">
            <a:solidFill>
              <a:schemeClr val="dk1"/>
            </a:solidFill>
            <a:prstDash val="solid"/>
            <a:round/>
            <a:headEnd type="none" w="med" len="med"/>
            <a:tailEnd type="none" w="med" len="med"/>
          </a:ln>
        </p:spPr>
      </p:cxnSp>
      <p:sp>
        <p:nvSpPr>
          <p:cNvPr id="27" name="Google Shape;317;p40">
            <a:extLst>
              <a:ext uri="{FF2B5EF4-FFF2-40B4-BE49-F238E27FC236}">
                <a16:creationId xmlns:a16="http://schemas.microsoft.com/office/drawing/2014/main" id="{3ADD1BA1-ECF3-07A3-A0FA-77F8847E1BE7}"/>
              </a:ext>
            </a:extLst>
          </p:cNvPr>
          <p:cNvSpPr/>
          <p:nvPr/>
        </p:nvSpPr>
        <p:spPr>
          <a:xfrm>
            <a:off x="3512820" y="3413650"/>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8" name="Google Shape;333;p40">
            <a:extLst>
              <a:ext uri="{FF2B5EF4-FFF2-40B4-BE49-F238E27FC236}">
                <a16:creationId xmlns:a16="http://schemas.microsoft.com/office/drawing/2014/main" id="{54754DAD-9760-CEAE-6DEE-C6DA33E2218A}"/>
              </a:ext>
            </a:extLst>
          </p:cNvPr>
          <p:cNvCxnSpPr>
            <a:cxnSpLocks/>
            <a:stCxn id="27" idx="1"/>
            <a:endCxn id="14" idx="3"/>
          </p:cNvCxnSpPr>
          <p:nvPr/>
        </p:nvCxnSpPr>
        <p:spPr>
          <a:xfrm flipH="1" flipV="1">
            <a:off x="2684084" y="3789506"/>
            <a:ext cx="828736" cy="5144"/>
          </a:xfrm>
          <a:prstGeom prst="straightConnector1">
            <a:avLst/>
          </a:prstGeom>
          <a:noFill/>
          <a:ln w="19050" cap="flat" cmpd="sng">
            <a:solidFill>
              <a:schemeClr val="dk1"/>
            </a:solidFill>
            <a:prstDash val="solid"/>
            <a:round/>
            <a:headEnd type="none" w="med" len="med"/>
            <a:tailEnd type="none" w="med" len="med"/>
          </a:ln>
        </p:spPr>
      </p:cxnSp>
      <p:sp>
        <p:nvSpPr>
          <p:cNvPr id="29" name="Google Shape;323;p40">
            <a:extLst>
              <a:ext uri="{FF2B5EF4-FFF2-40B4-BE49-F238E27FC236}">
                <a16:creationId xmlns:a16="http://schemas.microsoft.com/office/drawing/2014/main" id="{57B66997-010A-2400-0B64-2AD7D5463EB6}"/>
              </a:ext>
            </a:extLst>
          </p:cNvPr>
          <p:cNvSpPr txBox="1">
            <a:spLocks/>
          </p:cNvSpPr>
          <p:nvPr/>
        </p:nvSpPr>
        <p:spPr>
          <a:xfrm>
            <a:off x="2900177" y="676646"/>
            <a:ext cx="1987116" cy="3606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Poppins SemiBold"/>
              <a:buNone/>
              <a:defRPr sz="25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9pPr>
          </a:lstStyle>
          <a:p>
            <a:pPr algn="ctr"/>
            <a:r>
              <a:rPr lang="en-US" sz="1000" b="1" dirty="0"/>
              <a:t>Credit Payment Service</a:t>
            </a:r>
          </a:p>
        </p:txBody>
      </p:sp>
      <p:sp>
        <p:nvSpPr>
          <p:cNvPr id="30" name="Google Shape;323;p40">
            <a:extLst>
              <a:ext uri="{FF2B5EF4-FFF2-40B4-BE49-F238E27FC236}">
                <a16:creationId xmlns:a16="http://schemas.microsoft.com/office/drawing/2014/main" id="{AC7C7102-4A37-BD46-F407-AA3DB6B63F01}"/>
              </a:ext>
            </a:extLst>
          </p:cNvPr>
          <p:cNvSpPr txBox="1">
            <a:spLocks/>
          </p:cNvSpPr>
          <p:nvPr/>
        </p:nvSpPr>
        <p:spPr>
          <a:xfrm>
            <a:off x="3398287" y="4091094"/>
            <a:ext cx="99089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Poppins SemiBold"/>
              <a:buNone/>
              <a:defRPr sz="25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9pPr>
          </a:lstStyle>
          <a:p>
            <a:pPr algn="ctr"/>
            <a:r>
              <a:rPr lang="en-US" sz="1000" b="1" dirty="0"/>
              <a:t>AI Engineer</a:t>
            </a:r>
          </a:p>
        </p:txBody>
      </p:sp>
      <p:sp>
        <p:nvSpPr>
          <p:cNvPr id="31" name="Google Shape;317;p40">
            <a:extLst>
              <a:ext uri="{FF2B5EF4-FFF2-40B4-BE49-F238E27FC236}">
                <a16:creationId xmlns:a16="http://schemas.microsoft.com/office/drawing/2014/main" id="{40524CD3-D0E8-8686-E49D-8E1AF7CB7701}"/>
              </a:ext>
            </a:extLst>
          </p:cNvPr>
          <p:cNvSpPr/>
          <p:nvPr/>
        </p:nvSpPr>
        <p:spPr>
          <a:xfrm>
            <a:off x="5154621" y="994567"/>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17;p40">
            <a:extLst>
              <a:ext uri="{FF2B5EF4-FFF2-40B4-BE49-F238E27FC236}">
                <a16:creationId xmlns:a16="http://schemas.microsoft.com/office/drawing/2014/main" id="{7636F313-7180-CD45-CA6B-16ACC5B4D039}"/>
              </a:ext>
            </a:extLst>
          </p:cNvPr>
          <p:cNvSpPr/>
          <p:nvPr/>
        </p:nvSpPr>
        <p:spPr>
          <a:xfrm>
            <a:off x="5154621" y="3425141"/>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23;p40">
            <a:extLst>
              <a:ext uri="{FF2B5EF4-FFF2-40B4-BE49-F238E27FC236}">
                <a16:creationId xmlns:a16="http://schemas.microsoft.com/office/drawing/2014/main" id="{BE1AC7DB-D5C5-93A1-E43B-33CD48EB9ECD}"/>
              </a:ext>
            </a:extLst>
          </p:cNvPr>
          <p:cNvSpPr txBox="1">
            <a:spLocks/>
          </p:cNvSpPr>
          <p:nvPr/>
        </p:nvSpPr>
        <p:spPr>
          <a:xfrm>
            <a:off x="5042273" y="4094565"/>
            <a:ext cx="99089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Poppins SemiBold"/>
              <a:buNone/>
              <a:defRPr sz="25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9pPr>
          </a:lstStyle>
          <a:p>
            <a:pPr algn="ctr"/>
            <a:r>
              <a:rPr lang="en-US" sz="1000" b="1" dirty="0"/>
              <a:t>Other</a:t>
            </a:r>
          </a:p>
        </p:txBody>
      </p:sp>
      <p:sp>
        <p:nvSpPr>
          <p:cNvPr id="34" name="Google Shape;323;p40">
            <a:extLst>
              <a:ext uri="{FF2B5EF4-FFF2-40B4-BE49-F238E27FC236}">
                <a16:creationId xmlns:a16="http://schemas.microsoft.com/office/drawing/2014/main" id="{029FB813-A4A0-852E-ECE2-2630D0EA0FCD}"/>
              </a:ext>
            </a:extLst>
          </p:cNvPr>
          <p:cNvSpPr txBox="1">
            <a:spLocks/>
          </p:cNvSpPr>
          <p:nvPr/>
        </p:nvSpPr>
        <p:spPr>
          <a:xfrm>
            <a:off x="4830468" y="591995"/>
            <a:ext cx="1385519"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Poppins SemiBold"/>
              <a:buNone/>
              <a:defRPr sz="25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9pPr>
          </a:lstStyle>
          <a:p>
            <a:pPr marL="0" lvl="0" indent="0" algn="r" rtl="0">
              <a:spcBef>
                <a:spcPts val="0"/>
              </a:spcBef>
              <a:spcAft>
                <a:spcPts val="0"/>
              </a:spcAft>
              <a:buNone/>
            </a:pPr>
            <a:r>
              <a:rPr lang="en-US" sz="1000" b="1" dirty="0"/>
              <a:t>Lawn Professional</a:t>
            </a:r>
          </a:p>
        </p:txBody>
      </p:sp>
      <p:pic>
        <p:nvPicPr>
          <p:cNvPr id="35" name="Picture 34">
            <a:extLst>
              <a:ext uri="{FF2B5EF4-FFF2-40B4-BE49-F238E27FC236}">
                <a16:creationId xmlns:a16="http://schemas.microsoft.com/office/drawing/2014/main" id="{182625C6-B99B-DC7D-4F0B-04BC15423EF5}"/>
              </a:ext>
            </a:extLst>
          </p:cNvPr>
          <p:cNvPicPr>
            <a:picLocks noChangeAspect="1"/>
          </p:cNvPicPr>
          <p:nvPr/>
        </p:nvPicPr>
        <p:blipFill>
          <a:blip r:embed="rId2"/>
          <a:stretch>
            <a:fillRect/>
          </a:stretch>
        </p:blipFill>
        <p:spPr>
          <a:xfrm>
            <a:off x="2123968" y="1209044"/>
            <a:ext cx="356616" cy="356616"/>
          </a:xfrm>
          <a:prstGeom prst="rect">
            <a:avLst/>
          </a:prstGeom>
        </p:spPr>
      </p:pic>
      <p:pic>
        <p:nvPicPr>
          <p:cNvPr id="36" name="Picture 35">
            <a:extLst>
              <a:ext uri="{FF2B5EF4-FFF2-40B4-BE49-F238E27FC236}">
                <a16:creationId xmlns:a16="http://schemas.microsoft.com/office/drawing/2014/main" id="{BBB6DA60-D4D7-D0A6-A61D-5DF9DC934E04}"/>
              </a:ext>
            </a:extLst>
          </p:cNvPr>
          <p:cNvPicPr>
            <a:picLocks noChangeAspect="1"/>
          </p:cNvPicPr>
          <p:nvPr/>
        </p:nvPicPr>
        <p:blipFill>
          <a:blip r:embed="rId3"/>
          <a:stretch>
            <a:fillRect/>
          </a:stretch>
        </p:blipFill>
        <p:spPr>
          <a:xfrm>
            <a:off x="5359413" y="1209044"/>
            <a:ext cx="356616" cy="356616"/>
          </a:xfrm>
          <a:prstGeom prst="rect">
            <a:avLst/>
          </a:prstGeom>
        </p:spPr>
      </p:pic>
      <p:pic>
        <p:nvPicPr>
          <p:cNvPr id="37" name="Picture 36">
            <a:extLst>
              <a:ext uri="{FF2B5EF4-FFF2-40B4-BE49-F238E27FC236}">
                <a16:creationId xmlns:a16="http://schemas.microsoft.com/office/drawing/2014/main" id="{129E42FE-F786-4BAD-BF3E-84DE74567D7E}"/>
              </a:ext>
            </a:extLst>
          </p:cNvPr>
          <p:cNvPicPr>
            <a:picLocks noChangeAspect="1"/>
          </p:cNvPicPr>
          <p:nvPr/>
        </p:nvPicPr>
        <p:blipFill>
          <a:blip r:embed="rId4"/>
          <a:stretch>
            <a:fillRect/>
          </a:stretch>
        </p:blipFill>
        <p:spPr>
          <a:xfrm>
            <a:off x="3715427" y="3609953"/>
            <a:ext cx="356616" cy="356616"/>
          </a:xfrm>
          <a:prstGeom prst="rect">
            <a:avLst/>
          </a:prstGeom>
        </p:spPr>
      </p:pic>
      <p:pic>
        <p:nvPicPr>
          <p:cNvPr id="38" name="Picture 37">
            <a:extLst>
              <a:ext uri="{FF2B5EF4-FFF2-40B4-BE49-F238E27FC236}">
                <a16:creationId xmlns:a16="http://schemas.microsoft.com/office/drawing/2014/main" id="{8F5D78A6-8F2B-8624-BABA-46C0C1207275}"/>
              </a:ext>
            </a:extLst>
          </p:cNvPr>
          <p:cNvPicPr>
            <a:picLocks noChangeAspect="1"/>
          </p:cNvPicPr>
          <p:nvPr/>
        </p:nvPicPr>
        <p:blipFill>
          <a:blip r:embed="rId5"/>
          <a:stretch>
            <a:fillRect/>
          </a:stretch>
        </p:blipFill>
        <p:spPr>
          <a:xfrm>
            <a:off x="6718193" y="3613414"/>
            <a:ext cx="356616" cy="356616"/>
          </a:xfrm>
          <a:prstGeom prst="rect">
            <a:avLst/>
          </a:prstGeom>
        </p:spPr>
      </p:pic>
      <p:pic>
        <p:nvPicPr>
          <p:cNvPr id="39" name="Picture 38">
            <a:extLst>
              <a:ext uri="{FF2B5EF4-FFF2-40B4-BE49-F238E27FC236}">
                <a16:creationId xmlns:a16="http://schemas.microsoft.com/office/drawing/2014/main" id="{82375AD0-429C-15F0-5CCD-081CE648A62B}"/>
              </a:ext>
            </a:extLst>
          </p:cNvPr>
          <p:cNvPicPr>
            <a:picLocks noChangeAspect="1"/>
          </p:cNvPicPr>
          <p:nvPr/>
        </p:nvPicPr>
        <p:blipFill>
          <a:blip r:embed="rId6"/>
          <a:stretch>
            <a:fillRect/>
          </a:stretch>
        </p:blipFill>
        <p:spPr>
          <a:xfrm>
            <a:off x="5359413" y="3613414"/>
            <a:ext cx="356616" cy="356616"/>
          </a:xfrm>
          <a:prstGeom prst="rect">
            <a:avLst/>
          </a:prstGeom>
        </p:spPr>
      </p:pic>
      <p:pic>
        <p:nvPicPr>
          <p:cNvPr id="40" name="Picture 39">
            <a:extLst>
              <a:ext uri="{FF2B5EF4-FFF2-40B4-BE49-F238E27FC236}">
                <a16:creationId xmlns:a16="http://schemas.microsoft.com/office/drawing/2014/main" id="{2C0B3119-8FFC-B9E1-6353-711E76714B6F}"/>
              </a:ext>
            </a:extLst>
          </p:cNvPr>
          <p:cNvPicPr>
            <a:picLocks noChangeAspect="1"/>
          </p:cNvPicPr>
          <p:nvPr/>
        </p:nvPicPr>
        <p:blipFill>
          <a:blip r:embed="rId7"/>
          <a:stretch>
            <a:fillRect/>
          </a:stretch>
        </p:blipFill>
        <p:spPr>
          <a:xfrm>
            <a:off x="3715427" y="1226177"/>
            <a:ext cx="356616" cy="356616"/>
          </a:xfrm>
          <a:prstGeom prst="rect">
            <a:avLst/>
          </a:prstGeom>
        </p:spPr>
      </p:pic>
      <p:pic>
        <p:nvPicPr>
          <p:cNvPr id="41" name="Picture 40">
            <a:extLst>
              <a:ext uri="{FF2B5EF4-FFF2-40B4-BE49-F238E27FC236}">
                <a16:creationId xmlns:a16="http://schemas.microsoft.com/office/drawing/2014/main" id="{CF5FFAF2-84BE-955D-DEE8-A956B83344B2}"/>
              </a:ext>
            </a:extLst>
          </p:cNvPr>
          <p:cNvPicPr>
            <a:picLocks noChangeAspect="1"/>
          </p:cNvPicPr>
          <p:nvPr/>
        </p:nvPicPr>
        <p:blipFill>
          <a:blip r:embed="rId8"/>
          <a:stretch>
            <a:fillRect/>
          </a:stretch>
        </p:blipFill>
        <p:spPr>
          <a:xfrm>
            <a:off x="2122676" y="3616342"/>
            <a:ext cx="356616" cy="356616"/>
          </a:xfrm>
          <a:prstGeom prst="rect">
            <a:avLst/>
          </a:prstGeom>
        </p:spPr>
      </p:pic>
      <p:pic>
        <p:nvPicPr>
          <p:cNvPr id="42" name="Picture 41">
            <a:extLst>
              <a:ext uri="{FF2B5EF4-FFF2-40B4-BE49-F238E27FC236}">
                <a16:creationId xmlns:a16="http://schemas.microsoft.com/office/drawing/2014/main" id="{1C88F598-3048-29D6-5977-2D8553A7D432}"/>
              </a:ext>
            </a:extLst>
          </p:cNvPr>
          <p:cNvPicPr>
            <a:picLocks noChangeAspect="1"/>
          </p:cNvPicPr>
          <p:nvPr/>
        </p:nvPicPr>
        <p:blipFill>
          <a:blip r:embed="rId9"/>
          <a:stretch>
            <a:fillRect/>
          </a:stretch>
        </p:blipFill>
        <p:spPr>
          <a:xfrm>
            <a:off x="6714651" y="1210348"/>
            <a:ext cx="356616" cy="356616"/>
          </a:xfrm>
          <a:prstGeom prst="rect">
            <a:avLst/>
          </a:prstGeom>
        </p:spPr>
      </p:pic>
      <p:sp>
        <p:nvSpPr>
          <p:cNvPr id="43" name="Google Shape;324;p40">
            <a:extLst>
              <a:ext uri="{FF2B5EF4-FFF2-40B4-BE49-F238E27FC236}">
                <a16:creationId xmlns:a16="http://schemas.microsoft.com/office/drawing/2014/main" id="{9712D32A-D26A-7218-5826-3CDE43E69114}"/>
              </a:ext>
            </a:extLst>
          </p:cNvPr>
          <p:cNvSpPr txBox="1">
            <a:spLocks/>
          </p:cNvSpPr>
          <p:nvPr/>
        </p:nvSpPr>
        <p:spPr>
          <a:xfrm>
            <a:off x="3000758" y="4390754"/>
            <a:ext cx="1778475"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ctr">
              <a:spcAft>
                <a:spcPts val="1600"/>
              </a:spcAft>
            </a:pPr>
            <a:r>
              <a:rPr lang="en-US" sz="1000" dirty="0"/>
              <a:t>Analyze data to provide algorithms improvements and service solutions</a:t>
            </a:r>
          </a:p>
        </p:txBody>
      </p:sp>
      <p:sp>
        <p:nvSpPr>
          <p:cNvPr id="44" name="Google Shape;324;p40">
            <a:extLst>
              <a:ext uri="{FF2B5EF4-FFF2-40B4-BE49-F238E27FC236}">
                <a16:creationId xmlns:a16="http://schemas.microsoft.com/office/drawing/2014/main" id="{C80D2A7A-8E06-29B7-9FC8-8BCCE4A2D06D}"/>
              </a:ext>
            </a:extLst>
          </p:cNvPr>
          <p:cNvSpPr txBox="1">
            <a:spLocks/>
          </p:cNvSpPr>
          <p:nvPr/>
        </p:nvSpPr>
        <p:spPr>
          <a:xfrm>
            <a:off x="4648483" y="4391198"/>
            <a:ext cx="1778475"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ctr">
              <a:spcAft>
                <a:spcPts val="1600"/>
              </a:spcAft>
            </a:pPr>
            <a:r>
              <a:rPr lang="en-US" sz="1000" dirty="0"/>
              <a:t>Use app to promote and sell other services to stakeholders</a:t>
            </a:r>
          </a:p>
        </p:txBody>
      </p:sp>
      <p:sp>
        <p:nvSpPr>
          <p:cNvPr id="45" name="Google Shape;322;p40">
            <a:extLst>
              <a:ext uri="{FF2B5EF4-FFF2-40B4-BE49-F238E27FC236}">
                <a16:creationId xmlns:a16="http://schemas.microsoft.com/office/drawing/2014/main" id="{2EC18E06-BB11-830B-5EE1-231DEEF35A27}"/>
              </a:ext>
            </a:extLst>
          </p:cNvPr>
          <p:cNvSpPr txBox="1">
            <a:spLocks/>
          </p:cNvSpPr>
          <p:nvPr/>
        </p:nvSpPr>
        <p:spPr>
          <a:xfrm>
            <a:off x="7277722" y="3736971"/>
            <a:ext cx="1648653" cy="9769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spcAft>
                <a:spcPts val="1600"/>
              </a:spcAft>
            </a:pPr>
            <a:r>
              <a:rPr lang="en-US" sz="1100" dirty="0"/>
              <a:t>Reduce lawn care costs by paying for lawn damage caused by an earthquake or a flood</a:t>
            </a:r>
          </a:p>
        </p:txBody>
      </p:sp>
      <p:sp>
        <p:nvSpPr>
          <p:cNvPr id="46" name="Google Shape;322;p40">
            <a:extLst>
              <a:ext uri="{FF2B5EF4-FFF2-40B4-BE49-F238E27FC236}">
                <a16:creationId xmlns:a16="http://schemas.microsoft.com/office/drawing/2014/main" id="{72473216-2E70-B66F-AB19-C0B814F7B781}"/>
              </a:ext>
            </a:extLst>
          </p:cNvPr>
          <p:cNvSpPr txBox="1">
            <a:spLocks/>
          </p:cNvSpPr>
          <p:nvPr/>
        </p:nvSpPr>
        <p:spPr>
          <a:xfrm>
            <a:off x="7281848" y="1460805"/>
            <a:ext cx="1648653" cy="9769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spcAft>
                <a:spcPts val="1600"/>
              </a:spcAft>
            </a:pPr>
            <a:r>
              <a:rPr lang="en-US" sz="1100" dirty="0"/>
              <a:t>Enable new lawn mowing services/products to lawn professionals</a:t>
            </a:r>
          </a:p>
        </p:txBody>
      </p:sp>
      <p:sp>
        <p:nvSpPr>
          <p:cNvPr id="47" name="Google Shape;324;p40">
            <a:extLst>
              <a:ext uri="{FF2B5EF4-FFF2-40B4-BE49-F238E27FC236}">
                <a16:creationId xmlns:a16="http://schemas.microsoft.com/office/drawing/2014/main" id="{55A71D46-5BB0-51DB-20AD-69589CE71D3D}"/>
              </a:ext>
            </a:extLst>
          </p:cNvPr>
          <p:cNvSpPr txBox="1">
            <a:spLocks/>
          </p:cNvSpPr>
          <p:nvPr/>
        </p:nvSpPr>
        <p:spPr>
          <a:xfrm>
            <a:off x="4724400" y="190445"/>
            <a:ext cx="1650749"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ctr">
              <a:spcAft>
                <a:spcPts val="1600"/>
              </a:spcAft>
            </a:pPr>
            <a:r>
              <a:rPr lang="en-US" sz="1000" dirty="0"/>
              <a:t>Use tool to confirm appointments and provide reports about services</a:t>
            </a:r>
          </a:p>
        </p:txBody>
      </p:sp>
      <p:sp>
        <p:nvSpPr>
          <p:cNvPr id="48" name="Google Shape;324;p40">
            <a:extLst>
              <a:ext uri="{FF2B5EF4-FFF2-40B4-BE49-F238E27FC236}">
                <a16:creationId xmlns:a16="http://schemas.microsoft.com/office/drawing/2014/main" id="{F5D68188-642D-5781-30FA-66F4935C562A}"/>
              </a:ext>
            </a:extLst>
          </p:cNvPr>
          <p:cNvSpPr txBox="1">
            <a:spLocks/>
          </p:cNvSpPr>
          <p:nvPr/>
        </p:nvSpPr>
        <p:spPr>
          <a:xfrm>
            <a:off x="2684085" y="202811"/>
            <a:ext cx="2146384"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ctr">
              <a:spcAft>
                <a:spcPts val="1600"/>
              </a:spcAft>
            </a:pPr>
            <a:r>
              <a:rPr lang="en-US" sz="1000" dirty="0"/>
              <a:t>Enable secured payment transactions between homeowners and lawn professionals </a:t>
            </a:r>
          </a:p>
        </p:txBody>
      </p:sp>
      <p:sp>
        <p:nvSpPr>
          <p:cNvPr id="89" name="Google Shape;323;p40">
            <a:extLst>
              <a:ext uri="{FF2B5EF4-FFF2-40B4-BE49-F238E27FC236}">
                <a16:creationId xmlns:a16="http://schemas.microsoft.com/office/drawing/2014/main" id="{6F4326E1-C7E6-3625-E0AF-896865C2262B}"/>
              </a:ext>
            </a:extLst>
          </p:cNvPr>
          <p:cNvSpPr txBox="1">
            <a:spLocks/>
          </p:cNvSpPr>
          <p:nvPr/>
        </p:nvSpPr>
        <p:spPr>
          <a:xfrm>
            <a:off x="3845949" y="2323807"/>
            <a:ext cx="145210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Poppins SemiBold"/>
              <a:buNone/>
              <a:defRPr sz="25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9pPr>
          </a:lstStyle>
          <a:p>
            <a:pPr algn="ctr"/>
            <a:r>
              <a:rPr lang="en-US" sz="1000" dirty="0"/>
              <a:t>Lawn Buddy App</a:t>
            </a:r>
          </a:p>
        </p:txBody>
      </p:sp>
    </p:spTree>
    <p:extLst>
      <p:ext uri="{BB962C8B-B14F-4D97-AF65-F5344CB8AC3E}">
        <p14:creationId xmlns:p14="http://schemas.microsoft.com/office/powerpoint/2010/main" val="1543091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21" name="Google Shape;321;p40"/>
          <p:cNvSpPr txBox="1">
            <a:spLocks noGrp="1"/>
          </p:cNvSpPr>
          <p:nvPr>
            <p:ph type="title" idx="8"/>
          </p:nvPr>
        </p:nvSpPr>
        <p:spPr>
          <a:xfrm>
            <a:off x="720000" y="445025"/>
            <a:ext cx="520082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Finances</a:t>
            </a:r>
          </a:p>
        </p:txBody>
      </p:sp>
      <p:pic>
        <p:nvPicPr>
          <p:cNvPr id="338" name="Google Shape;338;p40"/>
          <p:cNvPicPr preferRelativeResize="0"/>
          <p:nvPr/>
        </p:nvPicPr>
        <p:blipFill>
          <a:blip r:embed="rId3">
            <a:alphaModFix/>
          </a:blip>
          <a:stretch>
            <a:fillRect/>
          </a:stretch>
        </p:blipFill>
        <p:spPr>
          <a:xfrm>
            <a:off x="8115835" y="238321"/>
            <a:ext cx="886950" cy="886950"/>
          </a:xfrm>
          <a:prstGeom prst="rect">
            <a:avLst/>
          </a:prstGeom>
          <a:noFill/>
          <a:ln>
            <a:noFill/>
          </a:ln>
        </p:spPr>
      </p:pic>
      <p:pic>
        <p:nvPicPr>
          <p:cNvPr id="17" name="Picture 16">
            <a:extLst>
              <a:ext uri="{FF2B5EF4-FFF2-40B4-BE49-F238E27FC236}">
                <a16:creationId xmlns:a16="http://schemas.microsoft.com/office/drawing/2014/main" id="{C2FF3497-2609-7484-40A8-89924FF7DA95}"/>
              </a:ext>
            </a:extLst>
          </p:cNvPr>
          <p:cNvPicPr>
            <a:picLocks noChangeAspect="1"/>
          </p:cNvPicPr>
          <p:nvPr/>
        </p:nvPicPr>
        <p:blipFill>
          <a:blip r:embed="rId4"/>
          <a:stretch>
            <a:fillRect/>
          </a:stretch>
        </p:blipFill>
        <p:spPr>
          <a:xfrm>
            <a:off x="1291848" y="1314054"/>
            <a:ext cx="6560303" cy="3384421"/>
          </a:xfrm>
          <a:prstGeom prst="rect">
            <a:avLst/>
          </a:prstGeom>
        </p:spPr>
      </p:pic>
      <p:sp>
        <p:nvSpPr>
          <p:cNvPr id="18" name="TextBox 17">
            <a:extLst>
              <a:ext uri="{FF2B5EF4-FFF2-40B4-BE49-F238E27FC236}">
                <a16:creationId xmlns:a16="http://schemas.microsoft.com/office/drawing/2014/main" id="{12B84152-8E98-9984-51EA-607CCFDB6D17}"/>
              </a:ext>
            </a:extLst>
          </p:cNvPr>
          <p:cNvSpPr txBox="1"/>
          <p:nvPr/>
        </p:nvSpPr>
        <p:spPr>
          <a:xfrm>
            <a:off x="3174298" y="4482446"/>
            <a:ext cx="1633781" cy="246221"/>
          </a:xfrm>
          <a:prstGeom prst="rect">
            <a:avLst/>
          </a:prstGeom>
          <a:noFill/>
        </p:spPr>
        <p:txBody>
          <a:bodyPr wrap="none" rtlCol="0">
            <a:spAutoFit/>
          </a:bodyPr>
          <a:lstStyle/>
          <a:p>
            <a:r>
              <a:rPr lang="en-US" sz="1000" dirty="0">
                <a:latin typeface="Lato" panose="020F0502020204030203" pitchFamily="34" charset="0"/>
                <a:ea typeface="Lato" panose="020F0502020204030203" pitchFamily="34" charset="0"/>
                <a:cs typeface="Lato" panose="020F0502020204030203" pitchFamily="34" charset="0"/>
              </a:rPr>
              <a:t>Lawn Buddy Annual Sales</a:t>
            </a:r>
          </a:p>
        </p:txBody>
      </p:sp>
      <p:sp>
        <p:nvSpPr>
          <p:cNvPr id="19" name="TextBox 18">
            <a:extLst>
              <a:ext uri="{FF2B5EF4-FFF2-40B4-BE49-F238E27FC236}">
                <a16:creationId xmlns:a16="http://schemas.microsoft.com/office/drawing/2014/main" id="{A40E996A-051C-5398-F829-ADB7690D391D}"/>
              </a:ext>
            </a:extLst>
          </p:cNvPr>
          <p:cNvSpPr txBox="1"/>
          <p:nvPr/>
        </p:nvSpPr>
        <p:spPr>
          <a:xfrm>
            <a:off x="4990529" y="4482446"/>
            <a:ext cx="1555234" cy="246221"/>
          </a:xfrm>
          <a:prstGeom prst="rect">
            <a:avLst/>
          </a:prstGeom>
          <a:noFill/>
        </p:spPr>
        <p:txBody>
          <a:bodyPr wrap="none" rtlCol="0">
            <a:spAutoFit/>
          </a:bodyPr>
          <a:lstStyle/>
          <a:p>
            <a:r>
              <a:rPr lang="en-US" sz="1000" dirty="0">
                <a:latin typeface="Lato" panose="020F0502020204030203" pitchFamily="34" charset="0"/>
                <a:ea typeface="Lato" panose="020F0502020204030203" pitchFamily="34" charset="0"/>
                <a:cs typeface="Lato" panose="020F0502020204030203" pitchFamily="34" charset="0"/>
              </a:rPr>
              <a:t>Lawn Buddy Sales Share</a:t>
            </a:r>
          </a:p>
        </p:txBody>
      </p:sp>
      <p:sp>
        <p:nvSpPr>
          <p:cNvPr id="20" name="TextBox 19">
            <a:extLst>
              <a:ext uri="{FF2B5EF4-FFF2-40B4-BE49-F238E27FC236}">
                <a16:creationId xmlns:a16="http://schemas.microsoft.com/office/drawing/2014/main" id="{D076A917-22F0-CF02-DB88-374C8FFE3A6A}"/>
              </a:ext>
            </a:extLst>
          </p:cNvPr>
          <p:cNvSpPr txBox="1"/>
          <p:nvPr/>
        </p:nvSpPr>
        <p:spPr>
          <a:xfrm>
            <a:off x="2203688" y="4312764"/>
            <a:ext cx="421910" cy="215444"/>
          </a:xfrm>
          <a:prstGeom prst="rect">
            <a:avLst/>
          </a:prstGeom>
          <a:noFill/>
        </p:spPr>
        <p:txBody>
          <a:bodyPr wrap="none" rtlCol="0">
            <a:spAutoFit/>
          </a:bodyPr>
          <a:lstStyle/>
          <a:p>
            <a:r>
              <a:rPr lang="en-US" sz="800" dirty="0">
                <a:latin typeface="Lato" panose="020F0502020204030203" pitchFamily="34" charset="0"/>
                <a:ea typeface="Lato" panose="020F0502020204030203" pitchFamily="34" charset="0"/>
                <a:cs typeface="Lato" panose="020F0502020204030203" pitchFamily="34" charset="0"/>
              </a:rPr>
              <a:t>2023</a:t>
            </a:r>
          </a:p>
        </p:txBody>
      </p:sp>
      <p:sp>
        <p:nvSpPr>
          <p:cNvPr id="21" name="TextBox 20">
            <a:extLst>
              <a:ext uri="{FF2B5EF4-FFF2-40B4-BE49-F238E27FC236}">
                <a16:creationId xmlns:a16="http://schemas.microsoft.com/office/drawing/2014/main" id="{AAA90A4C-A7E3-733A-19BE-61B8C53C5F7D}"/>
              </a:ext>
            </a:extLst>
          </p:cNvPr>
          <p:cNvSpPr txBox="1"/>
          <p:nvPr/>
        </p:nvSpPr>
        <p:spPr>
          <a:xfrm>
            <a:off x="2693756" y="4309866"/>
            <a:ext cx="421910" cy="215444"/>
          </a:xfrm>
          <a:prstGeom prst="rect">
            <a:avLst/>
          </a:prstGeom>
          <a:noFill/>
        </p:spPr>
        <p:txBody>
          <a:bodyPr wrap="none" rtlCol="0">
            <a:spAutoFit/>
          </a:bodyPr>
          <a:lstStyle/>
          <a:p>
            <a:r>
              <a:rPr lang="en-US" sz="800" dirty="0">
                <a:latin typeface="Lato" panose="020F0502020204030203" pitchFamily="34" charset="0"/>
                <a:ea typeface="Lato" panose="020F0502020204030203" pitchFamily="34" charset="0"/>
                <a:cs typeface="Lato" panose="020F0502020204030203" pitchFamily="34" charset="0"/>
              </a:rPr>
              <a:t>2024</a:t>
            </a:r>
          </a:p>
        </p:txBody>
      </p:sp>
      <p:sp>
        <p:nvSpPr>
          <p:cNvPr id="22" name="TextBox 21">
            <a:extLst>
              <a:ext uri="{FF2B5EF4-FFF2-40B4-BE49-F238E27FC236}">
                <a16:creationId xmlns:a16="http://schemas.microsoft.com/office/drawing/2014/main" id="{F492A489-0C41-85DA-9D53-A3128F9B49AB}"/>
              </a:ext>
            </a:extLst>
          </p:cNvPr>
          <p:cNvSpPr txBox="1"/>
          <p:nvPr/>
        </p:nvSpPr>
        <p:spPr>
          <a:xfrm>
            <a:off x="3193350" y="4309866"/>
            <a:ext cx="421910" cy="215444"/>
          </a:xfrm>
          <a:prstGeom prst="rect">
            <a:avLst/>
          </a:prstGeom>
          <a:noFill/>
        </p:spPr>
        <p:txBody>
          <a:bodyPr wrap="none" rtlCol="0">
            <a:spAutoFit/>
          </a:bodyPr>
          <a:lstStyle/>
          <a:p>
            <a:r>
              <a:rPr lang="en-US" sz="800" dirty="0">
                <a:latin typeface="Lato" panose="020F0502020204030203" pitchFamily="34" charset="0"/>
                <a:ea typeface="Lato" panose="020F0502020204030203" pitchFamily="34" charset="0"/>
                <a:cs typeface="Lato" panose="020F0502020204030203" pitchFamily="34" charset="0"/>
              </a:rPr>
              <a:t>2025</a:t>
            </a:r>
          </a:p>
        </p:txBody>
      </p:sp>
      <p:sp>
        <p:nvSpPr>
          <p:cNvPr id="23" name="TextBox 22">
            <a:extLst>
              <a:ext uri="{FF2B5EF4-FFF2-40B4-BE49-F238E27FC236}">
                <a16:creationId xmlns:a16="http://schemas.microsoft.com/office/drawing/2014/main" id="{C52082CB-9A03-28E4-43C5-83F4B5114C94}"/>
              </a:ext>
            </a:extLst>
          </p:cNvPr>
          <p:cNvSpPr txBox="1"/>
          <p:nvPr/>
        </p:nvSpPr>
        <p:spPr>
          <a:xfrm>
            <a:off x="3679074" y="4312764"/>
            <a:ext cx="421910" cy="215444"/>
          </a:xfrm>
          <a:prstGeom prst="rect">
            <a:avLst/>
          </a:prstGeom>
          <a:noFill/>
        </p:spPr>
        <p:txBody>
          <a:bodyPr wrap="none" rtlCol="0">
            <a:spAutoFit/>
          </a:bodyPr>
          <a:lstStyle/>
          <a:p>
            <a:r>
              <a:rPr lang="en-US" sz="800" dirty="0">
                <a:latin typeface="Lato" panose="020F0502020204030203" pitchFamily="34" charset="0"/>
                <a:ea typeface="Lato" panose="020F0502020204030203" pitchFamily="34" charset="0"/>
                <a:cs typeface="Lato" panose="020F0502020204030203" pitchFamily="34" charset="0"/>
              </a:rPr>
              <a:t>2026</a:t>
            </a:r>
          </a:p>
        </p:txBody>
      </p:sp>
      <p:sp>
        <p:nvSpPr>
          <p:cNvPr id="24" name="TextBox 23">
            <a:extLst>
              <a:ext uri="{FF2B5EF4-FFF2-40B4-BE49-F238E27FC236}">
                <a16:creationId xmlns:a16="http://schemas.microsoft.com/office/drawing/2014/main" id="{7517D92B-332E-71F5-50F1-7AF512A30252}"/>
              </a:ext>
            </a:extLst>
          </p:cNvPr>
          <p:cNvSpPr txBox="1"/>
          <p:nvPr/>
        </p:nvSpPr>
        <p:spPr>
          <a:xfrm>
            <a:off x="4159616" y="4309866"/>
            <a:ext cx="421910" cy="215444"/>
          </a:xfrm>
          <a:prstGeom prst="rect">
            <a:avLst/>
          </a:prstGeom>
          <a:noFill/>
        </p:spPr>
        <p:txBody>
          <a:bodyPr wrap="none" rtlCol="0">
            <a:spAutoFit/>
          </a:bodyPr>
          <a:lstStyle/>
          <a:p>
            <a:r>
              <a:rPr lang="en-US" sz="800" dirty="0">
                <a:latin typeface="Lato" panose="020F0502020204030203" pitchFamily="34" charset="0"/>
                <a:ea typeface="Lato" panose="020F0502020204030203" pitchFamily="34" charset="0"/>
                <a:cs typeface="Lato" panose="020F0502020204030203" pitchFamily="34" charset="0"/>
              </a:rPr>
              <a:t>2027</a:t>
            </a:r>
          </a:p>
        </p:txBody>
      </p:sp>
      <p:sp>
        <p:nvSpPr>
          <p:cNvPr id="25" name="TextBox 24">
            <a:extLst>
              <a:ext uri="{FF2B5EF4-FFF2-40B4-BE49-F238E27FC236}">
                <a16:creationId xmlns:a16="http://schemas.microsoft.com/office/drawing/2014/main" id="{21EAE3CB-588D-D611-5F73-FAC0D699B6C5}"/>
              </a:ext>
            </a:extLst>
          </p:cNvPr>
          <p:cNvSpPr txBox="1"/>
          <p:nvPr/>
        </p:nvSpPr>
        <p:spPr>
          <a:xfrm>
            <a:off x="4672366" y="4314432"/>
            <a:ext cx="421910" cy="215444"/>
          </a:xfrm>
          <a:prstGeom prst="rect">
            <a:avLst/>
          </a:prstGeom>
          <a:noFill/>
        </p:spPr>
        <p:txBody>
          <a:bodyPr wrap="none" rtlCol="0">
            <a:spAutoFit/>
          </a:bodyPr>
          <a:lstStyle/>
          <a:p>
            <a:r>
              <a:rPr lang="en-US" sz="800" dirty="0">
                <a:latin typeface="Lato" panose="020F0502020204030203" pitchFamily="34" charset="0"/>
                <a:ea typeface="Lato" panose="020F0502020204030203" pitchFamily="34" charset="0"/>
                <a:cs typeface="Lato" panose="020F0502020204030203" pitchFamily="34" charset="0"/>
              </a:rPr>
              <a:t>2028</a:t>
            </a:r>
          </a:p>
        </p:txBody>
      </p:sp>
      <p:sp>
        <p:nvSpPr>
          <p:cNvPr id="26" name="TextBox 25">
            <a:extLst>
              <a:ext uri="{FF2B5EF4-FFF2-40B4-BE49-F238E27FC236}">
                <a16:creationId xmlns:a16="http://schemas.microsoft.com/office/drawing/2014/main" id="{74BFD521-5F4B-3262-B58C-9D5D856148C8}"/>
              </a:ext>
            </a:extLst>
          </p:cNvPr>
          <p:cNvSpPr txBox="1"/>
          <p:nvPr/>
        </p:nvSpPr>
        <p:spPr>
          <a:xfrm>
            <a:off x="5168330" y="4309866"/>
            <a:ext cx="421910" cy="215444"/>
          </a:xfrm>
          <a:prstGeom prst="rect">
            <a:avLst/>
          </a:prstGeom>
          <a:noFill/>
        </p:spPr>
        <p:txBody>
          <a:bodyPr wrap="none" rtlCol="0">
            <a:spAutoFit/>
          </a:bodyPr>
          <a:lstStyle/>
          <a:p>
            <a:r>
              <a:rPr lang="en-US" sz="800" dirty="0">
                <a:latin typeface="Lato" panose="020F0502020204030203" pitchFamily="34" charset="0"/>
                <a:ea typeface="Lato" panose="020F0502020204030203" pitchFamily="34" charset="0"/>
                <a:cs typeface="Lato" panose="020F0502020204030203" pitchFamily="34" charset="0"/>
              </a:rPr>
              <a:t>2029</a:t>
            </a:r>
          </a:p>
        </p:txBody>
      </p:sp>
      <p:sp>
        <p:nvSpPr>
          <p:cNvPr id="27" name="TextBox 26">
            <a:extLst>
              <a:ext uri="{FF2B5EF4-FFF2-40B4-BE49-F238E27FC236}">
                <a16:creationId xmlns:a16="http://schemas.microsoft.com/office/drawing/2014/main" id="{C0937891-35C6-6820-3098-E31BF3BB0C14}"/>
              </a:ext>
            </a:extLst>
          </p:cNvPr>
          <p:cNvSpPr txBox="1"/>
          <p:nvPr/>
        </p:nvSpPr>
        <p:spPr>
          <a:xfrm>
            <a:off x="5658817" y="4309866"/>
            <a:ext cx="421910" cy="215444"/>
          </a:xfrm>
          <a:prstGeom prst="rect">
            <a:avLst/>
          </a:prstGeom>
          <a:noFill/>
        </p:spPr>
        <p:txBody>
          <a:bodyPr wrap="none" rtlCol="0">
            <a:spAutoFit/>
          </a:bodyPr>
          <a:lstStyle/>
          <a:p>
            <a:r>
              <a:rPr lang="en-US" sz="800" dirty="0">
                <a:latin typeface="Lato" panose="020F0502020204030203" pitchFamily="34" charset="0"/>
                <a:ea typeface="Lato" panose="020F0502020204030203" pitchFamily="34" charset="0"/>
                <a:cs typeface="Lato" panose="020F0502020204030203" pitchFamily="34" charset="0"/>
              </a:rPr>
              <a:t>2030</a:t>
            </a:r>
          </a:p>
        </p:txBody>
      </p:sp>
      <p:sp>
        <p:nvSpPr>
          <p:cNvPr id="28" name="TextBox 27">
            <a:extLst>
              <a:ext uri="{FF2B5EF4-FFF2-40B4-BE49-F238E27FC236}">
                <a16:creationId xmlns:a16="http://schemas.microsoft.com/office/drawing/2014/main" id="{BDA62C93-6C8F-F0FD-0C16-219C00C4C8DE}"/>
              </a:ext>
            </a:extLst>
          </p:cNvPr>
          <p:cNvSpPr txBox="1"/>
          <p:nvPr/>
        </p:nvSpPr>
        <p:spPr>
          <a:xfrm>
            <a:off x="6158411" y="4309866"/>
            <a:ext cx="421910" cy="215444"/>
          </a:xfrm>
          <a:prstGeom prst="rect">
            <a:avLst/>
          </a:prstGeom>
          <a:noFill/>
        </p:spPr>
        <p:txBody>
          <a:bodyPr wrap="none" rtlCol="0">
            <a:spAutoFit/>
          </a:bodyPr>
          <a:lstStyle/>
          <a:p>
            <a:r>
              <a:rPr lang="en-US" sz="800" dirty="0">
                <a:latin typeface="Lato" panose="020F0502020204030203" pitchFamily="34" charset="0"/>
                <a:ea typeface="Lato" panose="020F0502020204030203" pitchFamily="34" charset="0"/>
                <a:cs typeface="Lato" panose="020F0502020204030203" pitchFamily="34" charset="0"/>
              </a:rPr>
              <a:t>2031</a:t>
            </a:r>
          </a:p>
        </p:txBody>
      </p:sp>
      <p:sp>
        <p:nvSpPr>
          <p:cNvPr id="29" name="TextBox 28">
            <a:extLst>
              <a:ext uri="{FF2B5EF4-FFF2-40B4-BE49-F238E27FC236}">
                <a16:creationId xmlns:a16="http://schemas.microsoft.com/office/drawing/2014/main" id="{4C71F847-B5FD-A386-A297-40BEAE351BC4}"/>
              </a:ext>
            </a:extLst>
          </p:cNvPr>
          <p:cNvSpPr txBox="1"/>
          <p:nvPr/>
        </p:nvSpPr>
        <p:spPr>
          <a:xfrm>
            <a:off x="6653242" y="4309866"/>
            <a:ext cx="421910" cy="215444"/>
          </a:xfrm>
          <a:prstGeom prst="rect">
            <a:avLst/>
          </a:prstGeom>
          <a:noFill/>
        </p:spPr>
        <p:txBody>
          <a:bodyPr wrap="none" rtlCol="0">
            <a:spAutoFit/>
          </a:bodyPr>
          <a:lstStyle/>
          <a:p>
            <a:r>
              <a:rPr lang="en-US" sz="800" dirty="0">
                <a:latin typeface="Lato" panose="020F0502020204030203" pitchFamily="34" charset="0"/>
                <a:ea typeface="Lato" panose="020F0502020204030203" pitchFamily="34" charset="0"/>
                <a:cs typeface="Lato" panose="020F0502020204030203" pitchFamily="34" charset="0"/>
              </a:rPr>
              <a:t>2032</a:t>
            </a:r>
          </a:p>
        </p:txBody>
      </p:sp>
    </p:spTree>
    <p:extLst>
      <p:ext uri="{BB962C8B-B14F-4D97-AF65-F5344CB8AC3E}">
        <p14:creationId xmlns:p14="http://schemas.microsoft.com/office/powerpoint/2010/main" val="385537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Executive Summary </a:t>
            </a:r>
            <a:endParaRPr/>
          </a:p>
          <a:p>
            <a:pPr marL="0" lvl="0" indent="0" algn="l" rtl="0">
              <a:spcBef>
                <a:spcPts val="0"/>
              </a:spcBef>
              <a:spcAft>
                <a:spcPts val="0"/>
              </a:spcAft>
              <a:buNone/>
            </a:pPr>
            <a:endParaRPr/>
          </a:p>
        </p:txBody>
      </p:sp>
      <p:sp>
        <p:nvSpPr>
          <p:cNvPr id="157" name="Google Shape;157;p29"/>
          <p:cNvSpPr txBox="1">
            <a:spLocks noGrp="1"/>
          </p:cNvSpPr>
          <p:nvPr>
            <p:ph type="subTitle" idx="3"/>
          </p:nvPr>
        </p:nvSpPr>
        <p:spPr>
          <a:xfrm flipH="1">
            <a:off x="1401625" y="1462575"/>
            <a:ext cx="1135500" cy="23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About Us</a:t>
            </a:r>
            <a:endParaRPr sz="1400"/>
          </a:p>
        </p:txBody>
      </p:sp>
      <p:sp>
        <p:nvSpPr>
          <p:cNvPr id="158" name="Google Shape;158;p29"/>
          <p:cNvSpPr txBox="1">
            <a:spLocks noGrp="1"/>
          </p:cNvSpPr>
          <p:nvPr>
            <p:ph type="subTitle" idx="4"/>
          </p:nvPr>
        </p:nvSpPr>
        <p:spPr>
          <a:xfrm flipH="1">
            <a:off x="1401713" y="1665400"/>
            <a:ext cx="1823700" cy="66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A lawn service platform to connect individuals to their community.</a:t>
            </a:r>
            <a:endParaRPr sz="1000"/>
          </a:p>
        </p:txBody>
      </p:sp>
      <p:sp>
        <p:nvSpPr>
          <p:cNvPr id="159" name="Google Shape;159;p29"/>
          <p:cNvSpPr/>
          <p:nvPr/>
        </p:nvSpPr>
        <p:spPr>
          <a:xfrm>
            <a:off x="683150" y="1458325"/>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9"/>
          <p:cNvSpPr txBox="1">
            <a:spLocks noGrp="1"/>
          </p:cNvSpPr>
          <p:nvPr>
            <p:ph type="subTitle" idx="3"/>
          </p:nvPr>
        </p:nvSpPr>
        <p:spPr>
          <a:xfrm flipH="1">
            <a:off x="6563275" y="2662175"/>
            <a:ext cx="1722600" cy="23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Financial Plan</a:t>
            </a:r>
            <a:endParaRPr sz="1400"/>
          </a:p>
        </p:txBody>
      </p:sp>
      <p:sp>
        <p:nvSpPr>
          <p:cNvPr id="161" name="Google Shape;161;p29"/>
          <p:cNvSpPr txBox="1">
            <a:spLocks noGrp="1"/>
          </p:cNvSpPr>
          <p:nvPr>
            <p:ph type="subTitle" idx="4"/>
          </p:nvPr>
        </p:nvSpPr>
        <p:spPr>
          <a:xfrm flipH="1">
            <a:off x="6563200" y="2865000"/>
            <a:ext cx="2322900" cy="572700"/>
          </a:xfrm>
          <a:prstGeom prst="rect">
            <a:avLst/>
          </a:prstGeom>
        </p:spPr>
        <p:txBody>
          <a:bodyPr spcFirstLastPara="1" wrap="square" lIns="91425" tIns="91425" rIns="0" bIns="91425" anchor="t" anchorCtr="0">
            <a:noAutofit/>
          </a:bodyPr>
          <a:lstStyle/>
          <a:p>
            <a:pPr marL="0" lvl="0" indent="0" algn="l" rtl="0">
              <a:spcBef>
                <a:spcPts val="0"/>
              </a:spcBef>
              <a:spcAft>
                <a:spcPts val="0"/>
              </a:spcAft>
              <a:buNone/>
            </a:pPr>
            <a:r>
              <a:rPr lang="en" sz="1000"/>
              <a:t>Annual startup expenses: $855,653.00</a:t>
            </a:r>
            <a:endParaRPr sz="1000"/>
          </a:p>
          <a:p>
            <a:pPr marL="0" lvl="0" indent="0" algn="l" rtl="0">
              <a:spcBef>
                <a:spcPts val="0"/>
              </a:spcBef>
              <a:spcAft>
                <a:spcPts val="0"/>
              </a:spcAft>
              <a:buClr>
                <a:schemeClr val="dk1"/>
              </a:buClr>
              <a:buSzPts val="1100"/>
              <a:buFont typeface="Arial"/>
              <a:buNone/>
            </a:pPr>
            <a:r>
              <a:rPr lang="en" sz="1000"/>
              <a:t>6-month sales projection: $441,000.00</a:t>
            </a:r>
            <a:endParaRPr sz="1000"/>
          </a:p>
          <a:p>
            <a:pPr marL="0" lvl="0" indent="0" algn="l" rtl="0">
              <a:spcBef>
                <a:spcPts val="0"/>
              </a:spcBef>
              <a:spcAft>
                <a:spcPts val="0"/>
              </a:spcAft>
              <a:buClr>
                <a:schemeClr val="dk1"/>
              </a:buClr>
              <a:buSzPts val="1100"/>
              <a:buFont typeface="Arial"/>
              <a:buNone/>
            </a:pPr>
            <a:r>
              <a:rPr lang="en" sz="1000"/>
              <a:t>Breakeven sales level: $67,752.00</a:t>
            </a:r>
            <a:endParaRPr sz="1000"/>
          </a:p>
          <a:p>
            <a:pPr marL="0" lvl="0" indent="0" algn="l" rtl="0">
              <a:spcBef>
                <a:spcPts val="0"/>
              </a:spcBef>
              <a:spcAft>
                <a:spcPts val="0"/>
              </a:spcAft>
              <a:buNone/>
            </a:pPr>
            <a:endParaRPr sz="1000"/>
          </a:p>
        </p:txBody>
      </p:sp>
      <p:sp>
        <p:nvSpPr>
          <p:cNvPr id="162" name="Google Shape;162;p29"/>
          <p:cNvSpPr/>
          <p:nvPr/>
        </p:nvSpPr>
        <p:spPr>
          <a:xfrm>
            <a:off x="5844888" y="265791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9"/>
          <p:cNvSpPr txBox="1">
            <a:spLocks noGrp="1"/>
          </p:cNvSpPr>
          <p:nvPr>
            <p:ph type="subTitle" idx="3"/>
          </p:nvPr>
        </p:nvSpPr>
        <p:spPr>
          <a:xfrm flipH="1">
            <a:off x="1402075" y="2662163"/>
            <a:ext cx="1590000" cy="23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Marketing  Plan</a:t>
            </a:r>
            <a:endParaRPr sz="1400"/>
          </a:p>
        </p:txBody>
      </p:sp>
      <p:sp>
        <p:nvSpPr>
          <p:cNvPr id="164" name="Google Shape;164;p29"/>
          <p:cNvSpPr txBox="1">
            <a:spLocks noGrp="1"/>
          </p:cNvSpPr>
          <p:nvPr>
            <p:ph type="subTitle" idx="4"/>
          </p:nvPr>
        </p:nvSpPr>
        <p:spPr>
          <a:xfrm flipH="1">
            <a:off x="1401700" y="2865010"/>
            <a:ext cx="1823700" cy="11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Targeting all people e.g., busy, physically unable to provide care of their lawn, do not have lawn care tools, and tech enthusiasts.</a:t>
            </a:r>
            <a:endParaRPr sz="1000"/>
          </a:p>
        </p:txBody>
      </p:sp>
      <p:sp>
        <p:nvSpPr>
          <p:cNvPr id="165" name="Google Shape;165;p29"/>
          <p:cNvSpPr/>
          <p:nvPr/>
        </p:nvSpPr>
        <p:spPr>
          <a:xfrm>
            <a:off x="683138" y="265791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txBox="1">
            <a:spLocks noGrp="1"/>
          </p:cNvSpPr>
          <p:nvPr>
            <p:ph type="subTitle" idx="3"/>
          </p:nvPr>
        </p:nvSpPr>
        <p:spPr>
          <a:xfrm flipH="1">
            <a:off x="3951173" y="2662175"/>
            <a:ext cx="1590000" cy="23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Operating Plan</a:t>
            </a:r>
            <a:endParaRPr sz="1400"/>
          </a:p>
        </p:txBody>
      </p:sp>
      <p:sp>
        <p:nvSpPr>
          <p:cNvPr id="167" name="Google Shape;167;p29"/>
          <p:cNvSpPr txBox="1">
            <a:spLocks noGrp="1"/>
          </p:cNvSpPr>
          <p:nvPr>
            <p:ph type="subTitle" idx="4"/>
          </p:nvPr>
        </p:nvSpPr>
        <p:spPr>
          <a:xfrm flipH="1">
            <a:off x="3951250" y="2864988"/>
            <a:ext cx="1823700" cy="66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t>Production will be covered in house with overall cost of $60,000. </a:t>
            </a:r>
            <a:endParaRPr sz="1000"/>
          </a:p>
          <a:p>
            <a:pPr marL="0" lvl="0" indent="0" algn="l" rtl="0">
              <a:spcBef>
                <a:spcPts val="0"/>
              </a:spcBef>
              <a:spcAft>
                <a:spcPts val="0"/>
              </a:spcAft>
              <a:buNone/>
            </a:pPr>
            <a:endParaRPr sz="1000"/>
          </a:p>
        </p:txBody>
      </p:sp>
      <p:sp>
        <p:nvSpPr>
          <p:cNvPr id="168" name="Google Shape;168;p29"/>
          <p:cNvSpPr/>
          <p:nvPr/>
        </p:nvSpPr>
        <p:spPr>
          <a:xfrm>
            <a:off x="3232688" y="265791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txBox="1">
            <a:spLocks noGrp="1"/>
          </p:cNvSpPr>
          <p:nvPr>
            <p:ph type="subTitle" idx="3"/>
          </p:nvPr>
        </p:nvSpPr>
        <p:spPr>
          <a:xfrm flipH="1">
            <a:off x="3982600" y="1458325"/>
            <a:ext cx="1680600" cy="23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Mission &amp; Vision</a:t>
            </a:r>
            <a:endParaRPr sz="1400"/>
          </a:p>
        </p:txBody>
      </p:sp>
      <p:sp>
        <p:nvSpPr>
          <p:cNvPr id="170" name="Google Shape;170;p29"/>
          <p:cNvSpPr txBox="1">
            <a:spLocks noGrp="1"/>
          </p:cNvSpPr>
          <p:nvPr>
            <p:ph type="subTitle" idx="4"/>
          </p:nvPr>
        </p:nvSpPr>
        <p:spPr>
          <a:xfrm flipH="1">
            <a:off x="3982575" y="1661150"/>
            <a:ext cx="1823700" cy="66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Providing expertise lawn care services for everyone, everywhere.</a:t>
            </a:r>
            <a:endParaRPr sz="1000"/>
          </a:p>
        </p:txBody>
      </p:sp>
      <p:sp>
        <p:nvSpPr>
          <p:cNvPr id="171" name="Google Shape;171;p29"/>
          <p:cNvSpPr/>
          <p:nvPr/>
        </p:nvSpPr>
        <p:spPr>
          <a:xfrm>
            <a:off x="3264013" y="1454075"/>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txBox="1">
            <a:spLocks noGrp="1"/>
          </p:cNvSpPr>
          <p:nvPr>
            <p:ph type="subTitle" idx="3"/>
          </p:nvPr>
        </p:nvSpPr>
        <p:spPr>
          <a:xfrm flipH="1">
            <a:off x="6563475" y="1462575"/>
            <a:ext cx="1680600" cy="23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Competition</a:t>
            </a:r>
            <a:endParaRPr sz="1400"/>
          </a:p>
        </p:txBody>
      </p:sp>
      <p:sp>
        <p:nvSpPr>
          <p:cNvPr id="173" name="Google Shape;173;p29"/>
          <p:cNvSpPr txBox="1">
            <a:spLocks noGrp="1"/>
          </p:cNvSpPr>
          <p:nvPr>
            <p:ph type="subTitle" idx="4"/>
          </p:nvPr>
        </p:nvSpPr>
        <p:spPr>
          <a:xfrm flipH="1">
            <a:off x="6563600" y="1665400"/>
            <a:ext cx="2196600" cy="86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A pioneering idea, a first of its kind. We actively implement ease and efficiency and in return customer satisfaction.</a:t>
            </a:r>
            <a:endParaRPr sz="1000"/>
          </a:p>
        </p:txBody>
      </p:sp>
      <p:sp>
        <p:nvSpPr>
          <p:cNvPr id="174" name="Google Shape;174;p29"/>
          <p:cNvSpPr/>
          <p:nvPr/>
        </p:nvSpPr>
        <p:spPr>
          <a:xfrm>
            <a:off x="5844888" y="1458325"/>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pic>
        <p:nvPicPr>
          <p:cNvPr id="176" name="Google Shape;176;p29"/>
          <p:cNvPicPr preferRelativeResize="0"/>
          <p:nvPr/>
        </p:nvPicPr>
        <p:blipFill>
          <a:blip r:embed="rId4">
            <a:alphaModFix/>
          </a:blip>
          <a:stretch>
            <a:fillRect/>
          </a:stretch>
        </p:blipFill>
        <p:spPr>
          <a:xfrm>
            <a:off x="3405450" y="1603463"/>
            <a:ext cx="365725" cy="365725"/>
          </a:xfrm>
          <a:prstGeom prst="rect">
            <a:avLst/>
          </a:prstGeom>
          <a:noFill/>
          <a:ln>
            <a:noFill/>
          </a:ln>
        </p:spPr>
      </p:pic>
      <p:pic>
        <p:nvPicPr>
          <p:cNvPr id="177" name="Google Shape;177;p29"/>
          <p:cNvPicPr preferRelativeResize="0"/>
          <p:nvPr/>
        </p:nvPicPr>
        <p:blipFill>
          <a:blip r:embed="rId5">
            <a:alphaModFix/>
          </a:blip>
          <a:stretch>
            <a:fillRect/>
          </a:stretch>
        </p:blipFill>
        <p:spPr>
          <a:xfrm>
            <a:off x="786044" y="1607725"/>
            <a:ext cx="442811" cy="365700"/>
          </a:xfrm>
          <a:prstGeom prst="rect">
            <a:avLst/>
          </a:prstGeom>
          <a:noFill/>
          <a:ln>
            <a:noFill/>
          </a:ln>
        </p:spPr>
      </p:pic>
      <p:sp>
        <p:nvSpPr>
          <p:cNvPr id="178" name="Google Shape;178;p29"/>
          <p:cNvSpPr txBox="1">
            <a:spLocks noGrp="1"/>
          </p:cNvSpPr>
          <p:nvPr>
            <p:ph type="subTitle" idx="3"/>
          </p:nvPr>
        </p:nvSpPr>
        <p:spPr>
          <a:xfrm flipH="1">
            <a:off x="1408750" y="4272275"/>
            <a:ext cx="1510800" cy="23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Team</a:t>
            </a:r>
            <a:endParaRPr sz="1400"/>
          </a:p>
        </p:txBody>
      </p:sp>
      <p:sp>
        <p:nvSpPr>
          <p:cNvPr id="179" name="Google Shape;179;p29"/>
          <p:cNvSpPr txBox="1">
            <a:spLocks noGrp="1"/>
          </p:cNvSpPr>
          <p:nvPr>
            <p:ph type="subTitle" idx="4"/>
          </p:nvPr>
        </p:nvSpPr>
        <p:spPr>
          <a:xfrm flipH="1">
            <a:off x="2537125" y="4068844"/>
            <a:ext cx="1823700" cy="66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a:t>Enaas Ahmad, </a:t>
            </a:r>
            <a:r>
              <a:rPr lang="en" sz="1000" b="1" i="1"/>
              <a:t>CEO</a:t>
            </a:r>
            <a:br>
              <a:rPr lang="en" sz="1100"/>
            </a:br>
            <a:r>
              <a:rPr lang="en" sz="900"/>
              <a:t>Leading industry expertise in founding numerous companies in domestic and international marketplaces.</a:t>
            </a:r>
            <a:endParaRPr sz="900"/>
          </a:p>
        </p:txBody>
      </p:sp>
      <p:pic>
        <p:nvPicPr>
          <p:cNvPr id="180" name="Google Shape;180;p29"/>
          <p:cNvPicPr preferRelativeResize="0"/>
          <p:nvPr/>
        </p:nvPicPr>
        <p:blipFill>
          <a:blip r:embed="rId6">
            <a:alphaModFix/>
          </a:blip>
          <a:stretch>
            <a:fillRect/>
          </a:stretch>
        </p:blipFill>
        <p:spPr>
          <a:xfrm>
            <a:off x="5986325" y="2807300"/>
            <a:ext cx="365725" cy="365725"/>
          </a:xfrm>
          <a:prstGeom prst="rect">
            <a:avLst/>
          </a:prstGeom>
          <a:noFill/>
          <a:ln>
            <a:noFill/>
          </a:ln>
        </p:spPr>
      </p:pic>
      <p:pic>
        <p:nvPicPr>
          <p:cNvPr id="181" name="Google Shape;181;p29"/>
          <p:cNvPicPr preferRelativeResize="0"/>
          <p:nvPr/>
        </p:nvPicPr>
        <p:blipFill>
          <a:blip r:embed="rId7">
            <a:alphaModFix/>
          </a:blip>
          <a:stretch>
            <a:fillRect/>
          </a:stretch>
        </p:blipFill>
        <p:spPr>
          <a:xfrm>
            <a:off x="3374125" y="2807300"/>
            <a:ext cx="365725" cy="365725"/>
          </a:xfrm>
          <a:prstGeom prst="rect">
            <a:avLst/>
          </a:prstGeom>
          <a:noFill/>
          <a:ln>
            <a:noFill/>
          </a:ln>
        </p:spPr>
      </p:pic>
      <p:pic>
        <p:nvPicPr>
          <p:cNvPr id="182" name="Google Shape;182;p29"/>
          <p:cNvPicPr preferRelativeResize="0"/>
          <p:nvPr/>
        </p:nvPicPr>
        <p:blipFill>
          <a:blip r:embed="rId8">
            <a:alphaModFix/>
          </a:blip>
          <a:stretch>
            <a:fillRect/>
          </a:stretch>
        </p:blipFill>
        <p:spPr>
          <a:xfrm>
            <a:off x="824575" y="2807288"/>
            <a:ext cx="365725" cy="365725"/>
          </a:xfrm>
          <a:prstGeom prst="rect">
            <a:avLst/>
          </a:prstGeom>
          <a:noFill/>
          <a:ln>
            <a:noFill/>
          </a:ln>
        </p:spPr>
      </p:pic>
      <p:pic>
        <p:nvPicPr>
          <p:cNvPr id="183" name="Google Shape;183;p29"/>
          <p:cNvPicPr preferRelativeResize="0"/>
          <p:nvPr/>
        </p:nvPicPr>
        <p:blipFill>
          <a:blip r:embed="rId9">
            <a:alphaModFix/>
          </a:blip>
          <a:stretch>
            <a:fillRect/>
          </a:stretch>
        </p:blipFill>
        <p:spPr>
          <a:xfrm>
            <a:off x="5986338" y="1603463"/>
            <a:ext cx="365725" cy="365725"/>
          </a:xfrm>
          <a:prstGeom prst="rect">
            <a:avLst/>
          </a:prstGeom>
          <a:noFill/>
          <a:ln>
            <a:noFill/>
          </a:ln>
        </p:spPr>
      </p:pic>
      <p:grpSp>
        <p:nvGrpSpPr>
          <p:cNvPr id="184" name="Google Shape;184;p29"/>
          <p:cNvGrpSpPr/>
          <p:nvPr/>
        </p:nvGrpSpPr>
        <p:grpSpPr>
          <a:xfrm>
            <a:off x="683138" y="4068838"/>
            <a:ext cx="648600" cy="664500"/>
            <a:chOff x="683138" y="4011163"/>
            <a:chExt cx="648600" cy="664500"/>
          </a:xfrm>
        </p:grpSpPr>
        <p:sp>
          <p:nvSpPr>
            <p:cNvPr id="185" name="Google Shape;185;p29"/>
            <p:cNvSpPr/>
            <p:nvPr/>
          </p:nvSpPr>
          <p:spPr>
            <a:xfrm>
              <a:off x="683138" y="401116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6" name="Google Shape;186;p29"/>
            <p:cNvPicPr preferRelativeResize="0"/>
            <p:nvPr/>
          </p:nvPicPr>
          <p:blipFill>
            <a:blip r:embed="rId10">
              <a:alphaModFix/>
            </a:blip>
            <a:stretch>
              <a:fillRect/>
            </a:stretch>
          </p:blipFill>
          <p:spPr>
            <a:xfrm>
              <a:off x="824563" y="4160550"/>
              <a:ext cx="365725" cy="365725"/>
            </a:xfrm>
            <a:prstGeom prst="rect">
              <a:avLst/>
            </a:prstGeom>
            <a:noFill/>
            <a:ln>
              <a:noFill/>
            </a:ln>
          </p:spPr>
        </p:pic>
      </p:grpSp>
      <p:sp>
        <p:nvSpPr>
          <p:cNvPr id="187" name="Google Shape;187;p29"/>
          <p:cNvSpPr txBox="1">
            <a:spLocks noGrp="1"/>
          </p:cNvSpPr>
          <p:nvPr>
            <p:ph type="subTitle" idx="4"/>
          </p:nvPr>
        </p:nvSpPr>
        <p:spPr>
          <a:xfrm flipH="1">
            <a:off x="4450488" y="4068838"/>
            <a:ext cx="1823700" cy="66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a:t>Gasser Ahmed, </a:t>
            </a:r>
            <a:r>
              <a:rPr lang="en" sz="1000" b="1" i="1"/>
              <a:t>CTO</a:t>
            </a:r>
            <a:br>
              <a:rPr lang="en" sz="1100"/>
            </a:br>
            <a:r>
              <a:rPr lang="en" sz="900"/>
              <a:t>Superior expertise with development methodologies, developer supervision, and client relations.</a:t>
            </a:r>
            <a:endParaRPr sz="1200"/>
          </a:p>
        </p:txBody>
      </p:sp>
      <p:sp>
        <p:nvSpPr>
          <p:cNvPr id="188" name="Google Shape;188;p29"/>
          <p:cNvSpPr txBox="1">
            <a:spLocks noGrp="1"/>
          </p:cNvSpPr>
          <p:nvPr>
            <p:ph type="subTitle" idx="4"/>
          </p:nvPr>
        </p:nvSpPr>
        <p:spPr>
          <a:xfrm flipH="1">
            <a:off x="6363875" y="4056725"/>
            <a:ext cx="2568000" cy="66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a:t>Hamnah Rizwan, </a:t>
            </a:r>
            <a:r>
              <a:rPr lang="en" sz="1000" b="1" i="1"/>
              <a:t>CFO</a:t>
            </a:r>
            <a:br>
              <a:rPr lang="en" sz="1100"/>
            </a:br>
            <a:r>
              <a:rPr lang="en" sz="900"/>
              <a:t>Highly regarded expertise in driving complex strategic initiatives, M&amp;A activities, and financial operations for multibillion-dollar, multinational corporations</a:t>
            </a:r>
            <a:endParaRPr sz="900"/>
          </a:p>
          <a:p>
            <a:pPr marL="0" lvl="0" indent="0" algn="l" rtl="0">
              <a:spcBef>
                <a:spcPts val="0"/>
              </a:spcBef>
              <a:spcAft>
                <a:spcPts val="0"/>
              </a:spcAft>
              <a:buNone/>
            </a:pP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body" idx="1"/>
          </p:nvPr>
        </p:nvSpPr>
        <p:spPr>
          <a:xfrm>
            <a:off x="635475" y="1121800"/>
            <a:ext cx="7704000" cy="3344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Lawn Buddy provides the service of enabling access and opportunity for lawn care services to individuals. By simply logging into the app and enabling your location. </a:t>
            </a:r>
            <a:endParaRPr/>
          </a:p>
          <a:p>
            <a:pPr marL="914400" lvl="1" indent="-304800" algn="l" rtl="0">
              <a:spcBef>
                <a:spcPts val="0"/>
              </a:spcBef>
              <a:spcAft>
                <a:spcPts val="0"/>
              </a:spcAft>
              <a:buSzPts val="1200"/>
              <a:buChar char="○"/>
            </a:pPr>
            <a:r>
              <a:rPr lang="en" sz="1200"/>
              <a:t>The app is programmed to find lawn care professionals near you. By using the filtering menu you can choose your price range, experience level, and scheduling preferences, so you can find the lawn professionals that fit your exact needs. </a:t>
            </a:r>
            <a:endParaRPr sz="1200"/>
          </a:p>
          <a:p>
            <a:pPr marL="914400" lvl="1" indent="-304800" algn="l" rtl="0">
              <a:spcBef>
                <a:spcPts val="0"/>
              </a:spcBef>
              <a:spcAft>
                <a:spcPts val="0"/>
              </a:spcAft>
              <a:buSzPts val="1200"/>
              <a:buChar char="○"/>
            </a:pPr>
            <a:r>
              <a:rPr lang="en" sz="1200"/>
              <a:t>After selecting your lawn professional, and appointment time, then provide information about your lawn. By inputting your information about lawn size, terrain type, and other services required like hedging or trimming, then we can estimate a cost. </a:t>
            </a:r>
            <a:endParaRPr sz="1200"/>
          </a:p>
          <a:p>
            <a:pPr marL="914400" lvl="1" indent="-304800" algn="l" rtl="0">
              <a:spcBef>
                <a:spcPts val="0"/>
              </a:spcBef>
              <a:spcAft>
                <a:spcPts val="0"/>
              </a:spcAft>
              <a:buSzPts val="1200"/>
              <a:buChar char="○"/>
            </a:pPr>
            <a:r>
              <a:rPr lang="en" sz="1200"/>
              <a:t>Lastly, by finalizing a date and time, then you can relax and have the lawn maintained for you. Although we can guarantee that you will be impressed with the services that Lawn Buddy has provides, tipping services and review platforms are available where you can show gratitude to your lawn professional. The final cost will include the lawn size per square foot, and time and a service fee depending on your location. </a:t>
            </a:r>
            <a:endParaRPr sz="1200"/>
          </a:p>
          <a:p>
            <a:pPr marL="457200" lvl="0" indent="0" algn="l" rtl="0">
              <a:spcBef>
                <a:spcPts val="0"/>
              </a:spcBef>
              <a:spcAft>
                <a:spcPts val="0"/>
              </a:spcAft>
              <a:buNone/>
            </a:pPr>
            <a:endParaRPr/>
          </a:p>
          <a:p>
            <a:pPr marL="457200" lvl="0" indent="-304800" algn="l" rtl="0">
              <a:spcBef>
                <a:spcPts val="0"/>
              </a:spcBef>
              <a:spcAft>
                <a:spcPts val="0"/>
              </a:spcAft>
              <a:buSzPts val="1200"/>
              <a:buChar char="●"/>
            </a:pPr>
            <a:r>
              <a:rPr lang="en" b="1"/>
              <a:t>Final Cost </a:t>
            </a:r>
            <a:r>
              <a:rPr lang="en"/>
              <a:t>= ($11 x Hours) + 10% Service Fee + ($0.05 x Sqft)</a:t>
            </a:r>
            <a:endParaRPr/>
          </a:p>
          <a:p>
            <a:pPr marL="457200" lvl="0" indent="0" algn="l" rtl="0">
              <a:spcBef>
                <a:spcPts val="0"/>
              </a:spcBef>
              <a:spcAft>
                <a:spcPts val="0"/>
              </a:spcAft>
              <a:buNone/>
            </a:pPr>
            <a:endParaRPr/>
          </a:p>
          <a:p>
            <a:pPr marL="457200" lvl="0" indent="-304800" algn="l" rtl="0">
              <a:spcBef>
                <a:spcPts val="0"/>
              </a:spcBef>
              <a:spcAft>
                <a:spcPts val="0"/>
              </a:spcAft>
              <a:buSzPts val="1200"/>
              <a:buChar char="●"/>
            </a:pPr>
            <a:r>
              <a:rPr lang="en" b="1"/>
              <a:t>Value Proposition:</a:t>
            </a:r>
            <a:r>
              <a:rPr lang="en"/>
              <a:t> At Lawn Buddy with one tap the lawn professional comes to you, knows exactly what needs to be done, and the process is completely contact free, including the payment. </a:t>
            </a:r>
            <a:endParaRPr/>
          </a:p>
        </p:txBody>
      </p:sp>
      <p:pic>
        <p:nvPicPr>
          <p:cNvPr id="201" name="Google Shape;201;p31"/>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202" name="Google Shape;202;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Service</a:t>
            </a:r>
            <a:endParaRPr/>
          </a:p>
        </p:txBody>
      </p:sp>
    </p:spTree>
  </p:cSld>
  <p:clrMapOvr>
    <a:masterClrMapping/>
  </p:clrMapOvr>
</p:sld>
</file>

<file path=ppt/theme/theme1.xml><?xml version="1.0" encoding="utf-8"?>
<a:theme xmlns:a="http://schemas.openxmlformats.org/drawingml/2006/main"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1482</Words>
  <Application>Microsoft Office PowerPoint</Application>
  <PresentationFormat>On-screen Show (16:9)</PresentationFormat>
  <Paragraphs>158</Paragraphs>
  <Slides>20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Roboto Condensed Light</vt:lpstr>
      <vt:lpstr>PT Sans</vt:lpstr>
      <vt:lpstr>Bungee</vt:lpstr>
      <vt:lpstr>Arial</vt:lpstr>
      <vt:lpstr>Poppins SemiBold</vt:lpstr>
      <vt:lpstr>Lato</vt:lpstr>
      <vt:lpstr>Roboto</vt:lpstr>
      <vt:lpstr>Open Sans</vt:lpstr>
      <vt:lpstr>Elegant, Modern Milky White Company Profile by Slidesgo</vt:lpstr>
      <vt:lpstr>Lawn Buddy “The cutting hedge technology”</vt:lpstr>
      <vt:lpstr>Company Description</vt:lpstr>
      <vt:lpstr>Customer Segmentation Strategy </vt:lpstr>
      <vt:lpstr>AI/Data Strategy</vt:lpstr>
      <vt:lpstr>Value Network </vt:lpstr>
      <vt:lpstr>Homeowner</vt:lpstr>
      <vt:lpstr>Finances</vt:lpstr>
      <vt:lpstr>Executive Summary  </vt:lpstr>
      <vt:lpstr>Service</vt:lpstr>
      <vt:lpstr>Marketing Plan </vt:lpstr>
      <vt:lpstr>Production</vt:lpstr>
      <vt:lpstr>Financial Plan: Startup Expenses  </vt:lpstr>
      <vt:lpstr>Financial Plan: Sales Projection  </vt:lpstr>
      <vt:lpstr>Financial Plan: Break-even  </vt:lpstr>
      <vt:lpstr>Leap of Faith Assumptions</vt:lpstr>
      <vt:lpstr>Technology</vt:lpstr>
      <vt:lpstr>PowerPoint Presentation</vt:lpstr>
      <vt:lpstr>Marketing Technology</vt:lpstr>
      <vt:lpstr>App Wireframe  </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Lawn Buddy “The cutting hedge technology”</dc:title>
  <cp:lastModifiedBy>Ahmed, Gasser</cp:lastModifiedBy>
  <cp:revision>68</cp:revision>
  <dcterms:modified xsi:type="dcterms:W3CDTF">2023-05-03T02:08:48Z</dcterms:modified>
</cp:coreProperties>
</file>