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5"/>
  </p:notesMasterIdLst>
  <p:sldIdLst>
    <p:sldId id="256" r:id="rId2"/>
    <p:sldId id="286" r:id="rId3"/>
    <p:sldId id="297" r:id="rId4"/>
    <p:sldId id="298" r:id="rId5"/>
    <p:sldId id="296" r:id="rId6"/>
    <p:sldId id="295" r:id="rId7"/>
    <p:sldId id="287" r:id="rId8"/>
    <p:sldId id="294" r:id="rId9"/>
    <p:sldId id="288" r:id="rId10"/>
    <p:sldId id="289" r:id="rId11"/>
    <p:sldId id="290" r:id="rId12"/>
    <p:sldId id="291" r:id="rId13"/>
    <p:sldId id="292"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Open Sans" panose="020B0606030504020204" pitchFamily="34" charset="0"/>
      <p:regular r:id="rId20"/>
      <p:bold r:id="rId21"/>
      <p:italic r:id="rId22"/>
      <p:boldItalic r:id="rId23"/>
    </p:embeddedFont>
    <p:embeddedFont>
      <p:font typeface="Poppins SemiBold" panose="020B0604020202020204" pitchFamily="34" charset="0"/>
      <p:regular r:id="rId24"/>
      <p:bold r:id="rId25"/>
      <p:italic r:id="rId26"/>
      <p:boldItalic r:id="rId27"/>
    </p:embeddedFont>
    <p:embeddedFont>
      <p:font typeface="PT Sans" panose="020B0503020203020204" pitchFamily="34" charset="77"/>
      <p:regular r:id="rId28"/>
      <p:bold r:id="rId29"/>
      <p:italic r:id="rId30"/>
      <p:boldItalic r:id="rId31"/>
    </p:embeddedFont>
    <p:embeddedFont>
      <p:font typeface="Roboto Condensed Light" panose="020F0302020204030204" pitchFamily="34" charset="0"/>
      <p:regular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2"/>
    <p:restoredTop sz="74642" autoAdjust="0"/>
  </p:normalViewPr>
  <p:slideViewPr>
    <p:cSldViewPr snapToGrid="0">
      <p:cViewPr varScale="1">
        <p:scale>
          <a:sx n="151" d="100"/>
          <a:sy n="151" d="100"/>
        </p:scale>
        <p:origin x="14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84233f2b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184233f2b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US" sz="105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spcBef>
                <a:spcPts val="0"/>
              </a:spcBef>
              <a:spcAft>
                <a:spcPts val="0"/>
              </a:spcAft>
              <a:buNone/>
            </a:pP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One of the experiments we need to run to improve our operations is to [click] develop a systematic approach to collecting and analyzing customer feedback to identify areas for improvement, and tailor our services accordingly [pause] In addition [pause] we need [click] to test different scheduling options to determine the optimal timing for providing lawn mowing services [pause] to identify the preferred time slots that align with customers’ needs and preferences. [pause] lastly [pause] we need to test and evaluate the use of new equipment or technologies that could improve efficiency and quality that will streamline operations and enhance customer experience accordingly</a:t>
            </a:r>
          </a:p>
        </p:txBody>
      </p:sp>
    </p:spTree>
    <p:extLst>
      <p:ext uri="{BB962C8B-B14F-4D97-AF65-F5344CB8AC3E}">
        <p14:creationId xmlns:p14="http://schemas.microsoft.com/office/powerpoint/2010/main" val="2712365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spcBef>
                <a:spcPts val="0"/>
              </a:spcBef>
              <a:spcAft>
                <a:spcPts val="0"/>
              </a:spcAft>
              <a:buNone/>
            </a:pP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One of the resources that Lawn Buddy needs [pause] is to [click] invest in high-quality lawn mowing equipment [pause] in addition to [click] having the necessary insurance coverage [pause] and obtaining any required licenses or permits needed [pause] to operate lawn mowing services legally in the area.[pause]lastly[pause] we will need to allocate resources [click] for ongoing training and education[pause] to stay updated on the latest lawn care practices, safety guidelines, and government regulations</a:t>
            </a:r>
          </a:p>
        </p:txBody>
      </p:sp>
    </p:spTree>
    <p:extLst>
      <p:ext uri="{BB962C8B-B14F-4D97-AF65-F5344CB8AC3E}">
        <p14:creationId xmlns:p14="http://schemas.microsoft.com/office/powerpoint/2010/main" val="2455156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spcBef>
                <a:spcPts val="0"/>
              </a:spcBef>
              <a:spcAft>
                <a:spcPts val="0"/>
              </a:spcAft>
              <a:buNone/>
            </a:pP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In order to enhance Lawn Buddy, we need to [pause][click] explore mobile apps and online platforms that can enhance customer experience and provide a user-friendly interface [pause] for managing service requests and payments [pause] we will also need to [pause][click] implement performance tracking and analytics tools [pause] to monitor key metrics that can provide insights into our business's performance [pause] and help us make data-driven decisions [pause] lastly [pause] we need to [click] search for digital marketing solutions that can help us improve our online presence [pause] reach a wider audience [pause] and attract potential customers [pause][pause] Thank you for watching!</a:t>
            </a:r>
          </a:p>
        </p:txBody>
      </p:sp>
    </p:spTree>
    <p:extLst>
      <p:ext uri="{BB962C8B-B14F-4D97-AF65-F5344CB8AC3E}">
        <p14:creationId xmlns:p14="http://schemas.microsoft.com/office/powerpoint/2010/main" val="2761999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sz="3200" b="0" i="0" dirty="0">
                <a:solidFill>
                  <a:srgbClr val="222222"/>
                </a:solidFill>
                <a:effectLst/>
                <a:latin typeface="+mj-lt"/>
              </a:rPr>
              <a:t>Tasks:</a:t>
            </a:r>
          </a:p>
          <a:p>
            <a:pPr marL="673100" indent="-514350" algn="l">
              <a:buFont typeface="+mj-lt"/>
              <a:buAutoNum type="arabicPeriod"/>
            </a:pPr>
            <a:r>
              <a:rPr lang="en-US" sz="3200" b="0" i="0" dirty="0">
                <a:solidFill>
                  <a:srgbClr val="222222"/>
                </a:solidFill>
                <a:effectLst/>
                <a:latin typeface="+mj-lt"/>
              </a:rPr>
              <a:t>Analyze existing academic and industry reports to gather preliminary information. </a:t>
            </a:r>
          </a:p>
          <a:p>
            <a:pPr marL="673100" indent="-514350" algn="l">
              <a:buFont typeface="+mj-lt"/>
              <a:buAutoNum type="arabicPeriod"/>
            </a:pPr>
            <a:r>
              <a:rPr lang="en-US" sz="3200" b="0" i="0" dirty="0">
                <a:solidFill>
                  <a:srgbClr val="222222"/>
                </a:solidFill>
                <a:effectLst/>
                <a:latin typeface="+mj-lt"/>
              </a:rPr>
              <a:t>Perform a ‘secondary’ market analysis to identify target customer segments such as students, professionals, educators, entrepreneurs, etc.</a:t>
            </a:r>
          </a:p>
          <a:p>
            <a:pPr marL="673100" indent="-514350" algn="l">
              <a:buFont typeface="+mj-lt"/>
              <a:buAutoNum type="arabicPeriod"/>
            </a:pPr>
            <a:r>
              <a:rPr lang="en-US" sz="3200" b="0" i="0" dirty="0">
                <a:solidFill>
                  <a:srgbClr val="222222"/>
                </a:solidFill>
                <a:effectLst/>
                <a:latin typeface="+mj-lt"/>
              </a:rPr>
              <a:t>Define the criteria for choosing the ideal target customer segment, considering aspects such as market size, potential growth, competition, accessibility, etc.</a:t>
            </a:r>
          </a:p>
          <a:p>
            <a:pPr marL="673100" indent="-514350" algn="l">
              <a:buFont typeface="+mj-lt"/>
              <a:buAutoNum type="arabicPeriod"/>
            </a:pPr>
            <a:r>
              <a:rPr lang="en-US" sz="3200" b="0" i="0" dirty="0">
                <a:solidFill>
                  <a:srgbClr val="222222"/>
                </a:solidFill>
                <a:effectLst/>
                <a:latin typeface="+mj-lt"/>
              </a:rPr>
              <a:t>Evaluate each segment based on the defined criteria.</a:t>
            </a:r>
          </a:p>
          <a:p>
            <a:pPr marL="673100" indent="-514350" algn="l">
              <a:buFont typeface="+mj-lt"/>
              <a:buAutoNum type="arabicPeriod"/>
            </a:pPr>
            <a:r>
              <a:rPr lang="en-US" sz="3200" b="0" i="0" dirty="0">
                <a:solidFill>
                  <a:srgbClr val="222222"/>
                </a:solidFill>
                <a:effectLst/>
                <a:latin typeface="+mj-lt"/>
              </a:rPr>
              <a:t>Select the most suitable segment as the target customer segment.</a:t>
            </a:r>
          </a:p>
          <a:p>
            <a:pPr algn="l"/>
            <a:endParaRPr lang="en-US" sz="3200" b="0" i="0" dirty="0">
              <a:solidFill>
                <a:srgbClr val="222222"/>
              </a:solidFill>
              <a:effectLst/>
              <a:latin typeface="+mj-lt"/>
            </a:endParaRPr>
          </a:p>
          <a:p>
            <a:pPr marL="158750" indent="0" algn="l">
              <a:buNone/>
            </a:pPr>
            <a:r>
              <a:rPr lang="en-US" sz="3200" b="0" i="0" dirty="0">
                <a:solidFill>
                  <a:srgbClr val="222222"/>
                </a:solidFill>
                <a:effectLst/>
                <a:latin typeface="+mj-lt"/>
              </a:rPr>
              <a:t>Rubric:</a:t>
            </a:r>
          </a:p>
          <a:p>
            <a:pPr marL="158750" indent="0" algn="l">
              <a:buNone/>
            </a:pPr>
            <a:r>
              <a:rPr lang="en-US" sz="4800" b="0" i="0" dirty="0">
                <a:solidFill>
                  <a:srgbClr val="222222"/>
                </a:solidFill>
                <a:effectLst/>
                <a:latin typeface="+mj-lt"/>
              </a:rPr>
              <a:t>1. Quality of secondary market analysis and academic or industry report review (10 points)</a:t>
            </a:r>
          </a:p>
          <a:p>
            <a:pPr marL="158750" indent="0" algn="l">
              <a:buNone/>
            </a:pPr>
            <a:r>
              <a:rPr lang="en-US" sz="4800" b="0" i="0" dirty="0">
                <a:solidFill>
                  <a:srgbClr val="222222"/>
                </a:solidFill>
                <a:effectLst/>
                <a:latin typeface="+mj-lt"/>
              </a:rPr>
              <a:t>2. Appropriateness of the criteria used for choosing the target customer segment (10 points)</a:t>
            </a:r>
          </a:p>
          <a:p>
            <a:pPr marL="158750" indent="0" algn="l">
              <a:buNone/>
            </a:pPr>
            <a:r>
              <a:rPr lang="en-US" sz="4800" b="0" i="0" dirty="0">
                <a:solidFill>
                  <a:srgbClr val="222222"/>
                </a:solidFill>
                <a:effectLst/>
                <a:latin typeface="+mj-lt"/>
              </a:rPr>
              <a:t>3. Justification for selection of the most suitable customer segment (10 points)</a:t>
            </a:r>
          </a:p>
          <a:p>
            <a:pPr marL="158750" indent="0" algn="l">
              <a:buNone/>
            </a:pPr>
            <a:endParaRPr lang="en-US" sz="3200" b="0" i="0" dirty="0">
              <a:solidFill>
                <a:srgbClr val="222222"/>
              </a:solidFill>
              <a:effectLst/>
              <a:latin typeface="+mj-l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25934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sz="3200" b="0" i="0" dirty="0">
                <a:solidFill>
                  <a:srgbClr val="222222"/>
                </a:solidFill>
                <a:effectLst/>
                <a:latin typeface="+mj-lt"/>
              </a:rPr>
              <a:t>Tasks:</a:t>
            </a:r>
          </a:p>
          <a:p>
            <a:pPr algn="l"/>
            <a:r>
              <a:rPr lang="en-US" sz="3200" b="0" i="0" dirty="0">
                <a:solidFill>
                  <a:srgbClr val="222222"/>
                </a:solidFill>
                <a:effectLst/>
                <a:latin typeface="+mj-lt"/>
              </a:rPr>
              <a:t>1. Develop a primary data strategy: To build the primary dataset you have three options — you only need to pick </a:t>
            </a:r>
            <a:r>
              <a:rPr lang="en-US" sz="3200" b="0" i="0" u="sng" dirty="0">
                <a:solidFill>
                  <a:srgbClr val="222222"/>
                </a:solidFill>
                <a:effectLst/>
                <a:latin typeface="+mj-lt"/>
              </a:rPr>
              <a:t>one</a:t>
            </a:r>
            <a:r>
              <a:rPr lang="en-US" sz="3200" b="0" i="0" dirty="0">
                <a:solidFill>
                  <a:srgbClr val="222222"/>
                </a:solidFill>
                <a:effectLst/>
                <a:latin typeface="+mj-lt"/>
              </a:rPr>
              <a:t>: </a:t>
            </a:r>
          </a:p>
          <a:p>
            <a:pPr algn="l"/>
            <a:r>
              <a:rPr lang="en-US" sz="3200" b="0" i="0" dirty="0">
                <a:solidFill>
                  <a:srgbClr val="222222"/>
                </a:solidFill>
                <a:effectLst/>
                <a:latin typeface="+mj-lt"/>
              </a:rPr>
              <a:t>A) customer interviews using semi-structured interviews comprised of questions aimed at uncovering the challenges and needs within the target customer segment. Target: Minimum of 6 interviews. </a:t>
            </a:r>
          </a:p>
          <a:p>
            <a:pPr algn="l"/>
            <a:r>
              <a:rPr lang="en-US" sz="3200" b="0" i="0" dirty="0">
                <a:solidFill>
                  <a:srgbClr val="222222"/>
                </a:solidFill>
                <a:effectLst/>
                <a:latin typeface="+mj-lt"/>
              </a:rPr>
              <a:t>B) target segment survey comprised of questions aimed at uncovering the challenges and needs within the target customer segment. Target: Minimum of 30 survey responses. </a:t>
            </a:r>
          </a:p>
          <a:p>
            <a:pPr algn="l"/>
            <a:r>
              <a:rPr lang="en-US" sz="3200" b="0" i="0" dirty="0">
                <a:solidFill>
                  <a:srgbClr val="222222"/>
                </a:solidFill>
                <a:effectLst/>
                <a:latin typeface="+mj-lt"/>
              </a:rPr>
              <a:t>C) Natural language processing using AI tools such as sentiment analysis, latent Dirichlet allocation or other topic modeling tools. To build your dataset, you are welcome to use web scraping tools or find a dataset online with data from your customer segment. Target: Minimum is contingent upon particular analytics strategy. If you would to work on this method, please touch base with Dr. T. to discuss your plan in more detail.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0" dirty="0">
                <a:effectLst/>
                <a:latin typeface="+mj-lt"/>
                <a:ea typeface="Times New Roman" panose="02020603050405020304" pitchFamily="18" charset="0"/>
                <a:cs typeface="Arial" panose="020B0604020202020204" pitchFamily="34" charset="0"/>
              </a:rPr>
              <a:t>Rubric</a:t>
            </a:r>
          </a:p>
          <a:p>
            <a:pPr algn="l"/>
            <a:r>
              <a:rPr lang="en-US" sz="3200" b="0" i="0" dirty="0">
                <a:solidFill>
                  <a:srgbClr val="222222"/>
                </a:solidFill>
                <a:effectLst/>
                <a:latin typeface="+mj-lt"/>
              </a:rPr>
              <a:t>1. Quality and effectiveness of the chosen primary data strategy (10 points)</a:t>
            </a:r>
          </a:p>
          <a:p>
            <a:pPr algn="l"/>
            <a:r>
              <a:rPr lang="en-US" sz="3200" b="0" i="0" dirty="0">
                <a:solidFill>
                  <a:srgbClr val="222222"/>
                </a:solidFill>
                <a:effectLst/>
                <a:latin typeface="+mj-lt"/>
              </a:rPr>
              <a:t>2. Implementation of the chosen strategy - quality of interviews, surveys, or NLP strategy and data collected (10 points)</a:t>
            </a:r>
          </a:p>
          <a:p>
            <a:pPr algn="l"/>
            <a:r>
              <a:rPr lang="en-US" sz="3200" b="0" i="0" dirty="0">
                <a:solidFill>
                  <a:srgbClr val="222222"/>
                </a:solidFill>
                <a:effectLst/>
                <a:latin typeface="+mj-lt"/>
              </a:rPr>
              <a:t>3. Thoroughness in identifying key customer problems based on primary data collected (10 points)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98524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sz="3200" b="0" i="0" dirty="0">
                <a:solidFill>
                  <a:srgbClr val="222222"/>
                </a:solidFill>
                <a:effectLst/>
                <a:latin typeface="+mj-lt"/>
              </a:rPr>
              <a:t>Tasks:</a:t>
            </a:r>
          </a:p>
          <a:p>
            <a:pPr algn="l"/>
            <a:r>
              <a:rPr lang="en-US" sz="3200" b="0" i="0" dirty="0">
                <a:solidFill>
                  <a:srgbClr val="222222"/>
                </a:solidFill>
                <a:effectLst/>
                <a:latin typeface="+mj-lt"/>
              </a:rPr>
              <a:t>1. Organize and structure the data for analysis.</a:t>
            </a:r>
          </a:p>
          <a:p>
            <a:pPr algn="l"/>
            <a:r>
              <a:rPr lang="en-US" sz="3200" b="0" i="0" dirty="0">
                <a:solidFill>
                  <a:srgbClr val="222222"/>
                </a:solidFill>
                <a:effectLst/>
                <a:latin typeface="+mj-lt"/>
              </a:rPr>
              <a:t>2. Perform qualitative analysis, statistical analysis, or machine learning algorithms to extract patterns, trends, or insights from the data.</a:t>
            </a:r>
          </a:p>
          <a:p>
            <a:pPr algn="l"/>
            <a:r>
              <a:rPr lang="en-US" sz="3200" b="0" i="0" dirty="0">
                <a:solidFill>
                  <a:srgbClr val="222222"/>
                </a:solidFill>
                <a:effectLst/>
                <a:latin typeface="+mj-lt"/>
              </a:rPr>
              <a:t>3. Interpret the analysis results in the context of the customer problems.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0" dirty="0">
                <a:effectLst/>
                <a:latin typeface="+mj-lt"/>
                <a:ea typeface="Times New Roman" panose="02020603050405020304" pitchFamily="18" charset="0"/>
                <a:cs typeface="Arial" panose="020B0604020202020204" pitchFamily="34" charset="0"/>
              </a:rPr>
              <a:t>Rubric</a:t>
            </a:r>
          </a:p>
          <a:p>
            <a:pPr algn="l"/>
            <a:r>
              <a:rPr lang="en-US" sz="3200" b="0" i="0" dirty="0">
                <a:solidFill>
                  <a:srgbClr val="222222"/>
                </a:solidFill>
                <a:effectLst/>
                <a:latin typeface="+mj-lt"/>
              </a:rPr>
              <a:t>1. Organization and structuring of the data for analysis (10 points)</a:t>
            </a:r>
          </a:p>
          <a:p>
            <a:pPr algn="l"/>
            <a:r>
              <a:rPr lang="en-US" sz="3200" b="0" i="0" dirty="0">
                <a:solidFill>
                  <a:srgbClr val="222222"/>
                </a:solidFill>
                <a:effectLst/>
                <a:latin typeface="+mj-lt"/>
              </a:rPr>
              <a:t>2. Appropriateness and execution of analysis methods used - qualitative, statistical, or machine learning (10 points)</a:t>
            </a:r>
          </a:p>
          <a:p>
            <a:pPr algn="l"/>
            <a:r>
              <a:rPr lang="en-US" sz="3200" b="0" i="0" dirty="0">
                <a:solidFill>
                  <a:srgbClr val="222222"/>
                </a:solidFill>
                <a:effectLst/>
                <a:latin typeface="+mj-lt"/>
              </a:rPr>
              <a:t>3. Insightfulness of the interpretation of analysis results (10 points)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251154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I am building an AI venture concept for [pause][click] a lawn service startup company called [pause][click] Lawn Buddy [pause] that allows [click] lawn owners to input information about their lawn [pause] to help determining the type of service the lawn needs [pause][click] then customers will be able to schedule and confirm their lawn service appointment[pause]</a:t>
            </a:r>
          </a:p>
        </p:txBody>
      </p:sp>
    </p:spTree>
    <p:extLst>
      <p:ext uri="{BB962C8B-B14F-4D97-AF65-F5344CB8AC3E}">
        <p14:creationId xmlns:p14="http://schemas.microsoft.com/office/powerpoint/2010/main" val="2641951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spcBef>
                <a:spcPts val="0"/>
              </a:spcBef>
              <a:spcAft>
                <a:spcPts val="0"/>
              </a:spcAft>
              <a:buNone/>
            </a:pP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Common beliefs associated with lawn mowing services include [click][pause] expertise and professionalism where many people believe that hiring a lawn mowing service [pause]ensures that professionals with expertise in lawn care [pause] will handle the task effectively and efficiently [pause] another belief is that [pause] hiring a lawn mowing service [click] saves time especially for people having busy lives and not having the time or energy [pause] to dedicate to regular lawn maintenance [pause] Lawn mowing services are also often believed to have access to [click] the proper equipment and tools required for efficient and high-quality lawn care. [pause] lastly lawn mowing services are expected to provide consistent and regular maintenance schedules [pause] which is believed to promote the health and appearance of the lawn</a:t>
            </a:r>
          </a:p>
        </p:txBody>
      </p:sp>
    </p:spTree>
    <p:extLst>
      <p:ext uri="{BB962C8B-B14F-4D97-AF65-F5344CB8AC3E}">
        <p14:creationId xmlns:p14="http://schemas.microsoft.com/office/powerpoint/2010/main" val="420436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rtl="0">
              <a:spcBef>
                <a:spcPts val="0"/>
              </a:spcBef>
              <a:spcAft>
                <a:spcPts val="0"/>
              </a:spcAft>
              <a:buNone/>
            </a:pP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One of the uncommon beliefs associated with lawn mowing services [pause] is that some people believe that the act of mowing the lawn [click][pause] can create positive energy flow or remove negative energies from the environment. [pause] Some individuals also may believe that mowing the lawn during [click] specific lunar phases can yield better results in terms of growth, health, or overall energy balance [pause] lastly [pause] some individuals may hire lawn mowing services [click] that use eco-friendly practices [pause] to minimize noise, air pollution, or harm to beneficial insects and wildlife</a:t>
            </a:r>
          </a:p>
        </p:txBody>
      </p:sp>
    </p:spTree>
    <p:extLst>
      <p:ext uri="{BB962C8B-B14F-4D97-AF65-F5344CB8AC3E}">
        <p14:creationId xmlns:p14="http://schemas.microsoft.com/office/powerpoint/2010/main" val="143216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b="0" i="0" dirty="0">
                <a:solidFill>
                  <a:srgbClr val="374151"/>
                </a:solidFill>
                <a:effectLst/>
                <a:latin typeface="Times New Roman" panose="02020603050405020304" pitchFamily="18" charset="0"/>
                <a:cs typeface="Times New Roman" panose="02020603050405020304" pitchFamily="18" charset="0"/>
              </a:rPr>
              <a:t>The core problem associated with lawn mowing services is [click]"Meeting the Expectations of the Homeowner.“ [pause] Failure to meet these expectations can lead to frustration and a breakdown in the client-provider relationship.[pause] Therefore, addressing the core problem involves understanding and effectively fulfilling the specific needs and desires of the homeowner in terms of lawn mowing services.</a:t>
            </a:r>
            <a:endParaRPr lang="en-US" sz="11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endPar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377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lawn buddy however faces few subproblems [pause] for instance [pause] landscape maintenance [pause][click]involves multiple tasks [pause] that must be performed properly at the right time[pause] to avoid losing the advantage of natural process [pause][click]In addition[pause] scheduling and dispatching landscapers on time with the right equipment makes a big difference to operations and profitability [pause]Also [pause] since the business is seasonal[click] , keeping the equipment safe and in a ready-to-operate condition when the crew needs them at the job site [pause] is a challenge [pause] and requires proper usage and maintenance on a routine basis [pause] Lastly[pause][click] Green industry regulations [pause] whether it is related to the use of pesticides and fertilizers or the equipment and pollution levels [pause] is a big challenge for Lawn Buddy</a:t>
            </a:r>
          </a:p>
          <a:p>
            <a:pPr marL="0" marR="0" indent="0">
              <a:spcBef>
                <a:spcPts val="0"/>
              </a:spcBef>
              <a:spcAft>
                <a:spcPts val="0"/>
              </a:spcAft>
              <a:buNone/>
            </a:pPr>
            <a:endParaRPr lang="en-US" sz="1800" kern="0" dirty="0">
              <a:effectLst/>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104864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53450" y="1767862"/>
            <a:ext cx="3910500" cy="1857300"/>
          </a:xfrm>
          <a:prstGeom prst="rect">
            <a:avLst/>
          </a:prstGeom>
        </p:spPr>
        <p:txBody>
          <a:bodyPr spcFirstLastPara="1" wrap="square" lIns="91425" tIns="91425" rIns="91425" bIns="91425" anchor="b" anchorCtr="0">
            <a:noAutofit/>
          </a:bodyPr>
          <a:lstStyle>
            <a:lvl1pPr lvl="0" algn="r">
              <a:lnSpc>
                <a:spcPct val="95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653536" y="3820119"/>
            <a:ext cx="3910500" cy="39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title">
  <p:cSld name="CUSTOM_1">
    <p:spTree>
      <p:nvGrpSpPr>
        <p:cNvPr id="1" name="Shape 56"/>
        <p:cNvGrpSpPr/>
        <p:nvPr/>
      </p:nvGrpSpPr>
      <p:grpSpPr>
        <a:xfrm>
          <a:off x="0" y="0"/>
          <a:ext cx="0" cy="0"/>
          <a:chOff x="0" y="0"/>
          <a:chExt cx="0" cy="0"/>
        </a:xfrm>
      </p:grpSpPr>
      <p:sp>
        <p:nvSpPr>
          <p:cNvPr id="57" name="Google Shape;57;p14"/>
          <p:cNvSpPr/>
          <p:nvPr/>
        </p:nvSpPr>
        <p:spPr>
          <a:xfrm>
            <a:off x="454550" y="1883025"/>
            <a:ext cx="82788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txBox="1">
            <a:spLocks noGrp="1"/>
          </p:cNvSpPr>
          <p:nvPr>
            <p:ph type="title"/>
          </p:nvPr>
        </p:nvSpPr>
        <p:spPr>
          <a:xfrm>
            <a:off x="2716300" y="2095925"/>
            <a:ext cx="4992900" cy="1369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1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Google Shape;59;p14"/>
          <p:cNvSpPr txBox="1">
            <a:spLocks noGrp="1"/>
          </p:cNvSpPr>
          <p:nvPr>
            <p:ph type="subTitle" idx="1"/>
          </p:nvPr>
        </p:nvSpPr>
        <p:spPr>
          <a:xfrm>
            <a:off x="1643400" y="3541275"/>
            <a:ext cx="5857200" cy="7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1753050" y="3294944"/>
            <a:ext cx="5637900" cy="29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2" name="Google Shape;62;p15"/>
          <p:cNvSpPr txBox="1">
            <a:spLocks noGrp="1"/>
          </p:cNvSpPr>
          <p:nvPr>
            <p:ph type="subTitle" idx="1"/>
          </p:nvPr>
        </p:nvSpPr>
        <p:spPr>
          <a:xfrm>
            <a:off x="1379550" y="1703638"/>
            <a:ext cx="6384900" cy="14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2">
    <p:spTree>
      <p:nvGrpSpPr>
        <p:cNvPr id="1" name="Shape 63"/>
        <p:cNvGrpSpPr/>
        <p:nvPr/>
      </p:nvGrpSpPr>
      <p:grpSpPr>
        <a:xfrm>
          <a:off x="0" y="0"/>
          <a:ext cx="0" cy="0"/>
          <a:chOff x="0" y="0"/>
          <a:chExt cx="0" cy="0"/>
        </a:xfrm>
      </p:grpSpPr>
      <p:sp>
        <p:nvSpPr>
          <p:cNvPr id="64" name="Google Shape;64;p16"/>
          <p:cNvSpPr txBox="1">
            <a:spLocks noGrp="1"/>
          </p:cNvSpPr>
          <p:nvPr>
            <p:ph type="body" idx="1"/>
          </p:nvPr>
        </p:nvSpPr>
        <p:spPr>
          <a:xfrm>
            <a:off x="719900" y="1228725"/>
            <a:ext cx="7704000" cy="34035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a:lvl1pPr>
            <a:lvl2pPr marL="914400" lvl="1" indent="-317500" rtl="0">
              <a:lnSpc>
                <a:spcPct val="115000"/>
              </a:lnSpc>
              <a:spcBef>
                <a:spcPts val="10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65" name="Google Shape;65;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3">
  <p:cSld name="CUSTOM_4">
    <p:spTree>
      <p:nvGrpSpPr>
        <p:cNvPr id="1" name="Shape 66"/>
        <p:cNvGrpSpPr/>
        <p:nvPr/>
      </p:nvGrpSpPr>
      <p:grpSpPr>
        <a:xfrm>
          <a:off x="0" y="0"/>
          <a:ext cx="0" cy="0"/>
          <a:chOff x="0" y="0"/>
          <a:chExt cx="0" cy="0"/>
        </a:xfrm>
      </p:grpSpPr>
      <p:sp>
        <p:nvSpPr>
          <p:cNvPr id="67" name="Google Shape;67;p17"/>
          <p:cNvSpPr txBox="1">
            <a:spLocks noGrp="1"/>
          </p:cNvSpPr>
          <p:nvPr>
            <p:ph type="subTitle" idx="1"/>
          </p:nvPr>
        </p:nvSpPr>
        <p:spPr>
          <a:xfrm flipH="1">
            <a:off x="4836750" y="1917675"/>
            <a:ext cx="3222300" cy="12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 name="Google Shape;68;p1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s 1">
  <p:cSld name="CUSTOM_6_1">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83315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7" name="Google Shape;87;p20"/>
          <p:cNvSpPr txBox="1">
            <a:spLocks noGrp="1"/>
          </p:cNvSpPr>
          <p:nvPr>
            <p:ph type="subTitle" idx="1"/>
          </p:nvPr>
        </p:nvSpPr>
        <p:spPr>
          <a:xfrm>
            <a:off x="93770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 name="Google Shape;88;p20"/>
          <p:cNvSpPr txBox="1">
            <a:spLocks noGrp="1"/>
          </p:cNvSpPr>
          <p:nvPr>
            <p:ph type="title" idx="2"/>
          </p:nvPr>
        </p:nvSpPr>
        <p:spPr>
          <a:xfrm>
            <a:off x="3379875"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 name="Google Shape;89;p20"/>
          <p:cNvSpPr txBox="1">
            <a:spLocks noGrp="1"/>
          </p:cNvSpPr>
          <p:nvPr>
            <p:ph type="subTitle" idx="3"/>
          </p:nvPr>
        </p:nvSpPr>
        <p:spPr>
          <a:xfrm>
            <a:off x="3484425"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 name="Google Shape;90;p20"/>
          <p:cNvSpPr txBox="1">
            <a:spLocks noGrp="1"/>
          </p:cNvSpPr>
          <p:nvPr>
            <p:ph type="title" idx="4"/>
          </p:nvPr>
        </p:nvSpPr>
        <p:spPr>
          <a:xfrm>
            <a:off x="592660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20"/>
          <p:cNvSpPr txBox="1">
            <a:spLocks noGrp="1"/>
          </p:cNvSpPr>
          <p:nvPr>
            <p:ph type="subTitle" idx="5"/>
          </p:nvPr>
        </p:nvSpPr>
        <p:spPr>
          <a:xfrm>
            <a:off x="603115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 name="Google Shape;92;p20"/>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861799"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5" name="Google Shape;115;p23"/>
          <p:cNvSpPr txBox="1">
            <a:spLocks noGrp="1"/>
          </p:cNvSpPr>
          <p:nvPr>
            <p:ph type="subTitle" idx="1"/>
          </p:nvPr>
        </p:nvSpPr>
        <p:spPr>
          <a:xfrm>
            <a:off x="861799"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23"/>
          <p:cNvSpPr txBox="1">
            <a:spLocks noGrp="1"/>
          </p:cNvSpPr>
          <p:nvPr>
            <p:ph type="title" idx="2"/>
          </p:nvPr>
        </p:nvSpPr>
        <p:spPr>
          <a:xfrm>
            <a:off x="3579012"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7" name="Google Shape;117;p23"/>
          <p:cNvSpPr txBox="1">
            <a:spLocks noGrp="1"/>
          </p:cNvSpPr>
          <p:nvPr>
            <p:ph type="subTitle" idx="3"/>
          </p:nvPr>
        </p:nvSpPr>
        <p:spPr>
          <a:xfrm>
            <a:off x="3579012"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23"/>
          <p:cNvSpPr txBox="1">
            <a:spLocks noGrp="1"/>
          </p:cNvSpPr>
          <p:nvPr>
            <p:ph type="title" idx="4"/>
          </p:nvPr>
        </p:nvSpPr>
        <p:spPr>
          <a:xfrm>
            <a:off x="861799"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9" name="Google Shape;119;p23"/>
          <p:cNvSpPr txBox="1">
            <a:spLocks noGrp="1"/>
          </p:cNvSpPr>
          <p:nvPr>
            <p:ph type="subTitle" idx="5"/>
          </p:nvPr>
        </p:nvSpPr>
        <p:spPr>
          <a:xfrm>
            <a:off x="861799"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0" name="Google Shape;120;p23"/>
          <p:cNvSpPr txBox="1">
            <a:spLocks noGrp="1"/>
          </p:cNvSpPr>
          <p:nvPr>
            <p:ph type="title" idx="6"/>
          </p:nvPr>
        </p:nvSpPr>
        <p:spPr>
          <a:xfrm>
            <a:off x="3579012"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1" name="Google Shape;121;p23"/>
          <p:cNvSpPr txBox="1">
            <a:spLocks noGrp="1"/>
          </p:cNvSpPr>
          <p:nvPr>
            <p:ph type="subTitle" idx="7"/>
          </p:nvPr>
        </p:nvSpPr>
        <p:spPr>
          <a:xfrm>
            <a:off x="3579012"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2" name="Google Shape;122;p23"/>
          <p:cNvSpPr txBox="1">
            <a:spLocks noGrp="1"/>
          </p:cNvSpPr>
          <p:nvPr>
            <p:ph type="title" idx="8"/>
          </p:nvPr>
        </p:nvSpPr>
        <p:spPr>
          <a:xfrm>
            <a:off x="6281400"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3" name="Google Shape;123;p23"/>
          <p:cNvSpPr txBox="1">
            <a:spLocks noGrp="1"/>
          </p:cNvSpPr>
          <p:nvPr>
            <p:ph type="subTitle" idx="9"/>
          </p:nvPr>
        </p:nvSpPr>
        <p:spPr>
          <a:xfrm>
            <a:off x="6281400" y="2280043"/>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 name="Google Shape;124;p23"/>
          <p:cNvSpPr txBox="1">
            <a:spLocks noGrp="1"/>
          </p:cNvSpPr>
          <p:nvPr>
            <p:ph type="title" idx="13"/>
          </p:nvPr>
        </p:nvSpPr>
        <p:spPr>
          <a:xfrm>
            <a:off x="6281400" y="3664438"/>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5" name="Google Shape;125;p23"/>
          <p:cNvSpPr txBox="1">
            <a:spLocks noGrp="1"/>
          </p:cNvSpPr>
          <p:nvPr>
            <p:ph type="subTitle" idx="14"/>
          </p:nvPr>
        </p:nvSpPr>
        <p:spPr>
          <a:xfrm>
            <a:off x="6281400" y="4100957"/>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6" name="Google Shape;126;p23"/>
          <p:cNvSpPr txBox="1">
            <a:spLocks noGrp="1"/>
          </p:cNvSpPr>
          <p:nvPr>
            <p:ph type="title" idx="15"/>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7_1">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24"/>
          <p:cNvSpPr txBox="1">
            <a:spLocks noGrp="1"/>
          </p:cNvSpPr>
          <p:nvPr>
            <p:ph type="title" idx="2" hasCustomPrompt="1"/>
          </p:nvPr>
        </p:nvSpPr>
        <p:spPr>
          <a:xfrm>
            <a:off x="1026251"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0" name="Google Shape;130;p24"/>
          <p:cNvSpPr txBox="1">
            <a:spLocks noGrp="1"/>
          </p:cNvSpPr>
          <p:nvPr>
            <p:ph type="subTitle" idx="1"/>
          </p:nvPr>
        </p:nvSpPr>
        <p:spPr>
          <a:xfrm>
            <a:off x="1235725"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1" name="Google Shape;131;p24"/>
          <p:cNvSpPr txBox="1">
            <a:spLocks noGrp="1"/>
          </p:cNvSpPr>
          <p:nvPr>
            <p:ph type="title" idx="3" hasCustomPrompt="1"/>
          </p:nvPr>
        </p:nvSpPr>
        <p:spPr>
          <a:xfrm>
            <a:off x="5167463"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2" name="Google Shape;132;p24"/>
          <p:cNvSpPr txBox="1">
            <a:spLocks noGrp="1"/>
          </p:cNvSpPr>
          <p:nvPr>
            <p:ph type="subTitle" idx="4"/>
          </p:nvPr>
        </p:nvSpPr>
        <p:spPr>
          <a:xfrm>
            <a:off x="5376976"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3" name="Google Shape;133;p24"/>
          <p:cNvSpPr txBox="1">
            <a:spLocks noGrp="1"/>
          </p:cNvSpPr>
          <p:nvPr>
            <p:ph type="title" idx="5" hasCustomPrompt="1"/>
          </p:nvPr>
        </p:nvSpPr>
        <p:spPr>
          <a:xfrm>
            <a:off x="1026251"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4" name="Google Shape;134;p24"/>
          <p:cNvSpPr txBox="1">
            <a:spLocks noGrp="1"/>
          </p:cNvSpPr>
          <p:nvPr>
            <p:ph type="subTitle" idx="6"/>
          </p:nvPr>
        </p:nvSpPr>
        <p:spPr>
          <a:xfrm>
            <a:off x="1235725"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5" name="Google Shape;135;p24"/>
          <p:cNvSpPr txBox="1">
            <a:spLocks noGrp="1"/>
          </p:cNvSpPr>
          <p:nvPr>
            <p:ph type="title" idx="7" hasCustomPrompt="1"/>
          </p:nvPr>
        </p:nvSpPr>
        <p:spPr>
          <a:xfrm>
            <a:off x="5167463"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6" name="Google Shape;136;p24"/>
          <p:cNvSpPr txBox="1">
            <a:spLocks noGrp="1"/>
          </p:cNvSpPr>
          <p:nvPr>
            <p:ph type="subTitle" idx="8"/>
          </p:nvPr>
        </p:nvSpPr>
        <p:spPr>
          <a:xfrm>
            <a:off x="5376912"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extLst>
    <p:ext uri="{DCECCB84-F9BA-43D5-87BE-67443E8EF086}">
      <p15:sldGuideLst xmlns:p15="http://schemas.microsoft.com/office/powerpoint/2012/main">
        <p15:guide id="1" orient="horz" pos="144">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ONE_COLUMN_TEXT_1">
    <p:spTree>
      <p:nvGrpSpPr>
        <p:cNvPr id="1" name="Shape 137"/>
        <p:cNvGrpSpPr/>
        <p:nvPr/>
      </p:nvGrpSpPr>
      <p:grpSpPr>
        <a:xfrm>
          <a:off x="0" y="0"/>
          <a:ext cx="0" cy="0"/>
          <a:chOff x="0" y="0"/>
          <a:chExt cx="0" cy="0"/>
        </a:xfrm>
      </p:grpSpPr>
      <p:sp>
        <p:nvSpPr>
          <p:cNvPr id="138" name="Google Shape;138;p25"/>
          <p:cNvSpPr txBox="1">
            <a:spLocks noGrp="1"/>
          </p:cNvSpPr>
          <p:nvPr>
            <p:ph type="subTitle" idx="1"/>
          </p:nvPr>
        </p:nvSpPr>
        <p:spPr>
          <a:xfrm>
            <a:off x="720000" y="1308275"/>
            <a:ext cx="6606000" cy="185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AutoNum type="arabicPeriod"/>
              <a:defRPr sz="1400"/>
            </a:lvl1pPr>
            <a:lvl2pPr lvl="1" algn="ctr" rtl="0">
              <a:lnSpc>
                <a:spcPct val="100000"/>
              </a:lnSpc>
              <a:spcBef>
                <a:spcPts val="0"/>
              </a:spcBef>
              <a:spcAft>
                <a:spcPts val="0"/>
              </a:spcAft>
              <a:buClr>
                <a:srgbClr val="999999"/>
              </a:buClr>
              <a:buSzPts val="800"/>
              <a:buFont typeface="Open Sans"/>
              <a:buAutoNum type="alphaLcPeriod"/>
              <a:defRPr/>
            </a:lvl2pPr>
            <a:lvl3pPr lvl="2" algn="ctr" rtl="0">
              <a:lnSpc>
                <a:spcPct val="100000"/>
              </a:lnSpc>
              <a:spcBef>
                <a:spcPts val="1600"/>
              </a:spcBef>
              <a:spcAft>
                <a:spcPts val="0"/>
              </a:spcAft>
              <a:buClr>
                <a:srgbClr val="999999"/>
              </a:buClr>
              <a:buSzPts val="800"/>
              <a:buFont typeface="Open Sans"/>
              <a:buAutoNum type="romanLcPeriod"/>
              <a:defRPr/>
            </a:lvl3pPr>
            <a:lvl4pPr lvl="3" algn="ctr" rtl="0">
              <a:lnSpc>
                <a:spcPct val="100000"/>
              </a:lnSpc>
              <a:spcBef>
                <a:spcPts val="1600"/>
              </a:spcBef>
              <a:spcAft>
                <a:spcPts val="0"/>
              </a:spcAft>
              <a:buClr>
                <a:srgbClr val="999999"/>
              </a:buClr>
              <a:buSzPts val="800"/>
              <a:buFont typeface="Open Sans"/>
              <a:buAutoNum type="arabicPeriod"/>
              <a:defRPr/>
            </a:lvl4pPr>
            <a:lvl5pPr lvl="4" algn="ctr" rtl="0">
              <a:lnSpc>
                <a:spcPct val="100000"/>
              </a:lnSpc>
              <a:spcBef>
                <a:spcPts val="1600"/>
              </a:spcBef>
              <a:spcAft>
                <a:spcPts val="0"/>
              </a:spcAft>
              <a:buClr>
                <a:srgbClr val="999999"/>
              </a:buClr>
              <a:buSzPts val="1200"/>
              <a:buFont typeface="Open Sans"/>
              <a:buAutoNum type="alphaLcPeriod"/>
              <a:defRPr/>
            </a:lvl5pPr>
            <a:lvl6pPr lvl="5" algn="ctr" rtl="0">
              <a:lnSpc>
                <a:spcPct val="100000"/>
              </a:lnSpc>
              <a:spcBef>
                <a:spcPts val="1600"/>
              </a:spcBef>
              <a:spcAft>
                <a:spcPts val="0"/>
              </a:spcAft>
              <a:buClr>
                <a:srgbClr val="999999"/>
              </a:buClr>
              <a:buSzPts val="1200"/>
              <a:buFont typeface="Open Sans"/>
              <a:buAutoNum type="romanLcPeriod"/>
              <a:defRPr/>
            </a:lvl6pPr>
            <a:lvl7pPr lvl="6" algn="ctr" rtl="0">
              <a:lnSpc>
                <a:spcPct val="100000"/>
              </a:lnSpc>
              <a:spcBef>
                <a:spcPts val="1600"/>
              </a:spcBef>
              <a:spcAft>
                <a:spcPts val="0"/>
              </a:spcAft>
              <a:buClr>
                <a:srgbClr val="999999"/>
              </a:buClr>
              <a:buSzPts val="700"/>
              <a:buFont typeface="Open Sans"/>
              <a:buAutoNum type="arabicPeriod"/>
              <a:defRPr/>
            </a:lvl7pPr>
            <a:lvl8pPr lvl="7" algn="ctr" rtl="0">
              <a:lnSpc>
                <a:spcPct val="100000"/>
              </a:lnSpc>
              <a:spcBef>
                <a:spcPts val="1600"/>
              </a:spcBef>
              <a:spcAft>
                <a:spcPts val="0"/>
              </a:spcAft>
              <a:buClr>
                <a:srgbClr val="999999"/>
              </a:buClr>
              <a:buSzPts val="700"/>
              <a:buFont typeface="Open Sans"/>
              <a:buAutoNum type="alphaLcPeriod"/>
              <a:defRPr/>
            </a:lvl8pPr>
            <a:lvl9pPr lvl="8" algn="ctr" rtl="0">
              <a:lnSpc>
                <a:spcPct val="100000"/>
              </a:lnSpc>
              <a:spcBef>
                <a:spcPts val="1600"/>
              </a:spcBef>
              <a:spcAft>
                <a:spcPts val="1600"/>
              </a:spcAft>
              <a:buClr>
                <a:srgbClr val="999999"/>
              </a:buClr>
              <a:buSzPts val="600"/>
              <a:buFont typeface="Open Sans"/>
              <a:buAutoNum type="romanLcPeriod"/>
              <a:defRPr/>
            </a:lvl9pPr>
          </a:lstStyle>
          <a:p>
            <a:endParaRPr/>
          </a:p>
        </p:txBody>
      </p:sp>
      <p:sp>
        <p:nvSpPr>
          <p:cNvPr id="139" name="Google Shape;139;p2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2424600" y="507223"/>
            <a:ext cx="4294800" cy="1051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26"/>
          <p:cNvSpPr txBox="1">
            <a:spLocks noGrp="1"/>
          </p:cNvSpPr>
          <p:nvPr>
            <p:ph type="subTitle" idx="1"/>
          </p:nvPr>
        </p:nvSpPr>
        <p:spPr>
          <a:xfrm>
            <a:off x="2854650" y="1558696"/>
            <a:ext cx="3434700" cy="13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3" name="Google Shape;143;p26"/>
          <p:cNvSpPr txBox="1"/>
          <p:nvPr/>
        </p:nvSpPr>
        <p:spPr>
          <a:xfrm>
            <a:off x="2378550" y="3566516"/>
            <a:ext cx="43869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lang="en" sz="1000">
                <a:solidFill>
                  <a:schemeClr val="dk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a:solidFill>
                  <a:schemeClr val="dk1"/>
                </a:solidFill>
                <a:latin typeface="Lato"/>
                <a:ea typeface="Lato"/>
                <a:cs typeface="Lato"/>
                <a:sym typeface="Lato"/>
              </a:rPr>
              <a:t>, including icons by </a:t>
            </a:r>
            <a:r>
              <a:rPr lang="en" sz="1000">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dk1"/>
                </a:solidFill>
                <a:latin typeface="Lato"/>
                <a:ea typeface="Lato"/>
                <a:cs typeface="Lato"/>
                <a:sym typeface="Lato"/>
              </a:rPr>
              <a:t> and infographics &amp; images by </a:t>
            </a:r>
            <a:r>
              <a:rPr lang="en" sz="1000">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000">
              <a:solidFill>
                <a:schemeClr val="dk1"/>
              </a:solidFill>
              <a:latin typeface="Lato"/>
              <a:ea typeface="Lato"/>
              <a:cs typeface="Lato"/>
              <a:sym typeface="Lat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3_1">
    <p:spTree>
      <p:nvGrpSpPr>
        <p:cNvPr id="1" name="Shape 1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983400" y="2489600"/>
            <a:ext cx="4440600" cy="1330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3983400" y="524625"/>
            <a:ext cx="4440600" cy="1406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9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3983400" y="3903600"/>
            <a:ext cx="3174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 name="Google Shape;17;p4"/>
          <p:cNvSpPr txBox="1">
            <a:spLocks noGrp="1"/>
          </p:cNvSpPr>
          <p:nvPr>
            <p:ph type="body" idx="1"/>
          </p:nvPr>
        </p:nvSpPr>
        <p:spPr>
          <a:xfrm>
            <a:off x="720000" y="1287725"/>
            <a:ext cx="7704000" cy="3344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p:nvPr/>
        </p:nvSpPr>
        <p:spPr>
          <a:xfrm>
            <a:off x="454550" y="1883025"/>
            <a:ext cx="82551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8"/>
          <p:cNvSpPr txBox="1">
            <a:spLocks noGrp="1"/>
          </p:cNvSpPr>
          <p:nvPr>
            <p:ph type="title"/>
          </p:nvPr>
        </p:nvSpPr>
        <p:spPr>
          <a:xfrm flipH="1">
            <a:off x="2348238" y="2691005"/>
            <a:ext cx="4447500" cy="1926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4800"/>
              <a:buNone/>
              <a:defRPr sz="8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720000" y="1221150"/>
            <a:ext cx="4268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4" name="Google Shape;34;p9"/>
          <p:cNvSpPr txBox="1">
            <a:spLocks noGrp="1"/>
          </p:cNvSpPr>
          <p:nvPr>
            <p:ph type="subTitle" idx="1"/>
          </p:nvPr>
        </p:nvSpPr>
        <p:spPr>
          <a:xfrm>
            <a:off x="720000" y="2240565"/>
            <a:ext cx="4268100" cy="16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720000" y="1174050"/>
            <a:ext cx="4460400" cy="10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p:nvPr/>
        </p:nvSpPr>
        <p:spPr>
          <a:xfrm>
            <a:off x="454550" y="1883025"/>
            <a:ext cx="82296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1"/>
          <p:cNvSpPr txBox="1">
            <a:spLocks noGrp="1"/>
          </p:cNvSpPr>
          <p:nvPr>
            <p:ph type="title" hasCustomPrompt="1"/>
          </p:nvPr>
        </p:nvSpPr>
        <p:spPr>
          <a:xfrm>
            <a:off x="1577850" y="2300443"/>
            <a:ext cx="5988300" cy="1428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0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 name="Google Shape;40;p11"/>
          <p:cNvSpPr txBox="1">
            <a:spLocks noGrp="1"/>
          </p:cNvSpPr>
          <p:nvPr>
            <p:ph type="subTitle" idx="1"/>
          </p:nvPr>
        </p:nvSpPr>
        <p:spPr>
          <a:xfrm>
            <a:off x="1577850" y="3615825"/>
            <a:ext cx="5988300" cy="497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 name="Google Shape;44;p13"/>
          <p:cNvSpPr txBox="1">
            <a:spLocks noGrp="1"/>
          </p:cNvSpPr>
          <p:nvPr>
            <p:ph type="title" idx="2"/>
          </p:nvPr>
        </p:nvSpPr>
        <p:spPr>
          <a:xfrm>
            <a:off x="1972675"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13"/>
          <p:cNvSpPr txBox="1">
            <a:spLocks noGrp="1"/>
          </p:cNvSpPr>
          <p:nvPr>
            <p:ph type="subTitle" idx="1"/>
          </p:nvPr>
        </p:nvSpPr>
        <p:spPr>
          <a:xfrm>
            <a:off x="1972675"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6" name="Google Shape;46;p13"/>
          <p:cNvSpPr txBox="1">
            <a:spLocks noGrp="1"/>
          </p:cNvSpPr>
          <p:nvPr>
            <p:ph type="title" idx="3" hasCustomPrompt="1"/>
          </p:nvPr>
        </p:nvSpPr>
        <p:spPr>
          <a:xfrm>
            <a:off x="582650"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13"/>
          <p:cNvSpPr txBox="1">
            <a:spLocks noGrp="1"/>
          </p:cNvSpPr>
          <p:nvPr>
            <p:ph type="title" idx="4"/>
          </p:nvPr>
        </p:nvSpPr>
        <p:spPr>
          <a:xfrm>
            <a:off x="5875350"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 name="Google Shape;48;p13"/>
          <p:cNvSpPr txBox="1">
            <a:spLocks noGrp="1"/>
          </p:cNvSpPr>
          <p:nvPr>
            <p:ph type="subTitle" idx="5"/>
          </p:nvPr>
        </p:nvSpPr>
        <p:spPr>
          <a:xfrm>
            <a:off x="5875350"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9" name="Google Shape;49;p13"/>
          <p:cNvSpPr txBox="1">
            <a:spLocks noGrp="1"/>
          </p:cNvSpPr>
          <p:nvPr>
            <p:ph type="title" idx="6" hasCustomPrompt="1"/>
          </p:nvPr>
        </p:nvSpPr>
        <p:spPr>
          <a:xfrm>
            <a:off x="4485425"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 name="Google Shape;50;p13"/>
          <p:cNvSpPr txBox="1">
            <a:spLocks noGrp="1"/>
          </p:cNvSpPr>
          <p:nvPr>
            <p:ph type="title" idx="7"/>
          </p:nvPr>
        </p:nvSpPr>
        <p:spPr>
          <a:xfrm>
            <a:off x="1972675"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 name="Google Shape;51;p13"/>
          <p:cNvSpPr txBox="1">
            <a:spLocks noGrp="1"/>
          </p:cNvSpPr>
          <p:nvPr>
            <p:ph type="subTitle" idx="8"/>
          </p:nvPr>
        </p:nvSpPr>
        <p:spPr>
          <a:xfrm>
            <a:off x="1972675"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2" name="Google Shape;52;p13"/>
          <p:cNvSpPr txBox="1">
            <a:spLocks noGrp="1"/>
          </p:cNvSpPr>
          <p:nvPr>
            <p:ph type="title" idx="9" hasCustomPrompt="1"/>
          </p:nvPr>
        </p:nvSpPr>
        <p:spPr>
          <a:xfrm>
            <a:off x="582650"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3" name="Google Shape;53;p13"/>
          <p:cNvSpPr txBox="1">
            <a:spLocks noGrp="1"/>
          </p:cNvSpPr>
          <p:nvPr>
            <p:ph type="title" idx="13"/>
          </p:nvPr>
        </p:nvSpPr>
        <p:spPr>
          <a:xfrm>
            <a:off x="5875350"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 name="Google Shape;54;p13"/>
          <p:cNvSpPr txBox="1">
            <a:spLocks noGrp="1"/>
          </p:cNvSpPr>
          <p:nvPr>
            <p:ph type="subTitle" idx="14"/>
          </p:nvPr>
        </p:nvSpPr>
        <p:spPr>
          <a:xfrm>
            <a:off x="5875350"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5" name="Google Shape;55;p13"/>
          <p:cNvSpPr txBox="1">
            <a:spLocks noGrp="1"/>
          </p:cNvSpPr>
          <p:nvPr>
            <p:ph type="title" idx="15" hasCustomPrompt="1"/>
          </p:nvPr>
        </p:nvSpPr>
        <p:spPr>
          <a:xfrm>
            <a:off x="4485425"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6" r:id="rId14"/>
    <p:sldLayoutId id="2147483669" r:id="rId15"/>
    <p:sldLayoutId id="2147483670" r:id="rId16"/>
    <p:sldLayoutId id="2147483671" r:id="rId17"/>
    <p:sldLayoutId id="2147483672" r:id="rId18"/>
    <p:sldLayoutId id="2147483673"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9.xml"/><Relationship Id="rId7"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8.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8.png"/><Relationship Id="rId2" Type="http://schemas.openxmlformats.org/officeDocument/2006/relationships/slideLayout" Target="../slideLayouts/slideLayout3.xml"/><Relationship Id="rId1" Type="http://schemas.openxmlformats.org/officeDocument/2006/relationships/tags" Target="../tags/tag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10.xml"/><Relationship Id="rId6" Type="http://schemas.openxmlformats.org/officeDocument/2006/relationships/image" Target="../media/image19.png"/><Relationship Id="rId5" Type="http://schemas.openxmlformats.org/officeDocument/2006/relationships/image" Target="../media/image2.pn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3.png"/><Relationship Id="rId2" Type="http://schemas.openxmlformats.org/officeDocument/2006/relationships/slideLayout" Target="../slideLayouts/slideLayout3.xml"/><Relationship Id="rId1" Type="http://schemas.openxmlformats.org/officeDocument/2006/relationships/tags" Target="../tags/tag1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6.xml"/><Relationship Id="rId7"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1.png"/><Relationship Id="rId2" Type="http://schemas.openxmlformats.org/officeDocument/2006/relationships/slideLayout" Target="../slideLayouts/slideLayout3.xml"/><Relationship Id="rId1" Type="http://schemas.openxmlformats.org/officeDocument/2006/relationships/tags" Target="../tags/tag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7.xml"/><Relationship Id="rId5" Type="http://schemas.openxmlformats.org/officeDocument/2006/relationships/image" Target="../media/image12.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ctrTitle"/>
          </p:nvPr>
        </p:nvSpPr>
        <p:spPr>
          <a:xfrm>
            <a:off x="2616750" y="926775"/>
            <a:ext cx="3910500" cy="185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100" dirty="0"/>
              <a:t>Lawn Buddy</a:t>
            </a:r>
            <a:endParaRPr sz="4100" dirty="0"/>
          </a:p>
          <a:p>
            <a:pPr marL="0" lvl="0" indent="0" algn="ctr" rtl="0">
              <a:spcBef>
                <a:spcPts val="0"/>
              </a:spcBef>
              <a:spcAft>
                <a:spcPts val="0"/>
              </a:spcAft>
              <a:buNone/>
            </a:pPr>
            <a:r>
              <a:rPr lang="en" sz="1000" i="1" dirty="0">
                <a:solidFill>
                  <a:srgbClr val="38761D"/>
                </a:solidFill>
              </a:rPr>
              <a:t>“The cutting hedge technology”</a:t>
            </a:r>
            <a:endParaRPr sz="1000" i="1" dirty="0">
              <a:solidFill>
                <a:srgbClr val="38761D"/>
              </a:solidFill>
            </a:endParaRPr>
          </a:p>
        </p:txBody>
      </p:sp>
      <p:sp>
        <p:nvSpPr>
          <p:cNvPr id="150" name="Google Shape;150;p28"/>
          <p:cNvSpPr txBox="1">
            <a:spLocks noGrp="1"/>
          </p:cNvSpPr>
          <p:nvPr>
            <p:ph type="subTitle" idx="1"/>
          </p:nvPr>
        </p:nvSpPr>
        <p:spPr>
          <a:xfrm>
            <a:off x="2510400" y="3426284"/>
            <a:ext cx="4123200" cy="1215091"/>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400" dirty="0"/>
              <a:t>Gasser Ahmed</a:t>
            </a:r>
            <a:endParaRPr sz="1400" dirty="0"/>
          </a:p>
          <a:p>
            <a:pPr marL="0" lvl="0" indent="0" algn="ctr" rtl="0">
              <a:lnSpc>
                <a:spcPct val="150000"/>
              </a:lnSpc>
              <a:spcBef>
                <a:spcPts val="0"/>
              </a:spcBef>
              <a:spcAft>
                <a:spcPts val="0"/>
              </a:spcAft>
              <a:buNone/>
            </a:pPr>
            <a:r>
              <a:rPr lang="en-US" sz="1400" dirty="0"/>
              <a:t>MGT 5824</a:t>
            </a:r>
          </a:p>
          <a:p>
            <a:pPr marL="0" lvl="0" indent="0" algn="ctr" rtl="0">
              <a:lnSpc>
                <a:spcPct val="150000"/>
              </a:lnSpc>
              <a:spcBef>
                <a:spcPts val="0"/>
              </a:spcBef>
              <a:spcAft>
                <a:spcPts val="0"/>
              </a:spcAft>
              <a:buNone/>
            </a:pPr>
            <a:r>
              <a:rPr lang="en-US" sz="1400" dirty="0"/>
              <a:t>6/12/2023</a:t>
            </a:r>
          </a:p>
        </p:txBody>
      </p:sp>
      <p:sp>
        <p:nvSpPr>
          <p:cNvPr id="2" name="TextBox 1">
            <a:extLst>
              <a:ext uri="{FF2B5EF4-FFF2-40B4-BE49-F238E27FC236}">
                <a16:creationId xmlns:a16="http://schemas.microsoft.com/office/drawing/2014/main" id="{23516F04-B8DD-B0B8-155C-B26EF7815FB1}"/>
              </a:ext>
            </a:extLst>
          </p:cNvPr>
          <p:cNvSpPr txBox="1"/>
          <p:nvPr/>
        </p:nvSpPr>
        <p:spPr>
          <a:xfrm>
            <a:off x="1754562" y="2787475"/>
            <a:ext cx="5634876" cy="369332"/>
          </a:xfrm>
          <a:prstGeom prst="rect">
            <a:avLst/>
          </a:prstGeom>
          <a:noFill/>
        </p:spPr>
        <p:txBody>
          <a:bodyPr wrap="none" rtlCol="0">
            <a:spAutoFit/>
          </a:bodyPr>
          <a:lstStyle/>
          <a:p>
            <a:r>
              <a:rPr lang="en-US" sz="1800" b="1" dirty="0">
                <a:latin typeface="Times New Roman" panose="02020603050405020304" pitchFamily="18" charset="0"/>
                <a:ea typeface="Times New Roman" panose="02020603050405020304" pitchFamily="18" charset="0"/>
              </a:rPr>
              <a:t>Milestone #1: AI </a:t>
            </a:r>
            <a:r>
              <a:rPr lang="en-US" sz="1800" b="1" kern="0" dirty="0">
                <a:effectLst/>
                <a:latin typeface="Times New Roman" panose="02020603050405020304" pitchFamily="18" charset="0"/>
                <a:ea typeface="Times New Roman" panose="02020603050405020304" pitchFamily="18" charset="0"/>
              </a:rPr>
              <a:t>Venture Concept Customer Discovery</a:t>
            </a:r>
            <a:endParaRPr lang="en-US" dirty="0"/>
          </a:p>
        </p:txBody>
      </p:sp>
    </p:spTree>
  </p:cSld>
  <p:clrMapOvr>
    <a:masterClrMapping/>
  </p:clrMapOvr>
  <mc:AlternateContent xmlns:mc="http://schemas.openxmlformats.org/markup-compatibility/2006" xmlns:p14="http://schemas.microsoft.com/office/powerpoint/2010/main">
    <mc:Choice Requires="p14">
      <p:transition p14:dur="0" advTm="10451"/>
    </mc:Choice>
    <mc:Fallback xmlns="">
      <p:transition advTm="1045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445025"/>
            <a:ext cx="72765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Subproblems</a:t>
            </a:r>
            <a:endParaRPr dirty="0"/>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3" name="Google Shape;320;p40">
            <a:extLst>
              <a:ext uri="{FF2B5EF4-FFF2-40B4-BE49-F238E27FC236}">
                <a16:creationId xmlns:a16="http://schemas.microsoft.com/office/drawing/2014/main" id="{448C6350-8F42-6761-1616-1181B6447F41}"/>
              </a:ext>
            </a:extLst>
          </p:cNvPr>
          <p:cNvSpPr/>
          <p:nvPr/>
        </p:nvSpPr>
        <p:spPr>
          <a:xfrm>
            <a:off x="3384550" y="1739175"/>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a typeface="Lato" panose="020F0502020204030203" pitchFamily="34" charset="0"/>
              <a:cs typeface="Lato" panose="020F0502020204030203" pitchFamily="34" charset="0"/>
            </a:endParaRPr>
          </a:p>
        </p:txBody>
      </p:sp>
      <p:sp>
        <p:nvSpPr>
          <p:cNvPr id="4" name="Google Shape;322;p40">
            <a:extLst>
              <a:ext uri="{FF2B5EF4-FFF2-40B4-BE49-F238E27FC236}">
                <a16:creationId xmlns:a16="http://schemas.microsoft.com/office/drawing/2014/main" id="{E2D5D7AF-266C-9275-A0E4-36CAD08E86AB}"/>
              </a:ext>
            </a:extLst>
          </p:cNvPr>
          <p:cNvSpPr/>
          <p:nvPr/>
        </p:nvSpPr>
        <p:spPr>
          <a:xfrm>
            <a:off x="4969150" y="3263725"/>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a typeface="Lato" panose="020F0502020204030203" pitchFamily="34" charset="0"/>
              <a:cs typeface="Lato" panose="020F0502020204030203" pitchFamily="34" charset="0"/>
            </a:endParaRPr>
          </a:p>
        </p:txBody>
      </p:sp>
      <p:sp>
        <p:nvSpPr>
          <p:cNvPr id="5" name="Google Shape;327;p40">
            <a:extLst>
              <a:ext uri="{FF2B5EF4-FFF2-40B4-BE49-F238E27FC236}">
                <a16:creationId xmlns:a16="http://schemas.microsoft.com/office/drawing/2014/main" id="{364B3581-4678-764F-31E8-7021EB4FE913}"/>
              </a:ext>
            </a:extLst>
          </p:cNvPr>
          <p:cNvSpPr txBox="1">
            <a:spLocks/>
          </p:cNvSpPr>
          <p:nvPr/>
        </p:nvSpPr>
        <p:spPr>
          <a:xfrm>
            <a:off x="720000" y="1651278"/>
            <a:ext cx="2594682" cy="10202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603250" lvl="1" indent="0" algn="r">
              <a:spcBef>
                <a:spcPts val="0"/>
              </a:spcBef>
              <a:buSzPts val="1300"/>
              <a:buNone/>
            </a:pPr>
            <a:r>
              <a:rPr lang="en-US" kern="0" dirty="0">
                <a:effectLst/>
                <a:latin typeface="Lato" panose="020F0502020204030203" pitchFamily="34" charset="0"/>
                <a:ea typeface="Lato" panose="020F0502020204030203" pitchFamily="34" charset="0"/>
                <a:cs typeface="Lato" panose="020F0502020204030203" pitchFamily="34" charset="0"/>
              </a:rPr>
              <a:t>Tasks must be performed properly at the right time</a:t>
            </a:r>
          </a:p>
        </p:txBody>
      </p:sp>
      <p:cxnSp>
        <p:nvCxnSpPr>
          <p:cNvPr id="6" name="Google Shape;335;p40">
            <a:extLst>
              <a:ext uri="{FF2B5EF4-FFF2-40B4-BE49-F238E27FC236}">
                <a16:creationId xmlns:a16="http://schemas.microsoft.com/office/drawing/2014/main" id="{7A276608-839D-C3F6-4B3F-18E9FD04907B}"/>
              </a:ext>
            </a:extLst>
          </p:cNvPr>
          <p:cNvCxnSpPr>
            <a:stCxn id="13" idx="2"/>
            <a:endCxn id="4" idx="0"/>
          </p:cNvCxnSpPr>
          <p:nvPr/>
        </p:nvCxnSpPr>
        <p:spPr>
          <a:xfrm>
            <a:off x="5352250" y="2501175"/>
            <a:ext cx="0" cy="762550"/>
          </a:xfrm>
          <a:prstGeom prst="straightConnector1">
            <a:avLst/>
          </a:prstGeom>
          <a:noFill/>
          <a:ln w="19050" cap="flat" cmpd="sng">
            <a:solidFill>
              <a:schemeClr val="dk1"/>
            </a:solidFill>
            <a:prstDash val="solid"/>
            <a:round/>
            <a:headEnd type="none" w="med" len="med"/>
            <a:tailEnd type="none" w="med" len="med"/>
          </a:ln>
        </p:spPr>
      </p:cxnSp>
      <p:sp>
        <p:nvSpPr>
          <p:cNvPr id="7" name="Google Shape;331;p40">
            <a:extLst>
              <a:ext uri="{FF2B5EF4-FFF2-40B4-BE49-F238E27FC236}">
                <a16:creationId xmlns:a16="http://schemas.microsoft.com/office/drawing/2014/main" id="{A9ECD1D7-3674-CEFF-C164-1848F799FB07}"/>
              </a:ext>
            </a:extLst>
          </p:cNvPr>
          <p:cNvSpPr txBox="1">
            <a:spLocks/>
          </p:cNvSpPr>
          <p:nvPr/>
        </p:nvSpPr>
        <p:spPr>
          <a:xfrm>
            <a:off x="5648074" y="3171781"/>
            <a:ext cx="2415300" cy="83593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46050" lvl="0" indent="0" algn="l" rtl="0">
              <a:spcBef>
                <a:spcPts val="0"/>
              </a:spcBef>
              <a:spcAft>
                <a:spcPts val="0"/>
              </a:spcAft>
              <a:buSzPts val="1300"/>
              <a:buNone/>
            </a:pPr>
            <a:r>
              <a:rPr lang="en-US" dirty="0">
                <a:latin typeface="Lato" panose="020F0502020204030203" pitchFamily="34" charset="0"/>
                <a:ea typeface="Lato" panose="020F0502020204030203" pitchFamily="34" charset="0"/>
                <a:cs typeface="Lato" panose="020F0502020204030203" pitchFamily="34" charset="0"/>
              </a:rPr>
              <a:t>K</a:t>
            </a:r>
            <a:r>
              <a:rPr lang="en-US" kern="0" dirty="0">
                <a:effectLst/>
                <a:latin typeface="Lato" panose="020F0502020204030203" pitchFamily="34" charset="0"/>
                <a:ea typeface="Lato" panose="020F0502020204030203" pitchFamily="34" charset="0"/>
                <a:cs typeface="Lato" panose="020F0502020204030203" pitchFamily="34" charset="0"/>
              </a:rPr>
              <a:t>eeping the equipment safe and in a ready-to-operate condition </a:t>
            </a:r>
          </a:p>
        </p:txBody>
      </p:sp>
      <p:pic>
        <p:nvPicPr>
          <p:cNvPr id="8" name="Picture 7">
            <a:extLst>
              <a:ext uri="{FF2B5EF4-FFF2-40B4-BE49-F238E27FC236}">
                <a16:creationId xmlns:a16="http://schemas.microsoft.com/office/drawing/2014/main" id="{61D5F6FB-18F4-BB49-15EF-38542BBE23F5}"/>
              </a:ext>
            </a:extLst>
          </p:cNvPr>
          <p:cNvPicPr>
            <a:picLocks noChangeAspect="1"/>
          </p:cNvPicPr>
          <p:nvPr/>
        </p:nvPicPr>
        <p:blipFill>
          <a:blip r:embed="rId5"/>
          <a:stretch>
            <a:fillRect/>
          </a:stretch>
        </p:blipFill>
        <p:spPr>
          <a:xfrm>
            <a:off x="3580198" y="1932723"/>
            <a:ext cx="374904" cy="374904"/>
          </a:xfrm>
          <a:prstGeom prst="rect">
            <a:avLst/>
          </a:prstGeom>
        </p:spPr>
      </p:pic>
      <p:grpSp>
        <p:nvGrpSpPr>
          <p:cNvPr id="9" name="Group 8">
            <a:extLst>
              <a:ext uri="{FF2B5EF4-FFF2-40B4-BE49-F238E27FC236}">
                <a16:creationId xmlns:a16="http://schemas.microsoft.com/office/drawing/2014/main" id="{9C4C72F2-52D3-33A7-EFF2-F0494E58525E}"/>
              </a:ext>
            </a:extLst>
          </p:cNvPr>
          <p:cNvGrpSpPr/>
          <p:nvPr/>
        </p:nvGrpSpPr>
        <p:grpSpPr>
          <a:xfrm>
            <a:off x="4150750" y="1651278"/>
            <a:ext cx="3913850" cy="886950"/>
            <a:chOff x="4150750" y="1651278"/>
            <a:chExt cx="3913850" cy="886950"/>
          </a:xfrm>
        </p:grpSpPr>
        <p:cxnSp>
          <p:nvCxnSpPr>
            <p:cNvPr id="10" name="Google Shape;334;p40">
              <a:extLst>
                <a:ext uri="{FF2B5EF4-FFF2-40B4-BE49-F238E27FC236}">
                  <a16:creationId xmlns:a16="http://schemas.microsoft.com/office/drawing/2014/main" id="{422C2D5D-99A7-1998-BFC5-4D31241197C0}"/>
                </a:ext>
              </a:extLst>
            </p:cNvPr>
            <p:cNvCxnSpPr>
              <a:cxnSpLocks/>
              <a:stCxn id="3" idx="3"/>
              <a:endCxn id="13" idx="1"/>
            </p:cNvCxnSpPr>
            <p:nvPr/>
          </p:nvCxnSpPr>
          <p:spPr>
            <a:xfrm>
              <a:off x="4150750" y="2120175"/>
              <a:ext cx="818400" cy="0"/>
            </a:xfrm>
            <a:prstGeom prst="straightConnector1">
              <a:avLst/>
            </a:prstGeom>
            <a:noFill/>
            <a:ln w="19050" cap="flat" cmpd="sng">
              <a:solidFill>
                <a:schemeClr val="dk1"/>
              </a:solidFill>
              <a:prstDash val="solid"/>
              <a:round/>
              <a:headEnd type="none" w="med" len="med"/>
              <a:tailEnd type="none" w="med" len="med"/>
            </a:ln>
          </p:spPr>
        </p:cxnSp>
        <p:sp>
          <p:nvSpPr>
            <p:cNvPr id="11" name="Google Shape;331;p40">
              <a:extLst>
                <a:ext uri="{FF2B5EF4-FFF2-40B4-BE49-F238E27FC236}">
                  <a16:creationId xmlns:a16="http://schemas.microsoft.com/office/drawing/2014/main" id="{BB3F11AA-E205-8E25-2D85-8AFD6A33912D}"/>
                </a:ext>
              </a:extLst>
            </p:cNvPr>
            <p:cNvSpPr txBox="1">
              <a:spLocks/>
            </p:cNvSpPr>
            <p:nvPr/>
          </p:nvSpPr>
          <p:spPr>
            <a:xfrm>
              <a:off x="5649300" y="1651278"/>
              <a:ext cx="2415300" cy="8869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46050" lvl="0">
                <a:buSzPts val="1300"/>
              </a:pPr>
              <a:r>
                <a:rPr lang="en-US" dirty="0">
                  <a:latin typeface="Lato" panose="020F0502020204030203" pitchFamily="34" charset="0"/>
                  <a:ea typeface="Lato" panose="020F0502020204030203" pitchFamily="34" charset="0"/>
                  <a:cs typeface="Lato" panose="020F0502020204030203" pitchFamily="34" charset="0"/>
                </a:rPr>
                <a:t>Scheduling and dispatching landscapers on time with the right equipment</a:t>
              </a:r>
            </a:p>
          </p:txBody>
        </p:sp>
        <p:grpSp>
          <p:nvGrpSpPr>
            <p:cNvPr id="12" name="Group 11">
              <a:extLst>
                <a:ext uri="{FF2B5EF4-FFF2-40B4-BE49-F238E27FC236}">
                  <a16:creationId xmlns:a16="http://schemas.microsoft.com/office/drawing/2014/main" id="{FC2C088D-B1E4-1B3A-5DFD-9A9C7191AF21}"/>
                </a:ext>
              </a:extLst>
            </p:cNvPr>
            <p:cNvGrpSpPr/>
            <p:nvPr/>
          </p:nvGrpSpPr>
          <p:grpSpPr>
            <a:xfrm>
              <a:off x="4969150" y="1739175"/>
              <a:ext cx="766200" cy="762000"/>
              <a:chOff x="4969150" y="1739175"/>
              <a:chExt cx="766200" cy="762000"/>
            </a:xfrm>
          </p:grpSpPr>
          <p:sp>
            <p:nvSpPr>
              <p:cNvPr id="13" name="Google Shape;321;p40">
                <a:extLst>
                  <a:ext uri="{FF2B5EF4-FFF2-40B4-BE49-F238E27FC236}">
                    <a16:creationId xmlns:a16="http://schemas.microsoft.com/office/drawing/2014/main" id="{B25651E0-ABDE-84D7-A6DA-A19AE9E05C82}"/>
                  </a:ext>
                </a:extLst>
              </p:cNvPr>
              <p:cNvSpPr/>
              <p:nvPr/>
            </p:nvSpPr>
            <p:spPr>
              <a:xfrm>
                <a:off x="4969150" y="1739175"/>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a typeface="Lato" panose="020F0502020204030203" pitchFamily="34" charset="0"/>
                  <a:cs typeface="Lato" panose="020F0502020204030203" pitchFamily="34" charset="0"/>
                </a:endParaRPr>
              </a:p>
            </p:txBody>
          </p:sp>
          <p:pic>
            <p:nvPicPr>
              <p:cNvPr id="14" name="Picture 13">
                <a:extLst>
                  <a:ext uri="{FF2B5EF4-FFF2-40B4-BE49-F238E27FC236}">
                    <a16:creationId xmlns:a16="http://schemas.microsoft.com/office/drawing/2014/main" id="{BA66D0CF-A591-4E13-FD20-2D4B3D3EA48C}"/>
                  </a:ext>
                </a:extLst>
              </p:cNvPr>
              <p:cNvPicPr>
                <a:picLocks noChangeAspect="1"/>
              </p:cNvPicPr>
              <p:nvPr/>
            </p:nvPicPr>
            <p:blipFill>
              <a:blip r:embed="rId6"/>
              <a:stretch>
                <a:fillRect/>
              </a:stretch>
            </p:blipFill>
            <p:spPr>
              <a:xfrm>
                <a:off x="5160105" y="1932723"/>
                <a:ext cx="374904" cy="374904"/>
              </a:xfrm>
              <a:prstGeom prst="rect">
                <a:avLst/>
              </a:prstGeom>
            </p:spPr>
          </p:pic>
        </p:grpSp>
      </p:grpSp>
      <p:pic>
        <p:nvPicPr>
          <p:cNvPr id="15" name="Picture 14">
            <a:extLst>
              <a:ext uri="{FF2B5EF4-FFF2-40B4-BE49-F238E27FC236}">
                <a16:creationId xmlns:a16="http://schemas.microsoft.com/office/drawing/2014/main" id="{F634833D-0A44-83C4-6BBF-280C296941FF}"/>
              </a:ext>
            </a:extLst>
          </p:cNvPr>
          <p:cNvPicPr>
            <a:picLocks noChangeAspect="1"/>
          </p:cNvPicPr>
          <p:nvPr/>
        </p:nvPicPr>
        <p:blipFill>
          <a:blip r:embed="rId7"/>
          <a:stretch>
            <a:fillRect/>
          </a:stretch>
        </p:blipFill>
        <p:spPr>
          <a:xfrm>
            <a:off x="5164798" y="3457273"/>
            <a:ext cx="374904" cy="374904"/>
          </a:xfrm>
          <a:prstGeom prst="rect">
            <a:avLst/>
          </a:prstGeom>
        </p:spPr>
      </p:pic>
      <p:grpSp>
        <p:nvGrpSpPr>
          <p:cNvPr id="16" name="Group 15">
            <a:extLst>
              <a:ext uri="{FF2B5EF4-FFF2-40B4-BE49-F238E27FC236}">
                <a16:creationId xmlns:a16="http://schemas.microsoft.com/office/drawing/2014/main" id="{3E2D03B5-E6CA-1888-614B-DD224FCE2F56}"/>
              </a:ext>
            </a:extLst>
          </p:cNvPr>
          <p:cNvGrpSpPr/>
          <p:nvPr/>
        </p:nvGrpSpPr>
        <p:grpSpPr>
          <a:xfrm>
            <a:off x="899382" y="2501175"/>
            <a:ext cx="4069768" cy="1801710"/>
            <a:chOff x="899382" y="2501175"/>
            <a:chExt cx="4069768" cy="1801710"/>
          </a:xfrm>
        </p:grpSpPr>
        <p:cxnSp>
          <p:nvCxnSpPr>
            <p:cNvPr id="17" name="Google Shape;333;p40">
              <a:extLst>
                <a:ext uri="{FF2B5EF4-FFF2-40B4-BE49-F238E27FC236}">
                  <a16:creationId xmlns:a16="http://schemas.microsoft.com/office/drawing/2014/main" id="{B3CA9B32-8778-7310-31CC-57C65A8410B1}"/>
                </a:ext>
              </a:extLst>
            </p:cNvPr>
            <p:cNvCxnSpPr>
              <a:cxnSpLocks/>
              <a:stCxn id="21" idx="0"/>
              <a:endCxn id="3" idx="2"/>
            </p:cNvCxnSpPr>
            <p:nvPr/>
          </p:nvCxnSpPr>
          <p:spPr>
            <a:xfrm flipV="1">
              <a:off x="3767650" y="2501175"/>
              <a:ext cx="0" cy="762550"/>
            </a:xfrm>
            <a:prstGeom prst="straightConnector1">
              <a:avLst/>
            </a:prstGeom>
            <a:noFill/>
            <a:ln w="19050" cap="flat" cmpd="sng">
              <a:solidFill>
                <a:schemeClr val="dk1"/>
              </a:solidFill>
              <a:prstDash val="solid"/>
              <a:round/>
              <a:headEnd type="none" w="med" len="med"/>
              <a:tailEnd type="none" w="med" len="med"/>
            </a:ln>
          </p:spPr>
        </p:cxnSp>
        <p:cxnSp>
          <p:nvCxnSpPr>
            <p:cNvPr id="18" name="Google Shape;336;p40">
              <a:extLst>
                <a:ext uri="{FF2B5EF4-FFF2-40B4-BE49-F238E27FC236}">
                  <a16:creationId xmlns:a16="http://schemas.microsoft.com/office/drawing/2014/main" id="{1BD1DD6A-191D-9374-E3C2-2B7F76FEC07B}"/>
                </a:ext>
              </a:extLst>
            </p:cNvPr>
            <p:cNvCxnSpPr>
              <a:stCxn id="4" idx="1"/>
              <a:endCxn id="21" idx="3"/>
            </p:cNvCxnSpPr>
            <p:nvPr/>
          </p:nvCxnSpPr>
          <p:spPr>
            <a:xfrm flipH="1">
              <a:off x="4150750" y="3644725"/>
              <a:ext cx="818400" cy="0"/>
            </a:xfrm>
            <a:prstGeom prst="straightConnector1">
              <a:avLst/>
            </a:prstGeom>
            <a:noFill/>
            <a:ln w="19050" cap="flat" cmpd="sng">
              <a:solidFill>
                <a:schemeClr val="dk1"/>
              </a:solidFill>
              <a:prstDash val="solid"/>
              <a:round/>
              <a:headEnd type="none" w="med" len="med"/>
              <a:tailEnd type="none" w="med" len="med"/>
            </a:ln>
          </p:spPr>
        </p:cxnSp>
        <p:sp>
          <p:nvSpPr>
            <p:cNvPr id="19" name="Google Shape;331;p40">
              <a:extLst>
                <a:ext uri="{FF2B5EF4-FFF2-40B4-BE49-F238E27FC236}">
                  <a16:creationId xmlns:a16="http://schemas.microsoft.com/office/drawing/2014/main" id="{35006802-A60B-A8C5-F353-3931098120F8}"/>
                </a:ext>
              </a:extLst>
            </p:cNvPr>
            <p:cNvSpPr txBox="1">
              <a:spLocks/>
            </p:cNvSpPr>
            <p:nvPr/>
          </p:nvSpPr>
          <p:spPr>
            <a:xfrm>
              <a:off x="899382" y="3069485"/>
              <a:ext cx="2415300" cy="1233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46050" lvl="0" algn="r">
                <a:buSzPts val="1300"/>
              </a:pPr>
              <a:r>
                <a:rPr lang="en-US" dirty="0">
                  <a:latin typeface="Lato" panose="020F0502020204030203" pitchFamily="34" charset="0"/>
                  <a:ea typeface="Lato" panose="020F0502020204030203" pitchFamily="34" charset="0"/>
                  <a:cs typeface="Lato" panose="020F0502020204030203" pitchFamily="34" charset="0"/>
                </a:rPr>
                <a:t>Green industry regulations at state and municipality levels</a:t>
              </a:r>
            </a:p>
          </p:txBody>
        </p:sp>
        <p:grpSp>
          <p:nvGrpSpPr>
            <p:cNvPr id="20" name="Group 19">
              <a:extLst>
                <a:ext uri="{FF2B5EF4-FFF2-40B4-BE49-F238E27FC236}">
                  <a16:creationId xmlns:a16="http://schemas.microsoft.com/office/drawing/2014/main" id="{8607C7FD-82FA-84C6-1BBB-3042373848E2}"/>
                </a:ext>
              </a:extLst>
            </p:cNvPr>
            <p:cNvGrpSpPr/>
            <p:nvPr/>
          </p:nvGrpSpPr>
          <p:grpSpPr>
            <a:xfrm>
              <a:off x="3384550" y="3263725"/>
              <a:ext cx="766200" cy="762000"/>
              <a:chOff x="3384550" y="3263725"/>
              <a:chExt cx="766200" cy="762000"/>
            </a:xfrm>
          </p:grpSpPr>
          <p:sp>
            <p:nvSpPr>
              <p:cNvPr id="21" name="Google Shape;323;p40">
                <a:extLst>
                  <a:ext uri="{FF2B5EF4-FFF2-40B4-BE49-F238E27FC236}">
                    <a16:creationId xmlns:a16="http://schemas.microsoft.com/office/drawing/2014/main" id="{738B1025-0077-B0D8-B974-CA81C1404398}"/>
                  </a:ext>
                </a:extLst>
              </p:cNvPr>
              <p:cNvSpPr/>
              <p:nvPr/>
            </p:nvSpPr>
            <p:spPr>
              <a:xfrm>
                <a:off x="3384550" y="3263725"/>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a typeface="Lato" panose="020F0502020204030203" pitchFamily="34" charset="0"/>
                  <a:cs typeface="Lato" panose="020F0502020204030203" pitchFamily="34" charset="0"/>
                </a:endParaRPr>
              </a:p>
            </p:txBody>
          </p:sp>
          <p:pic>
            <p:nvPicPr>
              <p:cNvPr id="22" name="Picture 21">
                <a:extLst>
                  <a:ext uri="{FF2B5EF4-FFF2-40B4-BE49-F238E27FC236}">
                    <a16:creationId xmlns:a16="http://schemas.microsoft.com/office/drawing/2014/main" id="{2E4C4EEB-A50A-2257-1D73-9DA5E4C41ECC}"/>
                  </a:ext>
                </a:extLst>
              </p:cNvPr>
              <p:cNvPicPr>
                <a:picLocks noChangeAspect="1"/>
              </p:cNvPicPr>
              <p:nvPr/>
            </p:nvPicPr>
            <p:blipFill>
              <a:blip r:embed="rId8"/>
              <a:stretch>
                <a:fillRect/>
              </a:stretch>
            </p:blipFill>
            <p:spPr>
              <a:xfrm>
                <a:off x="3580198" y="3452813"/>
                <a:ext cx="374904" cy="374904"/>
              </a:xfrm>
              <a:prstGeom prst="rect">
                <a:avLst/>
              </a:prstGeom>
            </p:spPr>
          </p:pic>
        </p:grpSp>
      </p:grpSp>
    </p:spTree>
    <p:custDataLst>
      <p:tags r:id="rId1"/>
    </p:custDataLst>
    <p:extLst>
      <p:ext uri="{BB962C8B-B14F-4D97-AF65-F5344CB8AC3E}">
        <p14:creationId xmlns:p14="http://schemas.microsoft.com/office/powerpoint/2010/main" val="620635173"/>
      </p:ext>
    </p:extLst>
  </p:cSld>
  <p:clrMapOvr>
    <a:masterClrMapping/>
  </p:clrMapOvr>
  <mc:AlternateContent xmlns:mc="http://schemas.openxmlformats.org/markup-compatibility/2006" xmlns:p14="http://schemas.microsoft.com/office/powerpoint/2010/main">
    <mc:Choice Requires="p14">
      <p:transition p14:dur="0" advTm="48328"/>
    </mc:Choice>
    <mc:Fallback xmlns="">
      <p:transition advTm="483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anim calcmode="lin" valueType="num">
                                      <p:cBhvr>
                                        <p:cTn id="37" dur="1000" fill="hold"/>
                                        <p:tgtEl>
                                          <p:spTgt spid="6"/>
                                        </p:tgtEl>
                                        <p:attrNameLst>
                                          <p:attrName>ppt_x</p:attrName>
                                        </p:attrNameLst>
                                      </p:cBhvr>
                                      <p:tavLst>
                                        <p:tav tm="0">
                                          <p:val>
                                            <p:strVal val="#ppt_x"/>
                                          </p:val>
                                        </p:tav>
                                        <p:tav tm="100000">
                                          <p:val>
                                            <p:strVal val="#ppt_x"/>
                                          </p:val>
                                        </p:tav>
                                      </p:tavLst>
                                    </p:anim>
                                    <p:anim calcmode="lin" valueType="num">
                                      <p:cBhvr>
                                        <p:cTn id="38" dur="1000" fill="hold"/>
                                        <p:tgtEl>
                                          <p:spTgt spid="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1000"/>
                                        <p:tgtEl>
                                          <p:spTgt spid="16"/>
                                        </p:tgtEl>
                                      </p:cBhvr>
                                    </p:animEffect>
                                    <p:anim calcmode="lin" valueType="num">
                                      <p:cBhvr>
                                        <p:cTn id="54" dur="1000" fill="hold"/>
                                        <p:tgtEl>
                                          <p:spTgt spid="16"/>
                                        </p:tgtEl>
                                        <p:attrNameLst>
                                          <p:attrName>ppt_x</p:attrName>
                                        </p:attrNameLst>
                                      </p:cBhvr>
                                      <p:tavLst>
                                        <p:tav tm="0">
                                          <p:val>
                                            <p:strVal val="#ppt_x"/>
                                          </p:val>
                                        </p:tav>
                                        <p:tav tm="100000">
                                          <p:val>
                                            <p:strVal val="#ppt_x"/>
                                          </p:val>
                                        </p:tav>
                                      </p:tavLst>
                                    </p:anim>
                                    <p:anim calcmode="lin" valueType="num">
                                      <p:cBhvr>
                                        <p:cTn id="5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445025"/>
            <a:ext cx="72765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Actions: Run Experiments</a:t>
            </a:r>
            <a:endParaRPr dirty="0"/>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3" name="Google Shape;232;p36">
            <a:extLst>
              <a:ext uri="{FF2B5EF4-FFF2-40B4-BE49-F238E27FC236}">
                <a16:creationId xmlns:a16="http://schemas.microsoft.com/office/drawing/2014/main" id="{02F59B69-37DA-D112-FC5D-D91863A8D216}"/>
              </a:ext>
            </a:extLst>
          </p:cNvPr>
          <p:cNvSpPr/>
          <p:nvPr/>
        </p:nvSpPr>
        <p:spPr>
          <a:xfrm>
            <a:off x="4322539" y="2059644"/>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3;p36">
            <a:extLst>
              <a:ext uri="{FF2B5EF4-FFF2-40B4-BE49-F238E27FC236}">
                <a16:creationId xmlns:a16="http://schemas.microsoft.com/office/drawing/2014/main" id="{905D9034-27AC-1E54-8D4A-48C86C2DF5FA}"/>
              </a:ext>
            </a:extLst>
          </p:cNvPr>
          <p:cNvSpPr/>
          <p:nvPr/>
        </p:nvSpPr>
        <p:spPr>
          <a:xfrm>
            <a:off x="7268491" y="2059644"/>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roup 49">
            <a:extLst>
              <a:ext uri="{FF2B5EF4-FFF2-40B4-BE49-F238E27FC236}">
                <a16:creationId xmlns:a16="http://schemas.microsoft.com/office/drawing/2014/main" id="{EF9E3BFF-7D8B-E522-602A-91E2B9581C9D}"/>
              </a:ext>
            </a:extLst>
          </p:cNvPr>
          <p:cNvGrpSpPr/>
          <p:nvPr/>
        </p:nvGrpSpPr>
        <p:grpSpPr>
          <a:xfrm>
            <a:off x="705425" y="1794338"/>
            <a:ext cx="7721275" cy="2229946"/>
            <a:chOff x="705425" y="1794338"/>
            <a:chExt cx="7721275" cy="2229946"/>
          </a:xfrm>
        </p:grpSpPr>
        <p:grpSp>
          <p:nvGrpSpPr>
            <p:cNvPr id="26" name="Group 25">
              <a:extLst>
                <a:ext uri="{FF2B5EF4-FFF2-40B4-BE49-F238E27FC236}">
                  <a16:creationId xmlns:a16="http://schemas.microsoft.com/office/drawing/2014/main" id="{55C1F471-E7A6-E4E5-7B38-0799E44E492D}"/>
                </a:ext>
              </a:extLst>
            </p:cNvPr>
            <p:cNvGrpSpPr/>
            <p:nvPr/>
          </p:nvGrpSpPr>
          <p:grpSpPr>
            <a:xfrm>
              <a:off x="705425" y="1794338"/>
              <a:ext cx="7721275" cy="2229946"/>
              <a:chOff x="705425" y="1794338"/>
              <a:chExt cx="7721275" cy="2229946"/>
            </a:xfrm>
          </p:grpSpPr>
          <p:sp>
            <p:nvSpPr>
              <p:cNvPr id="28" name="Google Shape;234;p36">
                <a:extLst>
                  <a:ext uri="{FF2B5EF4-FFF2-40B4-BE49-F238E27FC236}">
                    <a16:creationId xmlns:a16="http://schemas.microsoft.com/office/drawing/2014/main" id="{DF86E1D1-40DD-CEA4-41D5-CA0378F16410}"/>
                  </a:ext>
                </a:extLst>
              </p:cNvPr>
              <p:cNvSpPr/>
              <p:nvPr/>
            </p:nvSpPr>
            <p:spPr>
              <a:xfrm>
                <a:off x="1243725"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9;p36">
                <a:extLst>
                  <a:ext uri="{FF2B5EF4-FFF2-40B4-BE49-F238E27FC236}">
                    <a16:creationId xmlns:a16="http://schemas.microsoft.com/office/drawing/2014/main" id="{E7867731-9081-C48A-8A82-F7DC41C8C574}"/>
                  </a:ext>
                </a:extLst>
              </p:cNvPr>
              <p:cNvSpPr txBox="1"/>
              <p:nvPr/>
            </p:nvSpPr>
            <p:spPr>
              <a:xfrm>
                <a:off x="705425" y="3214884"/>
                <a:ext cx="1843200" cy="809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Customer Feedback Experiment</a:t>
                </a:r>
              </a:p>
            </p:txBody>
          </p:sp>
          <p:cxnSp>
            <p:nvCxnSpPr>
              <p:cNvPr id="30" name="Google Shape;246;p36">
                <a:extLst>
                  <a:ext uri="{FF2B5EF4-FFF2-40B4-BE49-F238E27FC236}">
                    <a16:creationId xmlns:a16="http://schemas.microsoft.com/office/drawing/2014/main" id="{344EBBF6-2280-B065-B0AE-BFAEC0648176}"/>
                  </a:ext>
                </a:extLst>
              </p:cNvPr>
              <p:cNvCxnSpPr/>
              <p:nvPr/>
            </p:nvCxnSpPr>
            <p:spPr>
              <a:xfrm>
                <a:off x="717300" y="2828581"/>
                <a:ext cx="7709400" cy="0"/>
              </a:xfrm>
              <a:prstGeom prst="straightConnector1">
                <a:avLst/>
              </a:prstGeom>
              <a:noFill/>
              <a:ln w="19050" cap="flat" cmpd="sng">
                <a:solidFill>
                  <a:schemeClr val="dk1"/>
                </a:solidFill>
                <a:prstDash val="solid"/>
                <a:round/>
                <a:headEnd type="none" w="med" len="med"/>
                <a:tailEnd type="none" w="med" len="med"/>
              </a:ln>
            </p:spPr>
          </p:cxnSp>
          <p:cxnSp>
            <p:nvCxnSpPr>
              <p:cNvPr id="31" name="Google Shape;247;p36">
                <a:extLst>
                  <a:ext uri="{FF2B5EF4-FFF2-40B4-BE49-F238E27FC236}">
                    <a16:creationId xmlns:a16="http://schemas.microsoft.com/office/drawing/2014/main" id="{43542542-3FA8-026A-45D0-71CB64CB9195}"/>
                  </a:ext>
                </a:extLst>
              </p:cNvPr>
              <p:cNvCxnSpPr/>
              <p:nvPr/>
            </p:nvCxnSpPr>
            <p:spPr>
              <a:xfrm flipH="1">
                <a:off x="1626713" y="2556313"/>
                <a:ext cx="600" cy="544500"/>
              </a:xfrm>
              <a:prstGeom prst="straightConnector1">
                <a:avLst/>
              </a:prstGeom>
              <a:noFill/>
              <a:ln w="19050" cap="flat" cmpd="sng">
                <a:solidFill>
                  <a:schemeClr val="dk1"/>
                </a:solidFill>
                <a:prstDash val="solid"/>
                <a:round/>
                <a:headEnd type="none" w="med" len="med"/>
                <a:tailEnd type="none" w="med" len="med"/>
              </a:ln>
            </p:spPr>
          </p:cxnSp>
        </p:grpSp>
        <p:pic>
          <p:nvPicPr>
            <p:cNvPr id="45" name="Picture 44">
              <a:extLst>
                <a:ext uri="{FF2B5EF4-FFF2-40B4-BE49-F238E27FC236}">
                  <a16:creationId xmlns:a16="http://schemas.microsoft.com/office/drawing/2014/main" id="{44BE3347-164F-1E2A-9804-611DA4F84CFB}"/>
                </a:ext>
              </a:extLst>
            </p:cNvPr>
            <p:cNvPicPr>
              <a:picLocks noChangeAspect="1"/>
            </p:cNvPicPr>
            <p:nvPr/>
          </p:nvPicPr>
          <p:blipFill>
            <a:blip r:embed="rId5"/>
            <a:stretch>
              <a:fillRect/>
            </a:stretch>
          </p:blipFill>
          <p:spPr>
            <a:xfrm>
              <a:off x="1439261" y="1987874"/>
              <a:ext cx="374904" cy="374904"/>
            </a:xfrm>
            <a:prstGeom prst="rect">
              <a:avLst/>
            </a:prstGeom>
          </p:spPr>
        </p:pic>
      </p:grpSp>
      <p:grpSp>
        <p:nvGrpSpPr>
          <p:cNvPr id="51" name="Group 50">
            <a:extLst>
              <a:ext uri="{FF2B5EF4-FFF2-40B4-BE49-F238E27FC236}">
                <a16:creationId xmlns:a16="http://schemas.microsoft.com/office/drawing/2014/main" id="{7B08B7DA-155F-F9C5-65A8-7C2D368E3499}"/>
              </a:ext>
            </a:extLst>
          </p:cNvPr>
          <p:cNvGrpSpPr/>
          <p:nvPr/>
        </p:nvGrpSpPr>
        <p:grpSpPr>
          <a:xfrm>
            <a:off x="3610800" y="1794338"/>
            <a:ext cx="1922100" cy="2229946"/>
            <a:chOff x="3610800" y="1794338"/>
            <a:chExt cx="1922100" cy="2229946"/>
          </a:xfrm>
        </p:grpSpPr>
        <p:grpSp>
          <p:nvGrpSpPr>
            <p:cNvPr id="33" name="Group 32">
              <a:extLst>
                <a:ext uri="{FF2B5EF4-FFF2-40B4-BE49-F238E27FC236}">
                  <a16:creationId xmlns:a16="http://schemas.microsoft.com/office/drawing/2014/main" id="{80F4CCD8-7FD2-7D7A-213C-9CF4B880EFD7}"/>
                </a:ext>
              </a:extLst>
            </p:cNvPr>
            <p:cNvGrpSpPr/>
            <p:nvPr/>
          </p:nvGrpSpPr>
          <p:grpSpPr>
            <a:xfrm>
              <a:off x="3610800" y="1794338"/>
              <a:ext cx="1922100" cy="2229946"/>
              <a:chOff x="3610800" y="1794338"/>
              <a:chExt cx="1922100" cy="2229946"/>
            </a:xfrm>
          </p:grpSpPr>
          <p:sp>
            <p:nvSpPr>
              <p:cNvPr id="35" name="Google Shape;235;p36">
                <a:extLst>
                  <a:ext uri="{FF2B5EF4-FFF2-40B4-BE49-F238E27FC236}">
                    <a16:creationId xmlns:a16="http://schemas.microsoft.com/office/drawing/2014/main" id="{1A616C98-CBA1-B2BF-22DA-D7892B52D273}"/>
                  </a:ext>
                </a:extLst>
              </p:cNvPr>
              <p:cNvSpPr/>
              <p:nvPr/>
            </p:nvSpPr>
            <p:spPr>
              <a:xfrm>
                <a:off x="4189213"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1;p36">
                <a:extLst>
                  <a:ext uri="{FF2B5EF4-FFF2-40B4-BE49-F238E27FC236}">
                    <a16:creationId xmlns:a16="http://schemas.microsoft.com/office/drawing/2014/main" id="{487EDBBF-454F-6C39-AEF7-AA1D8FC0DCF9}"/>
                  </a:ext>
                </a:extLst>
              </p:cNvPr>
              <p:cNvSpPr txBox="1"/>
              <p:nvPr/>
            </p:nvSpPr>
            <p:spPr>
              <a:xfrm>
                <a:off x="3610800" y="3214884"/>
                <a:ext cx="1922100" cy="809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Service Timing Experiment</a:t>
                </a:r>
              </a:p>
            </p:txBody>
          </p:sp>
          <p:cxnSp>
            <p:nvCxnSpPr>
              <p:cNvPr id="37" name="Google Shape;244;p36">
                <a:extLst>
                  <a:ext uri="{FF2B5EF4-FFF2-40B4-BE49-F238E27FC236}">
                    <a16:creationId xmlns:a16="http://schemas.microsoft.com/office/drawing/2014/main" id="{7D5DC0C8-2CE6-38F0-505C-C0FA1E4147F8}"/>
                  </a:ext>
                </a:extLst>
              </p:cNvPr>
              <p:cNvCxnSpPr>
                <a:cxnSpLocks/>
                <a:stCxn id="35" idx="2"/>
              </p:cNvCxnSpPr>
              <p:nvPr/>
            </p:nvCxnSpPr>
            <p:spPr>
              <a:xfrm flipH="1">
                <a:off x="4571713" y="2556338"/>
                <a:ext cx="600" cy="544500"/>
              </a:xfrm>
              <a:prstGeom prst="straightConnector1">
                <a:avLst/>
              </a:prstGeom>
              <a:noFill/>
              <a:ln w="19050" cap="flat" cmpd="sng">
                <a:solidFill>
                  <a:schemeClr val="dk1"/>
                </a:solidFill>
                <a:prstDash val="solid"/>
                <a:round/>
                <a:headEnd type="none" w="med" len="med"/>
                <a:tailEnd type="none" w="med" len="med"/>
              </a:ln>
            </p:spPr>
          </p:cxnSp>
        </p:grpSp>
        <p:pic>
          <p:nvPicPr>
            <p:cNvPr id="47" name="Picture 46">
              <a:extLst>
                <a:ext uri="{FF2B5EF4-FFF2-40B4-BE49-F238E27FC236}">
                  <a16:creationId xmlns:a16="http://schemas.microsoft.com/office/drawing/2014/main" id="{EC622940-3C07-D29E-2E48-FF4EB4E6A247}"/>
                </a:ext>
              </a:extLst>
            </p:cNvPr>
            <p:cNvPicPr>
              <a:picLocks noChangeAspect="1"/>
            </p:cNvPicPr>
            <p:nvPr/>
          </p:nvPicPr>
          <p:blipFill>
            <a:blip r:embed="rId6"/>
            <a:stretch>
              <a:fillRect/>
            </a:stretch>
          </p:blipFill>
          <p:spPr>
            <a:xfrm>
              <a:off x="4384261" y="1982553"/>
              <a:ext cx="374904" cy="374904"/>
            </a:xfrm>
            <a:prstGeom prst="rect">
              <a:avLst/>
            </a:prstGeom>
          </p:spPr>
        </p:pic>
      </p:grpSp>
      <p:grpSp>
        <p:nvGrpSpPr>
          <p:cNvPr id="52" name="Group 51">
            <a:extLst>
              <a:ext uri="{FF2B5EF4-FFF2-40B4-BE49-F238E27FC236}">
                <a16:creationId xmlns:a16="http://schemas.microsoft.com/office/drawing/2014/main" id="{72AFFB0E-DBA6-B5BD-DEF7-D1D6F6A89010}"/>
              </a:ext>
            </a:extLst>
          </p:cNvPr>
          <p:cNvGrpSpPr/>
          <p:nvPr/>
        </p:nvGrpSpPr>
        <p:grpSpPr>
          <a:xfrm>
            <a:off x="6640579" y="1794338"/>
            <a:ext cx="1753800" cy="2229945"/>
            <a:chOff x="6640579" y="1794338"/>
            <a:chExt cx="1753800" cy="2229945"/>
          </a:xfrm>
        </p:grpSpPr>
        <p:grpSp>
          <p:nvGrpSpPr>
            <p:cNvPr id="39" name="Group 38">
              <a:extLst>
                <a:ext uri="{FF2B5EF4-FFF2-40B4-BE49-F238E27FC236}">
                  <a16:creationId xmlns:a16="http://schemas.microsoft.com/office/drawing/2014/main" id="{7EE992DE-00EB-01C8-A14D-7534722E957C}"/>
                </a:ext>
              </a:extLst>
            </p:cNvPr>
            <p:cNvGrpSpPr/>
            <p:nvPr/>
          </p:nvGrpSpPr>
          <p:grpSpPr>
            <a:xfrm>
              <a:off x="6640579" y="1794338"/>
              <a:ext cx="1753800" cy="2229945"/>
              <a:chOff x="6640579" y="1794338"/>
              <a:chExt cx="1753800" cy="2229945"/>
            </a:xfrm>
          </p:grpSpPr>
          <p:sp>
            <p:nvSpPr>
              <p:cNvPr id="41" name="Google Shape;236;p36">
                <a:extLst>
                  <a:ext uri="{FF2B5EF4-FFF2-40B4-BE49-F238E27FC236}">
                    <a16:creationId xmlns:a16="http://schemas.microsoft.com/office/drawing/2014/main" id="{D9AB7955-BAC5-CD49-BA3B-6398F527C3D8}"/>
                  </a:ext>
                </a:extLst>
              </p:cNvPr>
              <p:cNvSpPr/>
              <p:nvPr/>
            </p:nvSpPr>
            <p:spPr>
              <a:xfrm>
                <a:off x="7134213"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3;p36">
                <a:extLst>
                  <a:ext uri="{FF2B5EF4-FFF2-40B4-BE49-F238E27FC236}">
                    <a16:creationId xmlns:a16="http://schemas.microsoft.com/office/drawing/2014/main" id="{7E2B6644-AE79-B286-6338-19175A72FE58}"/>
                  </a:ext>
                </a:extLst>
              </p:cNvPr>
              <p:cNvSpPr txBox="1"/>
              <p:nvPr/>
            </p:nvSpPr>
            <p:spPr>
              <a:xfrm>
                <a:off x="6640579" y="3214890"/>
                <a:ext cx="1753800" cy="809393"/>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Equipment and Technology Experiment</a:t>
                </a:r>
              </a:p>
            </p:txBody>
          </p:sp>
          <p:cxnSp>
            <p:nvCxnSpPr>
              <p:cNvPr id="43" name="Google Shape;245;p36">
                <a:extLst>
                  <a:ext uri="{FF2B5EF4-FFF2-40B4-BE49-F238E27FC236}">
                    <a16:creationId xmlns:a16="http://schemas.microsoft.com/office/drawing/2014/main" id="{FD5077C2-78EA-3BBA-68D0-249A1AC97BBB}"/>
                  </a:ext>
                </a:extLst>
              </p:cNvPr>
              <p:cNvCxnSpPr>
                <a:cxnSpLocks/>
                <a:stCxn id="41" idx="2"/>
              </p:cNvCxnSpPr>
              <p:nvPr/>
            </p:nvCxnSpPr>
            <p:spPr>
              <a:xfrm>
                <a:off x="7517313" y="2556338"/>
                <a:ext cx="600" cy="544500"/>
              </a:xfrm>
              <a:prstGeom prst="straightConnector1">
                <a:avLst/>
              </a:prstGeom>
              <a:noFill/>
              <a:ln w="19050" cap="flat" cmpd="sng">
                <a:solidFill>
                  <a:schemeClr val="dk1"/>
                </a:solidFill>
                <a:prstDash val="solid"/>
                <a:round/>
                <a:headEnd type="none" w="med" len="med"/>
                <a:tailEnd type="none" w="med" len="med"/>
              </a:ln>
            </p:spPr>
          </p:cxnSp>
        </p:grpSp>
        <p:pic>
          <p:nvPicPr>
            <p:cNvPr id="49" name="Picture 48">
              <a:extLst>
                <a:ext uri="{FF2B5EF4-FFF2-40B4-BE49-F238E27FC236}">
                  <a16:creationId xmlns:a16="http://schemas.microsoft.com/office/drawing/2014/main" id="{A64420D4-B9E8-3B8C-DCC9-BA3C6D641212}"/>
                </a:ext>
              </a:extLst>
            </p:cNvPr>
            <p:cNvPicPr>
              <a:picLocks noChangeAspect="1"/>
            </p:cNvPicPr>
            <p:nvPr/>
          </p:nvPicPr>
          <p:blipFill>
            <a:blip r:embed="rId7"/>
            <a:stretch>
              <a:fillRect/>
            </a:stretch>
          </p:blipFill>
          <p:spPr>
            <a:xfrm>
              <a:off x="7329835" y="1982553"/>
              <a:ext cx="374904" cy="374904"/>
            </a:xfrm>
            <a:prstGeom prst="rect">
              <a:avLst/>
            </a:prstGeom>
          </p:spPr>
        </p:pic>
      </p:grpSp>
    </p:spTree>
    <p:custDataLst>
      <p:tags r:id="rId1"/>
    </p:custDataLst>
    <p:extLst>
      <p:ext uri="{BB962C8B-B14F-4D97-AF65-F5344CB8AC3E}">
        <p14:creationId xmlns:p14="http://schemas.microsoft.com/office/powerpoint/2010/main" val="622484428"/>
      </p:ext>
    </p:extLst>
  </p:cSld>
  <p:clrMapOvr>
    <a:masterClrMapping/>
  </p:clrMapOvr>
  <mc:AlternateContent xmlns:mc="http://schemas.openxmlformats.org/markup-compatibility/2006" xmlns:p14="http://schemas.microsoft.com/office/powerpoint/2010/main">
    <mc:Choice Requires="p14">
      <p:transition p14:dur="0" advTm="38574"/>
    </mc:Choice>
    <mc:Fallback xmlns="">
      <p:transition advTm="385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fade">
                                      <p:cBhvr>
                                        <p:cTn id="14" dur="1000"/>
                                        <p:tgtEl>
                                          <p:spTgt spid="51"/>
                                        </p:tgtEl>
                                      </p:cBhvr>
                                    </p:animEffect>
                                    <p:anim calcmode="lin" valueType="num">
                                      <p:cBhvr>
                                        <p:cTn id="15" dur="1000" fill="hold"/>
                                        <p:tgtEl>
                                          <p:spTgt spid="51"/>
                                        </p:tgtEl>
                                        <p:attrNameLst>
                                          <p:attrName>ppt_x</p:attrName>
                                        </p:attrNameLst>
                                      </p:cBhvr>
                                      <p:tavLst>
                                        <p:tav tm="0">
                                          <p:val>
                                            <p:strVal val="#ppt_x"/>
                                          </p:val>
                                        </p:tav>
                                        <p:tav tm="100000">
                                          <p:val>
                                            <p:strVal val="#ppt_x"/>
                                          </p:val>
                                        </p:tav>
                                      </p:tavLst>
                                    </p:anim>
                                    <p:anim calcmode="lin" valueType="num">
                                      <p:cBhvr>
                                        <p:cTn id="16"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1000"/>
                                        <p:tgtEl>
                                          <p:spTgt spid="52"/>
                                        </p:tgtEl>
                                      </p:cBhvr>
                                    </p:animEffect>
                                    <p:anim calcmode="lin" valueType="num">
                                      <p:cBhvr>
                                        <p:cTn id="22" dur="1000" fill="hold"/>
                                        <p:tgtEl>
                                          <p:spTgt spid="52"/>
                                        </p:tgtEl>
                                        <p:attrNameLst>
                                          <p:attrName>ppt_x</p:attrName>
                                        </p:attrNameLst>
                                      </p:cBhvr>
                                      <p:tavLst>
                                        <p:tav tm="0">
                                          <p:val>
                                            <p:strVal val="#ppt_x"/>
                                          </p:val>
                                        </p:tav>
                                        <p:tav tm="100000">
                                          <p:val>
                                            <p:strVal val="#ppt_x"/>
                                          </p:val>
                                        </p:tav>
                                      </p:tavLst>
                                    </p:anim>
                                    <p:anim calcmode="lin" valueType="num">
                                      <p:cBhvr>
                                        <p:cTn id="23"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445025"/>
            <a:ext cx="72765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Actions: Shop for Resources</a:t>
            </a:r>
            <a:endParaRPr dirty="0"/>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6" name="Google Shape;232;p36">
            <a:extLst>
              <a:ext uri="{FF2B5EF4-FFF2-40B4-BE49-F238E27FC236}">
                <a16:creationId xmlns:a16="http://schemas.microsoft.com/office/drawing/2014/main" id="{24854453-6D85-1662-079B-1B44DEA8666A}"/>
              </a:ext>
            </a:extLst>
          </p:cNvPr>
          <p:cNvSpPr/>
          <p:nvPr/>
        </p:nvSpPr>
        <p:spPr>
          <a:xfrm>
            <a:off x="4322539" y="2059644"/>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33;p36">
            <a:extLst>
              <a:ext uri="{FF2B5EF4-FFF2-40B4-BE49-F238E27FC236}">
                <a16:creationId xmlns:a16="http://schemas.microsoft.com/office/drawing/2014/main" id="{68178AA5-E083-B38D-9005-7EF6B39FC6C5}"/>
              </a:ext>
            </a:extLst>
          </p:cNvPr>
          <p:cNvSpPr/>
          <p:nvPr/>
        </p:nvSpPr>
        <p:spPr>
          <a:xfrm>
            <a:off x="7268491" y="2059644"/>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roup 27">
            <a:extLst>
              <a:ext uri="{FF2B5EF4-FFF2-40B4-BE49-F238E27FC236}">
                <a16:creationId xmlns:a16="http://schemas.microsoft.com/office/drawing/2014/main" id="{FCFDF96E-D7DE-AE4C-4311-ABE6BE6B63E9}"/>
              </a:ext>
            </a:extLst>
          </p:cNvPr>
          <p:cNvGrpSpPr/>
          <p:nvPr/>
        </p:nvGrpSpPr>
        <p:grpSpPr>
          <a:xfrm>
            <a:off x="705425" y="1794338"/>
            <a:ext cx="7721275" cy="2229946"/>
            <a:chOff x="705425" y="1794338"/>
            <a:chExt cx="7721275" cy="2229946"/>
          </a:xfrm>
        </p:grpSpPr>
        <p:grpSp>
          <p:nvGrpSpPr>
            <p:cNvPr id="9" name="Group 8">
              <a:extLst>
                <a:ext uri="{FF2B5EF4-FFF2-40B4-BE49-F238E27FC236}">
                  <a16:creationId xmlns:a16="http://schemas.microsoft.com/office/drawing/2014/main" id="{B340305B-B336-DEE7-24B4-C22E928BED70}"/>
                </a:ext>
              </a:extLst>
            </p:cNvPr>
            <p:cNvGrpSpPr/>
            <p:nvPr/>
          </p:nvGrpSpPr>
          <p:grpSpPr>
            <a:xfrm>
              <a:off x="705425" y="1794338"/>
              <a:ext cx="7721275" cy="2229946"/>
              <a:chOff x="705425" y="1794338"/>
              <a:chExt cx="7721275" cy="2229946"/>
            </a:xfrm>
          </p:grpSpPr>
          <p:sp>
            <p:nvSpPr>
              <p:cNvPr id="11" name="Google Shape;234;p36">
                <a:extLst>
                  <a:ext uri="{FF2B5EF4-FFF2-40B4-BE49-F238E27FC236}">
                    <a16:creationId xmlns:a16="http://schemas.microsoft.com/office/drawing/2014/main" id="{55C1B89F-8126-3565-43BD-543A28E6B645}"/>
                  </a:ext>
                </a:extLst>
              </p:cNvPr>
              <p:cNvSpPr/>
              <p:nvPr/>
            </p:nvSpPr>
            <p:spPr>
              <a:xfrm>
                <a:off x="1243725"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9;p36">
                <a:extLst>
                  <a:ext uri="{FF2B5EF4-FFF2-40B4-BE49-F238E27FC236}">
                    <a16:creationId xmlns:a16="http://schemas.microsoft.com/office/drawing/2014/main" id="{F71D183E-1174-101F-B21E-97D18414FC4C}"/>
                  </a:ext>
                </a:extLst>
              </p:cNvPr>
              <p:cNvSpPr txBox="1"/>
              <p:nvPr/>
            </p:nvSpPr>
            <p:spPr>
              <a:xfrm>
                <a:off x="705425" y="3214884"/>
                <a:ext cx="1843200" cy="809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Lawn Mowing Equipment</a:t>
                </a:r>
              </a:p>
            </p:txBody>
          </p:sp>
          <p:cxnSp>
            <p:nvCxnSpPr>
              <p:cNvPr id="13" name="Google Shape;246;p36">
                <a:extLst>
                  <a:ext uri="{FF2B5EF4-FFF2-40B4-BE49-F238E27FC236}">
                    <a16:creationId xmlns:a16="http://schemas.microsoft.com/office/drawing/2014/main" id="{42ABFF35-E129-FF6C-B8A5-82AD54055529}"/>
                  </a:ext>
                </a:extLst>
              </p:cNvPr>
              <p:cNvCxnSpPr/>
              <p:nvPr/>
            </p:nvCxnSpPr>
            <p:spPr>
              <a:xfrm>
                <a:off x="717300" y="2828581"/>
                <a:ext cx="7709400" cy="0"/>
              </a:xfrm>
              <a:prstGeom prst="straightConnector1">
                <a:avLst/>
              </a:prstGeom>
              <a:noFill/>
              <a:ln w="19050" cap="flat" cmpd="sng">
                <a:solidFill>
                  <a:schemeClr val="dk1"/>
                </a:solidFill>
                <a:prstDash val="solid"/>
                <a:round/>
                <a:headEnd type="none" w="med" len="med"/>
                <a:tailEnd type="none" w="med" len="med"/>
              </a:ln>
            </p:spPr>
          </p:cxnSp>
          <p:cxnSp>
            <p:nvCxnSpPr>
              <p:cNvPr id="14" name="Google Shape;247;p36">
                <a:extLst>
                  <a:ext uri="{FF2B5EF4-FFF2-40B4-BE49-F238E27FC236}">
                    <a16:creationId xmlns:a16="http://schemas.microsoft.com/office/drawing/2014/main" id="{56F49AC8-068D-568D-5924-A0BAEEE90666}"/>
                  </a:ext>
                </a:extLst>
              </p:cNvPr>
              <p:cNvCxnSpPr/>
              <p:nvPr/>
            </p:nvCxnSpPr>
            <p:spPr>
              <a:xfrm flipH="1">
                <a:off x="1626713" y="2556313"/>
                <a:ext cx="600" cy="544500"/>
              </a:xfrm>
              <a:prstGeom prst="straightConnector1">
                <a:avLst/>
              </a:prstGeom>
              <a:noFill/>
              <a:ln w="19050" cap="flat" cmpd="sng">
                <a:solidFill>
                  <a:schemeClr val="dk1"/>
                </a:solidFill>
                <a:prstDash val="solid"/>
                <a:round/>
                <a:headEnd type="none" w="med" len="med"/>
                <a:tailEnd type="none" w="med" len="med"/>
              </a:ln>
            </p:spPr>
          </p:cxnSp>
        </p:grpSp>
        <p:pic>
          <p:nvPicPr>
            <p:cNvPr id="27" name="Picture 26">
              <a:extLst>
                <a:ext uri="{FF2B5EF4-FFF2-40B4-BE49-F238E27FC236}">
                  <a16:creationId xmlns:a16="http://schemas.microsoft.com/office/drawing/2014/main" id="{51608D46-A0D2-1067-6F68-37D17A23BC66}"/>
                </a:ext>
              </a:extLst>
            </p:cNvPr>
            <p:cNvPicPr>
              <a:picLocks noChangeAspect="1"/>
            </p:cNvPicPr>
            <p:nvPr/>
          </p:nvPicPr>
          <p:blipFill>
            <a:blip r:embed="rId5"/>
            <a:stretch>
              <a:fillRect/>
            </a:stretch>
          </p:blipFill>
          <p:spPr>
            <a:xfrm>
              <a:off x="1439261" y="1987874"/>
              <a:ext cx="374904" cy="374904"/>
            </a:xfrm>
            <a:prstGeom prst="rect">
              <a:avLst/>
            </a:prstGeom>
          </p:spPr>
        </p:pic>
      </p:grpSp>
      <p:grpSp>
        <p:nvGrpSpPr>
          <p:cNvPr id="37" name="Group 36">
            <a:extLst>
              <a:ext uri="{FF2B5EF4-FFF2-40B4-BE49-F238E27FC236}">
                <a16:creationId xmlns:a16="http://schemas.microsoft.com/office/drawing/2014/main" id="{F4A8B188-67B5-E84E-9DC3-DB3563CAB02C}"/>
              </a:ext>
            </a:extLst>
          </p:cNvPr>
          <p:cNvGrpSpPr/>
          <p:nvPr/>
        </p:nvGrpSpPr>
        <p:grpSpPr>
          <a:xfrm>
            <a:off x="3610800" y="1794338"/>
            <a:ext cx="1922100" cy="2229946"/>
            <a:chOff x="3610800" y="1794338"/>
            <a:chExt cx="1922100" cy="2229946"/>
          </a:xfrm>
        </p:grpSpPr>
        <p:grpSp>
          <p:nvGrpSpPr>
            <p:cNvPr id="16" name="Group 15">
              <a:extLst>
                <a:ext uri="{FF2B5EF4-FFF2-40B4-BE49-F238E27FC236}">
                  <a16:creationId xmlns:a16="http://schemas.microsoft.com/office/drawing/2014/main" id="{310D3FA1-1C80-BB24-BE86-A2F10786E758}"/>
                </a:ext>
              </a:extLst>
            </p:cNvPr>
            <p:cNvGrpSpPr/>
            <p:nvPr/>
          </p:nvGrpSpPr>
          <p:grpSpPr>
            <a:xfrm>
              <a:off x="3610800" y="1794338"/>
              <a:ext cx="1922100" cy="2229946"/>
              <a:chOff x="3610800" y="1794338"/>
              <a:chExt cx="1922100" cy="2229946"/>
            </a:xfrm>
          </p:grpSpPr>
          <p:sp>
            <p:nvSpPr>
              <p:cNvPr id="18" name="Google Shape;235;p36">
                <a:extLst>
                  <a:ext uri="{FF2B5EF4-FFF2-40B4-BE49-F238E27FC236}">
                    <a16:creationId xmlns:a16="http://schemas.microsoft.com/office/drawing/2014/main" id="{43C342CF-7EBF-AC4E-B179-886533C12305}"/>
                  </a:ext>
                </a:extLst>
              </p:cNvPr>
              <p:cNvSpPr/>
              <p:nvPr/>
            </p:nvSpPr>
            <p:spPr>
              <a:xfrm>
                <a:off x="4189213"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1;p36">
                <a:extLst>
                  <a:ext uri="{FF2B5EF4-FFF2-40B4-BE49-F238E27FC236}">
                    <a16:creationId xmlns:a16="http://schemas.microsoft.com/office/drawing/2014/main" id="{7D2C8E4F-18E2-409F-8283-797510B4BD44}"/>
                  </a:ext>
                </a:extLst>
              </p:cNvPr>
              <p:cNvSpPr txBox="1"/>
              <p:nvPr/>
            </p:nvSpPr>
            <p:spPr>
              <a:xfrm>
                <a:off x="3610800" y="3214884"/>
                <a:ext cx="1922100" cy="809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Insurance and Licensing</a:t>
                </a:r>
              </a:p>
            </p:txBody>
          </p:sp>
          <p:cxnSp>
            <p:nvCxnSpPr>
              <p:cNvPr id="20" name="Google Shape;244;p36">
                <a:extLst>
                  <a:ext uri="{FF2B5EF4-FFF2-40B4-BE49-F238E27FC236}">
                    <a16:creationId xmlns:a16="http://schemas.microsoft.com/office/drawing/2014/main" id="{E222572E-FCB9-19C6-30F2-F692D8AADB7F}"/>
                  </a:ext>
                </a:extLst>
              </p:cNvPr>
              <p:cNvCxnSpPr>
                <a:cxnSpLocks/>
                <a:stCxn id="18" idx="2"/>
              </p:cNvCxnSpPr>
              <p:nvPr/>
            </p:nvCxnSpPr>
            <p:spPr>
              <a:xfrm flipH="1">
                <a:off x="4571713" y="2556338"/>
                <a:ext cx="600" cy="544500"/>
              </a:xfrm>
              <a:prstGeom prst="straightConnector1">
                <a:avLst/>
              </a:prstGeom>
              <a:noFill/>
              <a:ln w="19050" cap="flat" cmpd="sng">
                <a:solidFill>
                  <a:schemeClr val="dk1"/>
                </a:solidFill>
                <a:prstDash val="solid"/>
                <a:round/>
                <a:headEnd type="none" w="med" len="med"/>
                <a:tailEnd type="none" w="med" len="med"/>
              </a:ln>
            </p:spPr>
          </p:cxnSp>
        </p:grpSp>
        <p:pic>
          <p:nvPicPr>
            <p:cNvPr id="30" name="Picture 29">
              <a:extLst>
                <a:ext uri="{FF2B5EF4-FFF2-40B4-BE49-F238E27FC236}">
                  <a16:creationId xmlns:a16="http://schemas.microsoft.com/office/drawing/2014/main" id="{8A80AB60-A0C6-7A2A-2A34-0583F3D02F07}"/>
                </a:ext>
              </a:extLst>
            </p:cNvPr>
            <p:cNvPicPr>
              <a:picLocks noChangeAspect="1"/>
            </p:cNvPicPr>
            <p:nvPr/>
          </p:nvPicPr>
          <p:blipFill>
            <a:blip r:embed="rId6"/>
            <a:stretch>
              <a:fillRect/>
            </a:stretch>
          </p:blipFill>
          <p:spPr>
            <a:xfrm>
              <a:off x="4384261" y="1982553"/>
              <a:ext cx="374904" cy="374904"/>
            </a:xfrm>
            <a:prstGeom prst="rect">
              <a:avLst/>
            </a:prstGeom>
          </p:spPr>
        </p:pic>
      </p:grpSp>
      <p:grpSp>
        <p:nvGrpSpPr>
          <p:cNvPr id="38" name="Group 37">
            <a:extLst>
              <a:ext uri="{FF2B5EF4-FFF2-40B4-BE49-F238E27FC236}">
                <a16:creationId xmlns:a16="http://schemas.microsoft.com/office/drawing/2014/main" id="{51E4F595-BEDE-0770-308D-1AB302CDCFFD}"/>
              </a:ext>
            </a:extLst>
          </p:cNvPr>
          <p:cNvGrpSpPr/>
          <p:nvPr/>
        </p:nvGrpSpPr>
        <p:grpSpPr>
          <a:xfrm>
            <a:off x="6640579" y="1794338"/>
            <a:ext cx="1753800" cy="2229945"/>
            <a:chOff x="6640579" y="1794338"/>
            <a:chExt cx="1753800" cy="2229945"/>
          </a:xfrm>
        </p:grpSpPr>
        <p:grpSp>
          <p:nvGrpSpPr>
            <p:cNvPr id="22" name="Group 21">
              <a:extLst>
                <a:ext uri="{FF2B5EF4-FFF2-40B4-BE49-F238E27FC236}">
                  <a16:creationId xmlns:a16="http://schemas.microsoft.com/office/drawing/2014/main" id="{6CB994C7-998D-4D22-2940-FD1DC5BB9DBB}"/>
                </a:ext>
              </a:extLst>
            </p:cNvPr>
            <p:cNvGrpSpPr/>
            <p:nvPr/>
          </p:nvGrpSpPr>
          <p:grpSpPr>
            <a:xfrm>
              <a:off x="6640579" y="1794338"/>
              <a:ext cx="1753800" cy="2229945"/>
              <a:chOff x="6640579" y="1794338"/>
              <a:chExt cx="1753800" cy="2229945"/>
            </a:xfrm>
          </p:grpSpPr>
          <p:sp>
            <p:nvSpPr>
              <p:cNvPr id="24" name="Google Shape;236;p36">
                <a:extLst>
                  <a:ext uri="{FF2B5EF4-FFF2-40B4-BE49-F238E27FC236}">
                    <a16:creationId xmlns:a16="http://schemas.microsoft.com/office/drawing/2014/main" id="{31879B44-1580-318F-62D2-9BE551DAEC3F}"/>
                  </a:ext>
                </a:extLst>
              </p:cNvPr>
              <p:cNvSpPr/>
              <p:nvPr/>
            </p:nvSpPr>
            <p:spPr>
              <a:xfrm>
                <a:off x="7134213"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3;p36">
                <a:extLst>
                  <a:ext uri="{FF2B5EF4-FFF2-40B4-BE49-F238E27FC236}">
                    <a16:creationId xmlns:a16="http://schemas.microsoft.com/office/drawing/2014/main" id="{DB114051-D8D2-8016-5634-1BCC996F22E0}"/>
                  </a:ext>
                </a:extLst>
              </p:cNvPr>
              <p:cNvSpPr txBox="1"/>
              <p:nvPr/>
            </p:nvSpPr>
            <p:spPr>
              <a:xfrm>
                <a:off x="6640579" y="3214890"/>
                <a:ext cx="1753800" cy="809393"/>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Training and Education</a:t>
                </a:r>
              </a:p>
            </p:txBody>
          </p:sp>
          <p:cxnSp>
            <p:nvCxnSpPr>
              <p:cNvPr id="26" name="Google Shape;245;p36">
                <a:extLst>
                  <a:ext uri="{FF2B5EF4-FFF2-40B4-BE49-F238E27FC236}">
                    <a16:creationId xmlns:a16="http://schemas.microsoft.com/office/drawing/2014/main" id="{AE0098BA-8502-863A-7247-9EAB54DC1376}"/>
                  </a:ext>
                </a:extLst>
              </p:cNvPr>
              <p:cNvCxnSpPr>
                <a:cxnSpLocks/>
                <a:stCxn id="24" idx="2"/>
              </p:cNvCxnSpPr>
              <p:nvPr/>
            </p:nvCxnSpPr>
            <p:spPr>
              <a:xfrm>
                <a:off x="7517313" y="2556338"/>
                <a:ext cx="600" cy="544500"/>
              </a:xfrm>
              <a:prstGeom prst="straightConnector1">
                <a:avLst/>
              </a:prstGeom>
              <a:noFill/>
              <a:ln w="19050" cap="flat" cmpd="sng">
                <a:solidFill>
                  <a:schemeClr val="dk1"/>
                </a:solidFill>
                <a:prstDash val="solid"/>
                <a:round/>
                <a:headEnd type="none" w="med" len="med"/>
                <a:tailEnd type="none" w="med" len="med"/>
              </a:ln>
            </p:spPr>
          </p:cxnSp>
        </p:grpSp>
        <p:pic>
          <p:nvPicPr>
            <p:cNvPr id="32" name="Picture 31">
              <a:extLst>
                <a:ext uri="{FF2B5EF4-FFF2-40B4-BE49-F238E27FC236}">
                  <a16:creationId xmlns:a16="http://schemas.microsoft.com/office/drawing/2014/main" id="{EEFAA48D-DE07-A1BB-74EC-8AAD7D0C1560}"/>
                </a:ext>
              </a:extLst>
            </p:cNvPr>
            <p:cNvPicPr>
              <a:picLocks noChangeAspect="1"/>
            </p:cNvPicPr>
            <p:nvPr/>
          </p:nvPicPr>
          <p:blipFill>
            <a:blip r:embed="rId7"/>
            <a:stretch>
              <a:fillRect/>
            </a:stretch>
          </p:blipFill>
          <p:spPr>
            <a:xfrm>
              <a:off x="7329835" y="1982553"/>
              <a:ext cx="374904" cy="374904"/>
            </a:xfrm>
            <a:prstGeom prst="rect">
              <a:avLst/>
            </a:prstGeom>
          </p:spPr>
        </p:pic>
      </p:grpSp>
    </p:spTree>
    <p:custDataLst>
      <p:tags r:id="rId1"/>
    </p:custDataLst>
    <p:extLst>
      <p:ext uri="{BB962C8B-B14F-4D97-AF65-F5344CB8AC3E}">
        <p14:creationId xmlns:p14="http://schemas.microsoft.com/office/powerpoint/2010/main" val="3772666726"/>
      </p:ext>
    </p:extLst>
  </p:cSld>
  <p:clrMapOvr>
    <a:masterClrMapping/>
  </p:clrMapOvr>
  <mc:AlternateContent xmlns:mc="http://schemas.openxmlformats.org/markup-compatibility/2006" xmlns:p14="http://schemas.microsoft.com/office/powerpoint/2010/main">
    <mc:Choice Requires="p14">
      <p:transition p14:dur="0" advTm="29056"/>
    </mc:Choice>
    <mc:Fallback xmlns="">
      <p:transition advTm="290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1000"/>
                                        <p:tgtEl>
                                          <p:spTgt spid="37"/>
                                        </p:tgtEl>
                                      </p:cBhvr>
                                    </p:animEffect>
                                    <p:anim calcmode="lin" valueType="num">
                                      <p:cBhvr>
                                        <p:cTn id="15" dur="1000" fill="hold"/>
                                        <p:tgtEl>
                                          <p:spTgt spid="37"/>
                                        </p:tgtEl>
                                        <p:attrNameLst>
                                          <p:attrName>ppt_x</p:attrName>
                                        </p:attrNameLst>
                                      </p:cBhvr>
                                      <p:tavLst>
                                        <p:tav tm="0">
                                          <p:val>
                                            <p:strVal val="#ppt_x"/>
                                          </p:val>
                                        </p:tav>
                                        <p:tav tm="100000">
                                          <p:val>
                                            <p:strVal val="#ppt_x"/>
                                          </p:val>
                                        </p:tav>
                                      </p:tavLst>
                                    </p:anim>
                                    <p:anim calcmode="lin" valueType="num">
                                      <p:cBhvr>
                                        <p:cTn id="1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445025"/>
            <a:ext cx="72765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Actions: Search for Solutions</a:t>
            </a:r>
            <a:endParaRPr dirty="0"/>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11" name="Google Shape;232;p36">
            <a:extLst>
              <a:ext uri="{FF2B5EF4-FFF2-40B4-BE49-F238E27FC236}">
                <a16:creationId xmlns:a16="http://schemas.microsoft.com/office/drawing/2014/main" id="{B760DD7D-8570-BBF6-D235-264DEE1275E1}"/>
              </a:ext>
            </a:extLst>
          </p:cNvPr>
          <p:cNvSpPr/>
          <p:nvPr/>
        </p:nvSpPr>
        <p:spPr>
          <a:xfrm>
            <a:off x="4322539" y="2059644"/>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3;p36">
            <a:extLst>
              <a:ext uri="{FF2B5EF4-FFF2-40B4-BE49-F238E27FC236}">
                <a16:creationId xmlns:a16="http://schemas.microsoft.com/office/drawing/2014/main" id="{F12F5D12-3641-2D78-082C-0E3E9718C335}"/>
              </a:ext>
            </a:extLst>
          </p:cNvPr>
          <p:cNvSpPr/>
          <p:nvPr/>
        </p:nvSpPr>
        <p:spPr>
          <a:xfrm>
            <a:off x="7268491" y="2059644"/>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roup 39">
            <a:extLst>
              <a:ext uri="{FF2B5EF4-FFF2-40B4-BE49-F238E27FC236}">
                <a16:creationId xmlns:a16="http://schemas.microsoft.com/office/drawing/2014/main" id="{C81B823F-AFF3-953E-ED7A-927520F46CA9}"/>
              </a:ext>
            </a:extLst>
          </p:cNvPr>
          <p:cNvGrpSpPr/>
          <p:nvPr/>
        </p:nvGrpSpPr>
        <p:grpSpPr>
          <a:xfrm>
            <a:off x="705425" y="1794338"/>
            <a:ext cx="7721275" cy="2229946"/>
            <a:chOff x="705425" y="1794338"/>
            <a:chExt cx="7721275" cy="2229946"/>
          </a:xfrm>
        </p:grpSpPr>
        <p:grpSp>
          <p:nvGrpSpPr>
            <p:cNvPr id="14" name="Group 13">
              <a:extLst>
                <a:ext uri="{FF2B5EF4-FFF2-40B4-BE49-F238E27FC236}">
                  <a16:creationId xmlns:a16="http://schemas.microsoft.com/office/drawing/2014/main" id="{2C3E2503-7860-8E64-D8ED-B7326A299283}"/>
                </a:ext>
              </a:extLst>
            </p:cNvPr>
            <p:cNvGrpSpPr/>
            <p:nvPr/>
          </p:nvGrpSpPr>
          <p:grpSpPr>
            <a:xfrm>
              <a:off x="705425" y="1794338"/>
              <a:ext cx="7721275" cy="2229946"/>
              <a:chOff x="705425" y="1794338"/>
              <a:chExt cx="7721275" cy="2229946"/>
            </a:xfrm>
          </p:grpSpPr>
          <p:sp>
            <p:nvSpPr>
              <p:cNvPr id="16" name="Google Shape;234;p36">
                <a:extLst>
                  <a:ext uri="{FF2B5EF4-FFF2-40B4-BE49-F238E27FC236}">
                    <a16:creationId xmlns:a16="http://schemas.microsoft.com/office/drawing/2014/main" id="{F7FB7765-3F58-FA79-573B-238A4A3AC77A}"/>
                  </a:ext>
                </a:extLst>
              </p:cNvPr>
              <p:cNvSpPr/>
              <p:nvPr/>
            </p:nvSpPr>
            <p:spPr>
              <a:xfrm>
                <a:off x="1243725"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9;p36">
                <a:extLst>
                  <a:ext uri="{FF2B5EF4-FFF2-40B4-BE49-F238E27FC236}">
                    <a16:creationId xmlns:a16="http://schemas.microsoft.com/office/drawing/2014/main" id="{245A832D-F465-FBC7-56EC-3E5E8717D58D}"/>
                  </a:ext>
                </a:extLst>
              </p:cNvPr>
              <p:cNvSpPr txBox="1"/>
              <p:nvPr/>
            </p:nvSpPr>
            <p:spPr>
              <a:xfrm>
                <a:off x="705425" y="3214884"/>
                <a:ext cx="1843200" cy="809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Mobile Apps and Online Platforms </a:t>
                </a:r>
              </a:p>
            </p:txBody>
          </p:sp>
          <p:cxnSp>
            <p:nvCxnSpPr>
              <p:cNvPr id="18" name="Google Shape;246;p36">
                <a:extLst>
                  <a:ext uri="{FF2B5EF4-FFF2-40B4-BE49-F238E27FC236}">
                    <a16:creationId xmlns:a16="http://schemas.microsoft.com/office/drawing/2014/main" id="{7416231E-33ED-E4C9-EE2E-B889A0A5DF4C}"/>
                  </a:ext>
                </a:extLst>
              </p:cNvPr>
              <p:cNvCxnSpPr/>
              <p:nvPr/>
            </p:nvCxnSpPr>
            <p:spPr>
              <a:xfrm>
                <a:off x="717300" y="2828581"/>
                <a:ext cx="7709400" cy="0"/>
              </a:xfrm>
              <a:prstGeom prst="straightConnector1">
                <a:avLst/>
              </a:prstGeom>
              <a:noFill/>
              <a:ln w="19050" cap="flat" cmpd="sng">
                <a:solidFill>
                  <a:schemeClr val="dk1"/>
                </a:solidFill>
                <a:prstDash val="solid"/>
                <a:round/>
                <a:headEnd type="none" w="med" len="med"/>
                <a:tailEnd type="none" w="med" len="med"/>
              </a:ln>
            </p:spPr>
          </p:cxnSp>
          <p:cxnSp>
            <p:nvCxnSpPr>
              <p:cNvPr id="19" name="Google Shape;247;p36">
                <a:extLst>
                  <a:ext uri="{FF2B5EF4-FFF2-40B4-BE49-F238E27FC236}">
                    <a16:creationId xmlns:a16="http://schemas.microsoft.com/office/drawing/2014/main" id="{3DDC9213-27FA-17CD-1F94-C2674B606EEC}"/>
                  </a:ext>
                </a:extLst>
              </p:cNvPr>
              <p:cNvCxnSpPr/>
              <p:nvPr/>
            </p:nvCxnSpPr>
            <p:spPr>
              <a:xfrm flipH="1">
                <a:off x="1626713" y="2556313"/>
                <a:ext cx="600" cy="544500"/>
              </a:xfrm>
              <a:prstGeom prst="straightConnector1">
                <a:avLst/>
              </a:prstGeom>
              <a:noFill/>
              <a:ln w="19050" cap="flat" cmpd="sng">
                <a:solidFill>
                  <a:schemeClr val="dk1"/>
                </a:solidFill>
                <a:prstDash val="solid"/>
                <a:round/>
                <a:headEnd type="none" w="med" len="med"/>
                <a:tailEnd type="none" w="med" len="med"/>
              </a:ln>
            </p:spPr>
          </p:cxnSp>
        </p:grpSp>
        <p:pic>
          <p:nvPicPr>
            <p:cNvPr id="39" name="Picture 38">
              <a:extLst>
                <a:ext uri="{FF2B5EF4-FFF2-40B4-BE49-F238E27FC236}">
                  <a16:creationId xmlns:a16="http://schemas.microsoft.com/office/drawing/2014/main" id="{73B3A022-49BF-5DE0-7972-2B468B1B83E7}"/>
                </a:ext>
              </a:extLst>
            </p:cNvPr>
            <p:cNvPicPr>
              <a:picLocks noChangeAspect="1"/>
            </p:cNvPicPr>
            <p:nvPr/>
          </p:nvPicPr>
          <p:blipFill>
            <a:blip r:embed="rId5"/>
            <a:stretch>
              <a:fillRect/>
            </a:stretch>
          </p:blipFill>
          <p:spPr>
            <a:xfrm>
              <a:off x="1439261" y="1982553"/>
              <a:ext cx="374904" cy="374904"/>
            </a:xfrm>
            <a:prstGeom prst="rect">
              <a:avLst/>
            </a:prstGeom>
          </p:spPr>
        </p:pic>
      </p:grpSp>
      <p:grpSp>
        <p:nvGrpSpPr>
          <p:cNvPr id="43" name="Group 42">
            <a:extLst>
              <a:ext uri="{FF2B5EF4-FFF2-40B4-BE49-F238E27FC236}">
                <a16:creationId xmlns:a16="http://schemas.microsoft.com/office/drawing/2014/main" id="{0BA43223-5218-3303-9EF8-298A7945DFB1}"/>
              </a:ext>
            </a:extLst>
          </p:cNvPr>
          <p:cNvGrpSpPr/>
          <p:nvPr/>
        </p:nvGrpSpPr>
        <p:grpSpPr>
          <a:xfrm>
            <a:off x="3610800" y="1794338"/>
            <a:ext cx="1922100" cy="2229946"/>
            <a:chOff x="3610800" y="1794338"/>
            <a:chExt cx="1922100" cy="2229946"/>
          </a:xfrm>
        </p:grpSpPr>
        <p:grpSp>
          <p:nvGrpSpPr>
            <p:cNvPr id="21" name="Group 20">
              <a:extLst>
                <a:ext uri="{FF2B5EF4-FFF2-40B4-BE49-F238E27FC236}">
                  <a16:creationId xmlns:a16="http://schemas.microsoft.com/office/drawing/2014/main" id="{9CC94520-6F62-D88F-ACCC-AF76665AFCCD}"/>
                </a:ext>
              </a:extLst>
            </p:cNvPr>
            <p:cNvGrpSpPr/>
            <p:nvPr/>
          </p:nvGrpSpPr>
          <p:grpSpPr>
            <a:xfrm>
              <a:off x="3610800" y="1794338"/>
              <a:ext cx="1922100" cy="2229946"/>
              <a:chOff x="3610800" y="1794338"/>
              <a:chExt cx="1922100" cy="2229946"/>
            </a:xfrm>
          </p:grpSpPr>
          <p:sp>
            <p:nvSpPr>
              <p:cNvPr id="23" name="Google Shape;235;p36">
                <a:extLst>
                  <a:ext uri="{FF2B5EF4-FFF2-40B4-BE49-F238E27FC236}">
                    <a16:creationId xmlns:a16="http://schemas.microsoft.com/office/drawing/2014/main" id="{1BE28473-B355-98B3-DF6B-EEB41D236B7D}"/>
                  </a:ext>
                </a:extLst>
              </p:cNvPr>
              <p:cNvSpPr/>
              <p:nvPr/>
            </p:nvSpPr>
            <p:spPr>
              <a:xfrm>
                <a:off x="4189213"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1;p36">
                <a:extLst>
                  <a:ext uri="{FF2B5EF4-FFF2-40B4-BE49-F238E27FC236}">
                    <a16:creationId xmlns:a16="http://schemas.microsoft.com/office/drawing/2014/main" id="{2F206A59-9336-1E15-7B65-19D0ED2BCAC5}"/>
                  </a:ext>
                </a:extLst>
              </p:cNvPr>
              <p:cNvSpPr txBox="1"/>
              <p:nvPr/>
            </p:nvSpPr>
            <p:spPr>
              <a:xfrm>
                <a:off x="3610800" y="3214884"/>
                <a:ext cx="1922100" cy="809400"/>
              </a:xfrm>
              <a:prstGeom prst="rect">
                <a:avLst/>
              </a:prstGeom>
              <a:noFill/>
              <a:ln>
                <a:noFill/>
              </a:ln>
            </p:spPr>
            <p:txBody>
              <a:bodyPr spcFirstLastPara="1" wrap="square" lIns="91425" tIns="91425" rIns="91425" bIns="91425" anchor="t" anchorCtr="0">
                <a:noAutofit/>
              </a:bodyPr>
              <a:lstStyle/>
              <a:p>
                <a:pPr algn="ctr"/>
                <a:r>
                  <a:rPr lang="en-US" dirty="0">
                    <a:solidFill>
                      <a:schemeClr val="dk1"/>
                    </a:solidFill>
                    <a:latin typeface="Lato"/>
                    <a:ea typeface="Lato"/>
                    <a:cs typeface="Lato"/>
                    <a:sym typeface="Lato"/>
                  </a:rPr>
                  <a:t>Performance Tracking and Analytics Tools</a:t>
                </a:r>
              </a:p>
              <a:p>
                <a:pPr lvl="0" algn="ctr"/>
                <a:endParaRPr lang="en-US" dirty="0">
                  <a:solidFill>
                    <a:schemeClr val="dk1"/>
                  </a:solidFill>
                  <a:latin typeface="Lato"/>
                  <a:ea typeface="Lato"/>
                  <a:cs typeface="Lato"/>
                  <a:sym typeface="Lato"/>
                </a:endParaRPr>
              </a:p>
            </p:txBody>
          </p:sp>
          <p:cxnSp>
            <p:nvCxnSpPr>
              <p:cNvPr id="25" name="Google Shape;244;p36">
                <a:extLst>
                  <a:ext uri="{FF2B5EF4-FFF2-40B4-BE49-F238E27FC236}">
                    <a16:creationId xmlns:a16="http://schemas.microsoft.com/office/drawing/2014/main" id="{14B6BC11-5938-F0AB-0DC0-CCF3FAE741CC}"/>
                  </a:ext>
                </a:extLst>
              </p:cNvPr>
              <p:cNvCxnSpPr>
                <a:cxnSpLocks/>
                <a:stCxn id="23" idx="2"/>
              </p:cNvCxnSpPr>
              <p:nvPr/>
            </p:nvCxnSpPr>
            <p:spPr>
              <a:xfrm flipH="1">
                <a:off x="4571713" y="2556338"/>
                <a:ext cx="600" cy="544500"/>
              </a:xfrm>
              <a:prstGeom prst="straightConnector1">
                <a:avLst/>
              </a:prstGeom>
              <a:noFill/>
              <a:ln w="19050" cap="flat" cmpd="sng">
                <a:solidFill>
                  <a:schemeClr val="dk1"/>
                </a:solidFill>
                <a:prstDash val="solid"/>
                <a:round/>
                <a:headEnd type="none" w="med" len="med"/>
                <a:tailEnd type="none" w="med" len="med"/>
              </a:ln>
            </p:spPr>
          </p:cxnSp>
        </p:grpSp>
        <p:pic>
          <p:nvPicPr>
            <p:cNvPr id="42" name="Picture 41">
              <a:extLst>
                <a:ext uri="{FF2B5EF4-FFF2-40B4-BE49-F238E27FC236}">
                  <a16:creationId xmlns:a16="http://schemas.microsoft.com/office/drawing/2014/main" id="{C3581DB5-34BF-F4EB-1615-53F8E5047E71}"/>
                </a:ext>
              </a:extLst>
            </p:cNvPr>
            <p:cNvPicPr>
              <a:picLocks noChangeAspect="1"/>
            </p:cNvPicPr>
            <p:nvPr/>
          </p:nvPicPr>
          <p:blipFill>
            <a:blip r:embed="rId6"/>
            <a:stretch>
              <a:fillRect/>
            </a:stretch>
          </p:blipFill>
          <p:spPr>
            <a:xfrm>
              <a:off x="4384261" y="1982553"/>
              <a:ext cx="374904" cy="374904"/>
            </a:xfrm>
            <a:prstGeom prst="rect">
              <a:avLst/>
            </a:prstGeom>
          </p:spPr>
        </p:pic>
      </p:grpSp>
      <p:grpSp>
        <p:nvGrpSpPr>
          <p:cNvPr id="46" name="Group 45">
            <a:extLst>
              <a:ext uri="{FF2B5EF4-FFF2-40B4-BE49-F238E27FC236}">
                <a16:creationId xmlns:a16="http://schemas.microsoft.com/office/drawing/2014/main" id="{E42B116C-813F-3BA5-2F61-8B7D018FDCDD}"/>
              </a:ext>
            </a:extLst>
          </p:cNvPr>
          <p:cNvGrpSpPr/>
          <p:nvPr/>
        </p:nvGrpSpPr>
        <p:grpSpPr>
          <a:xfrm>
            <a:off x="6640579" y="1794338"/>
            <a:ext cx="1753800" cy="2229945"/>
            <a:chOff x="6640579" y="1794338"/>
            <a:chExt cx="1753800" cy="2229945"/>
          </a:xfrm>
        </p:grpSpPr>
        <p:grpSp>
          <p:nvGrpSpPr>
            <p:cNvPr id="27" name="Group 26">
              <a:extLst>
                <a:ext uri="{FF2B5EF4-FFF2-40B4-BE49-F238E27FC236}">
                  <a16:creationId xmlns:a16="http://schemas.microsoft.com/office/drawing/2014/main" id="{2FBE61AE-BFDC-DB1C-437F-D7E7B704F7C3}"/>
                </a:ext>
              </a:extLst>
            </p:cNvPr>
            <p:cNvGrpSpPr/>
            <p:nvPr/>
          </p:nvGrpSpPr>
          <p:grpSpPr>
            <a:xfrm>
              <a:off x="6640579" y="1794338"/>
              <a:ext cx="1753800" cy="2229945"/>
              <a:chOff x="6640579" y="1794338"/>
              <a:chExt cx="1753800" cy="2229945"/>
            </a:xfrm>
          </p:grpSpPr>
          <p:sp>
            <p:nvSpPr>
              <p:cNvPr id="29" name="Google Shape;236;p36">
                <a:extLst>
                  <a:ext uri="{FF2B5EF4-FFF2-40B4-BE49-F238E27FC236}">
                    <a16:creationId xmlns:a16="http://schemas.microsoft.com/office/drawing/2014/main" id="{54231A98-9B71-50B5-9500-F2D8A0F1325B}"/>
                  </a:ext>
                </a:extLst>
              </p:cNvPr>
              <p:cNvSpPr/>
              <p:nvPr/>
            </p:nvSpPr>
            <p:spPr>
              <a:xfrm>
                <a:off x="7134213"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3;p36">
                <a:extLst>
                  <a:ext uri="{FF2B5EF4-FFF2-40B4-BE49-F238E27FC236}">
                    <a16:creationId xmlns:a16="http://schemas.microsoft.com/office/drawing/2014/main" id="{E0985B23-24B8-95E2-DE89-5B1FC46A5CE2}"/>
                  </a:ext>
                </a:extLst>
              </p:cNvPr>
              <p:cNvSpPr txBox="1"/>
              <p:nvPr/>
            </p:nvSpPr>
            <p:spPr>
              <a:xfrm>
                <a:off x="6640579" y="3214890"/>
                <a:ext cx="1753800" cy="809393"/>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Online Marketing and Advertising Solutions</a:t>
                </a:r>
              </a:p>
            </p:txBody>
          </p:sp>
          <p:cxnSp>
            <p:nvCxnSpPr>
              <p:cNvPr id="31" name="Google Shape;245;p36">
                <a:extLst>
                  <a:ext uri="{FF2B5EF4-FFF2-40B4-BE49-F238E27FC236}">
                    <a16:creationId xmlns:a16="http://schemas.microsoft.com/office/drawing/2014/main" id="{1DBAB9F4-E771-EB0D-F90F-CBE7D461D1EB}"/>
                  </a:ext>
                </a:extLst>
              </p:cNvPr>
              <p:cNvCxnSpPr>
                <a:cxnSpLocks/>
                <a:stCxn id="29" idx="2"/>
              </p:cNvCxnSpPr>
              <p:nvPr/>
            </p:nvCxnSpPr>
            <p:spPr>
              <a:xfrm>
                <a:off x="7517313" y="2556338"/>
                <a:ext cx="600" cy="544500"/>
              </a:xfrm>
              <a:prstGeom prst="straightConnector1">
                <a:avLst/>
              </a:prstGeom>
              <a:noFill/>
              <a:ln w="19050" cap="flat" cmpd="sng">
                <a:solidFill>
                  <a:schemeClr val="dk1"/>
                </a:solidFill>
                <a:prstDash val="solid"/>
                <a:round/>
                <a:headEnd type="none" w="med" len="med"/>
                <a:tailEnd type="none" w="med" len="med"/>
              </a:ln>
            </p:spPr>
          </p:cxnSp>
        </p:grpSp>
        <p:pic>
          <p:nvPicPr>
            <p:cNvPr id="45" name="Picture 44">
              <a:extLst>
                <a:ext uri="{FF2B5EF4-FFF2-40B4-BE49-F238E27FC236}">
                  <a16:creationId xmlns:a16="http://schemas.microsoft.com/office/drawing/2014/main" id="{B69B5360-9B65-BA0A-FD00-BD7A9A6DA553}"/>
                </a:ext>
              </a:extLst>
            </p:cNvPr>
            <p:cNvPicPr>
              <a:picLocks noChangeAspect="1"/>
            </p:cNvPicPr>
            <p:nvPr/>
          </p:nvPicPr>
          <p:blipFill>
            <a:blip r:embed="rId7"/>
            <a:stretch>
              <a:fillRect/>
            </a:stretch>
          </p:blipFill>
          <p:spPr>
            <a:xfrm>
              <a:off x="7328913" y="1982553"/>
              <a:ext cx="374904" cy="374904"/>
            </a:xfrm>
            <a:prstGeom prst="rect">
              <a:avLst/>
            </a:prstGeom>
          </p:spPr>
        </p:pic>
      </p:grpSp>
    </p:spTree>
    <p:custDataLst>
      <p:tags r:id="rId1"/>
    </p:custDataLst>
    <p:extLst>
      <p:ext uri="{BB962C8B-B14F-4D97-AF65-F5344CB8AC3E}">
        <p14:creationId xmlns:p14="http://schemas.microsoft.com/office/powerpoint/2010/main" val="2035072398"/>
      </p:ext>
    </p:extLst>
  </p:cSld>
  <p:clrMapOvr>
    <a:masterClrMapping/>
  </p:clrMapOvr>
  <mc:AlternateContent xmlns:mc="http://schemas.openxmlformats.org/markup-compatibility/2006" xmlns:p14="http://schemas.microsoft.com/office/powerpoint/2010/main">
    <mc:Choice Requires="p14">
      <p:transition p14:dur="10" advTm="41863"/>
    </mc:Choice>
    <mc:Fallback xmlns="">
      <p:transition advTm="418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anim calcmode="lin" valueType="num">
                                      <p:cBhvr>
                                        <p:cTn id="15" dur="1000" fill="hold"/>
                                        <p:tgtEl>
                                          <p:spTgt spid="43"/>
                                        </p:tgtEl>
                                        <p:attrNameLst>
                                          <p:attrName>ppt_x</p:attrName>
                                        </p:attrNameLst>
                                      </p:cBhvr>
                                      <p:tavLst>
                                        <p:tav tm="0">
                                          <p:val>
                                            <p:strVal val="#ppt_x"/>
                                          </p:val>
                                        </p:tav>
                                        <p:tav tm="100000">
                                          <p:val>
                                            <p:strVal val="#ppt_x"/>
                                          </p:val>
                                        </p:tav>
                                      </p:tavLst>
                                    </p:anim>
                                    <p:anim calcmode="lin" valueType="num">
                                      <p:cBhvr>
                                        <p:cTn id="1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1000"/>
                                        <p:tgtEl>
                                          <p:spTgt spid="46"/>
                                        </p:tgtEl>
                                      </p:cBhvr>
                                    </p:animEffect>
                                    <p:anim calcmode="lin" valueType="num">
                                      <p:cBhvr>
                                        <p:cTn id="22" dur="1000" fill="hold"/>
                                        <p:tgtEl>
                                          <p:spTgt spid="46"/>
                                        </p:tgtEl>
                                        <p:attrNameLst>
                                          <p:attrName>ppt_x</p:attrName>
                                        </p:attrNameLst>
                                      </p:cBhvr>
                                      <p:tavLst>
                                        <p:tav tm="0">
                                          <p:val>
                                            <p:strVal val="#ppt_x"/>
                                          </p:val>
                                        </p:tav>
                                        <p:tav tm="100000">
                                          <p:val>
                                            <p:strVal val="#ppt_x"/>
                                          </p:val>
                                        </p:tav>
                                      </p:tavLst>
                                    </p:anim>
                                    <p:anim calcmode="lin" valueType="num">
                                      <p:cBhvr>
                                        <p:cTn id="23"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445025"/>
            <a:ext cx="72765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Identification of Target Customer Segment</a:t>
            </a:r>
            <a:endParaRPr sz="2400" dirty="0"/>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Tree>
    <p:custDataLst>
      <p:tags r:id="rId1"/>
    </p:custDataLst>
    <p:extLst>
      <p:ext uri="{BB962C8B-B14F-4D97-AF65-F5344CB8AC3E}">
        <p14:creationId xmlns:p14="http://schemas.microsoft.com/office/powerpoint/2010/main" val="886451733"/>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445025"/>
            <a:ext cx="72765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Identification of Key Customer Problems</a:t>
            </a:r>
            <a:endParaRPr sz="2400" dirty="0"/>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Tree>
    <p:custDataLst>
      <p:tags r:id="rId1"/>
    </p:custDataLst>
    <p:extLst>
      <p:ext uri="{BB962C8B-B14F-4D97-AF65-F5344CB8AC3E}">
        <p14:creationId xmlns:p14="http://schemas.microsoft.com/office/powerpoint/2010/main" val="156900156"/>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445025"/>
            <a:ext cx="72765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Analysis of Customer Discovery Data</a:t>
            </a:r>
            <a:endParaRPr sz="2400" dirty="0"/>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Tree>
    <p:custDataLst>
      <p:tags r:id="rId1"/>
    </p:custDataLst>
    <p:extLst>
      <p:ext uri="{BB962C8B-B14F-4D97-AF65-F5344CB8AC3E}">
        <p14:creationId xmlns:p14="http://schemas.microsoft.com/office/powerpoint/2010/main" val="1945671835"/>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9732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445025"/>
            <a:ext cx="72765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AI Venture Concept Overview</a:t>
            </a:r>
            <a:endParaRPr dirty="0"/>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32;p36">
            <a:extLst>
              <a:ext uri="{FF2B5EF4-FFF2-40B4-BE49-F238E27FC236}">
                <a16:creationId xmlns:a16="http://schemas.microsoft.com/office/drawing/2014/main" id="{5BB403C9-65AA-ED6F-9180-BD29716DA81E}"/>
              </a:ext>
            </a:extLst>
          </p:cNvPr>
          <p:cNvSpPr/>
          <p:nvPr/>
        </p:nvSpPr>
        <p:spPr>
          <a:xfrm>
            <a:off x="4322539" y="2059644"/>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33;p36">
            <a:extLst>
              <a:ext uri="{FF2B5EF4-FFF2-40B4-BE49-F238E27FC236}">
                <a16:creationId xmlns:a16="http://schemas.microsoft.com/office/drawing/2014/main" id="{69CED6AA-865E-792E-21AE-BD57AF4E196A}"/>
              </a:ext>
            </a:extLst>
          </p:cNvPr>
          <p:cNvSpPr/>
          <p:nvPr/>
        </p:nvSpPr>
        <p:spPr>
          <a:xfrm>
            <a:off x="7268491" y="2059644"/>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roup 3">
            <a:extLst>
              <a:ext uri="{FF2B5EF4-FFF2-40B4-BE49-F238E27FC236}">
                <a16:creationId xmlns:a16="http://schemas.microsoft.com/office/drawing/2014/main" id="{91BF47D1-F649-04CA-DBEF-7B4B58CEC8D5}"/>
              </a:ext>
            </a:extLst>
          </p:cNvPr>
          <p:cNvGrpSpPr/>
          <p:nvPr/>
        </p:nvGrpSpPr>
        <p:grpSpPr>
          <a:xfrm>
            <a:off x="705425" y="1794338"/>
            <a:ext cx="7721275" cy="2229946"/>
            <a:chOff x="705425" y="1794338"/>
            <a:chExt cx="7721275" cy="2229946"/>
          </a:xfrm>
        </p:grpSpPr>
        <p:sp>
          <p:nvSpPr>
            <p:cNvPr id="5" name="Google Shape;234;p36">
              <a:extLst>
                <a:ext uri="{FF2B5EF4-FFF2-40B4-BE49-F238E27FC236}">
                  <a16:creationId xmlns:a16="http://schemas.microsoft.com/office/drawing/2014/main" id="{A900F4B9-90D2-D044-0438-23385D754BE3}"/>
                </a:ext>
              </a:extLst>
            </p:cNvPr>
            <p:cNvSpPr/>
            <p:nvPr/>
          </p:nvSpPr>
          <p:spPr>
            <a:xfrm>
              <a:off x="1243725"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39;p36">
              <a:extLst>
                <a:ext uri="{FF2B5EF4-FFF2-40B4-BE49-F238E27FC236}">
                  <a16:creationId xmlns:a16="http://schemas.microsoft.com/office/drawing/2014/main" id="{B38CDD2A-BCD7-1116-7A2C-43F41858DEEC}"/>
                </a:ext>
              </a:extLst>
            </p:cNvPr>
            <p:cNvSpPr txBox="1"/>
            <p:nvPr/>
          </p:nvSpPr>
          <p:spPr>
            <a:xfrm>
              <a:off x="705425" y="3214884"/>
              <a:ext cx="1843200" cy="809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Startup company operating a lawn service platform </a:t>
              </a:r>
            </a:p>
          </p:txBody>
        </p:sp>
        <p:cxnSp>
          <p:nvCxnSpPr>
            <p:cNvPr id="7" name="Google Shape;246;p36">
              <a:extLst>
                <a:ext uri="{FF2B5EF4-FFF2-40B4-BE49-F238E27FC236}">
                  <a16:creationId xmlns:a16="http://schemas.microsoft.com/office/drawing/2014/main" id="{83A8FE91-A2A1-BC2D-E243-4FB736957594}"/>
                </a:ext>
              </a:extLst>
            </p:cNvPr>
            <p:cNvCxnSpPr/>
            <p:nvPr/>
          </p:nvCxnSpPr>
          <p:spPr>
            <a:xfrm>
              <a:off x="717300" y="2828581"/>
              <a:ext cx="7709400" cy="0"/>
            </a:xfrm>
            <a:prstGeom prst="straightConnector1">
              <a:avLst/>
            </a:prstGeom>
            <a:noFill/>
            <a:ln w="19050" cap="flat" cmpd="sng">
              <a:solidFill>
                <a:schemeClr val="dk1"/>
              </a:solidFill>
              <a:prstDash val="solid"/>
              <a:round/>
              <a:headEnd type="none" w="med" len="med"/>
              <a:tailEnd type="none" w="med" len="med"/>
            </a:ln>
          </p:spPr>
        </p:cxnSp>
        <p:cxnSp>
          <p:nvCxnSpPr>
            <p:cNvPr id="8" name="Google Shape;247;p36">
              <a:extLst>
                <a:ext uri="{FF2B5EF4-FFF2-40B4-BE49-F238E27FC236}">
                  <a16:creationId xmlns:a16="http://schemas.microsoft.com/office/drawing/2014/main" id="{2BB5C873-D34C-EEC9-63EA-7087E320221D}"/>
                </a:ext>
              </a:extLst>
            </p:cNvPr>
            <p:cNvCxnSpPr/>
            <p:nvPr/>
          </p:nvCxnSpPr>
          <p:spPr>
            <a:xfrm flipH="1">
              <a:off x="1626713" y="2556313"/>
              <a:ext cx="600" cy="544500"/>
            </a:xfrm>
            <a:prstGeom prst="straightConnector1">
              <a:avLst/>
            </a:prstGeom>
            <a:noFill/>
            <a:ln w="19050" cap="flat" cmpd="sng">
              <a:solidFill>
                <a:schemeClr val="dk1"/>
              </a:solidFill>
              <a:prstDash val="solid"/>
              <a:round/>
              <a:headEnd type="none" w="med" len="med"/>
              <a:tailEnd type="none" w="med" len="med"/>
            </a:ln>
          </p:spPr>
        </p:cxnSp>
        <p:pic>
          <p:nvPicPr>
            <p:cNvPr id="9" name="Picture 8">
              <a:extLst>
                <a:ext uri="{FF2B5EF4-FFF2-40B4-BE49-F238E27FC236}">
                  <a16:creationId xmlns:a16="http://schemas.microsoft.com/office/drawing/2014/main" id="{D38845FE-C345-BC16-1AB6-7C2999565E9A}"/>
                </a:ext>
              </a:extLst>
            </p:cNvPr>
            <p:cNvPicPr>
              <a:picLocks noChangeAspect="1"/>
            </p:cNvPicPr>
            <p:nvPr/>
          </p:nvPicPr>
          <p:blipFill>
            <a:blip r:embed="rId5"/>
            <a:stretch>
              <a:fillRect/>
            </a:stretch>
          </p:blipFill>
          <p:spPr>
            <a:xfrm>
              <a:off x="1439373" y="1987886"/>
              <a:ext cx="374904" cy="374904"/>
            </a:xfrm>
            <a:prstGeom prst="rect">
              <a:avLst/>
            </a:prstGeom>
          </p:spPr>
        </p:pic>
      </p:grpSp>
      <p:grpSp>
        <p:nvGrpSpPr>
          <p:cNvPr id="10" name="Group 9">
            <a:extLst>
              <a:ext uri="{FF2B5EF4-FFF2-40B4-BE49-F238E27FC236}">
                <a16:creationId xmlns:a16="http://schemas.microsoft.com/office/drawing/2014/main" id="{29781E6D-FEBE-E015-B8D4-D723B986465D}"/>
              </a:ext>
            </a:extLst>
          </p:cNvPr>
          <p:cNvGrpSpPr/>
          <p:nvPr/>
        </p:nvGrpSpPr>
        <p:grpSpPr>
          <a:xfrm>
            <a:off x="3610800" y="1794338"/>
            <a:ext cx="1922100" cy="2229946"/>
            <a:chOff x="3610800" y="1794338"/>
            <a:chExt cx="1922100" cy="2229946"/>
          </a:xfrm>
        </p:grpSpPr>
        <p:sp>
          <p:nvSpPr>
            <p:cNvPr id="11" name="Google Shape;235;p36">
              <a:extLst>
                <a:ext uri="{FF2B5EF4-FFF2-40B4-BE49-F238E27FC236}">
                  <a16:creationId xmlns:a16="http://schemas.microsoft.com/office/drawing/2014/main" id="{CA49E345-ACA6-4256-0313-F71A50F2FE9E}"/>
                </a:ext>
              </a:extLst>
            </p:cNvPr>
            <p:cNvSpPr/>
            <p:nvPr/>
          </p:nvSpPr>
          <p:spPr>
            <a:xfrm>
              <a:off x="4189213"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1;p36">
              <a:extLst>
                <a:ext uri="{FF2B5EF4-FFF2-40B4-BE49-F238E27FC236}">
                  <a16:creationId xmlns:a16="http://schemas.microsoft.com/office/drawing/2014/main" id="{5D67A27C-6FB9-D348-9C43-C687B7FBD2D1}"/>
                </a:ext>
              </a:extLst>
            </p:cNvPr>
            <p:cNvSpPr txBox="1"/>
            <p:nvPr/>
          </p:nvSpPr>
          <p:spPr>
            <a:xfrm>
              <a:off x="3610800" y="3214884"/>
              <a:ext cx="1922100" cy="809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Customers input information about their lawn</a:t>
              </a:r>
            </a:p>
          </p:txBody>
        </p:sp>
        <p:cxnSp>
          <p:nvCxnSpPr>
            <p:cNvPr id="13" name="Google Shape;244;p36">
              <a:extLst>
                <a:ext uri="{FF2B5EF4-FFF2-40B4-BE49-F238E27FC236}">
                  <a16:creationId xmlns:a16="http://schemas.microsoft.com/office/drawing/2014/main" id="{98D625DC-2E0B-92A4-C630-D41E2169DFC9}"/>
                </a:ext>
              </a:extLst>
            </p:cNvPr>
            <p:cNvCxnSpPr>
              <a:cxnSpLocks/>
              <a:stCxn id="11" idx="2"/>
            </p:cNvCxnSpPr>
            <p:nvPr/>
          </p:nvCxnSpPr>
          <p:spPr>
            <a:xfrm flipH="1">
              <a:off x="4571713" y="2556338"/>
              <a:ext cx="600" cy="544500"/>
            </a:xfrm>
            <a:prstGeom prst="straightConnector1">
              <a:avLst/>
            </a:prstGeom>
            <a:noFill/>
            <a:ln w="19050" cap="flat" cmpd="sng">
              <a:solidFill>
                <a:schemeClr val="dk1"/>
              </a:solidFill>
              <a:prstDash val="solid"/>
              <a:round/>
              <a:headEnd type="none" w="med" len="med"/>
              <a:tailEnd type="none" w="med" len="med"/>
            </a:ln>
          </p:spPr>
        </p:cxnSp>
        <p:pic>
          <p:nvPicPr>
            <p:cNvPr id="14" name="Picture 13">
              <a:extLst>
                <a:ext uri="{FF2B5EF4-FFF2-40B4-BE49-F238E27FC236}">
                  <a16:creationId xmlns:a16="http://schemas.microsoft.com/office/drawing/2014/main" id="{9994C71D-3587-140B-5CA0-9056ECBAD1A5}"/>
                </a:ext>
              </a:extLst>
            </p:cNvPr>
            <p:cNvPicPr>
              <a:picLocks noChangeAspect="1"/>
            </p:cNvPicPr>
            <p:nvPr/>
          </p:nvPicPr>
          <p:blipFill>
            <a:blip r:embed="rId6"/>
            <a:stretch>
              <a:fillRect/>
            </a:stretch>
          </p:blipFill>
          <p:spPr>
            <a:xfrm>
              <a:off x="4384861" y="1987886"/>
              <a:ext cx="374904" cy="374904"/>
            </a:xfrm>
            <a:prstGeom prst="rect">
              <a:avLst/>
            </a:prstGeom>
          </p:spPr>
        </p:pic>
      </p:grpSp>
      <p:grpSp>
        <p:nvGrpSpPr>
          <p:cNvPr id="15" name="Group 14">
            <a:extLst>
              <a:ext uri="{FF2B5EF4-FFF2-40B4-BE49-F238E27FC236}">
                <a16:creationId xmlns:a16="http://schemas.microsoft.com/office/drawing/2014/main" id="{F7820A96-5E14-B5ED-FCE8-BC60796CF989}"/>
              </a:ext>
            </a:extLst>
          </p:cNvPr>
          <p:cNvGrpSpPr/>
          <p:nvPr/>
        </p:nvGrpSpPr>
        <p:grpSpPr>
          <a:xfrm>
            <a:off x="6640579" y="1794338"/>
            <a:ext cx="1753800" cy="2927074"/>
            <a:chOff x="6640579" y="1794338"/>
            <a:chExt cx="1753800" cy="2927074"/>
          </a:xfrm>
        </p:grpSpPr>
        <p:sp>
          <p:nvSpPr>
            <p:cNvPr id="16" name="Google Shape;236;p36">
              <a:extLst>
                <a:ext uri="{FF2B5EF4-FFF2-40B4-BE49-F238E27FC236}">
                  <a16:creationId xmlns:a16="http://schemas.microsoft.com/office/drawing/2014/main" id="{3DC7F920-6365-71A2-DFF9-B5BF65194DAC}"/>
                </a:ext>
              </a:extLst>
            </p:cNvPr>
            <p:cNvSpPr/>
            <p:nvPr/>
          </p:nvSpPr>
          <p:spPr>
            <a:xfrm>
              <a:off x="7134213"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3;p36">
              <a:extLst>
                <a:ext uri="{FF2B5EF4-FFF2-40B4-BE49-F238E27FC236}">
                  <a16:creationId xmlns:a16="http://schemas.microsoft.com/office/drawing/2014/main" id="{6F89295A-DB26-B04F-98AD-5AB1266561E0}"/>
                </a:ext>
              </a:extLst>
            </p:cNvPr>
            <p:cNvSpPr txBox="1"/>
            <p:nvPr/>
          </p:nvSpPr>
          <p:spPr>
            <a:xfrm>
              <a:off x="6640579" y="3214890"/>
              <a:ext cx="1753800" cy="1506522"/>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Customers schedule and confirm lawn service appointment</a:t>
              </a:r>
            </a:p>
          </p:txBody>
        </p:sp>
        <p:cxnSp>
          <p:nvCxnSpPr>
            <p:cNvPr id="18" name="Google Shape;245;p36">
              <a:extLst>
                <a:ext uri="{FF2B5EF4-FFF2-40B4-BE49-F238E27FC236}">
                  <a16:creationId xmlns:a16="http://schemas.microsoft.com/office/drawing/2014/main" id="{64985885-9B37-AC55-DED5-4465FEBBA015}"/>
                </a:ext>
              </a:extLst>
            </p:cNvPr>
            <p:cNvCxnSpPr>
              <a:cxnSpLocks/>
              <a:stCxn id="16" idx="2"/>
            </p:cNvCxnSpPr>
            <p:nvPr/>
          </p:nvCxnSpPr>
          <p:spPr>
            <a:xfrm>
              <a:off x="7517313" y="2556338"/>
              <a:ext cx="600" cy="544500"/>
            </a:xfrm>
            <a:prstGeom prst="straightConnector1">
              <a:avLst/>
            </a:prstGeom>
            <a:noFill/>
            <a:ln w="19050" cap="flat" cmpd="sng">
              <a:solidFill>
                <a:schemeClr val="dk1"/>
              </a:solidFill>
              <a:prstDash val="solid"/>
              <a:round/>
              <a:headEnd type="none" w="med" len="med"/>
              <a:tailEnd type="none" w="med" len="med"/>
            </a:ln>
          </p:spPr>
        </p:cxnSp>
        <p:pic>
          <p:nvPicPr>
            <p:cNvPr id="19" name="Picture 18">
              <a:extLst>
                <a:ext uri="{FF2B5EF4-FFF2-40B4-BE49-F238E27FC236}">
                  <a16:creationId xmlns:a16="http://schemas.microsoft.com/office/drawing/2014/main" id="{3D93ECBF-7B3D-5B0C-C7BF-E46ABB880919}"/>
                </a:ext>
              </a:extLst>
            </p:cNvPr>
            <p:cNvPicPr>
              <a:picLocks noChangeAspect="1"/>
            </p:cNvPicPr>
            <p:nvPr/>
          </p:nvPicPr>
          <p:blipFill>
            <a:blip r:embed="rId7"/>
            <a:stretch>
              <a:fillRect/>
            </a:stretch>
          </p:blipFill>
          <p:spPr>
            <a:xfrm>
              <a:off x="7329861" y="1987886"/>
              <a:ext cx="374904" cy="374904"/>
            </a:xfrm>
            <a:prstGeom prst="rect">
              <a:avLst/>
            </a:prstGeom>
          </p:spPr>
        </p:pic>
      </p:grpSp>
      <p:sp>
        <p:nvSpPr>
          <p:cNvPr id="20" name="Google Shape;248;p36">
            <a:extLst>
              <a:ext uri="{FF2B5EF4-FFF2-40B4-BE49-F238E27FC236}">
                <a16:creationId xmlns:a16="http://schemas.microsoft.com/office/drawing/2014/main" id="{236DA039-266F-E294-3284-7E04717CC8C4}"/>
              </a:ext>
            </a:extLst>
          </p:cNvPr>
          <p:cNvSpPr txBox="1"/>
          <p:nvPr/>
        </p:nvSpPr>
        <p:spPr>
          <a:xfrm>
            <a:off x="3650113" y="4431838"/>
            <a:ext cx="1843200" cy="41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latin typeface="Lato"/>
                <a:ea typeface="Lato"/>
                <a:cs typeface="Lato"/>
                <a:sym typeface="Lato"/>
              </a:rPr>
              <a:t>Lawn Buddy</a:t>
            </a:r>
            <a:endParaRPr dirty="0">
              <a:solidFill>
                <a:schemeClr val="dk1"/>
              </a:solidFill>
              <a:latin typeface="Lato"/>
              <a:ea typeface="Lato"/>
              <a:cs typeface="Lato"/>
              <a:sym typeface="Lato"/>
            </a:endParaRPr>
          </a:p>
        </p:txBody>
      </p:sp>
    </p:spTree>
    <p:custDataLst>
      <p:tags r:id="rId1"/>
    </p:custDataLst>
    <p:extLst>
      <p:ext uri="{BB962C8B-B14F-4D97-AF65-F5344CB8AC3E}">
        <p14:creationId xmlns:p14="http://schemas.microsoft.com/office/powerpoint/2010/main" val="3536286753"/>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445025"/>
            <a:ext cx="72765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"Theory“: Common Beliefs</a:t>
            </a:r>
            <a:endParaRPr dirty="0"/>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grpSp>
        <p:nvGrpSpPr>
          <p:cNvPr id="28" name="Group 27">
            <a:extLst>
              <a:ext uri="{FF2B5EF4-FFF2-40B4-BE49-F238E27FC236}">
                <a16:creationId xmlns:a16="http://schemas.microsoft.com/office/drawing/2014/main" id="{7987A1E3-D3D9-FE69-92DF-7AA8A2084FF1}"/>
              </a:ext>
            </a:extLst>
          </p:cNvPr>
          <p:cNvGrpSpPr/>
          <p:nvPr/>
        </p:nvGrpSpPr>
        <p:grpSpPr>
          <a:xfrm>
            <a:off x="4150750" y="1651278"/>
            <a:ext cx="3913850" cy="886950"/>
            <a:chOff x="4150750" y="1651278"/>
            <a:chExt cx="3913850" cy="886950"/>
          </a:xfrm>
        </p:grpSpPr>
        <p:grpSp>
          <p:nvGrpSpPr>
            <p:cNvPr id="14" name="Group 13">
              <a:extLst>
                <a:ext uri="{FF2B5EF4-FFF2-40B4-BE49-F238E27FC236}">
                  <a16:creationId xmlns:a16="http://schemas.microsoft.com/office/drawing/2014/main" id="{DD2F1473-3E60-4E33-5E59-42D6F821B972}"/>
                </a:ext>
              </a:extLst>
            </p:cNvPr>
            <p:cNvGrpSpPr/>
            <p:nvPr/>
          </p:nvGrpSpPr>
          <p:grpSpPr>
            <a:xfrm>
              <a:off x="4150750" y="1651278"/>
              <a:ext cx="3913850" cy="886950"/>
              <a:chOff x="4150750" y="1651278"/>
              <a:chExt cx="3913850" cy="886950"/>
            </a:xfrm>
          </p:grpSpPr>
          <p:cxnSp>
            <p:nvCxnSpPr>
              <p:cNvPr id="15" name="Google Shape;334;p40">
                <a:extLst>
                  <a:ext uri="{FF2B5EF4-FFF2-40B4-BE49-F238E27FC236}">
                    <a16:creationId xmlns:a16="http://schemas.microsoft.com/office/drawing/2014/main" id="{B758B350-EB3E-92D6-2E8A-7D680EE649AB}"/>
                  </a:ext>
                </a:extLst>
              </p:cNvPr>
              <p:cNvCxnSpPr>
                <a:cxnSpLocks/>
                <a:stCxn id="8" idx="3"/>
                <a:endCxn id="18" idx="1"/>
              </p:cNvCxnSpPr>
              <p:nvPr/>
            </p:nvCxnSpPr>
            <p:spPr>
              <a:xfrm>
                <a:off x="4150750" y="2120175"/>
                <a:ext cx="818400" cy="0"/>
              </a:xfrm>
              <a:prstGeom prst="straightConnector1">
                <a:avLst/>
              </a:prstGeom>
              <a:noFill/>
              <a:ln w="19050" cap="flat" cmpd="sng">
                <a:solidFill>
                  <a:schemeClr val="dk1"/>
                </a:solidFill>
                <a:prstDash val="solid"/>
                <a:round/>
                <a:headEnd type="none" w="med" len="med"/>
                <a:tailEnd type="none" w="med" len="med"/>
              </a:ln>
            </p:spPr>
          </p:cxnSp>
          <p:sp>
            <p:nvSpPr>
              <p:cNvPr id="16" name="Google Shape;331;p40">
                <a:extLst>
                  <a:ext uri="{FF2B5EF4-FFF2-40B4-BE49-F238E27FC236}">
                    <a16:creationId xmlns:a16="http://schemas.microsoft.com/office/drawing/2014/main" id="{34E9B840-E424-14BC-2F7E-94CF3465F961}"/>
                  </a:ext>
                </a:extLst>
              </p:cNvPr>
              <p:cNvSpPr txBox="1">
                <a:spLocks/>
              </p:cNvSpPr>
              <p:nvPr/>
            </p:nvSpPr>
            <p:spPr>
              <a:xfrm>
                <a:off x="5649300" y="1651278"/>
                <a:ext cx="2415300" cy="8869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46050" lvl="0">
                  <a:buSzPts val="1300"/>
                </a:pPr>
                <a:r>
                  <a:rPr lang="en-US" dirty="0">
                    <a:latin typeface="Lato" panose="020F0502020204030203" pitchFamily="34" charset="0"/>
                    <a:ea typeface="Lato" panose="020F0502020204030203" pitchFamily="34" charset="0"/>
                    <a:cs typeface="Lato" panose="020F0502020204030203" pitchFamily="34" charset="0"/>
                  </a:rPr>
                  <a:t>Time-Saving</a:t>
                </a:r>
              </a:p>
            </p:txBody>
          </p:sp>
          <p:sp>
            <p:nvSpPr>
              <p:cNvPr id="18" name="Google Shape;321;p40">
                <a:extLst>
                  <a:ext uri="{FF2B5EF4-FFF2-40B4-BE49-F238E27FC236}">
                    <a16:creationId xmlns:a16="http://schemas.microsoft.com/office/drawing/2014/main" id="{E86EDC60-68DC-B159-0C87-6E4A179B1C69}"/>
                  </a:ext>
                </a:extLst>
              </p:cNvPr>
              <p:cNvSpPr/>
              <p:nvPr/>
            </p:nvSpPr>
            <p:spPr>
              <a:xfrm>
                <a:off x="4969150" y="1739175"/>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a typeface="Lato" panose="020F0502020204030203" pitchFamily="34" charset="0"/>
                  <a:cs typeface="Lato" panose="020F0502020204030203" pitchFamily="34" charset="0"/>
                </a:endParaRPr>
              </a:p>
            </p:txBody>
          </p:sp>
        </p:grpSp>
        <p:pic>
          <p:nvPicPr>
            <p:cNvPr id="13" name="Picture 12">
              <a:extLst>
                <a:ext uri="{FF2B5EF4-FFF2-40B4-BE49-F238E27FC236}">
                  <a16:creationId xmlns:a16="http://schemas.microsoft.com/office/drawing/2014/main" id="{E692D32D-9961-51C7-2E2F-A0C8AFF021C5}"/>
                </a:ext>
              </a:extLst>
            </p:cNvPr>
            <p:cNvPicPr>
              <a:picLocks noChangeAspect="1"/>
            </p:cNvPicPr>
            <p:nvPr/>
          </p:nvPicPr>
          <p:blipFill>
            <a:blip r:embed="rId5"/>
            <a:stretch>
              <a:fillRect/>
            </a:stretch>
          </p:blipFill>
          <p:spPr>
            <a:xfrm>
              <a:off x="5161295" y="1932723"/>
              <a:ext cx="374904" cy="374904"/>
            </a:xfrm>
            <a:prstGeom prst="rect">
              <a:avLst/>
            </a:prstGeom>
          </p:spPr>
        </p:pic>
      </p:grpSp>
      <p:grpSp>
        <p:nvGrpSpPr>
          <p:cNvPr id="37" name="Group 36">
            <a:extLst>
              <a:ext uri="{FF2B5EF4-FFF2-40B4-BE49-F238E27FC236}">
                <a16:creationId xmlns:a16="http://schemas.microsoft.com/office/drawing/2014/main" id="{B23571B7-1DBC-4D7D-8F93-D750B85F4BE5}"/>
              </a:ext>
            </a:extLst>
          </p:cNvPr>
          <p:cNvGrpSpPr/>
          <p:nvPr/>
        </p:nvGrpSpPr>
        <p:grpSpPr>
          <a:xfrm>
            <a:off x="720000" y="1739175"/>
            <a:ext cx="3430750" cy="1078554"/>
            <a:chOff x="720000" y="1739175"/>
            <a:chExt cx="3430750" cy="1078554"/>
          </a:xfrm>
        </p:grpSpPr>
        <p:sp>
          <p:nvSpPr>
            <p:cNvPr id="8" name="Google Shape;320;p40">
              <a:extLst>
                <a:ext uri="{FF2B5EF4-FFF2-40B4-BE49-F238E27FC236}">
                  <a16:creationId xmlns:a16="http://schemas.microsoft.com/office/drawing/2014/main" id="{762C1D53-A2BA-DEEB-E3CE-210F0003F08C}"/>
                </a:ext>
              </a:extLst>
            </p:cNvPr>
            <p:cNvSpPr/>
            <p:nvPr/>
          </p:nvSpPr>
          <p:spPr>
            <a:xfrm>
              <a:off x="3384550" y="1739175"/>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a typeface="Lato" panose="020F0502020204030203" pitchFamily="34" charset="0"/>
                <a:cs typeface="Lato" panose="020F0502020204030203" pitchFamily="34" charset="0"/>
              </a:endParaRPr>
            </a:p>
          </p:txBody>
        </p:sp>
        <p:sp>
          <p:nvSpPr>
            <p:cNvPr id="10" name="Google Shape;327;p40">
              <a:extLst>
                <a:ext uri="{FF2B5EF4-FFF2-40B4-BE49-F238E27FC236}">
                  <a16:creationId xmlns:a16="http://schemas.microsoft.com/office/drawing/2014/main" id="{411227FF-3A61-5343-8810-D2A6427BD261}"/>
                </a:ext>
              </a:extLst>
            </p:cNvPr>
            <p:cNvSpPr txBox="1">
              <a:spLocks/>
            </p:cNvSpPr>
            <p:nvPr/>
          </p:nvSpPr>
          <p:spPr>
            <a:xfrm>
              <a:off x="720000" y="1797525"/>
              <a:ext cx="2594682" cy="10202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603250" lvl="1" indent="0" algn="r">
                <a:spcBef>
                  <a:spcPts val="0"/>
                </a:spcBef>
                <a:buSzPts val="1300"/>
                <a:buNone/>
              </a:pPr>
              <a:r>
                <a:rPr lang="en-US" dirty="0">
                  <a:latin typeface="Lato" panose="020F0502020204030203" pitchFamily="34" charset="0"/>
                  <a:ea typeface="Lato" panose="020F0502020204030203" pitchFamily="34" charset="0"/>
                  <a:cs typeface="Lato" panose="020F0502020204030203" pitchFamily="34" charset="0"/>
                </a:rPr>
                <a:t>Expertise and Professionalism</a:t>
              </a:r>
              <a:endParaRPr lang="en-US" kern="0" dirty="0">
                <a:effectLst/>
                <a:latin typeface="Lato" panose="020F0502020204030203" pitchFamily="34" charset="0"/>
                <a:ea typeface="Lato" panose="020F0502020204030203" pitchFamily="34" charset="0"/>
                <a:cs typeface="Lato" panose="020F0502020204030203" pitchFamily="34" charset="0"/>
              </a:endParaRPr>
            </a:p>
          </p:txBody>
        </p:sp>
        <p:pic>
          <p:nvPicPr>
            <p:cNvPr id="30" name="Picture 29">
              <a:extLst>
                <a:ext uri="{FF2B5EF4-FFF2-40B4-BE49-F238E27FC236}">
                  <a16:creationId xmlns:a16="http://schemas.microsoft.com/office/drawing/2014/main" id="{3FE74947-4027-4C92-20FC-A63A3527CB67}"/>
                </a:ext>
              </a:extLst>
            </p:cNvPr>
            <p:cNvPicPr>
              <a:picLocks noChangeAspect="1"/>
            </p:cNvPicPr>
            <p:nvPr/>
          </p:nvPicPr>
          <p:blipFill>
            <a:blip r:embed="rId6"/>
            <a:stretch>
              <a:fillRect/>
            </a:stretch>
          </p:blipFill>
          <p:spPr>
            <a:xfrm>
              <a:off x="3580198" y="1932723"/>
              <a:ext cx="374904" cy="374904"/>
            </a:xfrm>
            <a:prstGeom prst="rect">
              <a:avLst/>
            </a:prstGeom>
          </p:spPr>
        </p:pic>
      </p:grpSp>
      <p:grpSp>
        <p:nvGrpSpPr>
          <p:cNvPr id="33" name="Group 32">
            <a:extLst>
              <a:ext uri="{FF2B5EF4-FFF2-40B4-BE49-F238E27FC236}">
                <a16:creationId xmlns:a16="http://schemas.microsoft.com/office/drawing/2014/main" id="{521C6486-F99B-1083-FCCB-3E4840CB72ED}"/>
              </a:ext>
            </a:extLst>
          </p:cNvPr>
          <p:cNvGrpSpPr/>
          <p:nvPr/>
        </p:nvGrpSpPr>
        <p:grpSpPr>
          <a:xfrm>
            <a:off x="899382" y="2501175"/>
            <a:ext cx="4069768" cy="1801710"/>
            <a:chOff x="899382" y="2501175"/>
            <a:chExt cx="4069768" cy="1801710"/>
          </a:xfrm>
        </p:grpSpPr>
        <p:grpSp>
          <p:nvGrpSpPr>
            <p:cNvPr id="21" name="Group 20">
              <a:extLst>
                <a:ext uri="{FF2B5EF4-FFF2-40B4-BE49-F238E27FC236}">
                  <a16:creationId xmlns:a16="http://schemas.microsoft.com/office/drawing/2014/main" id="{A1BA28C8-687A-8386-C98B-C2B044B90DC0}"/>
                </a:ext>
              </a:extLst>
            </p:cNvPr>
            <p:cNvGrpSpPr/>
            <p:nvPr/>
          </p:nvGrpSpPr>
          <p:grpSpPr>
            <a:xfrm>
              <a:off x="899382" y="2501175"/>
              <a:ext cx="4069768" cy="1801710"/>
              <a:chOff x="899382" y="2501175"/>
              <a:chExt cx="4069768" cy="1801710"/>
            </a:xfrm>
          </p:grpSpPr>
          <p:cxnSp>
            <p:nvCxnSpPr>
              <p:cNvPr id="22" name="Google Shape;333;p40">
                <a:extLst>
                  <a:ext uri="{FF2B5EF4-FFF2-40B4-BE49-F238E27FC236}">
                    <a16:creationId xmlns:a16="http://schemas.microsoft.com/office/drawing/2014/main" id="{B6467B9C-261E-647B-C4D7-7DA53AE7AF20}"/>
                  </a:ext>
                </a:extLst>
              </p:cNvPr>
              <p:cNvCxnSpPr>
                <a:cxnSpLocks/>
                <a:stCxn id="26" idx="0"/>
                <a:endCxn id="8" idx="2"/>
              </p:cNvCxnSpPr>
              <p:nvPr/>
            </p:nvCxnSpPr>
            <p:spPr>
              <a:xfrm flipV="1">
                <a:off x="3767650" y="2501175"/>
                <a:ext cx="0" cy="762550"/>
              </a:xfrm>
              <a:prstGeom prst="straightConnector1">
                <a:avLst/>
              </a:prstGeom>
              <a:noFill/>
              <a:ln w="19050" cap="flat" cmpd="sng">
                <a:solidFill>
                  <a:schemeClr val="dk1"/>
                </a:solidFill>
                <a:prstDash val="solid"/>
                <a:round/>
                <a:headEnd type="none" w="med" len="med"/>
                <a:tailEnd type="none" w="med" len="med"/>
              </a:ln>
            </p:spPr>
          </p:cxnSp>
          <p:cxnSp>
            <p:nvCxnSpPr>
              <p:cNvPr id="23" name="Google Shape;336;p40">
                <a:extLst>
                  <a:ext uri="{FF2B5EF4-FFF2-40B4-BE49-F238E27FC236}">
                    <a16:creationId xmlns:a16="http://schemas.microsoft.com/office/drawing/2014/main" id="{BB74ECD5-8B20-9AF2-90C2-8651D2D81AA5}"/>
                  </a:ext>
                </a:extLst>
              </p:cNvPr>
              <p:cNvCxnSpPr>
                <a:stCxn id="9" idx="1"/>
                <a:endCxn id="26" idx="3"/>
              </p:cNvCxnSpPr>
              <p:nvPr/>
            </p:nvCxnSpPr>
            <p:spPr>
              <a:xfrm flipH="1">
                <a:off x="4150750" y="3644725"/>
                <a:ext cx="818400" cy="0"/>
              </a:xfrm>
              <a:prstGeom prst="straightConnector1">
                <a:avLst/>
              </a:prstGeom>
              <a:noFill/>
              <a:ln w="19050" cap="flat" cmpd="sng">
                <a:solidFill>
                  <a:schemeClr val="dk1"/>
                </a:solidFill>
                <a:prstDash val="solid"/>
                <a:round/>
                <a:headEnd type="none" w="med" len="med"/>
                <a:tailEnd type="none" w="med" len="med"/>
              </a:ln>
            </p:spPr>
          </p:cxnSp>
          <p:sp>
            <p:nvSpPr>
              <p:cNvPr id="24" name="Google Shape;331;p40">
                <a:extLst>
                  <a:ext uri="{FF2B5EF4-FFF2-40B4-BE49-F238E27FC236}">
                    <a16:creationId xmlns:a16="http://schemas.microsoft.com/office/drawing/2014/main" id="{952A7DAC-D341-C085-28F8-ED1E5B2CD563}"/>
                  </a:ext>
                </a:extLst>
              </p:cNvPr>
              <p:cNvSpPr txBox="1">
                <a:spLocks/>
              </p:cNvSpPr>
              <p:nvPr/>
            </p:nvSpPr>
            <p:spPr>
              <a:xfrm>
                <a:off x="899382" y="3069485"/>
                <a:ext cx="2415300" cy="1233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46050" lvl="0" algn="r">
                  <a:buSzPts val="1300"/>
                </a:pPr>
                <a:r>
                  <a:rPr lang="en-US" dirty="0">
                    <a:latin typeface="Lato" panose="020F0502020204030203" pitchFamily="34" charset="0"/>
                    <a:ea typeface="Lato" panose="020F0502020204030203" pitchFamily="34" charset="0"/>
                    <a:cs typeface="Lato" panose="020F0502020204030203" pitchFamily="34" charset="0"/>
                  </a:rPr>
                  <a:t>Consistency and Regularity</a:t>
                </a:r>
              </a:p>
            </p:txBody>
          </p:sp>
          <p:sp>
            <p:nvSpPr>
              <p:cNvPr id="26" name="Google Shape;323;p40">
                <a:extLst>
                  <a:ext uri="{FF2B5EF4-FFF2-40B4-BE49-F238E27FC236}">
                    <a16:creationId xmlns:a16="http://schemas.microsoft.com/office/drawing/2014/main" id="{44E9DCDF-6474-5D0D-09AC-6A3ABA455981}"/>
                  </a:ext>
                </a:extLst>
              </p:cNvPr>
              <p:cNvSpPr/>
              <p:nvPr/>
            </p:nvSpPr>
            <p:spPr>
              <a:xfrm>
                <a:off x="3384550" y="3263725"/>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a typeface="Lato" panose="020F0502020204030203" pitchFamily="34" charset="0"/>
                  <a:cs typeface="Lato" panose="020F0502020204030203" pitchFamily="34" charset="0"/>
                </a:endParaRPr>
              </a:p>
            </p:txBody>
          </p:sp>
        </p:grpSp>
        <p:pic>
          <p:nvPicPr>
            <p:cNvPr id="32" name="Picture 31">
              <a:extLst>
                <a:ext uri="{FF2B5EF4-FFF2-40B4-BE49-F238E27FC236}">
                  <a16:creationId xmlns:a16="http://schemas.microsoft.com/office/drawing/2014/main" id="{A8402A6D-FED8-5C1A-4912-28B999EA3F94}"/>
                </a:ext>
              </a:extLst>
            </p:cNvPr>
            <p:cNvPicPr>
              <a:picLocks noChangeAspect="1"/>
            </p:cNvPicPr>
            <p:nvPr/>
          </p:nvPicPr>
          <p:blipFill>
            <a:blip r:embed="rId7"/>
            <a:stretch>
              <a:fillRect/>
            </a:stretch>
          </p:blipFill>
          <p:spPr>
            <a:xfrm>
              <a:off x="3579560" y="3457273"/>
              <a:ext cx="374904" cy="374904"/>
            </a:xfrm>
            <a:prstGeom prst="rect">
              <a:avLst/>
            </a:prstGeom>
          </p:spPr>
        </p:pic>
      </p:grpSp>
      <p:grpSp>
        <p:nvGrpSpPr>
          <p:cNvPr id="36" name="Group 35">
            <a:extLst>
              <a:ext uri="{FF2B5EF4-FFF2-40B4-BE49-F238E27FC236}">
                <a16:creationId xmlns:a16="http://schemas.microsoft.com/office/drawing/2014/main" id="{11801569-C605-2A55-EA64-08D5357CE8BE}"/>
              </a:ext>
            </a:extLst>
          </p:cNvPr>
          <p:cNvGrpSpPr/>
          <p:nvPr/>
        </p:nvGrpSpPr>
        <p:grpSpPr>
          <a:xfrm>
            <a:off x="4969150" y="2501175"/>
            <a:ext cx="3094224" cy="1524550"/>
            <a:chOff x="4969150" y="2501175"/>
            <a:chExt cx="3094224" cy="1524550"/>
          </a:xfrm>
        </p:grpSpPr>
        <p:sp>
          <p:nvSpPr>
            <p:cNvPr id="9" name="Google Shape;322;p40">
              <a:extLst>
                <a:ext uri="{FF2B5EF4-FFF2-40B4-BE49-F238E27FC236}">
                  <a16:creationId xmlns:a16="http://schemas.microsoft.com/office/drawing/2014/main" id="{0C854EA6-EE5F-C667-D7A0-F6079BF9CC76}"/>
                </a:ext>
              </a:extLst>
            </p:cNvPr>
            <p:cNvSpPr/>
            <p:nvPr/>
          </p:nvSpPr>
          <p:spPr>
            <a:xfrm>
              <a:off x="4969150" y="3263725"/>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a typeface="Lato" panose="020F0502020204030203" pitchFamily="34" charset="0"/>
                <a:cs typeface="Lato" panose="020F0502020204030203" pitchFamily="34" charset="0"/>
              </a:endParaRPr>
            </a:p>
          </p:txBody>
        </p:sp>
        <p:cxnSp>
          <p:nvCxnSpPr>
            <p:cNvPr id="11" name="Google Shape;335;p40">
              <a:extLst>
                <a:ext uri="{FF2B5EF4-FFF2-40B4-BE49-F238E27FC236}">
                  <a16:creationId xmlns:a16="http://schemas.microsoft.com/office/drawing/2014/main" id="{E4D1C12C-F856-1024-BFB3-AE5F43924F87}"/>
                </a:ext>
              </a:extLst>
            </p:cNvPr>
            <p:cNvCxnSpPr>
              <a:stCxn id="18" idx="2"/>
              <a:endCxn id="9" idx="0"/>
            </p:cNvCxnSpPr>
            <p:nvPr/>
          </p:nvCxnSpPr>
          <p:spPr>
            <a:xfrm>
              <a:off x="5352250" y="2501175"/>
              <a:ext cx="0" cy="762550"/>
            </a:xfrm>
            <a:prstGeom prst="straightConnector1">
              <a:avLst/>
            </a:prstGeom>
            <a:noFill/>
            <a:ln w="19050" cap="flat" cmpd="sng">
              <a:solidFill>
                <a:schemeClr val="dk1"/>
              </a:solidFill>
              <a:prstDash val="solid"/>
              <a:round/>
              <a:headEnd type="none" w="med" len="med"/>
              <a:tailEnd type="none" w="med" len="med"/>
            </a:ln>
          </p:spPr>
        </p:cxnSp>
        <p:sp>
          <p:nvSpPr>
            <p:cNvPr id="12" name="Google Shape;331;p40">
              <a:extLst>
                <a:ext uri="{FF2B5EF4-FFF2-40B4-BE49-F238E27FC236}">
                  <a16:creationId xmlns:a16="http://schemas.microsoft.com/office/drawing/2014/main" id="{0D6B4C94-E8D0-3CB5-FF5E-332F141FAF25}"/>
                </a:ext>
              </a:extLst>
            </p:cNvPr>
            <p:cNvSpPr txBox="1">
              <a:spLocks/>
            </p:cNvSpPr>
            <p:nvPr/>
          </p:nvSpPr>
          <p:spPr>
            <a:xfrm>
              <a:off x="5648074" y="3171781"/>
              <a:ext cx="2415300" cy="83593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46050" lvl="0">
                <a:buSzPts val="1300"/>
              </a:pPr>
              <a:r>
                <a:rPr lang="en-US" dirty="0">
                  <a:latin typeface="Lato" panose="020F0502020204030203" pitchFamily="34" charset="0"/>
                  <a:ea typeface="Lato" panose="020F0502020204030203" pitchFamily="34" charset="0"/>
                  <a:cs typeface="Lato" panose="020F0502020204030203" pitchFamily="34" charset="0"/>
                </a:rPr>
                <a:t>Equipment and Tools</a:t>
              </a:r>
              <a:endParaRPr lang="en-US" kern="0" dirty="0">
                <a:effectLst/>
                <a:latin typeface="Lato" panose="020F0502020204030203" pitchFamily="34" charset="0"/>
                <a:ea typeface="Lato" panose="020F0502020204030203" pitchFamily="34" charset="0"/>
                <a:cs typeface="Lato" panose="020F0502020204030203" pitchFamily="34" charset="0"/>
              </a:endParaRPr>
            </a:p>
          </p:txBody>
        </p:sp>
        <p:pic>
          <p:nvPicPr>
            <p:cNvPr id="35" name="Picture 34">
              <a:extLst>
                <a:ext uri="{FF2B5EF4-FFF2-40B4-BE49-F238E27FC236}">
                  <a16:creationId xmlns:a16="http://schemas.microsoft.com/office/drawing/2014/main" id="{AB1D8A62-A872-C091-3EE2-52C0448D75B3}"/>
                </a:ext>
              </a:extLst>
            </p:cNvPr>
            <p:cNvPicPr>
              <a:picLocks noChangeAspect="1"/>
            </p:cNvPicPr>
            <p:nvPr/>
          </p:nvPicPr>
          <p:blipFill>
            <a:blip r:embed="rId8"/>
            <a:stretch>
              <a:fillRect/>
            </a:stretch>
          </p:blipFill>
          <p:spPr>
            <a:xfrm>
              <a:off x="5161295" y="3457273"/>
              <a:ext cx="374904" cy="374904"/>
            </a:xfrm>
            <a:prstGeom prst="rect">
              <a:avLst/>
            </a:prstGeom>
          </p:spPr>
        </p:pic>
      </p:grpSp>
    </p:spTree>
    <p:custDataLst>
      <p:tags r:id="rId1"/>
    </p:custDataLst>
    <p:extLst>
      <p:ext uri="{BB962C8B-B14F-4D97-AF65-F5344CB8AC3E}">
        <p14:creationId xmlns:p14="http://schemas.microsoft.com/office/powerpoint/2010/main" val="1938004197"/>
      </p:ext>
    </p:extLst>
  </p:cSld>
  <p:clrMapOvr>
    <a:masterClrMapping/>
  </p:clrMapOvr>
  <mc:AlternateContent xmlns:mc="http://schemas.openxmlformats.org/markup-compatibility/2006" xmlns:p14="http://schemas.microsoft.com/office/powerpoint/2010/main">
    <mc:Choice Requires="p14">
      <p:transition p14:dur="0" advTm="48255"/>
    </mc:Choice>
    <mc:Fallback xmlns="">
      <p:transition advTm="48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1000"/>
                                        <p:tgtEl>
                                          <p:spTgt spid="36"/>
                                        </p:tgtEl>
                                      </p:cBhvr>
                                    </p:animEffect>
                                    <p:anim calcmode="lin" valueType="num">
                                      <p:cBhvr>
                                        <p:cTn id="22" dur="1000" fill="hold"/>
                                        <p:tgtEl>
                                          <p:spTgt spid="36"/>
                                        </p:tgtEl>
                                        <p:attrNameLst>
                                          <p:attrName>ppt_x</p:attrName>
                                        </p:attrNameLst>
                                      </p:cBhvr>
                                      <p:tavLst>
                                        <p:tav tm="0">
                                          <p:val>
                                            <p:strVal val="#ppt_x"/>
                                          </p:val>
                                        </p:tav>
                                        <p:tav tm="100000">
                                          <p:val>
                                            <p:strVal val="#ppt_x"/>
                                          </p:val>
                                        </p:tav>
                                      </p:tavLst>
                                    </p:anim>
                                    <p:anim calcmode="lin" valueType="num">
                                      <p:cBhvr>
                                        <p:cTn id="2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1000"/>
                                        <p:tgtEl>
                                          <p:spTgt spid="33"/>
                                        </p:tgtEl>
                                      </p:cBhvr>
                                    </p:animEffect>
                                    <p:anim calcmode="lin" valueType="num">
                                      <p:cBhvr>
                                        <p:cTn id="29" dur="1000" fill="hold"/>
                                        <p:tgtEl>
                                          <p:spTgt spid="33"/>
                                        </p:tgtEl>
                                        <p:attrNameLst>
                                          <p:attrName>ppt_x</p:attrName>
                                        </p:attrNameLst>
                                      </p:cBhvr>
                                      <p:tavLst>
                                        <p:tav tm="0">
                                          <p:val>
                                            <p:strVal val="#ppt_x"/>
                                          </p:val>
                                        </p:tav>
                                        <p:tav tm="100000">
                                          <p:val>
                                            <p:strVal val="#ppt_x"/>
                                          </p:val>
                                        </p:tav>
                                      </p:tavLst>
                                    </p:anim>
                                    <p:anim calcmode="lin" valueType="num">
                                      <p:cBhvr>
                                        <p:cTn id="3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445025"/>
            <a:ext cx="72765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"Theory“: Uncommon Beliefs</a:t>
            </a:r>
            <a:endParaRPr dirty="0"/>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45" name="Google Shape;232;p36">
            <a:extLst>
              <a:ext uri="{FF2B5EF4-FFF2-40B4-BE49-F238E27FC236}">
                <a16:creationId xmlns:a16="http://schemas.microsoft.com/office/drawing/2014/main" id="{F5A5D9B7-DC5D-AA3B-3E29-FAF3F8C43194}"/>
              </a:ext>
            </a:extLst>
          </p:cNvPr>
          <p:cNvSpPr/>
          <p:nvPr/>
        </p:nvSpPr>
        <p:spPr>
          <a:xfrm>
            <a:off x="4322539" y="2059644"/>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3;p36">
            <a:extLst>
              <a:ext uri="{FF2B5EF4-FFF2-40B4-BE49-F238E27FC236}">
                <a16:creationId xmlns:a16="http://schemas.microsoft.com/office/drawing/2014/main" id="{3FEE10D0-10E6-AE79-E513-7C08655CEB93}"/>
              </a:ext>
            </a:extLst>
          </p:cNvPr>
          <p:cNvSpPr/>
          <p:nvPr/>
        </p:nvSpPr>
        <p:spPr>
          <a:xfrm>
            <a:off x="7268491" y="2059644"/>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roup 198">
            <a:extLst>
              <a:ext uri="{FF2B5EF4-FFF2-40B4-BE49-F238E27FC236}">
                <a16:creationId xmlns:a16="http://schemas.microsoft.com/office/drawing/2014/main" id="{9B488D36-F7AD-6E03-37F3-4297CBFF31A2}"/>
              </a:ext>
            </a:extLst>
          </p:cNvPr>
          <p:cNvGrpSpPr/>
          <p:nvPr/>
        </p:nvGrpSpPr>
        <p:grpSpPr>
          <a:xfrm>
            <a:off x="705425" y="1794338"/>
            <a:ext cx="7721275" cy="2229946"/>
            <a:chOff x="705425" y="1794338"/>
            <a:chExt cx="7721275" cy="2229946"/>
          </a:xfrm>
        </p:grpSpPr>
        <p:grpSp>
          <p:nvGrpSpPr>
            <p:cNvPr id="47" name="Group 46">
              <a:extLst>
                <a:ext uri="{FF2B5EF4-FFF2-40B4-BE49-F238E27FC236}">
                  <a16:creationId xmlns:a16="http://schemas.microsoft.com/office/drawing/2014/main" id="{25601814-7F5F-1FB4-D3BB-600E7CB7247D}"/>
                </a:ext>
              </a:extLst>
            </p:cNvPr>
            <p:cNvGrpSpPr/>
            <p:nvPr/>
          </p:nvGrpSpPr>
          <p:grpSpPr>
            <a:xfrm>
              <a:off x="705425" y="1794338"/>
              <a:ext cx="7721275" cy="2229946"/>
              <a:chOff x="705425" y="1794338"/>
              <a:chExt cx="7721275" cy="2229946"/>
            </a:xfrm>
          </p:grpSpPr>
          <p:sp>
            <p:nvSpPr>
              <p:cNvPr id="48" name="Google Shape;234;p36">
                <a:extLst>
                  <a:ext uri="{FF2B5EF4-FFF2-40B4-BE49-F238E27FC236}">
                    <a16:creationId xmlns:a16="http://schemas.microsoft.com/office/drawing/2014/main" id="{94DE8B9C-73B7-BA51-49E4-865378EFDBC3}"/>
                  </a:ext>
                </a:extLst>
              </p:cNvPr>
              <p:cNvSpPr/>
              <p:nvPr/>
            </p:nvSpPr>
            <p:spPr>
              <a:xfrm>
                <a:off x="1243725"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9;p36">
                <a:extLst>
                  <a:ext uri="{FF2B5EF4-FFF2-40B4-BE49-F238E27FC236}">
                    <a16:creationId xmlns:a16="http://schemas.microsoft.com/office/drawing/2014/main" id="{5A287751-49DA-D00A-A6FB-A75CC688CAAA}"/>
                  </a:ext>
                </a:extLst>
              </p:cNvPr>
              <p:cNvSpPr txBox="1"/>
              <p:nvPr/>
            </p:nvSpPr>
            <p:spPr>
              <a:xfrm>
                <a:off x="705425" y="3214884"/>
                <a:ext cx="1843200" cy="809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Spiritual Benefits</a:t>
                </a:r>
              </a:p>
            </p:txBody>
          </p:sp>
          <p:cxnSp>
            <p:nvCxnSpPr>
              <p:cNvPr id="50" name="Google Shape;246;p36">
                <a:extLst>
                  <a:ext uri="{FF2B5EF4-FFF2-40B4-BE49-F238E27FC236}">
                    <a16:creationId xmlns:a16="http://schemas.microsoft.com/office/drawing/2014/main" id="{28EE22E6-A3B7-E3CE-597B-C841D8AA34ED}"/>
                  </a:ext>
                </a:extLst>
              </p:cNvPr>
              <p:cNvCxnSpPr/>
              <p:nvPr/>
            </p:nvCxnSpPr>
            <p:spPr>
              <a:xfrm>
                <a:off x="717300" y="2828581"/>
                <a:ext cx="7709400" cy="0"/>
              </a:xfrm>
              <a:prstGeom prst="straightConnector1">
                <a:avLst/>
              </a:prstGeom>
              <a:noFill/>
              <a:ln w="19050" cap="flat" cmpd="sng">
                <a:solidFill>
                  <a:schemeClr val="dk1"/>
                </a:solidFill>
                <a:prstDash val="solid"/>
                <a:round/>
                <a:headEnd type="none" w="med" len="med"/>
                <a:tailEnd type="none" w="med" len="med"/>
              </a:ln>
            </p:spPr>
          </p:cxnSp>
          <p:cxnSp>
            <p:nvCxnSpPr>
              <p:cNvPr id="51" name="Google Shape;247;p36">
                <a:extLst>
                  <a:ext uri="{FF2B5EF4-FFF2-40B4-BE49-F238E27FC236}">
                    <a16:creationId xmlns:a16="http://schemas.microsoft.com/office/drawing/2014/main" id="{C75120B9-A731-3905-8E69-12197D09B444}"/>
                  </a:ext>
                </a:extLst>
              </p:cNvPr>
              <p:cNvCxnSpPr/>
              <p:nvPr/>
            </p:nvCxnSpPr>
            <p:spPr>
              <a:xfrm flipH="1">
                <a:off x="1626713" y="2556313"/>
                <a:ext cx="600" cy="544500"/>
              </a:xfrm>
              <a:prstGeom prst="straightConnector1">
                <a:avLst/>
              </a:prstGeom>
              <a:noFill/>
              <a:ln w="19050" cap="flat" cmpd="sng">
                <a:solidFill>
                  <a:schemeClr val="dk1"/>
                </a:solidFill>
                <a:prstDash val="solid"/>
                <a:round/>
                <a:headEnd type="none" w="med" len="med"/>
                <a:tailEnd type="none" w="med" len="med"/>
              </a:ln>
            </p:spPr>
          </p:cxnSp>
        </p:grpSp>
        <p:pic>
          <p:nvPicPr>
            <p:cNvPr id="192" name="Picture 191">
              <a:extLst>
                <a:ext uri="{FF2B5EF4-FFF2-40B4-BE49-F238E27FC236}">
                  <a16:creationId xmlns:a16="http://schemas.microsoft.com/office/drawing/2014/main" id="{ADCE2635-EE55-CE05-3792-B4A014F452BF}"/>
                </a:ext>
              </a:extLst>
            </p:cNvPr>
            <p:cNvPicPr>
              <a:picLocks noChangeAspect="1"/>
            </p:cNvPicPr>
            <p:nvPr/>
          </p:nvPicPr>
          <p:blipFill>
            <a:blip r:embed="rId5"/>
            <a:stretch>
              <a:fillRect/>
            </a:stretch>
          </p:blipFill>
          <p:spPr>
            <a:xfrm>
              <a:off x="1439261" y="1982553"/>
              <a:ext cx="374904" cy="374904"/>
            </a:xfrm>
            <a:prstGeom prst="rect">
              <a:avLst/>
            </a:prstGeom>
          </p:spPr>
        </p:pic>
      </p:grpSp>
      <p:grpSp>
        <p:nvGrpSpPr>
          <p:cNvPr id="200" name="Group 199">
            <a:extLst>
              <a:ext uri="{FF2B5EF4-FFF2-40B4-BE49-F238E27FC236}">
                <a16:creationId xmlns:a16="http://schemas.microsoft.com/office/drawing/2014/main" id="{C6A4FDB9-B8EE-375E-C5DE-6409D53EE767}"/>
              </a:ext>
            </a:extLst>
          </p:cNvPr>
          <p:cNvGrpSpPr/>
          <p:nvPr/>
        </p:nvGrpSpPr>
        <p:grpSpPr>
          <a:xfrm>
            <a:off x="3610800" y="1794338"/>
            <a:ext cx="1922100" cy="2229946"/>
            <a:chOff x="3610800" y="1794338"/>
            <a:chExt cx="1922100" cy="2229946"/>
          </a:xfrm>
        </p:grpSpPr>
        <p:grpSp>
          <p:nvGrpSpPr>
            <p:cNvPr id="53" name="Group 52">
              <a:extLst>
                <a:ext uri="{FF2B5EF4-FFF2-40B4-BE49-F238E27FC236}">
                  <a16:creationId xmlns:a16="http://schemas.microsoft.com/office/drawing/2014/main" id="{417C45A4-5CD2-542E-7D46-54859EE0C904}"/>
                </a:ext>
              </a:extLst>
            </p:cNvPr>
            <p:cNvGrpSpPr/>
            <p:nvPr/>
          </p:nvGrpSpPr>
          <p:grpSpPr>
            <a:xfrm>
              <a:off x="3610800" y="1794338"/>
              <a:ext cx="1922100" cy="2229946"/>
              <a:chOff x="3610800" y="1794338"/>
              <a:chExt cx="1922100" cy="2229946"/>
            </a:xfrm>
          </p:grpSpPr>
          <p:sp>
            <p:nvSpPr>
              <p:cNvPr id="54" name="Google Shape;235;p36">
                <a:extLst>
                  <a:ext uri="{FF2B5EF4-FFF2-40B4-BE49-F238E27FC236}">
                    <a16:creationId xmlns:a16="http://schemas.microsoft.com/office/drawing/2014/main" id="{A45FCAF4-8F0B-B4ED-EEE1-2BEB7F566F24}"/>
                  </a:ext>
                </a:extLst>
              </p:cNvPr>
              <p:cNvSpPr/>
              <p:nvPr/>
            </p:nvSpPr>
            <p:spPr>
              <a:xfrm>
                <a:off x="4189213"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1;p36">
                <a:extLst>
                  <a:ext uri="{FF2B5EF4-FFF2-40B4-BE49-F238E27FC236}">
                    <a16:creationId xmlns:a16="http://schemas.microsoft.com/office/drawing/2014/main" id="{FDCF1A2D-D51C-ACC0-FCF5-262AF57A9095}"/>
                  </a:ext>
                </a:extLst>
              </p:cNvPr>
              <p:cNvSpPr txBox="1"/>
              <p:nvPr/>
            </p:nvSpPr>
            <p:spPr>
              <a:xfrm>
                <a:off x="3610800" y="3214884"/>
                <a:ext cx="1922100" cy="809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Astrological Considerations</a:t>
                </a:r>
              </a:p>
            </p:txBody>
          </p:sp>
          <p:cxnSp>
            <p:nvCxnSpPr>
              <p:cNvPr id="56" name="Google Shape;244;p36">
                <a:extLst>
                  <a:ext uri="{FF2B5EF4-FFF2-40B4-BE49-F238E27FC236}">
                    <a16:creationId xmlns:a16="http://schemas.microsoft.com/office/drawing/2014/main" id="{3E2AE8D9-1C4E-61ED-009D-280065599C20}"/>
                  </a:ext>
                </a:extLst>
              </p:cNvPr>
              <p:cNvCxnSpPr>
                <a:cxnSpLocks/>
                <a:stCxn id="54" idx="2"/>
              </p:cNvCxnSpPr>
              <p:nvPr/>
            </p:nvCxnSpPr>
            <p:spPr>
              <a:xfrm flipH="1">
                <a:off x="4571713" y="2556338"/>
                <a:ext cx="600" cy="544500"/>
              </a:xfrm>
              <a:prstGeom prst="straightConnector1">
                <a:avLst/>
              </a:prstGeom>
              <a:noFill/>
              <a:ln w="19050" cap="flat" cmpd="sng">
                <a:solidFill>
                  <a:schemeClr val="dk1"/>
                </a:solidFill>
                <a:prstDash val="solid"/>
                <a:round/>
                <a:headEnd type="none" w="med" len="med"/>
                <a:tailEnd type="none" w="med" len="med"/>
              </a:ln>
            </p:spPr>
          </p:cxnSp>
        </p:grpSp>
        <p:pic>
          <p:nvPicPr>
            <p:cNvPr id="196" name="Picture 195">
              <a:extLst>
                <a:ext uri="{FF2B5EF4-FFF2-40B4-BE49-F238E27FC236}">
                  <a16:creationId xmlns:a16="http://schemas.microsoft.com/office/drawing/2014/main" id="{522B29F7-E5BC-90D9-F0DB-55AD76E7CF0A}"/>
                </a:ext>
              </a:extLst>
            </p:cNvPr>
            <p:cNvPicPr>
              <a:picLocks noChangeAspect="1"/>
            </p:cNvPicPr>
            <p:nvPr/>
          </p:nvPicPr>
          <p:blipFill>
            <a:blip r:embed="rId6"/>
            <a:stretch>
              <a:fillRect/>
            </a:stretch>
          </p:blipFill>
          <p:spPr>
            <a:xfrm>
              <a:off x="4384261" y="1982553"/>
              <a:ext cx="374904" cy="374904"/>
            </a:xfrm>
            <a:prstGeom prst="rect">
              <a:avLst/>
            </a:prstGeom>
          </p:spPr>
        </p:pic>
      </p:grpSp>
      <p:grpSp>
        <p:nvGrpSpPr>
          <p:cNvPr id="201" name="Group 200">
            <a:extLst>
              <a:ext uri="{FF2B5EF4-FFF2-40B4-BE49-F238E27FC236}">
                <a16:creationId xmlns:a16="http://schemas.microsoft.com/office/drawing/2014/main" id="{EC523303-8B1E-1F0B-61A8-69F8303A6017}"/>
              </a:ext>
            </a:extLst>
          </p:cNvPr>
          <p:cNvGrpSpPr/>
          <p:nvPr/>
        </p:nvGrpSpPr>
        <p:grpSpPr>
          <a:xfrm>
            <a:off x="6640579" y="1794338"/>
            <a:ext cx="1753800" cy="2229945"/>
            <a:chOff x="6640579" y="1794338"/>
            <a:chExt cx="1753800" cy="2229945"/>
          </a:xfrm>
        </p:grpSpPr>
        <p:grpSp>
          <p:nvGrpSpPr>
            <p:cNvPr id="58" name="Group 57">
              <a:extLst>
                <a:ext uri="{FF2B5EF4-FFF2-40B4-BE49-F238E27FC236}">
                  <a16:creationId xmlns:a16="http://schemas.microsoft.com/office/drawing/2014/main" id="{3B7C966E-3741-0B0F-39D3-704567419D32}"/>
                </a:ext>
              </a:extLst>
            </p:cNvPr>
            <p:cNvGrpSpPr/>
            <p:nvPr/>
          </p:nvGrpSpPr>
          <p:grpSpPr>
            <a:xfrm>
              <a:off x="6640579" y="1794338"/>
              <a:ext cx="1753800" cy="2229945"/>
              <a:chOff x="6640579" y="1794338"/>
              <a:chExt cx="1753800" cy="2229945"/>
            </a:xfrm>
          </p:grpSpPr>
          <p:sp>
            <p:nvSpPr>
              <p:cNvPr id="59" name="Google Shape;236;p36">
                <a:extLst>
                  <a:ext uri="{FF2B5EF4-FFF2-40B4-BE49-F238E27FC236}">
                    <a16:creationId xmlns:a16="http://schemas.microsoft.com/office/drawing/2014/main" id="{176CAB03-3F46-FADA-93A2-CF13B4E17C67}"/>
                  </a:ext>
                </a:extLst>
              </p:cNvPr>
              <p:cNvSpPr/>
              <p:nvPr/>
            </p:nvSpPr>
            <p:spPr>
              <a:xfrm>
                <a:off x="7134213"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3;p36">
                <a:extLst>
                  <a:ext uri="{FF2B5EF4-FFF2-40B4-BE49-F238E27FC236}">
                    <a16:creationId xmlns:a16="http://schemas.microsoft.com/office/drawing/2014/main" id="{F3F747D4-8050-0202-C0F4-A63895DFACDA}"/>
                  </a:ext>
                </a:extLst>
              </p:cNvPr>
              <p:cNvSpPr txBox="1"/>
              <p:nvPr/>
            </p:nvSpPr>
            <p:spPr>
              <a:xfrm>
                <a:off x="6640579" y="3214890"/>
                <a:ext cx="1753800" cy="809393"/>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Ecological Harmony</a:t>
                </a:r>
              </a:p>
            </p:txBody>
          </p:sp>
          <p:cxnSp>
            <p:nvCxnSpPr>
              <p:cNvPr id="61" name="Google Shape;245;p36">
                <a:extLst>
                  <a:ext uri="{FF2B5EF4-FFF2-40B4-BE49-F238E27FC236}">
                    <a16:creationId xmlns:a16="http://schemas.microsoft.com/office/drawing/2014/main" id="{F48934C7-9BF9-9E20-2908-67FDC3D3397E}"/>
                  </a:ext>
                </a:extLst>
              </p:cNvPr>
              <p:cNvCxnSpPr>
                <a:cxnSpLocks/>
                <a:stCxn id="59" idx="2"/>
              </p:cNvCxnSpPr>
              <p:nvPr/>
            </p:nvCxnSpPr>
            <p:spPr>
              <a:xfrm>
                <a:off x="7517313" y="2556338"/>
                <a:ext cx="600" cy="544500"/>
              </a:xfrm>
              <a:prstGeom prst="straightConnector1">
                <a:avLst/>
              </a:prstGeom>
              <a:noFill/>
              <a:ln w="19050" cap="flat" cmpd="sng">
                <a:solidFill>
                  <a:schemeClr val="dk1"/>
                </a:solidFill>
                <a:prstDash val="solid"/>
                <a:round/>
                <a:headEnd type="none" w="med" len="med"/>
                <a:tailEnd type="none" w="med" len="med"/>
              </a:ln>
            </p:spPr>
          </p:cxnSp>
        </p:grpSp>
        <p:pic>
          <p:nvPicPr>
            <p:cNvPr id="198" name="Picture 197">
              <a:extLst>
                <a:ext uri="{FF2B5EF4-FFF2-40B4-BE49-F238E27FC236}">
                  <a16:creationId xmlns:a16="http://schemas.microsoft.com/office/drawing/2014/main" id="{45D6A68F-72B1-D24C-828F-1614C4EA3258}"/>
                </a:ext>
              </a:extLst>
            </p:cNvPr>
            <p:cNvPicPr>
              <a:picLocks noChangeAspect="1"/>
            </p:cNvPicPr>
            <p:nvPr/>
          </p:nvPicPr>
          <p:blipFill>
            <a:blip r:embed="rId7"/>
            <a:stretch>
              <a:fillRect/>
            </a:stretch>
          </p:blipFill>
          <p:spPr>
            <a:xfrm>
              <a:off x="7328913" y="1982553"/>
              <a:ext cx="374904" cy="374904"/>
            </a:xfrm>
            <a:prstGeom prst="rect">
              <a:avLst/>
            </a:prstGeom>
          </p:spPr>
        </p:pic>
      </p:grpSp>
    </p:spTree>
    <p:custDataLst>
      <p:tags r:id="rId1"/>
    </p:custDataLst>
    <p:extLst>
      <p:ext uri="{BB962C8B-B14F-4D97-AF65-F5344CB8AC3E}">
        <p14:creationId xmlns:p14="http://schemas.microsoft.com/office/powerpoint/2010/main" val="2402153712"/>
      </p:ext>
    </p:extLst>
  </p:cSld>
  <p:clrMapOvr>
    <a:masterClrMapping/>
  </p:clrMapOvr>
  <mc:AlternateContent xmlns:mc="http://schemas.openxmlformats.org/markup-compatibility/2006" xmlns:p14="http://schemas.microsoft.com/office/powerpoint/2010/main">
    <mc:Choice Requires="p14">
      <p:transition p14:dur="0" advTm="38289"/>
    </mc:Choice>
    <mc:Fallback xmlns="">
      <p:transition advTm="382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1000"/>
                                        <p:tgtEl>
                                          <p:spTgt spid="199"/>
                                        </p:tgtEl>
                                      </p:cBhvr>
                                    </p:animEffect>
                                    <p:anim calcmode="lin" valueType="num">
                                      <p:cBhvr>
                                        <p:cTn id="8" dur="1000" fill="hold"/>
                                        <p:tgtEl>
                                          <p:spTgt spid="199"/>
                                        </p:tgtEl>
                                        <p:attrNameLst>
                                          <p:attrName>ppt_x</p:attrName>
                                        </p:attrNameLst>
                                      </p:cBhvr>
                                      <p:tavLst>
                                        <p:tav tm="0">
                                          <p:val>
                                            <p:strVal val="#ppt_x"/>
                                          </p:val>
                                        </p:tav>
                                        <p:tav tm="100000">
                                          <p:val>
                                            <p:strVal val="#ppt_x"/>
                                          </p:val>
                                        </p:tav>
                                      </p:tavLst>
                                    </p:anim>
                                    <p:anim calcmode="lin" valueType="num">
                                      <p:cBhvr>
                                        <p:cTn id="9" dur="1000" fill="hold"/>
                                        <p:tgtEl>
                                          <p:spTgt spid="19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0"/>
                                        </p:tgtEl>
                                        <p:attrNameLst>
                                          <p:attrName>style.visibility</p:attrName>
                                        </p:attrNameLst>
                                      </p:cBhvr>
                                      <p:to>
                                        <p:strVal val="visible"/>
                                      </p:to>
                                    </p:set>
                                    <p:animEffect transition="in" filter="fade">
                                      <p:cBhvr>
                                        <p:cTn id="14" dur="1000"/>
                                        <p:tgtEl>
                                          <p:spTgt spid="200"/>
                                        </p:tgtEl>
                                      </p:cBhvr>
                                    </p:animEffect>
                                    <p:anim calcmode="lin" valueType="num">
                                      <p:cBhvr>
                                        <p:cTn id="15" dur="1000" fill="hold"/>
                                        <p:tgtEl>
                                          <p:spTgt spid="200"/>
                                        </p:tgtEl>
                                        <p:attrNameLst>
                                          <p:attrName>ppt_x</p:attrName>
                                        </p:attrNameLst>
                                      </p:cBhvr>
                                      <p:tavLst>
                                        <p:tav tm="0">
                                          <p:val>
                                            <p:strVal val="#ppt_x"/>
                                          </p:val>
                                        </p:tav>
                                        <p:tav tm="100000">
                                          <p:val>
                                            <p:strVal val="#ppt_x"/>
                                          </p:val>
                                        </p:tav>
                                      </p:tavLst>
                                    </p:anim>
                                    <p:anim calcmode="lin" valueType="num">
                                      <p:cBhvr>
                                        <p:cTn id="16" dur="1000" fill="hold"/>
                                        <p:tgtEl>
                                          <p:spTgt spid="20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1"/>
                                        </p:tgtEl>
                                        <p:attrNameLst>
                                          <p:attrName>style.visibility</p:attrName>
                                        </p:attrNameLst>
                                      </p:cBhvr>
                                      <p:to>
                                        <p:strVal val="visible"/>
                                      </p:to>
                                    </p:set>
                                    <p:animEffect transition="in" filter="fade">
                                      <p:cBhvr>
                                        <p:cTn id="21" dur="1000"/>
                                        <p:tgtEl>
                                          <p:spTgt spid="201"/>
                                        </p:tgtEl>
                                      </p:cBhvr>
                                    </p:animEffect>
                                    <p:anim calcmode="lin" valueType="num">
                                      <p:cBhvr>
                                        <p:cTn id="22" dur="1000" fill="hold"/>
                                        <p:tgtEl>
                                          <p:spTgt spid="201"/>
                                        </p:tgtEl>
                                        <p:attrNameLst>
                                          <p:attrName>ppt_x</p:attrName>
                                        </p:attrNameLst>
                                      </p:cBhvr>
                                      <p:tavLst>
                                        <p:tav tm="0">
                                          <p:val>
                                            <p:strVal val="#ppt_x"/>
                                          </p:val>
                                        </p:tav>
                                        <p:tav tm="100000">
                                          <p:val>
                                            <p:strVal val="#ppt_x"/>
                                          </p:val>
                                        </p:tav>
                                      </p:tavLst>
                                    </p:anim>
                                    <p:anim calcmode="lin" valueType="num">
                                      <p:cBhvr>
                                        <p:cTn id="23" dur="1000" fill="hold"/>
                                        <p:tgtEl>
                                          <p:spTgt spid="2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445025"/>
            <a:ext cx="72765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Core Problem</a:t>
            </a:r>
            <a:endParaRPr dirty="0"/>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6" name="Google Shape;232;p36">
            <a:extLst>
              <a:ext uri="{FF2B5EF4-FFF2-40B4-BE49-F238E27FC236}">
                <a16:creationId xmlns:a16="http://schemas.microsoft.com/office/drawing/2014/main" id="{F9712709-1533-D9E5-EBAD-6A0958F62045}"/>
              </a:ext>
            </a:extLst>
          </p:cNvPr>
          <p:cNvSpPr/>
          <p:nvPr/>
        </p:nvSpPr>
        <p:spPr>
          <a:xfrm>
            <a:off x="4322539" y="2059644"/>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33;p36">
            <a:extLst>
              <a:ext uri="{FF2B5EF4-FFF2-40B4-BE49-F238E27FC236}">
                <a16:creationId xmlns:a16="http://schemas.microsoft.com/office/drawing/2014/main" id="{86562A6E-0A07-7B01-3ECD-717BC2072919}"/>
              </a:ext>
            </a:extLst>
          </p:cNvPr>
          <p:cNvSpPr/>
          <p:nvPr/>
        </p:nvSpPr>
        <p:spPr>
          <a:xfrm>
            <a:off x="7268491" y="2059644"/>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roup 26">
            <a:extLst>
              <a:ext uri="{FF2B5EF4-FFF2-40B4-BE49-F238E27FC236}">
                <a16:creationId xmlns:a16="http://schemas.microsoft.com/office/drawing/2014/main" id="{C5099EA1-6EC1-5C14-DA3F-0D200EDEDCC9}"/>
              </a:ext>
            </a:extLst>
          </p:cNvPr>
          <p:cNvGrpSpPr/>
          <p:nvPr/>
        </p:nvGrpSpPr>
        <p:grpSpPr>
          <a:xfrm>
            <a:off x="3610800" y="1794338"/>
            <a:ext cx="1922100" cy="2229946"/>
            <a:chOff x="3610800" y="1794338"/>
            <a:chExt cx="1922100" cy="2229946"/>
          </a:xfrm>
        </p:grpSpPr>
        <p:grpSp>
          <p:nvGrpSpPr>
            <p:cNvPr id="14" name="Group 13">
              <a:extLst>
                <a:ext uri="{FF2B5EF4-FFF2-40B4-BE49-F238E27FC236}">
                  <a16:creationId xmlns:a16="http://schemas.microsoft.com/office/drawing/2014/main" id="{DFBF5E18-E200-F1B4-71AF-311AB5B50C6D}"/>
                </a:ext>
              </a:extLst>
            </p:cNvPr>
            <p:cNvGrpSpPr/>
            <p:nvPr/>
          </p:nvGrpSpPr>
          <p:grpSpPr>
            <a:xfrm>
              <a:off x="3610800" y="1794338"/>
              <a:ext cx="1922100" cy="2229946"/>
              <a:chOff x="3610800" y="1794338"/>
              <a:chExt cx="1922100" cy="2229946"/>
            </a:xfrm>
          </p:grpSpPr>
          <p:sp>
            <p:nvSpPr>
              <p:cNvPr id="15" name="Google Shape;235;p36">
                <a:extLst>
                  <a:ext uri="{FF2B5EF4-FFF2-40B4-BE49-F238E27FC236}">
                    <a16:creationId xmlns:a16="http://schemas.microsoft.com/office/drawing/2014/main" id="{C14E92B0-10FC-5BEC-6BE1-D71A0663E055}"/>
                  </a:ext>
                </a:extLst>
              </p:cNvPr>
              <p:cNvSpPr/>
              <p:nvPr/>
            </p:nvSpPr>
            <p:spPr>
              <a:xfrm>
                <a:off x="4189213"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1;p36">
                <a:extLst>
                  <a:ext uri="{FF2B5EF4-FFF2-40B4-BE49-F238E27FC236}">
                    <a16:creationId xmlns:a16="http://schemas.microsoft.com/office/drawing/2014/main" id="{A2897A80-FC2B-C1E7-F0B1-04E3077433FB}"/>
                  </a:ext>
                </a:extLst>
              </p:cNvPr>
              <p:cNvSpPr txBox="1"/>
              <p:nvPr/>
            </p:nvSpPr>
            <p:spPr>
              <a:xfrm>
                <a:off x="3610800" y="3214884"/>
                <a:ext cx="1922100" cy="809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Meeting the Expectations of the Homeowner</a:t>
                </a:r>
              </a:p>
            </p:txBody>
          </p:sp>
          <p:cxnSp>
            <p:nvCxnSpPr>
              <p:cNvPr id="17" name="Google Shape;244;p36">
                <a:extLst>
                  <a:ext uri="{FF2B5EF4-FFF2-40B4-BE49-F238E27FC236}">
                    <a16:creationId xmlns:a16="http://schemas.microsoft.com/office/drawing/2014/main" id="{9DB646E5-C11E-48D3-975A-2929E3E1B191}"/>
                  </a:ext>
                </a:extLst>
              </p:cNvPr>
              <p:cNvCxnSpPr>
                <a:cxnSpLocks/>
                <a:stCxn id="15" idx="2"/>
              </p:cNvCxnSpPr>
              <p:nvPr/>
            </p:nvCxnSpPr>
            <p:spPr>
              <a:xfrm flipH="1">
                <a:off x="4571713" y="2556338"/>
                <a:ext cx="600" cy="544500"/>
              </a:xfrm>
              <a:prstGeom prst="straightConnector1">
                <a:avLst/>
              </a:prstGeom>
              <a:noFill/>
              <a:ln w="19050" cap="flat" cmpd="sng">
                <a:solidFill>
                  <a:schemeClr val="dk1"/>
                </a:solidFill>
                <a:prstDash val="solid"/>
                <a:round/>
                <a:headEnd type="none" w="med" len="med"/>
                <a:tailEnd type="none" w="med" len="med"/>
              </a:ln>
            </p:spPr>
          </p:cxnSp>
        </p:grpSp>
        <p:pic>
          <p:nvPicPr>
            <p:cNvPr id="26" name="Picture 25">
              <a:extLst>
                <a:ext uri="{FF2B5EF4-FFF2-40B4-BE49-F238E27FC236}">
                  <a16:creationId xmlns:a16="http://schemas.microsoft.com/office/drawing/2014/main" id="{EC4979A2-7A4D-2B3A-1580-C07089AFAB31}"/>
                </a:ext>
              </a:extLst>
            </p:cNvPr>
            <p:cNvPicPr>
              <a:picLocks noChangeAspect="1"/>
            </p:cNvPicPr>
            <p:nvPr/>
          </p:nvPicPr>
          <p:blipFill>
            <a:blip r:embed="rId5"/>
            <a:stretch>
              <a:fillRect/>
            </a:stretch>
          </p:blipFill>
          <p:spPr>
            <a:xfrm>
              <a:off x="4384261" y="1987886"/>
              <a:ext cx="374904" cy="374904"/>
            </a:xfrm>
            <a:prstGeom prst="rect">
              <a:avLst/>
            </a:prstGeom>
          </p:spPr>
        </p:pic>
      </p:grpSp>
    </p:spTree>
    <p:custDataLst>
      <p:tags r:id="rId1"/>
    </p:custDataLst>
    <p:extLst>
      <p:ext uri="{BB962C8B-B14F-4D97-AF65-F5344CB8AC3E}">
        <p14:creationId xmlns:p14="http://schemas.microsoft.com/office/powerpoint/2010/main" val="1690288068"/>
      </p:ext>
    </p:extLst>
  </p:cSld>
  <p:clrMapOvr>
    <a:masterClrMapping/>
  </p:clrMapOvr>
  <mc:AlternateContent xmlns:mc="http://schemas.openxmlformats.org/markup-compatibility/2006" xmlns:p14="http://schemas.microsoft.com/office/powerpoint/2010/main">
    <mc:Choice Requires="p14">
      <p:transition p14:dur="10" advTm="26471"/>
    </mc:Choice>
    <mc:Fallback xmlns="">
      <p:transition advTm="264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8|2.5|2.6|5.1"/>
</p:tagLst>
</file>

<file path=ppt/tags/tag10.xml><?xml version="1.0" encoding="utf-8"?>
<p:tagLst xmlns:a="http://schemas.openxmlformats.org/drawingml/2006/main" xmlns:r="http://schemas.openxmlformats.org/officeDocument/2006/relationships" xmlns:p="http://schemas.openxmlformats.org/presentationml/2006/main">
  <p:tag name="TIMING" val="|4|4.4|10.8"/>
</p:tagLst>
</file>

<file path=ppt/tags/tag11.xml><?xml version="1.0" encoding="utf-8"?>
<p:tagLst xmlns:a="http://schemas.openxmlformats.org/drawingml/2006/main" xmlns:r="http://schemas.openxmlformats.org/officeDocument/2006/relationships" xmlns:p="http://schemas.openxmlformats.org/presentationml/2006/main">
  <p:tag name="TIMING" val="|4.4|11.7|13.8"/>
</p:tagLst>
</file>

<file path=ppt/tags/tag2.xml><?xml version="1.0" encoding="utf-8"?>
<p:tagLst xmlns:a="http://schemas.openxmlformats.org/drawingml/2006/main" xmlns:r="http://schemas.openxmlformats.org/officeDocument/2006/relationships" xmlns:p="http://schemas.openxmlformats.org/presentationml/2006/main">
  <p:tag name="TIMING" val="|3.8|2.5|2.6|5.1"/>
</p:tagLst>
</file>

<file path=ppt/tags/tag3.xml><?xml version="1.0" encoding="utf-8"?>
<p:tagLst xmlns:a="http://schemas.openxmlformats.org/drawingml/2006/main" xmlns:r="http://schemas.openxmlformats.org/officeDocument/2006/relationships" xmlns:p="http://schemas.openxmlformats.org/presentationml/2006/main">
  <p:tag name="TIMING" val="|3.8|2.5|2.6|5.1"/>
</p:tagLst>
</file>

<file path=ppt/tags/tag4.xml><?xml version="1.0" encoding="utf-8"?>
<p:tagLst xmlns:a="http://schemas.openxmlformats.org/drawingml/2006/main" xmlns:r="http://schemas.openxmlformats.org/officeDocument/2006/relationships" xmlns:p="http://schemas.openxmlformats.org/presentationml/2006/main">
  <p:tag name="TIMING" val="|3.8|2.5|2.6|5.1"/>
</p:tagLst>
</file>

<file path=ppt/tags/tag5.xml><?xml version="1.0" encoding="utf-8"?>
<p:tagLst xmlns:a="http://schemas.openxmlformats.org/drawingml/2006/main" xmlns:r="http://schemas.openxmlformats.org/officeDocument/2006/relationships" xmlns:p="http://schemas.openxmlformats.org/presentationml/2006/main">
  <p:tag name="TIMING" val="|4.8|14.9|11.8|10.2"/>
</p:tagLst>
</file>

<file path=ppt/tags/tag6.xml><?xml version="1.0" encoding="utf-8"?>
<p:tagLst xmlns:a="http://schemas.openxmlformats.org/drawingml/2006/main" xmlns:r="http://schemas.openxmlformats.org/officeDocument/2006/relationships" xmlns:p="http://schemas.openxmlformats.org/presentationml/2006/main">
  <p:tag name="TIMING" val="|8.4|8.4|13"/>
</p:tagLst>
</file>

<file path=ppt/tags/tag7.xml><?xml version="1.0" encoding="utf-8"?>
<p:tagLst xmlns:a="http://schemas.openxmlformats.org/drawingml/2006/main" xmlns:r="http://schemas.openxmlformats.org/officeDocument/2006/relationships" xmlns:p="http://schemas.openxmlformats.org/presentationml/2006/main">
  <p:tag name="TIMING" val="|5.1"/>
</p:tagLst>
</file>

<file path=ppt/tags/tag8.xml><?xml version="1.0" encoding="utf-8"?>
<p:tagLst xmlns:a="http://schemas.openxmlformats.org/drawingml/2006/main" xmlns:r="http://schemas.openxmlformats.org/officeDocument/2006/relationships" xmlns:p="http://schemas.openxmlformats.org/presentationml/2006/main">
  <p:tag name="TIMING" val="|5.4|9.7|10.7|11.4"/>
</p:tagLst>
</file>

<file path=ppt/tags/tag9.xml><?xml version="1.0" encoding="utf-8"?>
<p:tagLst xmlns:a="http://schemas.openxmlformats.org/drawingml/2006/main" xmlns:r="http://schemas.openxmlformats.org/officeDocument/2006/relationships" xmlns:p="http://schemas.openxmlformats.org/presentationml/2006/main">
  <p:tag name="TIMING" val="|5.2|10.3|11.9"/>
</p:tagLst>
</file>

<file path=ppt/theme/theme1.xml><?xml version="1.0" encoding="utf-8"?>
<a:theme xmlns:a="http://schemas.openxmlformats.org/drawingml/2006/main" name="Elegant, Modern Milky White Company Profile by Slidesgo">
  <a:themeElements>
    <a:clrScheme name="Simple Light">
      <a:dk1>
        <a:srgbClr val="000000"/>
      </a:dk1>
      <a:lt1>
        <a:srgbClr val="FFFFFF"/>
      </a:lt1>
      <a:dk2>
        <a:srgbClr val="D9D9D9"/>
      </a:dk2>
      <a:lt2>
        <a:srgbClr val="F3F3F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1278</TotalTime>
  <Words>1573</Words>
  <Application>Microsoft Macintosh PowerPoint</Application>
  <PresentationFormat>On-screen Show (16:9)</PresentationFormat>
  <Paragraphs>80</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Lato</vt:lpstr>
      <vt:lpstr>Roboto Condensed Light</vt:lpstr>
      <vt:lpstr>Open Sans</vt:lpstr>
      <vt:lpstr>PT Sans</vt:lpstr>
      <vt:lpstr>Arial</vt:lpstr>
      <vt:lpstr>Poppins SemiBold</vt:lpstr>
      <vt:lpstr>Times New Roman</vt:lpstr>
      <vt:lpstr>Elegant, Modern Milky White Company Profile by Slidesgo</vt:lpstr>
      <vt:lpstr>Lawn Buddy “The cutting hedge technology”</vt:lpstr>
      <vt:lpstr>Identification of Target Customer Segment</vt:lpstr>
      <vt:lpstr>Identification of Key Customer Problems</vt:lpstr>
      <vt:lpstr>Analysis of Customer Discovery Data</vt:lpstr>
      <vt:lpstr>PowerPoint Presentation</vt:lpstr>
      <vt:lpstr>AI Venture Concept Overview</vt:lpstr>
      <vt:lpstr>The "Theory“: Common Beliefs</vt:lpstr>
      <vt:lpstr>The "Theory“: Uncommon Beliefs</vt:lpstr>
      <vt:lpstr>Core Problem</vt:lpstr>
      <vt:lpstr>Subproblems</vt:lpstr>
      <vt:lpstr>Actions: Run Experiments</vt:lpstr>
      <vt:lpstr>Actions: Shop for Resources</vt:lpstr>
      <vt:lpstr>Actions: Search for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Lawn Buddy “The cutting hedge technology”</dc:title>
  <dc:creator>gasser18</dc:creator>
  <cp:lastModifiedBy>Ahmed, Gasser</cp:lastModifiedBy>
  <cp:revision>216</cp:revision>
  <dcterms:modified xsi:type="dcterms:W3CDTF">2023-06-16T20:45:21Z</dcterms:modified>
</cp:coreProperties>
</file>