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7" r:id="rId3"/>
    <p:sldId id="340" r:id="rId4"/>
    <p:sldId id="341" r:id="rId5"/>
    <p:sldId id="342" r:id="rId6"/>
    <p:sldId id="343" r:id="rId7"/>
    <p:sldId id="344" r:id="rId8"/>
    <p:sldId id="345" r:id="rId9"/>
    <p:sldId id="346" r:id="rId10"/>
    <p:sldId id="347" r:id="rId11"/>
    <p:sldId id="348" r:id="rId12"/>
    <p:sldId id="338" r:id="rId13"/>
    <p:sldId id="339" r:id="rId14"/>
    <p:sldId id="332" r:id="rId15"/>
    <p:sldId id="335" r:id="rId16"/>
    <p:sldId id="333" r:id="rId17"/>
    <p:sldId id="334" r:id="rId18"/>
    <p:sldId id="336" r:id="rId19"/>
    <p:sldId id="337" r:id="rId20"/>
  </p:sldIdLst>
  <p:sldSz cx="9144000" cy="5143500" type="screen16x9"/>
  <p:notesSz cx="6858000" cy="9144000"/>
  <p:embeddedFontLst>
    <p:embeddedFont>
      <p:font typeface="Bungee" panose="020B0604020202020204" pitchFamily="34" charset="0"/>
      <p:regular r:id="rId22"/>
    </p:embeddedFont>
    <p:embeddedFont>
      <p:font typeface="Lato" panose="020F0502020204030203"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oppins" pitchFamily="2" charset="77"/>
      <p:regular r:id="rId31"/>
      <p:bold r:id="rId32"/>
      <p:italic r:id="rId33"/>
      <p:boldItalic r:id="rId34"/>
    </p:embeddedFont>
    <p:embeddedFont>
      <p:font typeface="Poppins SemiBold" panose="020B0604020202020204" pitchFamily="34" charset="0"/>
      <p:regular r:id="rId35"/>
      <p:bold r:id="rId36"/>
      <p:italic r:id="rId37"/>
      <p:boldItalic r:id="rId38"/>
    </p:embeddedFont>
    <p:embeddedFont>
      <p:font typeface="PT Sans" panose="020B0503020203020204" pitchFamily="34"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35"/>
    <p:restoredTop sz="62925" autoAdjust="0"/>
  </p:normalViewPr>
  <p:slideViewPr>
    <p:cSldViewPr snapToGrid="0">
      <p:cViewPr varScale="1">
        <p:scale>
          <a:sx n="98" d="100"/>
          <a:sy n="98"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emphasize the scalability of your business model</a:t>
            </a:r>
            <a:endParaRPr dirty="0"/>
          </a:p>
        </p:txBody>
      </p:sp>
    </p:spTree>
    <p:extLst>
      <p:ext uri="{BB962C8B-B14F-4D97-AF65-F5344CB8AC3E}">
        <p14:creationId xmlns:p14="http://schemas.microsoft.com/office/powerpoint/2010/main" val="3806612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will you finance your growth? Calculate and justify your post-money valuation</a:t>
            </a:r>
          </a:p>
          <a:p>
            <a:pPr marL="0" lvl="0" indent="0" algn="l" rtl="0">
              <a:spcBef>
                <a:spcPts val="0"/>
              </a:spcBef>
              <a:spcAft>
                <a:spcPts val="0"/>
              </a:spcAft>
              <a:buNone/>
            </a:pPr>
            <a:r>
              <a:rPr lang="en-US" dirty="0"/>
              <a:t>PMV = Total Financing Raised/% of equity sold to an investor. For example, if I am raising $5 M and offering 20% of my company’s outstanding equity, my post-money valuation would be $25M</a:t>
            </a:r>
            <a:endParaRPr dirty="0"/>
          </a:p>
        </p:txBody>
      </p:sp>
    </p:spTree>
    <p:extLst>
      <p:ext uri="{BB962C8B-B14F-4D97-AF65-F5344CB8AC3E}">
        <p14:creationId xmlns:p14="http://schemas.microsoft.com/office/powerpoint/2010/main" val="239846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1037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007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816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39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469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 in these specific ways, Lawn Buddy can efficiently scale its operations, maintain service quality, and deliver a personalized and seamless experience to a growing number of customers. The adaptability and efficiency of AI ensure that Lawn Buddy can continue to meet customer demands and market challenges as it expands its reach and user base.</a:t>
            </a:r>
            <a:endParaRPr dirty="0"/>
          </a:p>
        </p:txBody>
      </p:sp>
    </p:spTree>
    <p:extLst>
      <p:ext uri="{BB962C8B-B14F-4D97-AF65-F5344CB8AC3E}">
        <p14:creationId xmlns:p14="http://schemas.microsoft.com/office/powerpoint/2010/main" val="246978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AI's capabilities for efficient scheduling, personalized service, resource optimization, and data-driven decision-making, Lawn Buddy creates a scalable and sustainable operating model. The AI-driven features not only enhance the overall customer experience but also contribute to the platform's long-term success and positive environmental impact through optimized resource utilization.</a:t>
            </a:r>
          </a:p>
        </p:txBody>
      </p:sp>
    </p:spTree>
    <p:extLst>
      <p:ext uri="{BB962C8B-B14F-4D97-AF65-F5344CB8AC3E}">
        <p14:creationId xmlns:p14="http://schemas.microsoft.com/office/powerpoint/2010/main" val="84844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30-second elevator pitch summarizing your ‘value proposition canvas’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"Introducing Lawn Buddy: Your ultimate lawn care companion. With cutting-edge AI technology, we bring you convenient and efficient scheduling, tailored to your lawn's unique needs. Imagine saving time as we automate your lawn care services, while skilled professionals ensure a perfectly manicured lawn. Personalized plans, real-time updates, and notifications keep you informed every step of the way. Say goodbye to lawn worries – Lawn Buddy is here to transform your outdoor space hassle-free.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the customer persona(s) for your target customer segment</a:t>
            </a:r>
            <a:endParaRPr dirty="0"/>
          </a:p>
        </p:txBody>
      </p:sp>
    </p:spTree>
    <p:extLst>
      <p:ext uri="{BB962C8B-B14F-4D97-AF65-F5344CB8AC3E}">
        <p14:creationId xmlns:p14="http://schemas.microsoft.com/office/powerpoint/2010/main" val="23631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are the critical pains, gains, and jobs to be done?</a:t>
            </a:r>
            <a:endParaRPr dirty="0"/>
          </a:p>
        </p:txBody>
      </p:sp>
    </p:spTree>
    <p:extLst>
      <p:ext uri="{BB962C8B-B14F-4D97-AF65-F5344CB8AC3E}">
        <p14:creationId xmlns:p14="http://schemas.microsoft.com/office/powerpoint/2010/main" val="165191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277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Elaborate on key findings from the customer discovery process validating your proposed solution)</a:t>
            </a:r>
            <a:endParaRPr dirty="0"/>
          </a:p>
        </p:txBody>
      </p:sp>
    </p:spTree>
    <p:extLst>
      <p:ext uri="{BB962C8B-B14F-4D97-AF65-F5344CB8AC3E}">
        <p14:creationId xmlns:p14="http://schemas.microsoft.com/office/powerpoint/2010/main" val="278494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the total addressable market? What is the size of the market segment(s) you are targeting? Total customer demand? Revenue model?</a:t>
            </a:r>
            <a:endParaRPr dirty="0"/>
          </a:p>
        </p:txBody>
      </p:sp>
    </p:spTree>
    <p:extLst>
      <p:ext uri="{BB962C8B-B14F-4D97-AF65-F5344CB8AC3E}">
        <p14:creationId xmlns:p14="http://schemas.microsoft.com/office/powerpoint/2010/main" val="418415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13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6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6" r:id="rId13"/>
    <p:sldLayoutId id="2147483669" r:id="rId14"/>
    <p:sldLayoutId id="2147483670" r:id="rId15"/>
    <p:sldLayoutId id="2147483671" r:id="rId16"/>
    <p:sldLayoutId id="2147483672" r:id="rId17"/>
    <p:sldLayoutId id="2147483673"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8/4/2023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3065818" y="2784075"/>
            <a:ext cx="3012363"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Final Venture Concept Pitch</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Unit Economics – Gross Margins, Operating Margins, Cashflows</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380763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Growth &amp; Strategy &amp; Funding Needs</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11456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12F21A-1D97-3784-FDE6-A5CBBB845A8E}"/>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088C8F7E-3E85-D771-3831-110BE0872A32}"/>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F6E57B62-73F7-6FC9-0942-A954B88B6181}"/>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65157B76-FFA8-F1B1-3B0F-D03221AC82CF}"/>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171A73F3-6025-B60A-695E-E1EAB4B79B7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5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DBC2B71-C239-6650-4A9A-B051ABC114C5}"/>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F16FC7-3B9C-DC33-2246-CFDC1C4683A5}"/>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AD91CC5-163E-4A8B-E76E-D305B2069168}"/>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02ADD85-7F64-CA98-28EF-611E09BE4CFC}"/>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672C708-196A-3100-E386-C286D25203FD}"/>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Canvas</a:t>
            </a:r>
            <a:endParaRPr sz="2000" dirty="0">
              <a:latin typeface="Poppins" panose="00000500000000000000" pitchFamily="2" charset="0"/>
              <a:cs typeface="Poppins" panose="00000500000000000000" pitchFamily="2" charset="0"/>
            </a:endParaRPr>
          </a:p>
        </p:txBody>
      </p:sp>
      <p:sp>
        <p:nvSpPr>
          <p:cNvPr id="41" name="Google Shape;157;p29">
            <a:extLst>
              <a:ext uri="{FF2B5EF4-FFF2-40B4-BE49-F238E27FC236}">
                <a16:creationId xmlns:a16="http://schemas.microsoft.com/office/drawing/2014/main" id="{D77A1853-E113-6580-77E4-6E5C7C090F63}"/>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42" name="Google Shape;158;p29">
            <a:extLst>
              <a:ext uri="{FF2B5EF4-FFF2-40B4-BE49-F238E27FC236}">
                <a16:creationId xmlns:a16="http://schemas.microsoft.com/office/drawing/2014/main" id="{EC0DF5A0-9A5F-8238-537C-BCB1086ECDD8}"/>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43" name="Google Shape;159;p29">
            <a:extLst>
              <a:ext uri="{FF2B5EF4-FFF2-40B4-BE49-F238E27FC236}">
                <a16:creationId xmlns:a16="http://schemas.microsoft.com/office/drawing/2014/main" id="{AE8E3547-7401-4501-59B0-8218F75A7AA9}"/>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0;p29">
            <a:extLst>
              <a:ext uri="{FF2B5EF4-FFF2-40B4-BE49-F238E27FC236}">
                <a16:creationId xmlns:a16="http://schemas.microsoft.com/office/drawing/2014/main" id="{C38C362C-6EA5-0FF2-8AA2-47C5B5C0116C}"/>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45" name="Google Shape;161;p29">
            <a:extLst>
              <a:ext uri="{FF2B5EF4-FFF2-40B4-BE49-F238E27FC236}">
                <a16:creationId xmlns:a16="http://schemas.microsoft.com/office/drawing/2014/main" id="{DD950442-16B3-9DB4-01E5-D0A33F1E064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46" name="Google Shape;162;p29">
            <a:extLst>
              <a:ext uri="{FF2B5EF4-FFF2-40B4-BE49-F238E27FC236}">
                <a16:creationId xmlns:a16="http://schemas.microsoft.com/office/drawing/2014/main" id="{0FBDD397-6CA3-A313-A914-273D0D0FF591}"/>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p29">
            <a:extLst>
              <a:ext uri="{FF2B5EF4-FFF2-40B4-BE49-F238E27FC236}">
                <a16:creationId xmlns:a16="http://schemas.microsoft.com/office/drawing/2014/main" id="{6959FC84-360B-F903-EA9A-A6BE5A34E690}"/>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48" name="Google Shape;164;p29">
            <a:extLst>
              <a:ext uri="{FF2B5EF4-FFF2-40B4-BE49-F238E27FC236}">
                <a16:creationId xmlns:a16="http://schemas.microsoft.com/office/drawing/2014/main" id="{67710017-0DEB-4156-5097-F3C95D9B2364}"/>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49" name="Google Shape;165;p29">
            <a:extLst>
              <a:ext uri="{FF2B5EF4-FFF2-40B4-BE49-F238E27FC236}">
                <a16:creationId xmlns:a16="http://schemas.microsoft.com/office/drawing/2014/main" id="{38BE82D5-069F-D7AA-B72E-632CFC27FAEE}"/>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p29">
            <a:extLst>
              <a:ext uri="{FF2B5EF4-FFF2-40B4-BE49-F238E27FC236}">
                <a16:creationId xmlns:a16="http://schemas.microsoft.com/office/drawing/2014/main" id="{822FA2A9-1E0B-A90E-26B3-DB57301D1903}"/>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51" name="Google Shape;167;p29">
            <a:extLst>
              <a:ext uri="{FF2B5EF4-FFF2-40B4-BE49-F238E27FC236}">
                <a16:creationId xmlns:a16="http://schemas.microsoft.com/office/drawing/2014/main" id="{11C623EB-2B72-3363-D75F-5671A00B9D32}"/>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52" name="Google Shape;168;p29">
            <a:extLst>
              <a:ext uri="{FF2B5EF4-FFF2-40B4-BE49-F238E27FC236}">
                <a16:creationId xmlns:a16="http://schemas.microsoft.com/office/drawing/2014/main" id="{1B33946F-3750-8DA0-FA24-C9062D854E5D}"/>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p29">
            <a:extLst>
              <a:ext uri="{FF2B5EF4-FFF2-40B4-BE49-F238E27FC236}">
                <a16:creationId xmlns:a16="http://schemas.microsoft.com/office/drawing/2014/main" id="{B52DF110-FB43-322E-D7AC-4BC335B07262}"/>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54" name="Google Shape;170;p29">
            <a:extLst>
              <a:ext uri="{FF2B5EF4-FFF2-40B4-BE49-F238E27FC236}">
                <a16:creationId xmlns:a16="http://schemas.microsoft.com/office/drawing/2014/main" id="{8751B1EF-43A4-356F-393F-FB6ED9E1610D}"/>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55" name="Google Shape;171;p29">
            <a:extLst>
              <a:ext uri="{FF2B5EF4-FFF2-40B4-BE49-F238E27FC236}">
                <a16:creationId xmlns:a16="http://schemas.microsoft.com/office/drawing/2014/main" id="{80750460-6A0D-8669-7D8E-31EE4B42A21E}"/>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p29">
            <a:extLst>
              <a:ext uri="{FF2B5EF4-FFF2-40B4-BE49-F238E27FC236}">
                <a16:creationId xmlns:a16="http://schemas.microsoft.com/office/drawing/2014/main" id="{47BDA455-3B47-9E9F-C562-C6E2A23DDFE2}"/>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57" name="Google Shape;173;p29">
            <a:extLst>
              <a:ext uri="{FF2B5EF4-FFF2-40B4-BE49-F238E27FC236}">
                <a16:creationId xmlns:a16="http://schemas.microsoft.com/office/drawing/2014/main" id="{B68150DA-BB60-9317-16C9-746FB3056DB7}"/>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58" name="Google Shape;174;p29">
            <a:extLst>
              <a:ext uri="{FF2B5EF4-FFF2-40B4-BE49-F238E27FC236}">
                <a16:creationId xmlns:a16="http://schemas.microsoft.com/office/drawing/2014/main" id="{6044CF3E-D7FC-3ACC-0200-9078CB8C5116}"/>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29">
            <a:extLst>
              <a:ext uri="{FF2B5EF4-FFF2-40B4-BE49-F238E27FC236}">
                <a16:creationId xmlns:a16="http://schemas.microsoft.com/office/drawing/2014/main" id="{140C8A1E-71C5-B320-D5C2-962E696F33BC}"/>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137" name="Google Shape;158;p29">
            <a:extLst>
              <a:ext uri="{FF2B5EF4-FFF2-40B4-BE49-F238E27FC236}">
                <a16:creationId xmlns:a16="http://schemas.microsoft.com/office/drawing/2014/main" id="{B58995A6-5147-0F2D-8F56-02781C0752C6}"/>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138" name="Google Shape;159;p29">
            <a:extLst>
              <a:ext uri="{FF2B5EF4-FFF2-40B4-BE49-F238E27FC236}">
                <a16:creationId xmlns:a16="http://schemas.microsoft.com/office/drawing/2014/main" id="{1BA17A72-60A8-5C43-DADE-25731EFE51D5}"/>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29">
            <a:extLst>
              <a:ext uri="{FF2B5EF4-FFF2-40B4-BE49-F238E27FC236}">
                <a16:creationId xmlns:a16="http://schemas.microsoft.com/office/drawing/2014/main" id="{D3F6DF5F-E9CF-E534-F433-F5807A2E2558}"/>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149" name="Google Shape;170;p29">
            <a:extLst>
              <a:ext uri="{FF2B5EF4-FFF2-40B4-BE49-F238E27FC236}">
                <a16:creationId xmlns:a16="http://schemas.microsoft.com/office/drawing/2014/main" id="{40199DE4-F16C-B6D8-175C-459E323112BB}"/>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150" name="Google Shape;171;p29">
            <a:extLst>
              <a:ext uri="{FF2B5EF4-FFF2-40B4-BE49-F238E27FC236}">
                <a16:creationId xmlns:a16="http://schemas.microsoft.com/office/drawing/2014/main" id="{4BD371FA-6F42-39CB-7D9F-7142125D2B9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29">
            <a:extLst>
              <a:ext uri="{FF2B5EF4-FFF2-40B4-BE49-F238E27FC236}">
                <a16:creationId xmlns:a16="http://schemas.microsoft.com/office/drawing/2014/main" id="{BB1D101D-1203-87AC-0C95-ED2F4FBC8AF2}"/>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152" name="Google Shape;173;p29">
            <a:extLst>
              <a:ext uri="{FF2B5EF4-FFF2-40B4-BE49-F238E27FC236}">
                <a16:creationId xmlns:a16="http://schemas.microsoft.com/office/drawing/2014/main" id="{FDE9639A-35CF-F672-92A5-A42F1BC03D87}"/>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153" name="Google Shape;174;p29">
            <a:extLst>
              <a:ext uri="{FF2B5EF4-FFF2-40B4-BE49-F238E27FC236}">
                <a16:creationId xmlns:a16="http://schemas.microsoft.com/office/drawing/2014/main" id="{E5BB0880-4883-7A87-9305-1EE8B68817DF}"/>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Picture 207">
            <a:extLst>
              <a:ext uri="{FF2B5EF4-FFF2-40B4-BE49-F238E27FC236}">
                <a16:creationId xmlns:a16="http://schemas.microsoft.com/office/drawing/2014/main" id="{9F807856-ABCF-8F89-345F-D4BC8A8DF69F}"/>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210" name="Picture 209">
            <a:extLst>
              <a:ext uri="{FF2B5EF4-FFF2-40B4-BE49-F238E27FC236}">
                <a16:creationId xmlns:a16="http://schemas.microsoft.com/office/drawing/2014/main" id="{DBBD7433-73FB-8F7C-22DE-1F4D5AC7C3F9}"/>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212" name="Picture 211">
            <a:extLst>
              <a:ext uri="{FF2B5EF4-FFF2-40B4-BE49-F238E27FC236}">
                <a16:creationId xmlns:a16="http://schemas.microsoft.com/office/drawing/2014/main" id="{4B8E8CE8-65AA-0EF6-34D6-CCCD622B0EF1}"/>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214" name="Picture 213">
            <a:extLst>
              <a:ext uri="{FF2B5EF4-FFF2-40B4-BE49-F238E27FC236}">
                <a16:creationId xmlns:a16="http://schemas.microsoft.com/office/drawing/2014/main" id="{C0B8FA1D-5D45-CFA7-0F6D-7E9155FB2CCF}"/>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216" name="Picture 215">
            <a:extLst>
              <a:ext uri="{FF2B5EF4-FFF2-40B4-BE49-F238E27FC236}">
                <a16:creationId xmlns:a16="http://schemas.microsoft.com/office/drawing/2014/main" id="{50B2E4BB-A614-CF0A-3F05-00A3495357BA}"/>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218" name="Picture 217">
            <a:extLst>
              <a:ext uri="{FF2B5EF4-FFF2-40B4-BE49-F238E27FC236}">
                <a16:creationId xmlns:a16="http://schemas.microsoft.com/office/drawing/2014/main" id="{EAA678A6-366E-4A0C-E708-D409058237BF}"/>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220" name="Picture 219">
            <a:extLst>
              <a:ext uri="{FF2B5EF4-FFF2-40B4-BE49-F238E27FC236}">
                <a16:creationId xmlns:a16="http://schemas.microsoft.com/office/drawing/2014/main" id="{B3F329C0-1420-2792-9AD0-3A36400D1C4A}"/>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222" name="Picture 221">
            <a:extLst>
              <a:ext uri="{FF2B5EF4-FFF2-40B4-BE49-F238E27FC236}">
                <a16:creationId xmlns:a16="http://schemas.microsoft.com/office/drawing/2014/main" id="{6A3A3E95-8FF5-F868-06E7-4FA1722EDE82}"/>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224" name="Picture 223">
            <a:extLst>
              <a:ext uri="{FF2B5EF4-FFF2-40B4-BE49-F238E27FC236}">
                <a16:creationId xmlns:a16="http://schemas.microsoft.com/office/drawing/2014/main" id="{1123D65C-8822-7CAB-BBA1-96D20A4AC32B}"/>
              </a:ext>
            </a:extLst>
          </p:cNvPr>
          <p:cNvPicPr>
            <a:picLocks noChangeAspect="1"/>
          </p:cNvPicPr>
          <p:nvPr/>
        </p:nvPicPr>
        <p:blipFill>
          <a:blip r:embed="rId12"/>
          <a:stretch>
            <a:fillRect/>
          </a:stretch>
        </p:blipFill>
        <p:spPr>
          <a:xfrm>
            <a:off x="6369686" y="3874448"/>
            <a:ext cx="365760" cy="365760"/>
          </a:xfrm>
          <a:prstGeom prst="rect">
            <a:avLst/>
          </a:prstGeom>
        </p:spPr>
      </p:pic>
    </p:spTree>
    <p:extLst>
      <p:ext uri="{BB962C8B-B14F-4D97-AF65-F5344CB8AC3E}">
        <p14:creationId xmlns:p14="http://schemas.microsoft.com/office/powerpoint/2010/main" val="305097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Gross Margin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4E73D130-2E16-0CD0-B6CA-B9D0B0377B42}"/>
              </a:ext>
            </a:extLst>
          </p:cNvPr>
          <p:cNvGraphicFramePr>
            <a:graphicFrameLocks noGrp="1"/>
          </p:cNvGraphicFramePr>
          <p:nvPr>
            <p:extLst>
              <p:ext uri="{D42A27DB-BD31-4B8C-83A1-F6EECF244321}">
                <p14:modId xmlns:p14="http://schemas.microsoft.com/office/powerpoint/2010/main" val="1501367232"/>
              </p:ext>
            </p:extLst>
          </p:nvPr>
        </p:nvGraphicFramePr>
        <p:xfrm>
          <a:off x="1612150" y="1121800"/>
          <a:ext cx="5919699" cy="3611070"/>
        </p:xfrm>
        <a:graphic>
          <a:graphicData uri="http://schemas.openxmlformats.org/drawingml/2006/table">
            <a:tbl>
              <a:tblPr/>
              <a:tblGrid>
                <a:gridCol w="1973233">
                  <a:extLst>
                    <a:ext uri="{9D8B030D-6E8A-4147-A177-3AD203B41FA5}">
                      <a16:colId xmlns:a16="http://schemas.microsoft.com/office/drawing/2014/main" val="2401853442"/>
                    </a:ext>
                  </a:extLst>
                </a:gridCol>
                <a:gridCol w="2931608">
                  <a:extLst>
                    <a:ext uri="{9D8B030D-6E8A-4147-A177-3AD203B41FA5}">
                      <a16:colId xmlns:a16="http://schemas.microsoft.com/office/drawing/2014/main" val="615842123"/>
                    </a:ext>
                  </a:extLst>
                </a:gridCol>
                <a:gridCol w="1014858">
                  <a:extLst>
                    <a:ext uri="{9D8B030D-6E8A-4147-A177-3AD203B41FA5}">
                      <a16:colId xmlns:a16="http://schemas.microsoft.com/office/drawing/2014/main" val="1662972692"/>
                    </a:ext>
                  </a:extLst>
                </a:gridCol>
              </a:tblGrid>
              <a:tr h="19280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84204659"/>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5646124"/>
                  </a:ext>
                </a:extLst>
              </a:tr>
              <a:tr h="37578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Commissions from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generated from commissions charged to service providers (Commission Rate: 10%)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$700,000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92879601"/>
                  </a:ext>
                </a:extLst>
              </a:tr>
              <a:tr h="32136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Subscription Fees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Revenue earned from premium subscription plans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4651164"/>
                  </a:ext>
                </a:extLst>
              </a:tr>
              <a:tr h="206077">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Advertising Revenue</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Revenue generated from advertising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2767491"/>
                  </a:ext>
                </a:extLst>
              </a:tr>
              <a:tr h="19280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revenue sources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$750,000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4854474"/>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0983675"/>
                  </a:ext>
                </a:extLst>
              </a:tr>
              <a:tr h="192807">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68905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Service Provider Payments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Payments made to service providers for lawn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$550,000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042535"/>
                  </a:ext>
                </a:extLst>
              </a:tr>
              <a:tr h="33622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Platform Maintenance and Hosting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for maintaining and hosting the Lawn Buddy platform</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86080878"/>
                  </a:ext>
                </a:extLst>
              </a:tr>
              <a:tr h="33622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Customer Support</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Expenses related to providing customer support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$15,000</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62983001"/>
                  </a:ext>
                </a:extLst>
              </a:tr>
              <a:tr h="20607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Cost of Goods Sold (COGS)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COGS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$590,000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4930789"/>
                  </a:ext>
                </a:extLst>
              </a:tr>
              <a:tr h="192807">
                <a:tc gridSpan="3">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3811776"/>
                  </a:ext>
                </a:extLst>
              </a:tr>
              <a:tr h="336229">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Monthly Revenue – COGS)/Revenue x 100%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21.33%</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5300088"/>
                  </a:ext>
                </a:extLst>
              </a:tr>
            </a:tbl>
          </a:graphicData>
        </a:graphic>
      </p:graphicFrame>
    </p:spTree>
    <p:extLst>
      <p:ext uri="{BB962C8B-B14F-4D97-AF65-F5344CB8AC3E}">
        <p14:creationId xmlns:p14="http://schemas.microsoft.com/office/powerpoint/2010/main" val="157562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Operating Model</a:t>
            </a:r>
            <a:endParaRPr sz="2000" dirty="0">
              <a:latin typeface="Poppins" panose="00000500000000000000" pitchFamily="2" charset="0"/>
              <a:cs typeface="Poppins" panose="00000500000000000000" pitchFamily="2" charset="0"/>
            </a:endParaRPr>
          </a:p>
        </p:txBody>
      </p:sp>
      <p:graphicFrame>
        <p:nvGraphicFramePr>
          <p:cNvPr id="6" name="Table 5">
            <a:extLst>
              <a:ext uri="{FF2B5EF4-FFF2-40B4-BE49-F238E27FC236}">
                <a16:creationId xmlns:a16="http://schemas.microsoft.com/office/drawing/2014/main" id="{E6215711-5391-6983-2B10-83C942534911}"/>
              </a:ext>
            </a:extLst>
          </p:cNvPr>
          <p:cNvGraphicFramePr>
            <a:graphicFrameLocks noGrp="1"/>
          </p:cNvGraphicFramePr>
          <p:nvPr>
            <p:extLst>
              <p:ext uri="{D42A27DB-BD31-4B8C-83A1-F6EECF244321}">
                <p14:modId xmlns:p14="http://schemas.microsoft.com/office/powerpoint/2010/main" val="3726077967"/>
              </p:ext>
            </p:extLst>
          </p:nvPr>
        </p:nvGraphicFramePr>
        <p:xfrm>
          <a:off x="1909762" y="1121800"/>
          <a:ext cx="5324475" cy="3198841"/>
        </p:xfrm>
        <a:graphic>
          <a:graphicData uri="http://schemas.openxmlformats.org/drawingml/2006/table">
            <a:tbl>
              <a:tblPr/>
              <a:tblGrid>
                <a:gridCol w="1774825">
                  <a:extLst>
                    <a:ext uri="{9D8B030D-6E8A-4147-A177-3AD203B41FA5}">
                      <a16:colId xmlns:a16="http://schemas.microsoft.com/office/drawing/2014/main" val="2396444643"/>
                    </a:ext>
                  </a:extLst>
                </a:gridCol>
                <a:gridCol w="2754313">
                  <a:extLst>
                    <a:ext uri="{9D8B030D-6E8A-4147-A177-3AD203B41FA5}">
                      <a16:colId xmlns:a16="http://schemas.microsoft.com/office/drawing/2014/main" val="3610986612"/>
                    </a:ext>
                  </a:extLst>
                </a:gridCol>
                <a:gridCol w="795337">
                  <a:extLst>
                    <a:ext uri="{9D8B030D-6E8A-4147-A177-3AD203B41FA5}">
                      <a16:colId xmlns:a16="http://schemas.microsoft.com/office/drawing/2014/main" val="3940439794"/>
                    </a:ext>
                  </a:extLst>
                </a:gridCol>
              </a:tblGrid>
              <a:tr h="26104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24058" marR="24058" marT="12029" marB="1202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019035282"/>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Marketing and Advertising</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Costs associated with marketing and advertising efforts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$40,000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32814060"/>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Research and Development</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enhancing Lawn Buddy's AI capabilities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8063897"/>
                  </a:ext>
                </a:extLst>
              </a:tr>
              <a:tr h="483140">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General and Administrative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Overhead expenses for running the business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$35,000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952891445"/>
                  </a:ext>
                </a:extLst>
              </a:tr>
              <a:tr h="26104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$100,000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5527785"/>
                  </a:ext>
                </a:extLst>
              </a:tr>
              <a:tr h="261047">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5552944"/>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Income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Gross Margin - 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$60,000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521356"/>
                  </a:ext>
                </a:extLst>
              </a:tr>
              <a:tr h="483140">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Operating Margin</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Income / Total Revenue) x 100%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8%</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0260207"/>
                  </a:ext>
                </a:extLst>
              </a:tr>
            </a:tbl>
          </a:graphicData>
        </a:graphic>
      </p:graphicFrame>
    </p:spTree>
    <p:extLst>
      <p:ext uri="{BB962C8B-B14F-4D97-AF65-F5344CB8AC3E}">
        <p14:creationId xmlns:p14="http://schemas.microsoft.com/office/powerpoint/2010/main" val="14144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Working Capital Model</a:t>
            </a:r>
            <a:endParaRPr sz="2000" dirty="0">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CD1C5DE1-69BA-3BC0-3D3C-3DC1C858A30D}"/>
              </a:ext>
            </a:extLst>
          </p:cNvPr>
          <p:cNvGraphicFramePr>
            <a:graphicFrameLocks noGrp="1"/>
          </p:cNvGraphicFramePr>
          <p:nvPr>
            <p:extLst>
              <p:ext uri="{D42A27DB-BD31-4B8C-83A1-F6EECF244321}">
                <p14:modId xmlns:p14="http://schemas.microsoft.com/office/powerpoint/2010/main" val="2481075584"/>
              </p:ext>
            </p:extLst>
          </p:nvPr>
        </p:nvGraphicFramePr>
        <p:xfrm>
          <a:off x="2391906" y="1121800"/>
          <a:ext cx="4360188" cy="3337494"/>
        </p:xfrm>
        <a:graphic>
          <a:graphicData uri="http://schemas.openxmlformats.org/drawingml/2006/table">
            <a:tbl>
              <a:tblPr/>
              <a:tblGrid>
                <a:gridCol w="1453396">
                  <a:extLst>
                    <a:ext uri="{9D8B030D-6E8A-4147-A177-3AD203B41FA5}">
                      <a16:colId xmlns:a16="http://schemas.microsoft.com/office/drawing/2014/main" val="1681100160"/>
                    </a:ext>
                  </a:extLst>
                </a:gridCol>
                <a:gridCol w="1893332">
                  <a:extLst>
                    <a:ext uri="{9D8B030D-6E8A-4147-A177-3AD203B41FA5}">
                      <a16:colId xmlns:a16="http://schemas.microsoft.com/office/drawing/2014/main" val="2180930475"/>
                    </a:ext>
                  </a:extLst>
                </a:gridCol>
                <a:gridCol w="1013460">
                  <a:extLst>
                    <a:ext uri="{9D8B030D-6E8A-4147-A177-3AD203B41FA5}">
                      <a16:colId xmlns:a16="http://schemas.microsoft.com/office/drawing/2014/main" val="460534775"/>
                    </a:ext>
                  </a:extLst>
                </a:gridCol>
              </a:tblGrid>
              <a:tr h="173416">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Item</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52025" marR="52025" marT="26012" marB="2601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61697738"/>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Assets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288863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and Cash Equivalents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Cash available for daily operations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$80,000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8765208"/>
                  </a:ext>
                </a:extLst>
              </a:tr>
              <a:tr h="416199">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Accounts Receivable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Amounts due from customers for services provided</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$40,000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7567255"/>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$120,000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4798251"/>
                  </a:ext>
                </a:extLst>
              </a:tr>
              <a:tr h="294808">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Current Liabilities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77021056"/>
                  </a:ext>
                </a:extLst>
              </a:tr>
              <a:tr h="416199">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Accounts Payable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Amounts owed to service providers and suppliers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90988543"/>
                  </a:ext>
                </a:extLst>
              </a:tr>
              <a:tr h="294808">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Accrued Expenses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Outstanding expenses to be paid in the future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14099493"/>
                  </a:ext>
                </a:extLst>
              </a:tr>
              <a:tr h="294808">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2282172"/>
                  </a:ext>
                </a:extLst>
              </a:tr>
              <a:tr h="173416">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0307825"/>
                  </a:ext>
                </a:extLst>
              </a:tr>
              <a:tr h="294808">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Working Capital</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Current Assets - 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$90,000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67200108"/>
                  </a:ext>
                </a:extLst>
              </a:tr>
            </a:tbl>
          </a:graphicData>
        </a:graphic>
      </p:graphicFrame>
    </p:spTree>
    <p:extLst>
      <p:ext uri="{BB962C8B-B14F-4D97-AF65-F5344CB8AC3E}">
        <p14:creationId xmlns:p14="http://schemas.microsoft.com/office/powerpoint/2010/main" val="19154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Financial Models: Financing Model</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6C25D7A8-899F-5127-7516-A53D1054A994}"/>
              </a:ext>
            </a:extLst>
          </p:cNvPr>
          <p:cNvGraphicFramePr>
            <a:graphicFrameLocks noGrp="1"/>
          </p:cNvGraphicFramePr>
          <p:nvPr>
            <p:extLst>
              <p:ext uri="{D42A27DB-BD31-4B8C-83A1-F6EECF244321}">
                <p14:modId xmlns:p14="http://schemas.microsoft.com/office/powerpoint/2010/main" val="2513488183"/>
              </p:ext>
            </p:extLst>
          </p:nvPr>
        </p:nvGraphicFramePr>
        <p:xfrm>
          <a:off x="1844040" y="1186483"/>
          <a:ext cx="5455920" cy="3569487"/>
        </p:xfrm>
        <a:graphic>
          <a:graphicData uri="http://schemas.openxmlformats.org/drawingml/2006/table">
            <a:tbl>
              <a:tblPr/>
              <a:tblGrid>
                <a:gridCol w="1714499">
                  <a:extLst>
                    <a:ext uri="{9D8B030D-6E8A-4147-A177-3AD203B41FA5}">
                      <a16:colId xmlns:a16="http://schemas.microsoft.com/office/drawing/2014/main" val="2089205042"/>
                    </a:ext>
                  </a:extLst>
                </a:gridCol>
                <a:gridCol w="2682240">
                  <a:extLst>
                    <a:ext uri="{9D8B030D-6E8A-4147-A177-3AD203B41FA5}">
                      <a16:colId xmlns:a16="http://schemas.microsoft.com/office/drawing/2014/main" val="700048946"/>
                    </a:ext>
                  </a:extLst>
                </a:gridCol>
                <a:gridCol w="1059181">
                  <a:extLst>
                    <a:ext uri="{9D8B030D-6E8A-4147-A177-3AD203B41FA5}">
                      <a16:colId xmlns:a16="http://schemas.microsoft.com/office/drawing/2014/main" val="2855986215"/>
                    </a:ext>
                  </a:extLst>
                </a:gridCol>
              </a:tblGrid>
              <a:tr h="115027">
                <a:tc>
                  <a:txBody>
                    <a:bodyPr/>
                    <a:lstStyle/>
                    <a:p>
                      <a:pPr fontAlgn="b"/>
                      <a:r>
                        <a:rPr lang="en-US" sz="900" b="1">
                          <a:effectLst/>
                          <a:latin typeface="Lato" panose="020F0502020204030203" pitchFamily="34" charset="0"/>
                          <a:ea typeface="Lato" panose="020F0502020204030203" pitchFamily="34" charset="0"/>
                          <a:cs typeface="Lato" panose="020F0502020204030203" pitchFamily="34" charset="0"/>
                        </a:rPr>
                        <a:t>Item</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Description</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June 2023</a:t>
                      </a:r>
                    </a:p>
                  </a:txBody>
                  <a:tcPr marL="34508" marR="34508" marT="17254" marB="1725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833054283"/>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Funds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76671839"/>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Equity Investment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Capital raised from investors to fund operations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$200,000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151078335"/>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Bank Loan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Borrowed funds from a bank to support expansion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$100,000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98913289"/>
                  </a:ext>
                </a:extLst>
              </a:tr>
              <a:tr h="115027">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Total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Sum of all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$300,000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8113300"/>
                  </a:ext>
                </a:extLst>
              </a:tr>
              <a:tr h="195546">
                <a:tc gridSpan="3">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Startup Costs</a:t>
                      </a:r>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44583792"/>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Initial Marketing and Advertising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initial marketing and advertising campaigns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9886023"/>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Product Research and Development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Funds allocated to enhance Lawn Buddy's AI capabilities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00593727"/>
                  </a:ext>
                </a:extLst>
              </a:tr>
              <a:tr h="276065">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Legal and Registration Expenses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Costs associated with legal and company registration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$10,000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4360913"/>
                  </a:ext>
                </a:extLst>
              </a:tr>
              <a:tr h="356583">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Employee Training and Onboarding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Training and onboarding expenses for staff and service providers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63093003"/>
                  </a:ext>
                </a:extLst>
              </a:tr>
              <a:tr h="356583">
                <a:tc>
                  <a:txBody>
                    <a:bodyPr/>
                    <a:lstStyle/>
                    <a:p>
                      <a:pPr fontAlgn="base"/>
                      <a:r>
                        <a:rPr lang="en-US" sz="900">
                          <a:effectLst/>
                          <a:latin typeface="Lato" panose="020F0502020204030203" pitchFamily="34" charset="0"/>
                          <a:ea typeface="Lato" panose="020F0502020204030203" pitchFamily="34" charset="0"/>
                          <a:cs typeface="Lato" panose="020F0502020204030203" pitchFamily="34" charset="0"/>
                        </a:rPr>
                        <a:t>Technology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Investment in technology and app development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40895357"/>
                  </a:ext>
                </a:extLst>
              </a:tr>
              <a:tr h="2760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Sum of all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$70,000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5022573"/>
                  </a:ext>
                </a:extLst>
              </a:tr>
              <a:tr h="115027">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3779132"/>
                  </a:ext>
                </a:extLst>
              </a:tr>
              <a:tr h="195546">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Net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Total Startup Funds - 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$230,000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3285726"/>
                  </a:ext>
                </a:extLst>
              </a:tr>
            </a:tbl>
          </a:graphicData>
        </a:graphic>
      </p:graphicFrame>
    </p:spTree>
    <p:extLst>
      <p:ext uri="{BB962C8B-B14F-4D97-AF65-F5344CB8AC3E}">
        <p14:creationId xmlns:p14="http://schemas.microsoft.com/office/powerpoint/2010/main" val="415522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Scalability Analysis</a:t>
            </a:r>
            <a:endParaRPr sz="20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4946A67F-B9C3-739E-8FD3-152EC78A4BFD}"/>
              </a:ext>
            </a:extLst>
          </p:cNvPr>
          <p:cNvSpPr txBox="1"/>
          <p:nvPr/>
        </p:nvSpPr>
        <p:spPr>
          <a:xfrm>
            <a:off x="720000" y="1121800"/>
            <a:ext cx="8231550" cy="3970318"/>
          </a:xfrm>
          <a:prstGeom prst="rect">
            <a:avLst/>
          </a:prstGeom>
          <a:noFill/>
        </p:spPr>
        <p:txBody>
          <a:bodyPr wrap="square">
            <a:spAutoFit/>
          </a:bodyPr>
          <a:lstStyle/>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Efficient Scheduling and Resource Allocation: </a:t>
            </a:r>
            <a:r>
              <a:rPr lang="en-US" sz="900" dirty="0">
                <a:latin typeface="Lato" panose="020F0502020204030203" pitchFamily="34" charset="0"/>
                <a:ea typeface="Lato" panose="020F0502020204030203" pitchFamily="34" charset="0"/>
                <a:cs typeface="Lato" panose="020F0502020204030203" pitchFamily="34" charset="0"/>
              </a:rPr>
              <a:t>Lawn Buddy leverages AI technology, including object recognition and machine learning, to optimize the scheduling of lawn mowing services. The AI algorithms scan lawns, assess their size, layout, and specific requirements, and then create optimized mowing schedules for service providers. This automation reduces manual effort and ensures that resources are efficiently allocated, allowing Lawn Buddy to handle a larger number of service requests without compromising on service quality or responsiveness.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Automated Lawn Care Services: </a:t>
            </a:r>
            <a:r>
              <a:rPr lang="en-US" sz="900" dirty="0">
                <a:latin typeface="Lato" panose="020F0502020204030203" pitchFamily="34" charset="0"/>
                <a:ea typeface="Lato" panose="020F0502020204030203" pitchFamily="34" charset="0"/>
                <a:cs typeface="Lato" panose="020F0502020204030203" pitchFamily="34" charset="0"/>
              </a:rPr>
              <a:t>With the power of AI-driven automation, Lawn Buddy offers customers a seamless and time-saving experience for scheduling lawn care services. Through AI algorithms, the app automatically matches service providers with available time slots, streamlining the entire scheduling process. As Lawn Buddy scales and serves a growing customer base, the automation ensures that the platform can efficiently handle a higher volume of service requests without the need for significant human intervention.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Personalized Lawn Care Plans: </a:t>
            </a:r>
            <a:r>
              <a:rPr lang="en-US" sz="900" dirty="0">
                <a:latin typeface="Lato" panose="020F0502020204030203" pitchFamily="34" charset="0"/>
                <a:ea typeface="Lato" panose="020F0502020204030203" pitchFamily="34" charset="0"/>
                <a:cs typeface="Lato" panose="020F0502020204030203" pitchFamily="34" charset="0"/>
              </a:rPr>
              <a:t>AI plays a crucial role in tailoring personalized lawn care plans for each customer. By analyzing customer data, including lawn size, location, and specific preferences, AI algorithms generate personalized recommendations for lawn care. These tailored plans cater to the specific needs of each customer, ensuring a higher level of satisfaction and building strong customer loyalty. As Lawn Buddy expands its user base, AI continues to refine its recommendations to provide a personalized experience to a larger audience.</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Real-Time Updates and Notifications: </a:t>
            </a:r>
            <a:r>
              <a:rPr lang="en-US" sz="9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throughout the entire lawn care process. Customers receive timely updates about scheduled services, estimated arrival times of service providers, and any changes to the plan. As Lawn Buddy's user base grows, the AI system ensures that all customers receive relevant and timely notifications, fostering better communication and engagement.</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Continuous Improvement and Learning: </a:t>
            </a:r>
            <a:r>
              <a:rPr lang="en-US" sz="900" dirty="0">
                <a:latin typeface="Lato" panose="020F0502020204030203" pitchFamily="34" charset="0"/>
                <a:ea typeface="Lato" panose="020F0502020204030203" pitchFamily="34" charset="0"/>
                <a:cs typeface="Lato" panose="020F0502020204030203" pitchFamily="34" charset="0"/>
              </a:rPr>
              <a:t>AI's ability to learn from customer interactions and data analysis drives continuous improvement in Lawn Buddy's services. As the platform scales, AI gathers more data, leading to refined algorithms that enhance the accuracy of lawn scanning, scheduling, and personalized recommendations. This continuous learning and improvement enable Lawn Buddy to adapt and stay efficient, meeting customer demands and market challenges effectively as it grows.</a:t>
            </a:r>
          </a:p>
          <a:p>
            <a:pPr marL="228600" indent="-228600">
              <a:buFont typeface="+mj-lt"/>
              <a:buAutoNum type="arabicPeriod"/>
            </a:pPr>
            <a:endParaRPr lang="en-US" sz="9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Quality Assurance: </a:t>
            </a:r>
            <a:r>
              <a:rPr lang="en-US" sz="900" dirty="0">
                <a:latin typeface="Lato" panose="020F0502020204030203" pitchFamily="34" charset="0"/>
                <a:ea typeface="Lato" panose="020F0502020204030203" pitchFamily="34" charset="0"/>
                <a:cs typeface="Lato" panose="020F0502020204030203" pitchFamily="34" charset="0"/>
              </a:rPr>
              <a:t>AI is employed to evaluate service provider performance through customer feedback and reviews. By analyzing past interactions, AI identifies reliable and skilled lawn mowing service providers. This quality assurance mechanism ensures consistent service quality and reliability as Lawn Buddy scales and attracts more service providers to meet growing customer demands. The result is a platform that maintains high-quality standards and fosters trust among its customers.</a:t>
            </a:r>
          </a:p>
        </p:txBody>
      </p:sp>
    </p:spTree>
    <p:extLst>
      <p:ext uri="{BB962C8B-B14F-4D97-AF65-F5344CB8AC3E}">
        <p14:creationId xmlns:p14="http://schemas.microsoft.com/office/powerpoint/2010/main" val="75706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064600" y="234850"/>
            <a:ext cx="886950" cy="88695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821488" cy="664500"/>
          </a:xfrm>
          <a:prstGeom prst="rect">
            <a:avLst/>
          </a:prstGeom>
        </p:spPr>
        <p:txBody>
          <a:bodyPr spcFirstLastPara="1" wrap="square" lIns="91425" tIns="91425" rIns="91425" bIns="91425" anchor="t" anchorCtr="0">
            <a:noAutofit/>
          </a:bodyPr>
          <a:lstStyle/>
          <a:p>
            <a:pPr>
              <a:lnSpc>
                <a:spcPct val="150000"/>
              </a:lnSpc>
            </a:pPr>
            <a:r>
              <a:rPr lang="en-US" sz="1800" dirty="0"/>
              <a:t>AI Operating Model: Viability &amp; Sustainability Analysis</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965B3E7C-1166-F5EA-DA5B-1CC940B422DC}"/>
              </a:ext>
            </a:extLst>
          </p:cNvPr>
          <p:cNvSpPr txBox="1"/>
          <p:nvPr/>
        </p:nvSpPr>
        <p:spPr>
          <a:xfrm>
            <a:off x="1114173" y="1516380"/>
            <a:ext cx="3457828" cy="3539430"/>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Efficient Scheduling: </a:t>
            </a:r>
            <a:r>
              <a:rPr lang="en-US" sz="800" dirty="0">
                <a:latin typeface="Lato" panose="020F0502020204030203" pitchFamily="34" charset="0"/>
                <a:ea typeface="Lato" panose="020F0502020204030203" pitchFamily="34" charset="0"/>
                <a:cs typeface="Lato" panose="020F0502020204030203" pitchFamily="34" charset="0"/>
              </a:rPr>
              <a:t>AI technology utilizes object recognition to scan lawns and assess their size, layout, and specific requirements. Machine learning algorithms then analyze this data to create optimized mowing schedules for service providers. This automated scheduling process reduces manual effort and ensures efficient allocation of resources, contributing to the viability of Lawn Buddy's operations.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Time-Saving Automation: </a:t>
            </a:r>
            <a:r>
              <a:rPr lang="en-US" sz="800" dirty="0">
                <a:latin typeface="Lato" panose="020F0502020204030203" pitchFamily="34" charset="0"/>
                <a:ea typeface="Lato" panose="020F0502020204030203" pitchFamily="34" charset="0"/>
                <a:cs typeface="Lato" panose="020F0502020204030203" pitchFamily="34" charset="0"/>
              </a:rPr>
              <a:t>Through AI-driven automation, customers can easily schedule lawn care services through the app. AI algorithms automatically match service providers with available time slots, optimizing the overall scheduling process. This time-saving feature attracts more customers, enhancing the viability of Lawn Buddy as a convenient and efficient lawn care solution.</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Personalization for Customer Satisfaction: </a:t>
            </a:r>
            <a:r>
              <a:rPr lang="en-US" sz="800" dirty="0">
                <a:latin typeface="Lato" panose="020F0502020204030203" pitchFamily="34" charset="0"/>
                <a:ea typeface="Lato" panose="020F0502020204030203" pitchFamily="34" charset="0"/>
                <a:cs typeface="Lato" panose="020F0502020204030203" pitchFamily="34" charset="0"/>
              </a:rPr>
              <a:t>AI technology analyzes customer data, including lawn size, location, and previous preferences, to create personalized lawn care plans. These plans are tailored to the specific needs of each customer, ensuring high customer satisfaction and loyalty, which is essential for the viability of Lawn Buddy's recurring service model.</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Reliable and Skilled Service Providers: </a:t>
            </a:r>
            <a:r>
              <a:rPr lang="en-US" sz="800" dirty="0">
                <a:latin typeface="Lato" panose="020F0502020204030203" pitchFamily="34" charset="0"/>
                <a:ea typeface="Lato" panose="020F0502020204030203" pitchFamily="34" charset="0"/>
                <a:cs typeface="Lato" panose="020F0502020204030203" pitchFamily="34" charset="0"/>
              </a:rPr>
              <a:t>AI is used to evaluate service provider performance and customer feedback. By analyzing past customer reviews and ratings, Lawn Buddy can identify reliable and skilled service providers. This quality assurance ensures that customers receive top-notch service, contributing to the viability of the platform.</a:t>
            </a:r>
          </a:p>
        </p:txBody>
      </p:sp>
      <p:sp>
        <p:nvSpPr>
          <p:cNvPr id="2" name="Google Shape;157;p29">
            <a:extLst>
              <a:ext uri="{FF2B5EF4-FFF2-40B4-BE49-F238E27FC236}">
                <a16:creationId xmlns:a16="http://schemas.microsoft.com/office/drawing/2014/main" id="{DFEA2258-F1D4-3967-807F-7972F37A8A47}"/>
              </a:ext>
            </a:extLst>
          </p:cNvPr>
          <p:cNvSpPr txBox="1">
            <a:spLocks/>
          </p:cNvSpPr>
          <p:nvPr/>
        </p:nvSpPr>
        <p:spPr>
          <a:xfrm flipH="1">
            <a:off x="1147194"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Viability</a:t>
            </a:r>
          </a:p>
        </p:txBody>
      </p:sp>
      <p:sp>
        <p:nvSpPr>
          <p:cNvPr id="4" name="Google Shape;159;p29">
            <a:extLst>
              <a:ext uri="{FF2B5EF4-FFF2-40B4-BE49-F238E27FC236}">
                <a16:creationId xmlns:a16="http://schemas.microsoft.com/office/drawing/2014/main" id="{6AD83185-8726-168C-638E-1F16A89C77DF}"/>
              </a:ext>
            </a:extLst>
          </p:cNvPr>
          <p:cNvSpPr/>
          <p:nvPr/>
        </p:nvSpPr>
        <p:spPr>
          <a:xfrm>
            <a:off x="395698"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10" name="TextBox 9">
            <a:extLst>
              <a:ext uri="{FF2B5EF4-FFF2-40B4-BE49-F238E27FC236}">
                <a16:creationId xmlns:a16="http://schemas.microsoft.com/office/drawing/2014/main" id="{6470AF96-3F37-84E9-65F0-AD2B96CA4001}"/>
              </a:ext>
            </a:extLst>
          </p:cNvPr>
          <p:cNvSpPr txBox="1"/>
          <p:nvPr/>
        </p:nvSpPr>
        <p:spPr>
          <a:xfrm>
            <a:off x="5493722" y="1516380"/>
            <a:ext cx="3457828" cy="3293209"/>
          </a:xfrm>
          <a:prstGeom prst="rect">
            <a:avLst/>
          </a:prstGeom>
          <a:noFill/>
        </p:spPr>
        <p:txBody>
          <a:bodyPr wrap="square">
            <a:spAutoFit/>
          </a:bodyPr>
          <a:lstStyle/>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Scalable and Adaptive Technology: </a:t>
            </a:r>
            <a:r>
              <a:rPr lang="en-US" sz="800" dirty="0">
                <a:latin typeface="Lato" panose="020F0502020204030203" pitchFamily="34" charset="0"/>
                <a:ea typeface="Lato" panose="020F0502020204030203" pitchFamily="34" charset="0"/>
                <a:cs typeface="Lato" panose="020F0502020204030203" pitchFamily="34" charset="0"/>
              </a:rPr>
              <a:t>AI algorithms used for scheduling and resource allocation are designed to scale seamlessly as the user base expands. As the demand for lawn care services increases, Lawn Buddy's AI system can handle a larger volume of requests, ensuring sustainability even during peak seasons.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Optimized Resource Allocation: </a:t>
            </a:r>
            <a:r>
              <a:rPr lang="en-US" sz="800" dirty="0">
                <a:latin typeface="Lato" panose="020F0502020204030203" pitchFamily="34" charset="0"/>
                <a:ea typeface="Lato" panose="020F0502020204030203" pitchFamily="34" charset="0"/>
                <a:cs typeface="Lato" panose="020F0502020204030203" pitchFamily="34" charset="0"/>
              </a:rPr>
              <a:t>AI optimization techniques help Lawn Buddy efficiently allocate service providers based on location, availability, and skill level. By minimizing travel time and maximizing the number of lawns serviced per day, AI-driven resource allocation reduces fuel consumption and resource waste, promoting sustainable practices.</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Data-Driven Decision Making: </a:t>
            </a:r>
            <a:r>
              <a:rPr lang="en-US" sz="800" dirty="0">
                <a:latin typeface="Lato" panose="020F0502020204030203" pitchFamily="34" charset="0"/>
                <a:ea typeface="Lato" panose="020F0502020204030203" pitchFamily="34" charset="0"/>
                <a:cs typeface="Lato" panose="020F0502020204030203" pitchFamily="34" charset="0"/>
              </a:rPr>
              <a:t>AI analyzes vast amounts of customer data, feedback, and market trends to make data-driven decisions. By understanding customer preferences and evolving market demands, Lawn Buddy can continuously improve its services, ensuring sustainability by meeting customer expectations effectively.</a:t>
            </a:r>
          </a:p>
          <a:p>
            <a:pPr marL="228600" indent="-228600">
              <a:buFont typeface="+mj-lt"/>
              <a:buAutoNum type="arabicPeriod"/>
            </a:pPr>
            <a:endParaRPr lang="en-US" sz="8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800" b="1" dirty="0">
                <a:latin typeface="Lato" panose="020F0502020204030203" pitchFamily="34" charset="0"/>
                <a:ea typeface="Lato" panose="020F0502020204030203" pitchFamily="34" charset="0"/>
                <a:cs typeface="Lato" panose="020F0502020204030203" pitchFamily="34" charset="0"/>
              </a:rPr>
              <a:t>Real-Time Updates and Customer Engagement: </a:t>
            </a:r>
            <a:r>
              <a:rPr lang="en-US" sz="800" dirty="0">
                <a:latin typeface="Lato" panose="020F0502020204030203" pitchFamily="34" charset="0"/>
                <a:ea typeface="Lato" panose="020F0502020204030203" pitchFamily="34" charset="0"/>
                <a:cs typeface="Lato" panose="020F0502020204030203" pitchFamily="34" charset="0"/>
              </a:rPr>
              <a:t>AI-powered real-time updates and notifications keep customers informed about their scheduled services, estimated arrival times, and any changes in plans. This proactive communication enhances customer engagement, satisfaction, and loyalty, contributing to the long-term sustainability of Lawn Buddy.</a:t>
            </a:r>
          </a:p>
        </p:txBody>
      </p:sp>
      <p:sp>
        <p:nvSpPr>
          <p:cNvPr id="11" name="Google Shape;157;p29">
            <a:extLst>
              <a:ext uri="{FF2B5EF4-FFF2-40B4-BE49-F238E27FC236}">
                <a16:creationId xmlns:a16="http://schemas.microsoft.com/office/drawing/2014/main" id="{5F9592EF-349B-EE9D-5B99-AB88265F120A}"/>
              </a:ext>
            </a:extLst>
          </p:cNvPr>
          <p:cNvSpPr txBox="1">
            <a:spLocks/>
          </p:cNvSpPr>
          <p:nvPr/>
        </p:nvSpPr>
        <p:spPr>
          <a:xfrm flipH="1">
            <a:off x="5526743" y="1242940"/>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Sustainability</a:t>
            </a:r>
          </a:p>
        </p:txBody>
      </p:sp>
      <p:sp>
        <p:nvSpPr>
          <p:cNvPr id="12" name="Google Shape;159;p29">
            <a:extLst>
              <a:ext uri="{FF2B5EF4-FFF2-40B4-BE49-F238E27FC236}">
                <a16:creationId xmlns:a16="http://schemas.microsoft.com/office/drawing/2014/main" id="{5DC64134-E400-F29A-A0C7-E916CA32D320}"/>
              </a:ext>
            </a:extLst>
          </p:cNvPr>
          <p:cNvSpPr/>
          <p:nvPr/>
        </p:nvSpPr>
        <p:spPr>
          <a:xfrm>
            <a:off x="4775247" y="120471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5" name="Picture 14">
            <a:extLst>
              <a:ext uri="{FF2B5EF4-FFF2-40B4-BE49-F238E27FC236}">
                <a16:creationId xmlns:a16="http://schemas.microsoft.com/office/drawing/2014/main" id="{7A3465FF-DA01-2DFE-D5BF-569396CA9FD3}"/>
              </a:ext>
            </a:extLst>
          </p:cNvPr>
          <p:cNvPicPr>
            <a:picLocks noChangeAspect="1"/>
          </p:cNvPicPr>
          <p:nvPr/>
        </p:nvPicPr>
        <p:blipFill>
          <a:blip r:embed="rId4"/>
          <a:stretch>
            <a:fillRect/>
          </a:stretch>
        </p:blipFill>
        <p:spPr>
          <a:xfrm>
            <a:off x="537118" y="1354080"/>
            <a:ext cx="365760" cy="365760"/>
          </a:xfrm>
          <a:prstGeom prst="rect">
            <a:avLst/>
          </a:prstGeom>
        </p:spPr>
      </p:pic>
      <p:pic>
        <p:nvPicPr>
          <p:cNvPr id="18" name="Picture 17">
            <a:extLst>
              <a:ext uri="{FF2B5EF4-FFF2-40B4-BE49-F238E27FC236}">
                <a16:creationId xmlns:a16="http://schemas.microsoft.com/office/drawing/2014/main" id="{6BCFCCED-9FE1-98D7-0206-08F15529E24B}"/>
              </a:ext>
            </a:extLst>
          </p:cNvPr>
          <p:cNvPicPr>
            <a:picLocks noChangeAspect="1"/>
          </p:cNvPicPr>
          <p:nvPr/>
        </p:nvPicPr>
        <p:blipFill>
          <a:blip r:embed="rId5"/>
          <a:stretch>
            <a:fillRect/>
          </a:stretch>
        </p:blipFill>
        <p:spPr>
          <a:xfrm>
            <a:off x="4916667" y="1354080"/>
            <a:ext cx="365760" cy="365760"/>
          </a:xfrm>
          <a:prstGeom prst="rect">
            <a:avLst/>
          </a:prstGeom>
        </p:spPr>
      </p:pic>
    </p:spTree>
    <p:extLst>
      <p:ext uri="{BB962C8B-B14F-4D97-AF65-F5344CB8AC3E}">
        <p14:creationId xmlns:p14="http://schemas.microsoft.com/office/powerpoint/2010/main" val="99618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Venture Concept</a:t>
            </a:r>
            <a:endParaRPr sz="2000" dirty="0">
              <a:latin typeface="Poppins" panose="00000500000000000000" pitchFamily="2" charset="0"/>
              <a:cs typeface="Poppins" panose="00000500000000000000" pitchFamily="2" charset="0"/>
            </a:endParaRPr>
          </a:p>
        </p:txBody>
      </p:sp>
      <p:sp>
        <p:nvSpPr>
          <p:cNvPr id="19" name="Google Shape;232;p36">
            <a:extLst>
              <a:ext uri="{FF2B5EF4-FFF2-40B4-BE49-F238E27FC236}">
                <a16:creationId xmlns:a16="http://schemas.microsoft.com/office/drawing/2014/main" id="{18CDB568-2E15-6737-0C4E-8A85919F087E}"/>
              </a:ext>
            </a:extLst>
          </p:cNvPr>
          <p:cNvSpPr/>
          <p:nvPr/>
        </p:nvSpPr>
        <p:spPr>
          <a:xfrm>
            <a:off x="3103263"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p36">
            <a:extLst>
              <a:ext uri="{FF2B5EF4-FFF2-40B4-BE49-F238E27FC236}">
                <a16:creationId xmlns:a16="http://schemas.microsoft.com/office/drawing/2014/main" id="{C22DFCD8-C9F5-7D4E-354A-C1A97DB80433}"/>
              </a:ext>
            </a:extLst>
          </p:cNvPr>
          <p:cNvSpPr/>
          <p:nvPr/>
        </p:nvSpPr>
        <p:spPr>
          <a:xfrm>
            <a:off x="7712857"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46;p36">
            <a:extLst>
              <a:ext uri="{FF2B5EF4-FFF2-40B4-BE49-F238E27FC236}">
                <a16:creationId xmlns:a16="http://schemas.microsoft.com/office/drawing/2014/main" id="{292F470E-2338-3739-2AAE-2D14CBF0ACED}"/>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grpSp>
        <p:nvGrpSpPr>
          <p:cNvPr id="133" name="Group 132">
            <a:extLst>
              <a:ext uri="{FF2B5EF4-FFF2-40B4-BE49-F238E27FC236}">
                <a16:creationId xmlns:a16="http://schemas.microsoft.com/office/drawing/2014/main" id="{7BAA9532-96E8-04F4-0682-093DC359EC79}"/>
              </a:ext>
            </a:extLst>
          </p:cNvPr>
          <p:cNvGrpSpPr/>
          <p:nvPr/>
        </p:nvGrpSpPr>
        <p:grpSpPr>
          <a:xfrm>
            <a:off x="194555" y="1794338"/>
            <a:ext cx="1843200" cy="2229946"/>
            <a:chOff x="705425" y="1794338"/>
            <a:chExt cx="1843200" cy="2229946"/>
          </a:xfrm>
        </p:grpSpPr>
        <p:sp>
          <p:nvSpPr>
            <p:cNvPr id="23" name="Google Shape;234;p36">
              <a:extLst>
                <a:ext uri="{FF2B5EF4-FFF2-40B4-BE49-F238E27FC236}">
                  <a16:creationId xmlns:a16="http://schemas.microsoft.com/office/drawing/2014/main" id="{A85EAB4A-02CA-D627-E743-024D909A108D}"/>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9;p36">
              <a:extLst>
                <a:ext uri="{FF2B5EF4-FFF2-40B4-BE49-F238E27FC236}">
                  <a16:creationId xmlns:a16="http://schemas.microsoft.com/office/drawing/2014/main" id="{F7139940-F188-FAE3-5D77-60D6AEEF6F74}"/>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Convenient and efficient lawn mowing scheduling using AI technology</a:t>
              </a:r>
            </a:p>
            <a:p>
              <a:pPr lvl="0" algn="ctr"/>
              <a:endParaRPr lang="en-US" dirty="0">
                <a:solidFill>
                  <a:schemeClr val="dk1"/>
                </a:solidFill>
                <a:latin typeface="Lato"/>
                <a:ea typeface="Lato"/>
                <a:cs typeface="Lato"/>
                <a:sym typeface="Lato"/>
              </a:endParaRPr>
            </a:p>
          </p:txBody>
        </p:sp>
        <p:cxnSp>
          <p:nvCxnSpPr>
            <p:cNvPr id="26" name="Google Shape;247;p36">
              <a:extLst>
                <a:ext uri="{FF2B5EF4-FFF2-40B4-BE49-F238E27FC236}">
                  <a16:creationId xmlns:a16="http://schemas.microsoft.com/office/drawing/2014/main" id="{C8773EAB-B808-67D5-77FA-5EE2BF5304CC}"/>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pic>
          <p:nvPicPr>
            <p:cNvPr id="27" name="Picture 26">
              <a:extLst>
                <a:ext uri="{FF2B5EF4-FFF2-40B4-BE49-F238E27FC236}">
                  <a16:creationId xmlns:a16="http://schemas.microsoft.com/office/drawing/2014/main" id="{F4AF8C12-8F15-B343-7FD3-3EFAD199D0B1}"/>
                </a:ext>
              </a:extLst>
            </p:cNvPr>
            <p:cNvPicPr>
              <a:picLocks noChangeAspect="1"/>
            </p:cNvPicPr>
            <p:nvPr/>
          </p:nvPicPr>
          <p:blipFill>
            <a:blip r:embed="rId4"/>
            <a:stretch>
              <a:fillRect/>
            </a:stretch>
          </p:blipFill>
          <p:spPr>
            <a:xfrm>
              <a:off x="1439373" y="1987886"/>
              <a:ext cx="374904" cy="374904"/>
            </a:xfrm>
            <a:prstGeom prst="rect">
              <a:avLst/>
            </a:prstGeom>
          </p:spPr>
        </p:pic>
      </p:grpSp>
      <p:grpSp>
        <p:nvGrpSpPr>
          <p:cNvPr id="28" name="Group 27">
            <a:extLst>
              <a:ext uri="{FF2B5EF4-FFF2-40B4-BE49-F238E27FC236}">
                <a16:creationId xmlns:a16="http://schemas.microsoft.com/office/drawing/2014/main" id="{890C2EAB-2B99-01F7-A64E-E14C0EBE499E}"/>
              </a:ext>
            </a:extLst>
          </p:cNvPr>
          <p:cNvGrpSpPr/>
          <p:nvPr/>
        </p:nvGrpSpPr>
        <p:grpSpPr>
          <a:xfrm>
            <a:off x="1978374" y="1794338"/>
            <a:ext cx="1754701" cy="2249515"/>
            <a:chOff x="3694362" y="1794338"/>
            <a:chExt cx="1754701" cy="2249515"/>
          </a:xfrm>
        </p:grpSpPr>
        <p:sp>
          <p:nvSpPr>
            <p:cNvPr id="29" name="Google Shape;235;p36">
              <a:extLst>
                <a:ext uri="{FF2B5EF4-FFF2-40B4-BE49-F238E27FC236}">
                  <a16:creationId xmlns:a16="http://schemas.microsoft.com/office/drawing/2014/main" id="{F5203E10-1CBD-153A-62CC-DA49A47F9F8A}"/>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36">
              <a:extLst>
                <a:ext uri="{FF2B5EF4-FFF2-40B4-BE49-F238E27FC236}">
                  <a16:creationId xmlns:a16="http://schemas.microsoft.com/office/drawing/2014/main" id="{92EBD80F-9C57-E4A2-6B94-4E41CB5CFDCB}"/>
                </a:ext>
              </a:extLst>
            </p:cNvPr>
            <p:cNvSpPr txBox="1"/>
            <p:nvPr/>
          </p:nvSpPr>
          <p:spPr>
            <a:xfrm>
              <a:off x="3694362" y="3234453"/>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Time-saving for customers by automating lawn care services</a:t>
              </a:r>
            </a:p>
            <a:p>
              <a:pPr lvl="0" algn="ctr"/>
              <a:endParaRPr lang="en-US" dirty="0">
                <a:solidFill>
                  <a:schemeClr val="dk1"/>
                </a:solidFill>
                <a:latin typeface="Lato"/>
                <a:ea typeface="Lato"/>
                <a:cs typeface="Lato"/>
                <a:sym typeface="Lato"/>
              </a:endParaRPr>
            </a:p>
          </p:txBody>
        </p:sp>
        <p:cxnSp>
          <p:nvCxnSpPr>
            <p:cNvPr id="31" name="Google Shape;244;p36">
              <a:extLst>
                <a:ext uri="{FF2B5EF4-FFF2-40B4-BE49-F238E27FC236}">
                  <a16:creationId xmlns:a16="http://schemas.microsoft.com/office/drawing/2014/main" id="{9FF6CE3B-FF68-9397-BA5F-E469214E9403}"/>
                </a:ext>
              </a:extLst>
            </p:cNvPr>
            <p:cNvCxnSpPr>
              <a:cxnSpLocks/>
              <a:stCxn id="29"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grpSp>
        <p:nvGrpSpPr>
          <p:cNvPr id="33" name="Group 32">
            <a:extLst>
              <a:ext uri="{FF2B5EF4-FFF2-40B4-BE49-F238E27FC236}">
                <a16:creationId xmlns:a16="http://schemas.microsoft.com/office/drawing/2014/main" id="{332CDFC5-3C22-E761-C736-C611D28D7092}"/>
              </a:ext>
            </a:extLst>
          </p:cNvPr>
          <p:cNvGrpSpPr/>
          <p:nvPr/>
        </p:nvGrpSpPr>
        <p:grpSpPr>
          <a:xfrm>
            <a:off x="7084945" y="1794338"/>
            <a:ext cx="1753800" cy="2927074"/>
            <a:chOff x="6640579" y="1794338"/>
            <a:chExt cx="1753800" cy="2927074"/>
          </a:xfrm>
        </p:grpSpPr>
        <p:sp>
          <p:nvSpPr>
            <p:cNvPr id="34" name="Google Shape;236;p36">
              <a:extLst>
                <a:ext uri="{FF2B5EF4-FFF2-40B4-BE49-F238E27FC236}">
                  <a16:creationId xmlns:a16="http://schemas.microsoft.com/office/drawing/2014/main" id="{3955E81B-9858-8576-98BD-890445270CBC}"/>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36">
              <a:extLst>
                <a:ext uri="{FF2B5EF4-FFF2-40B4-BE49-F238E27FC236}">
                  <a16:creationId xmlns:a16="http://schemas.microsoft.com/office/drawing/2014/main" id="{E9F8E619-3DF0-DABB-289E-0210AA0F34C8}"/>
                </a:ext>
              </a:extLst>
            </p:cNvPr>
            <p:cNvSpPr txBox="1"/>
            <p:nvPr/>
          </p:nvSpPr>
          <p:spPr>
            <a:xfrm>
              <a:off x="6640579" y="3214890"/>
              <a:ext cx="1753800" cy="1506522"/>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Real-time updates and notifications for customers</a:t>
              </a:r>
            </a:p>
            <a:p>
              <a:pPr lvl="0" algn="ctr"/>
              <a:endParaRPr lang="en-US" dirty="0">
                <a:solidFill>
                  <a:schemeClr val="dk1"/>
                </a:solidFill>
                <a:latin typeface="Lato"/>
                <a:ea typeface="Lato"/>
                <a:cs typeface="Lato"/>
                <a:sym typeface="Lato"/>
              </a:endParaRPr>
            </a:p>
          </p:txBody>
        </p:sp>
        <p:cxnSp>
          <p:nvCxnSpPr>
            <p:cNvPr id="36" name="Google Shape;245;p36">
              <a:extLst>
                <a:ext uri="{FF2B5EF4-FFF2-40B4-BE49-F238E27FC236}">
                  <a16:creationId xmlns:a16="http://schemas.microsoft.com/office/drawing/2014/main" id="{736A6800-591A-788C-5632-F73FEE0EED3F}"/>
                </a:ext>
              </a:extLst>
            </p:cNvPr>
            <p:cNvCxnSpPr>
              <a:cxnSpLocks/>
              <a:stCxn id="34"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sp>
        <p:nvSpPr>
          <p:cNvPr id="38" name="Google Shape;248;p36">
            <a:extLst>
              <a:ext uri="{FF2B5EF4-FFF2-40B4-BE49-F238E27FC236}">
                <a16:creationId xmlns:a16="http://schemas.microsoft.com/office/drawing/2014/main" id="{C640840E-7BAA-2319-F34D-537BC91A7765}"/>
              </a:ext>
            </a:extLst>
          </p:cNvPr>
          <p:cNvSpPr txBox="1"/>
          <p:nvPr/>
        </p:nvSpPr>
        <p:spPr>
          <a:xfrm>
            <a:off x="3650113" y="4431838"/>
            <a:ext cx="18432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Lawn Buddy</a:t>
            </a:r>
            <a:endParaRPr dirty="0">
              <a:solidFill>
                <a:schemeClr val="dk1"/>
              </a:solidFill>
              <a:latin typeface="Lato"/>
              <a:ea typeface="Lato"/>
              <a:cs typeface="Lato"/>
              <a:sym typeface="Lato"/>
            </a:endParaRPr>
          </a:p>
        </p:txBody>
      </p:sp>
      <p:sp>
        <p:nvSpPr>
          <p:cNvPr id="39" name="Google Shape;232;p36">
            <a:extLst>
              <a:ext uri="{FF2B5EF4-FFF2-40B4-BE49-F238E27FC236}">
                <a16:creationId xmlns:a16="http://schemas.microsoft.com/office/drawing/2014/main" id="{5FF7E2FB-625D-6EC5-BA31-950ADBE829EA}"/>
              </a:ext>
            </a:extLst>
          </p:cNvPr>
          <p:cNvSpPr/>
          <p:nvPr/>
        </p:nvSpPr>
        <p:spPr>
          <a:xfrm>
            <a:off x="4560256"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roup 39">
            <a:extLst>
              <a:ext uri="{FF2B5EF4-FFF2-40B4-BE49-F238E27FC236}">
                <a16:creationId xmlns:a16="http://schemas.microsoft.com/office/drawing/2014/main" id="{6AEF38ED-CF7C-D169-52AC-72E3CEDC05F8}"/>
              </a:ext>
            </a:extLst>
          </p:cNvPr>
          <p:cNvGrpSpPr/>
          <p:nvPr/>
        </p:nvGrpSpPr>
        <p:grpSpPr>
          <a:xfrm>
            <a:off x="3700104" y="1794338"/>
            <a:ext cx="1754701" cy="2240572"/>
            <a:chOff x="3696049" y="1794338"/>
            <a:chExt cx="1754701" cy="2240572"/>
          </a:xfrm>
        </p:grpSpPr>
        <p:sp>
          <p:nvSpPr>
            <p:cNvPr id="59" name="Google Shape;235;p36">
              <a:extLst>
                <a:ext uri="{FF2B5EF4-FFF2-40B4-BE49-F238E27FC236}">
                  <a16:creationId xmlns:a16="http://schemas.microsoft.com/office/drawing/2014/main" id="{9F621B7C-CAE3-D00F-C4CE-7999F35D6CBD}"/>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p36">
              <a:extLst>
                <a:ext uri="{FF2B5EF4-FFF2-40B4-BE49-F238E27FC236}">
                  <a16:creationId xmlns:a16="http://schemas.microsoft.com/office/drawing/2014/main" id="{1B5FF4FB-6DCC-F3FF-F3D7-71EAE2DE6793}"/>
                </a:ext>
              </a:extLst>
            </p:cNvPr>
            <p:cNvSpPr txBox="1"/>
            <p:nvPr/>
          </p:nvSpPr>
          <p:spPr>
            <a:xfrm>
              <a:off x="3696049" y="3225510"/>
              <a:ext cx="1754701"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Personalized lawn care plans based on lawn size, location, and specific needs</a:t>
              </a:r>
            </a:p>
            <a:p>
              <a:pPr lvl="0" algn="ctr"/>
              <a:endParaRPr lang="en-US" dirty="0">
                <a:solidFill>
                  <a:schemeClr val="dk1"/>
                </a:solidFill>
                <a:latin typeface="Lato"/>
                <a:ea typeface="Lato"/>
                <a:cs typeface="Lato"/>
                <a:sym typeface="Lato"/>
              </a:endParaRPr>
            </a:p>
          </p:txBody>
        </p:sp>
        <p:cxnSp>
          <p:nvCxnSpPr>
            <p:cNvPr id="61" name="Google Shape;244;p36">
              <a:extLst>
                <a:ext uri="{FF2B5EF4-FFF2-40B4-BE49-F238E27FC236}">
                  <a16:creationId xmlns:a16="http://schemas.microsoft.com/office/drawing/2014/main" id="{912F1050-5AD3-B524-F72D-4662AEFB4D89}"/>
                </a:ext>
              </a:extLst>
            </p:cNvPr>
            <p:cNvCxnSpPr>
              <a:cxnSpLocks/>
              <a:stCxn id="59"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sp>
        <p:nvSpPr>
          <p:cNvPr id="63" name="Google Shape;232;p36">
            <a:extLst>
              <a:ext uri="{FF2B5EF4-FFF2-40B4-BE49-F238E27FC236}">
                <a16:creationId xmlns:a16="http://schemas.microsoft.com/office/drawing/2014/main" id="{0502E4E7-6931-DA6C-2458-255E1AAD81FC}"/>
              </a:ext>
            </a:extLst>
          </p:cNvPr>
          <p:cNvSpPr/>
          <p:nvPr/>
        </p:nvSpPr>
        <p:spPr>
          <a:xfrm>
            <a:off x="5849452"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roup 127">
            <a:extLst>
              <a:ext uri="{FF2B5EF4-FFF2-40B4-BE49-F238E27FC236}">
                <a16:creationId xmlns:a16="http://schemas.microsoft.com/office/drawing/2014/main" id="{8A383A57-AA4B-335C-08B0-F198B021939C}"/>
              </a:ext>
            </a:extLst>
          </p:cNvPr>
          <p:cNvGrpSpPr/>
          <p:nvPr/>
        </p:nvGrpSpPr>
        <p:grpSpPr>
          <a:xfrm>
            <a:off x="5420664" y="1812486"/>
            <a:ext cx="1777076" cy="2229952"/>
            <a:chOff x="3683175" y="1794338"/>
            <a:chExt cx="1777076" cy="2229952"/>
          </a:xfrm>
        </p:grpSpPr>
        <p:sp>
          <p:nvSpPr>
            <p:cNvPr id="129" name="Google Shape;235;p36">
              <a:extLst>
                <a:ext uri="{FF2B5EF4-FFF2-40B4-BE49-F238E27FC236}">
                  <a16:creationId xmlns:a16="http://schemas.microsoft.com/office/drawing/2014/main" id="{7924555E-D160-8FDA-A5ED-3CC443E00C59}"/>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1;p36">
              <a:extLst>
                <a:ext uri="{FF2B5EF4-FFF2-40B4-BE49-F238E27FC236}">
                  <a16:creationId xmlns:a16="http://schemas.microsoft.com/office/drawing/2014/main" id="{E6AB7BE9-B809-CA49-1F5D-AF0D173E9046}"/>
                </a:ext>
              </a:extLst>
            </p:cNvPr>
            <p:cNvSpPr txBox="1"/>
            <p:nvPr/>
          </p:nvSpPr>
          <p:spPr>
            <a:xfrm>
              <a:off x="3683175" y="3214890"/>
              <a:ext cx="1777076"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Reliable and skilled lawn mowing service providers</a:t>
              </a:r>
            </a:p>
            <a:p>
              <a:pPr lvl="0" algn="ctr"/>
              <a:endParaRPr lang="en-US" dirty="0">
                <a:solidFill>
                  <a:schemeClr val="dk1"/>
                </a:solidFill>
                <a:latin typeface="Lato"/>
                <a:ea typeface="Lato"/>
                <a:cs typeface="Lato"/>
                <a:sym typeface="Lato"/>
              </a:endParaRPr>
            </a:p>
          </p:txBody>
        </p:sp>
        <p:cxnSp>
          <p:nvCxnSpPr>
            <p:cNvPr id="131" name="Google Shape;244;p36">
              <a:extLst>
                <a:ext uri="{FF2B5EF4-FFF2-40B4-BE49-F238E27FC236}">
                  <a16:creationId xmlns:a16="http://schemas.microsoft.com/office/drawing/2014/main" id="{994F0642-67D7-A4A4-504C-B6EEFB426774}"/>
                </a:ext>
              </a:extLst>
            </p:cNvPr>
            <p:cNvCxnSpPr>
              <a:cxnSpLocks/>
              <a:stCxn id="129"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35" name="Picture 134">
            <a:extLst>
              <a:ext uri="{FF2B5EF4-FFF2-40B4-BE49-F238E27FC236}">
                <a16:creationId xmlns:a16="http://schemas.microsoft.com/office/drawing/2014/main" id="{C382288C-B77C-0570-F116-941A5D66793A}"/>
              </a:ext>
            </a:extLst>
          </p:cNvPr>
          <p:cNvPicPr>
            <a:picLocks noChangeAspect="1"/>
          </p:cNvPicPr>
          <p:nvPr/>
        </p:nvPicPr>
        <p:blipFill>
          <a:blip r:embed="rId5"/>
          <a:stretch>
            <a:fillRect/>
          </a:stretch>
        </p:blipFill>
        <p:spPr>
          <a:xfrm>
            <a:off x="2668272" y="2006034"/>
            <a:ext cx="374904" cy="374904"/>
          </a:xfrm>
          <a:prstGeom prst="rect">
            <a:avLst/>
          </a:prstGeom>
        </p:spPr>
      </p:pic>
      <p:pic>
        <p:nvPicPr>
          <p:cNvPr id="139" name="Picture 138">
            <a:extLst>
              <a:ext uri="{FF2B5EF4-FFF2-40B4-BE49-F238E27FC236}">
                <a16:creationId xmlns:a16="http://schemas.microsoft.com/office/drawing/2014/main" id="{7C2E5041-C34B-8CA2-2354-0A3149570BCF}"/>
              </a:ext>
            </a:extLst>
          </p:cNvPr>
          <p:cNvPicPr>
            <a:picLocks noChangeAspect="1"/>
          </p:cNvPicPr>
          <p:nvPr/>
        </p:nvPicPr>
        <p:blipFill>
          <a:blip r:embed="rId6"/>
          <a:stretch>
            <a:fillRect/>
          </a:stretch>
        </p:blipFill>
        <p:spPr>
          <a:xfrm>
            <a:off x="4388316" y="2006034"/>
            <a:ext cx="374904" cy="374904"/>
          </a:xfrm>
          <a:prstGeom prst="rect">
            <a:avLst/>
          </a:prstGeom>
        </p:spPr>
      </p:pic>
      <p:pic>
        <p:nvPicPr>
          <p:cNvPr id="141" name="Picture 140">
            <a:extLst>
              <a:ext uri="{FF2B5EF4-FFF2-40B4-BE49-F238E27FC236}">
                <a16:creationId xmlns:a16="http://schemas.microsoft.com/office/drawing/2014/main" id="{BDC9B77E-D67F-E612-40D8-585D2BB71F6C}"/>
              </a:ext>
            </a:extLst>
          </p:cNvPr>
          <p:cNvPicPr>
            <a:picLocks noChangeAspect="1"/>
          </p:cNvPicPr>
          <p:nvPr/>
        </p:nvPicPr>
        <p:blipFill>
          <a:blip r:embed="rId7"/>
          <a:stretch>
            <a:fillRect/>
          </a:stretch>
        </p:blipFill>
        <p:spPr>
          <a:xfrm>
            <a:off x="6121750" y="2006034"/>
            <a:ext cx="374904" cy="374904"/>
          </a:xfrm>
          <a:prstGeom prst="rect">
            <a:avLst/>
          </a:prstGeom>
        </p:spPr>
      </p:pic>
      <p:pic>
        <p:nvPicPr>
          <p:cNvPr id="142" name="Picture 141">
            <a:extLst>
              <a:ext uri="{FF2B5EF4-FFF2-40B4-BE49-F238E27FC236}">
                <a16:creationId xmlns:a16="http://schemas.microsoft.com/office/drawing/2014/main" id="{B0C7EC74-F287-5582-791D-93A8DC8B056B}"/>
              </a:ext>
            </a:extLst>
          </p:cNvPr>
          <p:cNvPicPr>
            <a:picLocks noChangeAspect="1"/>
          </p:cNvPicPr>
          <p:nvPr/>
        </p:nvPicPr>
        <p:blipFill>
          <a:blip r:embed="rId8"/>
          <a:stretch>
            <a:fillRect/>
          </a:stretch>
        </p:blipFill>
        <p:spPr>
          <a:xfrm>
            <a:off x="7774227" y="2006034"/>
            <a:ext cx="374904" cy="3749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anim calcmode="lin" valueType="num">
                                      <p:cBhvr>
                                        <p:cTn id="29" dur="1000" fill="hold"/>
                                        <p:tgtEl>
                                          <p:spTgt spid="40"/>
                                        </p:tgtEl>
                                        <p:attrNameLst>
                                          <p:attrName>ppt_x</p:attrName>
                                        </p:attrNameLst>
                                      </p:cBhvr>
                                      <p:tavLst>
                                        <p:tav tm="0">
                                          <p:val>
                                            <p:strVal val="#ppt_x"/>
                                          </p:val>
                                        </p:tav>
                                        <p:tav tm="100000">
                                          <p:val>
                                            <p:strVal val="#ppt_x"/>
                                          </p:val>
                                        </p:tav>
                                      </p:tavLst>
                                    </p:anim>
                                    <p:anim calcmode="lin" valueType="num">
                                      <p:cBhvr>
                                        <p:cTn id="3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1000"/>
                                        <p:tgtEl>
                                          <p:spTgt spid="128"/>
                                        </p:tgtEl>
                                      </p:cBhvr>
                                    </p:animEffect>
                                    <p:anim calcmode="lin" valueType="num">
                                      <p:cBhvr>
                                        <p:cTn id="36" dur="1000" fill="hold"/>
                                        <p:tgtEl>
                                          <p:spTgt spid="128"/>
                                        </p:tgtEl>
                                        <p:attrNameLst>
                                          <p:attrName>ppt_x</p:attrName>
                                        </p:attrNameLst>
                                      </p:cBhvr>
                                      <p:tavLst>
                                        <p:tav tm="0">
                                          <p:val>
                                            <p:strVal val="#ppt_x"/>
                                          </p:val>
                                        </p:tav>
                                        <p:tav tm="100000">
                                          <p:val>
                                            <p:strVal val="#ppt_x"/>
                                          </p:val>
                                        </p:tav>
                                      </p:tavLst>
                                    </p:anim>
                                    <p:anim calcmode="lin" valueType="num">
                                      <p:cBhvr>
                                        <p:cTn id="37"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91744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Key Customer Problem(s)</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414424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Proposed Solution – MVP</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120923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Problem-Solution Fit &amp; Market Validation</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287702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Market Size</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127567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Competitive Advantage &amp; Value Proposition</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208492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387530"/>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Overview</a:t>
            </a:r>
            <a:endParaRPr sz="2000"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7AE4FD98-0196-0033-90E6-E7406796F131}"/>
              </a:ext>
            </a:extLst>
          </p:cNvPr>
          <p:cNvSpPr txBox="1"/>
          <p:nvPr/>
        </p:nvSpPr>
        <p:spPr>
          <a:xfrm>
            <a:off x="720000" y="1121800"/>
            <a:ext cx="8231550" cy="230832"/>
          </a:xfrm>
          <a:prstGeom prst="rect">
            <a:avLst/>
          </a:prstGeom>
          <a:noFill/>
        </p:spPr>
        <p:txBody>
          <a:bodyPr wrap="square">
            <a:spAutoFit/>
          </a:bodyPr>
          <a:lstStyle/>
          <a:p>
            <a:pPr marL="228600" indent="-228600">
              <a:buFont typeface="+mj-lt"/>
              <a:buAutoNum type="arabicPeriod"/>
            </a:pPr>
            <a:r>
              <a:rPr lang="en-US" sz="900" dirty="0">
                <a:latin typeface="Lato" panose="020F0502020204030203" pitchFamily="34" charset="0"/>
                <a:ea typeface="Lato" panose="020F0502020204030203" pitchFamily="34" charset="0"/>
                <a:cs typeface="Lato" panose="020F0502020204030203" pitchFamily="34" charset="0"/>
              </a:rPr>
              <a:t>Fill</a:t>
            </a:r>
          </a:p>
        </p:txBody>
      </p:sp>
    </p:spTree>
    <p:extLst>
      <p:ext uri="{BB962C8B-B14F-4D97-AF65-F5344CB8AC3E}">
        <p14:creationId xmlns:p14="http://schemas.microsoft.com/office/powerpoint/2010/main" val="2930568734"/>
      </p:ext>
    </p:extLst>
  </p:cSld>
  <p:clrMapOvr>
    <a:masterClrMapping/>
  </p:clrMapOvr>
</p:sld>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6386</TotalTime>
  <Words>2180</Words>
  <Application>Microsoft Macintosh PowerPoint</Application>
  <PresentationFormat>On-screen Show (16:9)</PresentationFormat>
  <Paragraphs>241</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Poppins</vt:lpstr>
      <vt:lpstr>Lato</vt:lpstr>
      <vt:lpstr>Arial</vt:lpstr>
      <vt:lpstr>Times New Roman</vt:lpstr>
      <vt:lpstr>Bungee</vt:lpstr>
      <vt:lpstr>PT Sans</vt:lpstr>
      <vt:lpstr>Open Sans</vt:lpstr>
      <vt:lpstr>Poppins SemiBold</vt:lpstr>
      <vt:lpstr>Elegant, Modern Milky White Company Profile by Slidesgo</vt:lpstr>
      <vt:lpstr>Lawn Buddy “The cutting hedge technology”</vt:lpstr>
      <vt:lpstr>Venture Concept</vt:lpstr>
      <vt:lpstr>Target Customer Segment</vt:lpstr>
      <vt:lpstr>Key Customer Problem(s)</vt:lpstr>
      <vt:lpstr>Proposed Solution – MVP</vt:lpstr>
      <vt:lpstr>Problem-Solution Fit &amp; Market Validation</vt:lpstr>
      <vt:lpstr>Market Size</vt:lpstr>
      <vt:lpstr>Competitive Advantage &amp; Value Proposition</vt:lpstr>
      <vt:lpstr>Business Model Overview</vt:lpstr>
      <vt:lpstr>Unit Economics – Gross Margins, Operating Margins, Cashflows</vt:lpstr>
      <vt:lpstr>Growth &amp; Strategy &amp; Funding Needs</vt:lpstr>
      <vt:lpstr>PowerPoint Presentation</vt:lpstr>
      <vt:lpstr>Business Model Canvas</vt:lpstr>
      <vt:lpstr>Financial Models: Gross Margin Model</vt:lpstr>
      <vt:lpstr>Financial Models: Operating Model</vt:lpstr>
      <vt:lpstr>Financial Models: Working Capital Model</vt:lpstr>
      <vt:lpstr>Financial Models: Financing Model</vt:lpstr>
      <vt:lpstr>AI Operating Model: Scalability Analysis</vt:lpstr>
      <vt:lpstr>AI Operating Model: Viability &amp; Sustainability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390</cp:revision>
  <dcterms:modified xsi:type="dcterms:W3CDTF">2023-08-04T20:55:33Z</dcterms:modified>
</cp:coreProperties>
</file>