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340" r:id="rId4"/>
    <p:sldId id="349" r:id="rId5"/>
    <p:sldId id="341" r:id="rId6"/>
    <p:sldId id="266" r:id="rId7"/>
    <p:sldId id="343" r:id="rId8"/>
    <p:sldId id="344" r:id="rId9"/>
    <p:sldId id="345" r:id="rId10"/>
    <p:sldId id="346" r:id="rId11"/>
    <p:sldId id="347" r:id="rId12"/>
    <p:sldId id="348" r:id="rId13"/>
  </p:sldIdLst>
  <p:sldSz cx="9144000" cy="5143500" type="screen16x9"/>
  <p:notesSz cx="6858000" cy="9144000"/>
  <p:embeddedFontLst>
    <p:embeddedFont>
      <p:font typeface="Bungee" panose="020B0604020202020204" pitchFamily="34" charset="0"/>
      <p:regular r:id="rId15"/>
    </p:embeddedFon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pitchFamily="2" charset="77"/>
      <p:regular r:id="rId24"/>
      <p:bold r:id="rId25"/>
      <p:italic r:id="rId26"/>
      <p:boldItalic r:id="rId27"/>
    </p:embeddedFont>
    <p:embeddedFont>
      <p:font typeface="Poppins SemiBold" panose="020B0604020202020204" pitchFamily="34" charset="0"/>
      <p:regular r:id="rId28"/>
      <p:bold r:id="rId29"/>
      <p:italic r:id="rId30"/>
      <p:boldItalic r:id="rId31"/>
    </p:embeddedFont>
    <p:embeddedFont>
      <p:font typeface="PT Sans" panose="020B0503020203020204" pitchFamily="34" charset="77"/>
      <p:regular r:id="rId32"/>
      <p:bold r:id="rId33"/>
      <p:italic r:id="rId34"/>
      <p:boldItalic r:id="rId35"/>
    </p:embeddedFont>
    <p:embeddedFont>
      <p:font typeface="Roboto Condensed Light" panose="020F0302020204030204"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3F3F3"/>
    <a:srgbClr val="F9F9F9"/>
    <a:srgbClr val="ED8F00"/>
    <a:srgbClr val="FF8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95"/>
    <p:restoredTop sz="91497" autoAdjust="0"/>
  </p:normalViewPr>
  <p:slideViewPr>
    <p:cSldViewPr snapToGrid="0">
      <p:cViewPr>
        <p:scale>
          <a:sx n="138" d="100"/>
          <a:sy n="138" d="100"/>
        </p:scale>
        <p:origin x="384"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Lawn Buddy's scalability is underpinned by a robust financial foundation, diverse revenue streams, efficient cost management, strategic allocation of startup investments, growing operating performance, and available net startup funds. With a comprehensive approach to scaling, Lawn Buddy is positioned to capitalize on the expanding lawn care market, driving continuous innovation, geographic expansion, and enhanced customer experiences.</a:t>
            </a:r>
            <a:endParaRPr dirty="0"/>
          </a:p>
        </p:txBody>
      </p:sp>
    </p:spTree>
    <p:extLst>
      <p:ext uri="{BB962C8B-B14F-4D97-AF65-F5344CB8AC3E}">
        <p14:creationId xmlns:p14="http://schemas.microsoft.com/office/powerpoint/2010/main" val="380661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summation, Lawn Buddy's strategic growth plan, financial performance, and market potential warrant a post-money valuation of $25 million. This valuation, driven by a $5 million financing round for 20% equity, reflects the company's strategic direction, commitment to innovation, and readiness to capture a substantial share of the dynamic lawn care industry.</a:t>
            </a:r>
          </a:p>
        </p:txBody>
      </p:sp>
    </p:spTree>
    <p:extLst>
      <p:ext uri="{BB962C8B-B14F-4D97-AF65-F5344CB8AC3E}">
        <p14:creationId xmlns:p14="http://schemas.microsoft.com/office/powerpoint/2010/main" val="239846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31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customer personas highlight the diverse needs and pain points of two distinct segments targeted by Lawn Buddy. By addressing the specific goals and challenges of middle-aged homeowners and commercial property managers, Lawn Buddy can tailor its value propositions to provide maximum value and convenience to each customer group.</a:t>
            </a:r>
            <a:endParaRPr dirty="0"/>
          </a:p>
        </p:txBody>
      </p:sp>
    </p:spTree>
    <p:extLst>
      <p:ext uri="{BB962C8B-B14F-4D97-AF65-F5344CB8AC3E}">
        <p14:creationId xmlns:p14="http://schemas.microsoft.com/office/powerpoint/2010/main" val="15126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understanding and addressing these customer problems, Lawn Buddy can create a tailored solution that truly resonates with its target customers, whether they are middle-aged homeowners or commercial property managers.</a:t>
            </a:r>
          </a:p>
        </p:txBody>
      </p:sp>
    </p:spTree>
    <p:extLst>
      <p:ext uri="{BB962C8B-B14F-4D97-AF65-F5344CB8AC3E}">
        <p14:creationId xmlns:p14="http://schemas.microsoft.com/office/powerpoint/2010/main" val="16519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b3942b98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b3942b98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buNone/>
            </a:pPr>
            <a:endParaRPr 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94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415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a90a5133_1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a90a5133_1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13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189" lvl="0" indent="-342892" rtl="0">
              <a:lnSpc>
                <a:spcPct val="100000"/>
              </a:lnSpc>
              <a:spcBef>
                <a:spcPts val="0"/>
              </a:spcBef>
              <a:spcAft>
                <a:spcPts val="0"/>
              </a:spcAft>
              <a:buSzPts val="1800"/>
              <a:buChar char="●"/>
              <a:defRPr/>
            </a:lvl1pPr>
            <a:lvl2pPr marL="914378" lvl="1" indent="-317492" rtl="0">
              <a:lnSpc>
                <a:spcPct val="115000"/>
              </a:lnSpc>
              <a:spcBef>
                <a:spcPts val="1000"/>
              </a:spcBef>
              <a:spcAft>
                <a:spcPts val="0"/>
              </a:spcAft>
              <a:buSzPts val="1400"/>
              <a:buChar char="○"/>
              <a:defRPr/>
            </a:lvl2pPr>
            <a:lvl3pPr marL="1371566" lvl="2" indent="-317492" rtl="0">
              <a:lnSpc>
                <a:spcPct val="115000"/>
              </a:lnSpc>
              <a:spcBef>
                <a:spcPts val="1600"/>
              </a:spcBef>
              <a:spcAft>
                <a:spcPts val="0"/>
              </a:spcAft>
              <a:buSzPts val="1400"/>
              <a:buChar char="■"/>
              <a:defRPr/>
            </a:lvl3pPr>
            <a:lvl4pPr marL="1828754" lvl="3" indent="-317492" rtl="0">
              <a:lnSpc>
                <a:spcPct val="115000"/>
              </a:lnSpc>
              <a:spcBef>
                <a:spcPts val="1600"/>
              </a:spcBef>
              <a:spcAft>
                <a:spcPts val="0"/>
              </a:spcAft>
              <a:buSzPts val="1400"/>
              <a:buChar char="●"/>
              <a:defRPr/>
            </a:lvl4pPr>
            <a:lvl5pPr marL="2285943" lvl="4" indent="-317492" rtl="0">
              <a:lnSpc>
                <a:spcPct val="115000"/>
              </a:lnSpc>
              <a:spcBef>
                <a:spcPts val="1600"/>
              </a:spcBef>
              <a:spcAft>
                <a:spcPts val="0"/>
              </a:spcAft>
              <a:buSzPts val="1400"/>
              <a:buChar char="○"/>
              <a:defRPr/>
            </a:lvl5pPr>
            <a:lvl6pPr marL="2743132" lvl="5" indent="-317492" rtl="0">
              <a:lnSpc>
                <a:spcPct val="115000"/>
              </a:lnSpc>
              <a:spcBef>
                <a:spcPts val="1600"/>
              </a:spcBef>
              <a:spcAft>
                <a:spcPts val="0"/>
              </a:spcAft>
              <a:buSzPts val="1400"/>
              <a:buChar char="■"/>
              <a:defRPr/>
            </a:lvl6pPr>
            <a:lvl7pPr marL="3200320" lvl="6" indent="-317492" rtl="0">
              <a:lnSpc>
                <a:spcPct val="115000"/>
              </a:lnSpc>
              <a:spcBef>
                <a:spcPts val="1600"/>
              </a:spcBef>
              <a:spcAft>
                <a:spcPts val="0"/>
              </a:spcAft>
              <a:buSzPts val="1400"/>
              <a:buChar char="●"/>
              <a:defRPr/>
            </a:lvl7pPr>
            <a:lvl8pPr marL="3657509" lvl="7" indent="-317492" rtl="0">
              <a:lnSpc>
                <a:spcPct val="115000"/>
              </a:lnSpc>
              <a:spcBef>
                <a:spcPts val="1600"/>
              </a:spcBef>
              <a:spcAft>
                <a:spcPts val="0"/>
              </a:spcAft>
              <a:buSzPts val="1400"/>
              <a:buChar char="○"/>
              <a:defRPr/>
            </a:lvl8pPr>
            <a:lvl9pPr marL="4114697" lvl="8" indent="-317492"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userDrawn="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4990513"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0" name="Google Shape;20;p5"/>
          <p:cNvSpPr txBox="1">
            <a:spLocks noGrp="1"/>
          </p:cNvSpPr>
          <p:nvPr>
            <p:ph type="subTitle" idx="2"/>
          </p:nvPr>
        </p:nvSpPr>
        <p:spPr>
          <a:xfrm>
            <a:off x="4990513"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3"/>
          </p:nvPr>
        </p:nvSpPr>
        <p:spPr>
          <a:xfrm flipH="1">
            <a:off x="906888" y="2464352"/>
            <a:ext cx="3246600" cy="4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ungee"/>
              <a:buNone/>
              <a:defRPr sz="2500">
                <a:latin typeface="Poppins SemiBold"/>
                <a:ea typeface="Poppins SemiBold"/>
                <a:cs typeface="Poppins SemiBold"/>
                <a:sym typeface="Poppins SemiBold"/>
              </a:defRPr>
            </a:lvl1pPr>
            <a:lvl2pPr lvl="1" algn="ctr" rtl="0">
              <a:lnSpc>
                <a:spcPct val="100000"/>
              </a:lnSpc>
              <a:spcBef>
                <a:spcPts val="0"/>
              </a:spcBef>
              <a:spcAft>
                <a:spcPts val="0"/>
              </a:spcAft>
              <a:buSzPts val="2500"/>
              <a:buFont typeface="Bungee"/>
              <a:buNone/>
              <a:defRPr sz="2500">
                <a:latin typeface="Bungee"/>
                <a:ea typeface="Bungee"/>
                <a:cs typeface="Bungee"/>
                <a:sym typeface="Bungee"/>
              </a:defRPr>
            </a:lvl2pPr>
            <a:lvl3pPr lvl="2" algn="ctr" rtl="0">
              <a:lnSpc>
                <a:spcPct val="100000"/>
              </a:lnSpc>
              <a:spcBef>
                <a:spcPts val="0"/>
              </a:spcBef>
              <a:spcAft>
                <a:spcPts val="0"/>
              </a:spcAft>
              <a:buSzPts val="2500"/>
              <a:buFont typeface="Bungee"/>
              <a:buNone/>
              <a:defRPr sz="2500">
                <a:latin typeface="Bungee"/>
                <a:ea typeface="Bungee"/>
                <a:cs typeface="Bungee"/>
                <a:sym typeface="Bungee"/>
              </a:defRPr>
            </a:lvl3pPr>
            <a:lvl4pPr lvl="3" algn="ctr" rtl="0">
              <a:lnSpc>
                <a:spcPct val="100000"/>
              </a:lnSpc>
              <a:spcBef>
                <a:spcPts val="0"/>
              </a:spcBef>
              <a:spcAft>
                <a:spcPts val="0"/>
              </a:spcAft>
              <a:buSzPts val="2500"/>
              <a:buFont typeface="Bungee"/>
              <a:buNone/>
              <a:defRPr sz="2500">
                <a:latin typeface="Bungee"/>
                <a:ea typeface="Bungee"/>
                <a:cs typeface="Bungee"/>
                <a:sym typeface="Bungee"/>
              </a:defRPr>
            </a:lvl4pPr>
            <a:lvl5pPr lvl="4" algn="ctr" rtl="0">
              <a:lnSpc>
                <a:spcPct val="100000"/>
              </a:lnSpc>
              <a:spcBef>
                <a:spcPts val="0"/>
              </a:spcBef>
              <a:spcAft>
                <a:spcPts val="0"/>
              </a:spcAft>
              <a:buSzPts val="2500"/>
              <a:buFont typeface="Bungee"/>
              <a:buNone/>
              <a:defRPr sz="2500">
                <a:latin typeface="Bungee"/>
                <a:ea typeface="Bungee"/>
                <a:cs typeface="Bungee"/>
                <a:sym typeface="Bungee"/>
              </a:defRPr>
            </a:lvl5pPr>
            <a:lvl6pPr lvl="5" algn="ctr" rtl="0">
              <a:lnSpc>
                <a:spcPct val="100000"/>
              </a:lnSpc>
              <a:spcBef>
                <a:spcPts val="0"/>
              </a:spcBef>
              <a:spcAft>
                <a:spcPts val="0"/>
              </a:spcAft>
              <a:buSzPts val="2500"/>
              <a:buFont typeface="Bungee"/>
              <a:buNone/>
              <a:defRPr sz="2500">
                <a:latin typeface="Bungee"/>
                <a:ea typeface="Bungee"/>
                <a:cs typeface="Bungee"/>
                <a:sym typeface="Bungee"/>
              </a:defRPr>
            </a:lvl6pPr>
            <a:lvl7pPr lvl="6" algn="ctr" rtl="0">
              <a:lnSpc>
                <a:spcPct val="100000"/>
              </a:lnSpc>
              <a:spcBef>
                <a:spcPts val="0"/>
              </a:spcBef>
              <a:spcAft>
                <a:spcPts val="0"/>
              </a:spcAft>
              <a:buSzPts val="2500"/>
              <a:buFont typeface="Bungee"/>
              <a:buNone/>
              <a:defRPr sz="2500">
                <a:latin typeface="Bungee"/>
                <a:ea typeface="Bungee"/>
                <a:cs typeface="Bungee"/>
                <a:sym typeface="Bungee"/>
              </a:defRPr>
            </a:lvl7pPr>
            <a:lvl8pPr lvl="7" algn="ctr" rtl="0">
              <a:lnSpc>
                <a:spcPct val="100000"/>
              </a:lnSpc>
              <a:spcBef>
                <a:spcPts val="0"/>
              </a:spcBef>
              <a:spcAft>
                <a:spcPts val="0"/>
              </a:spcAft>
              <a:buSzPts val="2500"/>
              <a:buFont typeface="Bungee"/>
              <a:buNone/>
              <a:defRPr sz="2500">
                <a:latin typeface="Bungee"/>
                <a:ea typeface="Bungee"/>
                <a:cs typeface="Bungee"/>
                <a:sym typeface="Bungee"/>
              </a:defRPr>
            </a:lvl8pPr>
            <a:lvl9pPr lvl="8" algn="ctr" rtl="0">
              <a:lnSpc>
                <a:spcPct val="100000"/>
              </a:lnSpc>
              <a:spcBef>
                <a:spcPts val="0"/>
              </a:spcBef>
              <a:spcAft>
                <a:spcPts val="0"/>
              </a:spcAft>
              <a:buSzPts val="2500"/>
              <a:buFont typeface="Bungee"/>
              <a:buNone/>
              <a:defRPr sz="2500">
                <a:latin typeface="Bungee"/>
                <a:ea typeface="Bungee"/>
                <a:cs typeface="Bungee"/>
                <a:sym typeface="Bungee"/>
              </a:defRPr>
            </a:lvl9pPr>
          </a:lstStyle>
          <a:p>
            <a:endParaRPr/>
          </a:p>
        </p:txBody>
      </p:sp>
      <p:sp>
        <p:nvSpPr>
          <p:cNvPr id="22" name="Google Shape;22;p5"/>
          <p:cNvSpPr txBox="1">
            <a:spLocks noGrp="1"/>
          </p:cNvSpPr>
          <p:nvPr>
            <p:ph type="subTitle" idx="4"/>
          </p:nvPr>
        </p:nvSpPr>
        <p:spPr>
          <a:xfrm flipH="1">
            <a:off x="906888" y="2916450"/>
            <a:ext cx="3246600" cy="95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37096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254015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6" r:id="rId13"/>
    <p:sldLayoutId id="2147483669" r:id="rId14"/>
    <p:sldLayoutId id="2147483670" r:id="rId15"/>
    <p:sldLayoutId id="2147483671" r:id="rId16"/>
    <p:sldLayoutId id="2147483672" r:id="rId17"/>
    <p:sldLayoutId id="2147483673" r:id="rId18"/>
    <p:sldLayoutId id="2147483675" r:id="rId19"/>
    <p:sldLayoutId id="2147483676"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6.jpg"/><Relationship Id="rId7" Type="http://schemas.openxmlformats.org/officeDocument/2006/relationships/image" Target="../media/image33.png"/><Relationship Id="rId12"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20.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6.jp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algn="ctr"/>
            <a:r>
              <a:rPr lang="en" sz="4100" dirty="0"/>
              <a:t>Lawn Buddy</a:t>
            </a:r>
            <a:endParaRPr sz="4100" dirty="0"/>
          </a:p>
          <a:p>
            <a:pPr algn="ct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7"/>
            <a:ext cx="4123200" cy="1215091"/>
          </a:xfrm>
          <a:prstGeom prst="rect">
            <a:avLst/>
          </a:prstGeom>
        </p:spPr>
        <p:txBody>
          <a:bodyPr spcFirstLastPara="1" wrap="square" lIns="91425" tIns="91425" rIns="91425" bIns="91425" anchor="t" anchorCtr="0">
            <a:noAutofit/>
          </a:bodyPr>
          <a:lstStyle/>
          <a:p>
            <a:pPr marL="0" indent="0" algn="ctr">
              <a:lnSpc>
                <a:spcPct val="150000"/>
              </a:lnSpc>
            </a:pPr>
            <a:r>
              <a:rPr lang="en" sz="1400" dirty="0"/>
              <a:t>Gasser Ahmed</a:t>
            </a:r>
            <a:endParaRPr sz="1400" dirty="0"/>
          </a:p>
          <a:p>
            <a:pPr marL="0" indent="0" algn="ctr">
              <a:lnSpc>
                <a:spcPct val="150000"/>
              </a:lnSpc>
            </a:pPr>
            <a:r>
              <a:rPr lang="en-US" sz="1400" dirty="0"/>
              <a:t>MGT 5824</a:t>
            </a:r>
          </a:p>
          <a:p>
            <a:pPr marL="0" indent="0" algn="ctr">
              <a:lnSpc>
                <a:spcPct val="150000"/>
              </a:lnSpc>
            </a:pPr>
            <a:r>
              <a:rPr lang="en-US" sz="1400" dirty="0"/>
              <a:t>8/4/2023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3065818" y="2784075"/>
            <a:ext cx="3012363"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Final Venture Concept Pitch</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1492"/>
    </mc:Choice>
    <mc:Fallback xmlns="">
      <p:transition advTm="114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46657"/>
            <a:ext cx="7671552" cy="664500"/>
          </a:xfrm>
          <a:prstGeom prst="rect">
            <a:avLst/>
          </a:prstGeom>
        </p:spPr>
        <p:txBody>
          <a:bodyPr spcFirstLastPara="1" wrap="square" lIns="91425" tIns="91425" rIns="91425" bIns="91425" anchor="t" anchorCtr="0">
            <a:noAutofit/>
          </a:bodyPr>
          <a:lstStyle/>
          <a:p>
            <a:pPr>
              <a:lnSpc>
                <a:spcPct val="150000"/>
              </a:lnSpc>
            </a:pPr>
            <a:r>
              <a:rPr lang="en-US" sz="1800" dirty="0"/>
              <a:t>Business Model Overview</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8C073D0B-1492-FD32-8429-A3909FE811D1}"/>
              </a:ext>
            </a:extLst>
          </p:cNvPr>
          <p:cNvCxnSpPr>
            <a:cxnSpLocks/>
          </p:cNvCxnSpPr>
          <p:nvPr/>
        </p:nvCxnSpPr>
        <p:spPr>
          <a:xfrm>
            <a:off x="6072141"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14E6D14-3841-5CD2-0A33-6BAFB41C74E3}"/>
              </a:ext>
            </a:extLst>
          </p:cNvPr>
          <p:cNvCxnSpPr>
            <a:cxnSpLocks/>
          </p:cNvCxnSpPr>
          <p:nvPr/>
        </p:nvCxnSpPr>
        <p:spPr>
          <a:xfrm>
            <a:off x="3239385" y="1052030"/>
            <a:ext cx="0" cy="401070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5318796-CD96-948B-85D1-73126F21A195}"/>
              </a:ext>
            </a:extLst>
          </p:cNvPr>
          <p:cNvCxnSpPr>
            <a:cxnSpLocks/>
          </p:cNvCxnSpPr>
          <p:nvPr/>
        </p:nvCxnSpPr>
        <p:spPr>
          <a:xfrm>
            <a:off x="324966" y="2456956"/>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CD20A1D-A8FE-5F7C-9E90-50246F835808}"/>
              </a:ext>
            </a:extLst>
          </p:cNvPr>
          <p:cNvCxnSpPr>
            <a:cxnSpLocks/>
          </p:cNvCxnSpPr>
          <p:nvPr/>
        </p:nvCxnSpPr>
        <p:spPr>
          <a:xfrm>
            <a:off x="324966" y="3660430"/>
            <a:ext cx="8626187" cy="133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5592EFF5-8B33-26F1-60D6-53D2C85F36DE}"/>
              </a:ext>
            </a:extLst>
          </p:cNvPr>
          <p:cNvSpPr/>
          <p:nvPr/>
        </p:nvSpPr>
        <p:spPr>
          <a:xfrm>
            <a:off x="325363" y="1052030"/>
            <a:ext cx="8625790" cy="4010700"/>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7" name="Google Shape;157;p29">
            <a:extLst>
              <a:ext uri="{FF2B5EF4-FFF2-40B4-BE49-F238E27FC236}">
                <a16:creationId xmlns:a16="http://schemas.microsoft.com/office/drawing/2014/main" id="{07D7083E-B3AB-DFAB-491E-5777042DE365}"/>
              </a:ext>
            </a:extLst>
          </p:cNvPr>
          <p:cNvSpPr txBox="1">
            <a:spLocks/>
          </p:cNvSpPr>
          <p:nvPr/>
        </p:nvSpPr>
        <p:spPr>
          <a:xfrm flipH="1">
            <a:off x="1114572" y="1126063"/>
            <a:ext cx="11355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Partners</a:t>
            </a:r>
          </a:p>
        </p:txBody>
      </p:sp>
      <p:sp>
        <p:nvSpPr>
          <p:cNvPr id="9" name="Google Shape;158;p29">
            <a:extLst>
              <a:ext uri="{FF2B5EF4-FFF2-40B4-BE49-F238E27FC236}">
                <a16:creationId xmlns:a16="http://schemas.microsoft.com/office/drawing/2014/main" id="{C79E21B4-4A0C-C421-1B6D-DE7E4828F467}"/>
              </a:ext>
            </a:extLst>
          </p:cNvPr>
          <p:cNvSpPr txBox="1">
            <a:spLocks/>
          </p:cNvSpPr>
          <p:nvPr/>
        </p:nvSpPr>
        <p:spPr>
          <a:xfrm flipH="1">
            <a:off x="1114683" y="1271202"/>
            <a:ext cx="2020164" cy="1110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Lawn care service providers (individual contractors or companies)</a:t>
            </a:r>
          </a:p>
          <a:p>
            <a:pPr marL="171450" indent="-171450" algn="l">
              <a:buSzPct val="100000"/>
              <a:buFont typeface="Arial" panose="020B0604020202020204" pitchFamily="34" charset="0"/>
              <a:buChar char="•"/>
            </a:pPr>
            <a:r>
              <a:rPr lang="en-US" sz="700" dirty="0"/>
              <a:t>GPS and mapping services for location tracking</a:t>
            </a:r>
          </a:p>
          <a:p>
            <a:pPr marL="171450" indent="-171450" algn="l">
              <a:buSzPct val="100000"/>
              <a:buFont typeface="Arial" panose="020B0604020202020204" pitchFamily="34" charset="0"/>
              <a:buChar char="•"/>
            </a:pPr>
            <a:r>
              <a:rPr lang="en-US" sz="700" dirty="0"/>
              <a:t>Payment gateway providers</a:t>
            </a:r>
          </a:p>
          <a:p>
            <a:pPr marL="171450" indent="-171450" algn="l">
              <a:buSzPct val="100000"/>
              <a:buFont typeface="Arial" panose="020B0604020202020204" pitchFamily="34" charset="0"/>
              <a:buChar char="•"/>
            </a:pPr>
            <a:r>
              <a:rPr lang="en-US" sz="700" dirty="0"/>
              <a:t>AI and data analytics companies for AI technology integration</a:t>
            </a:r>
          </a:p>
          <a:p>
            <a:pPr marL="171450" indent="-171450" algn="l">
              <a:buSzPct val="100000"/>
              <a:buFont typeface="Arial" panose="020B0604020202020204" pitchFamily="34" charset="0"/>
              <a:buChar char="•"/>
            </a:pPr>
            <a:r>
              <a:rPr lang="en-US" sz="700" dirty="0"/>
              <a:t>Marketing and advertising partners for promoting the app</a:t>
            </a:r>
          </a:p>
        </p:txBody>
      </p:sp>
      <p:sp>
        <p:nvSpPr>
          <p:cNvPr id="10" name="Google Shape;159;p29">
            <a:extLst>
              <a:ext uri="{FF2B5EF4-FFF2-40B4-BE49-F238E27FC236}">
                <a16:creationId xmlns:a16="http://schemas.microsoft.com/office/drawing/2014/main" id="{3BE5AF34-AE19-37AE-73D1-2B417C1F8BD8}"/>
              </a:ext>
            </a:extLst>
          </p:cNvPr>
          <p:cNvSpPr/>
          <p:nvPr/>
        </p:nvSpPr>
        <p:spPr>
          <a:xfrm>
            <a:off x="396097" y="112181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0;p29">
            <a:extLst>
              <a:ext uri="{FF2B5EF4-FFF2-40B4-BE49-F238E27FC236}">
                <a16:creationId xmlns:a16="http://schemas.microsoft.com/office/drawing/2014/main" id="{4D0B3772-63C5-EACC-3E5F-83577EC78AA0}"/>
              </a:ext>
            </a:extLst>
          </p:cNvPr>
          <p:cNvSpPr txBox="1">
            <a:spLocks/>
          </p:cNvSpPr>
          <p:nvPr/>
        </p:nvSpPr>
        <p:spPr>
          <a:xfrm flipH="1">
            <a:off x="6946665" y="2537169"/>
            <a:ext cx="1722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Segments</a:t>
            </a:r>
          </a:p>
        </p:txBody>
      </p:sp>
      <p:sp>
        <p:nvSpPr>
          <p:cNvPr id="12" name="Google Shape;161;p29">
            <a:extLst>
              <a:ext uri="{FF2B5EF4-FFF2-40B4-BE49-F238E27FC236}">
                <a16:creationId xmlns:a16="http://schemas.microsoft.com/office/drawing/2014/main" id="{C4E2311C-3980-E6A8-9F20-D474163F8886}"/>
              </a:ext>
            </a:extLst>
          </p:cNvPr>
          <p:cNvSpPr txBox="1">
            <a:spLocks/>
          </p:cNvSpPr>
          <p:nvPr/>
        </p:nvSpPr>
        <p:spPr>
          <a:xfrm flipH="1">
            <a:off x="6946615" y="2682307"/>
            <a:ext cx="1892822" cy="63390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Middle-aged and older residential homeowners with lawns/gardens</a:t>
            </a:r>
          </a:p>
          <a:p>
            <a:pPr marL="171450" indent="-171450" algn="l">
              <a:buSzPct val="100000"/>
              <a:buFont typeface="Arial" panose="020B0604020202020204" pitchFamily="34" charset="0"/>
              <a:buChar char="•"/>
            </a:pPr>
            <a:r>
              <a:rPr lang="en-US" sz="700" dirty="0"/>
              <a:t>Commercial properties with lawns/gardens (e.g., offices, hotels, schools, parks)</a:t>
            </a:r>
          </a:p>
        </p:txBody>
      </p:sp>
      <p:sp>
        <p:nvSpPr>
          <p:cNvPr id="13" name="Google Shape;162;p29">
            <a:extLst>
              <a:ext uri="{FF2B5EF4-FFF2-40B4-BE49-F238E27FC236}">
                <a16:creationId xmlns:a16="http://schemas.microsoft.com/office/drawing/2014/main" id="{79E3CF75-C285-920A-841A-AE8018CB8885}"/>
              </a:ext>
            </a:extLst>
          </p:cNvPr>
          <p:cNvSpPr/>
          <p:nvPr/>
        </p:nvSpPr>
        <p:spPr>
          <a:xfrm>
            <a:off x="6228278" y="2532907"/>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p29">
            <a:extLst>
              <a:ext uri="{FF2B5EF4-FFF2-40B4-BE49-F238E27FC236}">
                <a16:creationId xmlns:a16="http://schemas.microsoft.com/office/drawing/2014/main" id="{4C4C7EC8-FBDC-9E14-61B4-F2509D72A875}"/>
              </a:ext>
            </a:extLst>
          </p:cNvPr>
          <p:cNvSpPr txBox="1">
            <a:spLocks/>
          </p:cNvSpPr>
          <p:nvPr/>
        </p:nvSpPr>
        <p:spPr>
          <a:xfrm flipH="1">
            <a:off x="1114637" y="2537170"/>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Customer Relationships</a:t>
            </a:r>
          </a:p>
        </p:txBody>
      </p:sp>
      <p:sp>
        <p:nvSpPr>
          <p:cNvPr id="15" name="Google Shape;164;p29">
            <a:extLst>
              <a:ext uri="{FF2B5EF4-FFF2-40B4-BE49-F238E27FC236}">
                <a16:creationId xmlns:a16="http://schemas.microsoft.com/office/drawing/2014/main" id="{07BAD35C-5F4F-8E81-3F1A-683D48042E41}"/>
              </a:ext>
            </a:extLst>
          </p:cNvPr>
          <p:cNvSpPr txBox="1">
            <a:spLocks/>
          </p:cNvSpPr>
          <p:nvPr/>
        </p:nvSpPr>
        <p:spPr>
          <a:xfrm flipH="1">
            <a:off x="1114285" y="2682330"/>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User-friendly app interface for easy scheduling and communication</a:t>
            </a:r>
          </a:p>
          <a:p>
            <a:pPr marL="171450" indent="-171450" algn="l">
              <a:buSzPct val="100000"/>
              <a:buFont typeface="Arial" panose="020B0604020202020204" pitchFamily="34" charset="0"/>
              <a:buChar char="•"/>
            </a:pPr>
            <a:r>
              <a:rPr lang="en-US" sz="700" dirty="0"/>
              <a:t>Prompt customer support through in-app chat, email, or phone</a:t>
            </a:r>
          </a:p>
          <a:p>
            <a:pPr marL="171450" indent="-171450" algn="l">
              <a:buSzPct val="100000"/>
              <a:buFont typeface="Arial" panose="020B0604020202020204" pitchFamily="34" charset="0"/>
              <a:buChar char="•"/>
            </a:pPr>
            <a:r>
              <a:rPr lang="en-US" sz="700" dirty="0"/>
              <a:t>Regular updates and improvements based on customer feedback</a:t>
            </a:r>
          </a:p>
          <a:p>
            <a:pPr marL="171450" indent="-171450" algn="l">
              <a:buSzPct val="100000"/>
              <a:buFont typeface="Arial" panose="020B0604020202020204" pitchFamily="34" charset="0"/>
              <a:buChar char="•"/>
            </a:pPr>
            <a:r>
              <a:rPr lang="en-US" sz="700" dirty="0"/>
              <a:t>Personalization of lawn care plans to meet individual customer needs</a:t>
            </a:r>
          </a:p>
        </p:txBody>
      </p:sp>
      <p:sp>
        <p:nvSpPr>
          <p:cNvPr id="17" name="Google Shape;165;p29">
            <a:extLst>
              <a:ext uri="{FF2B5EF4-FFF2-40B4-BE49-F238E27FC236}">
                <a16:creationId xmlns:a16="http://schemas.microsoft.com/office/drawing/2014/main" id="{13292171-AED0-F3AB-11DF-44138D87B9F3}"/>
              </a:ext>
            </a:extLst>
          </p:cNvPr>
          <p:cNvSpPr/>
          <p:nvPr/>
        </p:nvSpPr>
        <p:spPr>
          <a:xfrm>
            <a:off x="395700" y="253292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p29">
            <a:extLst>
              <a:ext uri="{FF2B5EF4-FFF2-40B4-BE49-F238E27FC236}">
                <a16:creationId xmlns:a16="http://schemas.microsoft.com/office/drawing/2014/main" id="{A6B54A1F-BC6E-FDC5-47D1-8D8214A0DB30}"/>
              </a:ext>
            </a:extLst>
          </p:cNvPr>
          <p:cNvSpPr txBox="1">
            <a:spLocks/>
          </p:cNvSpPr>
          <p:nvPr/>
        </p:nvSpPr>
        <p:spPr>
          <a:xfrm flipH="1">
            <a:off x="4123681" y="2541436"/>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Channels</a:t>
            </a:r>
          </a:p>
        </p:txBody>
      </p:sp>
      <p:sp>
        <p:nvSpPr>
          <p:cNvPr id="19" name="Google Shape;167;p29">
            <a:extLst>
              <a:ext uri="{FF2B5EF4-FFF2-40B4-BE49-F238E27FC236}">
                <a16:creationId xmlns:a16="http://schemas.microsoft.com/office/drawing/2014/main" id="{34D14511-431D-6C2F-79DC-5AD857D216D5}"/>
              </a:ext>
            </a:extLst>
          </p:cNvPr>
          <p:cNvSpPr txBox="1">
            <a:spLocks/>
          </p:cNvSpPr>
          <p:nvPr/>
        </p:nvSpPr>
        <p:spPr>
          <a:xfrm flipH="1">
            <a:off x="4123780" y="2686561"/>
            <a:ext cx="1940798" cy="102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Mobile app stores (e.g., Apple App Store, Google Play Store)</a:t>
            </a:r>
          </a:p>
          <a:p>
            <a:pPr marL="171450" indent="-171450" algn="l">
              <a:buSzPct val="100000"/>
              <a:buFont typeface="Arial" panose="020B0604020202020204" pitchFamily="34" charset="0"/>
              <a:buChar char="•"/>
            </a:pPr>
            <a:r>
              <a:rPr lang="en-US" sz="700" dirty="0"/>
              <a:t>Website for app promotion and customer onboarding</a:t>
            </a:r>
          </a:p>
          <a:p>
            <a:pPr marL="171450" indent="-171450" algn="l">
              <a:buSzPct val="100000"/>
              <a:buFont typeface="Arial" panose="020B0604020202020204" pitchFamily="34" charset="0"/>
              <a:buChar char="•"/>
            </a:pPr>
            <a:r>
              <a:rPr lang="en-US" sz="700" dirty="0"/>
              <a:t>Social media platforms for marketing and advertising</a:t>
            </a:r>
          </a:p>
          <a:p>
            <a:pPr marL="171450" indent="-171450" algn="l">
              <a:buSzPct val="100000"/>
              <a:buFont typeface="Arial" panose="020B0604020202020204" pitchFamily="34" charset="0"/>
              <a:buChar char="•"/>
            </a:pPr>
            <a:r>
              <a:rPr lang="en-US" sz="700" dirty="0"/>
              <a:t>Collaborations with hardware stores or gardening centers</a:t>
            </a:r>
          </a:p>
        </p:txBody>
      </p:sp>
      <p:sp>
        <p:nvSpPr>
          <p:cNvPr id="20" name="Google Shape;168;p29">
            <a:extLst>
              <a:ext uri="{FF2B5EF4-FFF2-40B4-BE49-F238E27FC236}">
                <a16:creationId xmlns:a16="http://schemas.microsoft.com/office/drawing/2014/main" id="{018CBEA2-6022-AD58-3011-9BD73BAFDBFB}"/>
              </a:ext>
            </a:extLst>
          </p:cNvPr>
          <p:cNvSpPr/>
          <p:nvPr/>
        </p:nvSpPr>
        <p:spPr>
          <a:xfrm>
            <a:off x="3405196" y="253717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9;p29">
            <a:extLst>
              <a:ext uri="{FF2B5EF4-FFF2-40B4-BE49-F238E27FC236}">
                <a16:creationId xmlns:a16="http://schemas.microsoft.com/office/drawing/2014/main" id="{32832FA5-B81F-5483-6ADC-CFE30AEF5B30}"/>
              </a:ext>
            </a:extLst>
          </p:cNvPr>
          <p:cNvSpPr txBox="1">
            <a:spLocks/>
          </p:cNvSpPr>
          <p:nvPr/>
        </p:nvSpPr>
        <p:spPr>
          <a:xfrm flipH="1">
            <a:off x="413693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Activities</a:t>
            </a:r>
          </a:p>
        </p:txBody>
      </p:sp>
      <p:sp>
        <p:nvSpPr>
          <p:cNvPr id="22" name="Google Shape;170;p29">
            <a:extLst>
              <a:ext uri="{FF2B5EF4-FFF2-40B4-BE49-F238E27FC236}">
                <a16:creationId xmlns:a16="http://schemas.microsoft.com/office/drawing/2014/main" id="{A3C628BA-68EC-480C-84F6-6037F5DCAFD2}"/>
              </a:ext>
            </a:extLst>
          </p:cNvPr>
          <p:cNvSpPr txBox="1">
            <a:spLocks/>
          </p:cNvSpPr>
          <p:nvPr/>
        </p:nvSpPr>
        <p:spPr>
          <a:xfrm flipH="1">
            <a:off x="4136930" y="1271188"/>
            <a:ext cx="1909482" cy="1185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a:t>
            </a:r>
          </a:p>
          <a:p>
            <a:pPr marL="171450" indent="-171450" algn="l">
              <a:buSzPct val="100000"/>
              <a:buFont typeface="Arial" panose="020B0604020202020204" pitchFamily="34" charset="0"/>
              <a:buChar char="•"/>
            </a:pPr>
            <a:r>
              <a:rPr lang="en-US" sz="700" dirty="0"/>
              <a:t>Partnering with lawn care service providers</a:t>
            </a:r>
          </a:p>
          <a:p>
            <a:pPr marL="171450" indent="-171450" algn="l">
              <a:buSzPct val="100000"/>
              <a:buFont typeface="Arial" panose="020B0604020202020204" pitchFamily="34" charset="0"/>
              <a:buChar char="•"/>
            </a:pPr>
            <a:r>
              <a:rPr lang="en-US" sz="700" dirty="0"/>
              <a:t>Integrating AI algorithms for scheduling and route optimization</a:t>
            </a:r>
          </a:p>
          <a:p>
            <a:pPr marL="171450" indent="-171450" algn="l">
              <a:buSzPct val="100000"/>
              <a:buFont typeface="Arial" panose="020B0604020202020204" pitchFamily="34" charset="0"/>
              <a:buChar char="•"/>
            </a:pPr>
            <a:r>
              <a:rPr lang="en-US" sz="700" dirty="0"/>
              <a:t>Customer support and relationship management</a:t>
            </a:r>
          </a:p>
          <a:p>
            <a:pPr marL="171450" indent="-171450" algn="l">
              <a:buSzPct val="100000"/>
              <a:buFont typeface="Arial" panose="020B0604020202020204" pitchFamily="34" charset="0"/>
              <a:buChar char="•"/>
            </a:pPr>
            <a:r>
              <a:rPr lang="en-US" sz="700" dirty="0"/>
              <a:t>Continuous improvement of the AI algorithms and app features</a:t>
            </a:r>
          </a:p>
          <a:p>
            <a:pPr marL="171450" indent="-171450" algn="l">
              <a:buSzPct val="100000"/>
              <a:buFont typeface="Arial" panose="020B0604020202020204" pitchFamily="34" charset="0"/>
              <a:buChar char="•"/>
            </a:pPr>
            <a:r>
              <a:rPr lang="en-US" sz="700" dirty="0"/>
              <a:t>Marketing and promotion of the app</a:t>
            </a:r>
          </a:p>
        </p:txBody>
      </p:sp>
      <p:sp>
        <p:nvSpPr>
          <p:cNvPr id="23" name="Google Shape;171;p29">
            <a:extLst>
              <a:ext uri="{FF2B5EF4-FFF2-40B4-BE49-F238E27FC236}">
                <a16:creationId xmlns:a16="http://schemas.microsoft.com/office/drawing/2014/main" id="{7FFB918C-3EA8-B564-96FA-5D2036A98C85}"/>
              </a:ext>
            </a:extLst>
          </p:cNvPr>
          <p:cNvSpPr/>
          <p:nvPr/>
        </p:nvSpPr>
        <p:spPr>
          <a:xfrm>
            <a:off x="341834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2;p29">
            <a:extLst>
              <a:ext uri="{FF2B5EF4-FFF2-40B4-BE49-F238E27FC236}">
                <a16:creationId xmlns:a16="http://schemas.microsoft.com/office/drawing/2014/main" id="{8AC7E4B3-9FD7-77A2-8F98-DA745ED8954A}"/>
              </a:ext>
            </a:extLst>
          </p:cNvPr>
          <p:cNvSpPr txBox="1">
            <a:spLocks/>
          </p:cNvSpPr>
          <p:nvPr/>
        </p:nvSpPr>
        <p:spPr>
          <a:xfrm flipH="1">
            <a:off x="6947250" y="1126050"/>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Key Resources</a:t>
            </a:r>
          </a:p>
        </p:txBody>
      </p:sp>
      <p:sp>
        <p:nvSpPr>
          <p:cNvPr id="25" name="Google Shape;173;p29">
            <a:extLst>
              <a:ext uri="{FF2B5EF4-FFF2-40B4-BE49-F238E27FC236}">
                <a16:creationId xmlns:a16="http://schemas.microsoft.com/office/drawing/2014/main" id="{C9CA4A37-9696-098F-844F-D876D257BC85}"/>
              </a:ext>
            </a:extLst>
          </p:cNvPr>
          <p:cNvSpPr txBox="1">
            <a:spLocks/>
          </p:cNvSpPr>
          <p:nvPr/>
        </p:nvSpPr>
        <p:spPr>
          <a:xfrm flipH="1">
            <a:off x="6947400" y="1271188"/>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Skilled app developers and designers</a:t>
            </a:r>
          </a:p>
          <a:p>
            <a:pPr marL="171450" indent="-171450" algn="l">
              <a:buSzPct val="100000"/>
              <a:buFont typeface="Arial" panose="020B0604020202020204" pitchFamily="34" charset="0"/>
              <a:buChar char="•"/>
            </a:pPr>
            <a:r>
              <a:rPr lang="en-US" sz="700" dirty="0"/>
              <a:t>AI experts and data scientists</a:t>
            </a:r>
          </a:p>
          <a:p>
            <a:pPr marL="171450" indent="-171450" algn="l">
              <a:buSzPct val="100000"/>
              <a:buFont typeface="Arial" panose="020B0604020202020204" pitchFamily="34" charset="0"/>
              <a:buChar char="•"/>
            </a:pPr>
            <a:r>
              <a:rPr lang="en-US" sz="700" dirty="0"/>
              <a:t>Server infrastructure for data storage and processing</a:t>
            </a:r>
          </a:p>
          <a:p>
            <a:pPr marL="171450" indent="-171450" algn="l">
              <a:buSzPct val="100000"/>
              <a:buFont typeface="Arial" panose="020B0604020202020204" pitchFamily="34" charset="0"/>
              <a:buChar char="•"/>
            </a:pPr>
            <a:r>
              <a:rPr lang="en-US" sz="700" dirty="0"/>
              <a:t>Partnership agreements with lawn care service providers</a:t>
            </a:r>
          </a:p>
          <a:p>
            <a:pPr marL="171450" indent="-171450" algn="l">
              <a:buSzPct val="100000"/>
              <a:buFont typeface="Arial" panose="020B0604020202020204" pitchFamily="34" charset="0"/>
              <a:buChar char="•"/>
            </a:pPr>
            <a:r>
              <a:rPr lang="en-US" sz="700" dirty="0"/>
              <a:t>Marketing and promotional resources</a:t>
            </a:r>
          </a:p>
          <a:p>
            <a:pPr marL="171450" indent="-171450" algn="l">
              <a:buSzPct val="100000"/>
              <a:buFont typeface="Arial" panose="020B0604020202020204" pitchFamily="34" charset="0"/>
              <a:buChar char="•"/>
            </a:pPr>
            <a:r>
              <a:rPr lang="en-US" sz="700" dirty="0"/>
              <a:t>Customer support team</a:t>
            </a:r>
          </a:p>
        </p:txBody>
      </p:sp>
      <p:sp>
        <p:nvSpPr>
          <p:cNvPr id="26" name="Google Shape;174;p29">
            <a:extLst>
              <a:ext uri="{FF2B5EF4-FFF2-40B4-BE49-F238E27FC236}">
                <a16:creationId xmlns:a16="http://schemas.microsoft.com/office/drawing/2014/main" id="{01AFFD32-BB01-9726-E7CD-C4904C34ECF5}"/>
              </a:ext>
            </a:extLst>
          </p:cNvPr>
          <p:cNvSpPr/>
          <p:nvPr/>
        </p:nvSpPr>
        <p:spPr>
          <a:xfrm>
            <a:off x="6228663" y="112180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a:extLst>
              <a:ext uri="{FF2B5EF4-FFF2-40B4-BE49-F238E27FC236}">
                <a16:creationId xmlns:a16="http://schemas.microsoft.com/office/drawing/2014/main" id="{7E1EC969-7A1C-26E8-F9F8-811FFCE3FAF6}"/>
              </a:ext>
            </a:extLst>
          </p:cNvPr>
          <p:cNvSpPr txBox="1">
            <a:spLocks/>
          </p:cNvSpPr>
          <p:nvPr/>
        </p:nvSpPr>
        <p:spPr>
          <a:xfrm flipH="1">
            <a:off x="1114175" y="3729341"/>
            <a:ext cx="171928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Value Proposition</a:t>
            </a:r>
          </a:p>
        </p:txBody>
      </p:sp>
      <p:sp>
        <p:nvSpPr>
          <p:cNvPr id="28" name="Google Shape;158;p29">
            <a:extLst>
              <a:ext uri="{FF2B5EF4-FFF2-40B4-BE49-F238E27FC236}">
                <a16:creationId xmlns:a16="http://schemas.microsoft.com/office/drawing/2014/main" id="{6083A3D1-799D-4793-4B04-B4E90C3EB225}"/>
              </a:ext>
            </a:extLst>
          </p:cNvPr>
          <p:cNvSpPr txBox="1">
            <a:spLocks/>
          </p:cNvSpPr>
          <p:nvPr/>
        </p:nvSpPr>
        <p:spPr>
          <a:xfrm flipH="1">
            <a:off x="1114286" y="3874479"/>
            <a:ext cx="2020164" cy="1273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Convenient and efficient lawn mowing scheduling using AI technology</a:t>
            </a:r>
          </a:p>
          <a:p>
            <a:pPr marL="171450" indent="-171450" algn="l">
              <a:buSzPct val="100000"/>
              <a:buFont typeface="Arial" panose="020B0604020202020204" pitchFamily="34" charset="0"/>
              <a:buChar char="•"/>
            </a:pPr>
            <a:r>
              <a:rPr lang="en-US" sz="700" dirty="0"/>
              <a:t>Time-saving for customers by automating lawn care services</a:t>
            </a:r>
          </a:p>
          <a:p>
            <a:pPr marL="171450" indent="-171450" algn="l">
              <a:buSzPct val="100000"/>
              <a:buFont typeface="Arial" panose="020B0604020202020204" pitchFamily="34" charset="0"/>
              <a:buChar char="•"/>
            </a:pPr>
            <a:r>
              <a:rPr lang="en-US" sz="700" dirty="0"/>
              <a:t>Personalized lawn care plans based on lawn size, location, and specific needs</a:t>
            </a:r>
          </a:p>
          <a:p>
            <a:pPr marL="171450" indent="-171450" algn="l">
              <a:buSzPct val="100000"/>
              <a:buFont typeface="Arial" panose="020B0604020202020204" pitchFamily="34" charset="0"/>
              <a:buChar char="•"/>
            </a:pPr>
            <a:r>
              <a:rPr lang="en-US" sz="700" dirty="0"/>
              <a:t>Reliable and skilled lawn mowing service providers</a:t>
            </a:r>
          </a:p>
          <a:p>
            <a:pPr marL="171450" indent="-171450" algn="l">
              <a:buSzPct val="100000"/>
              <a:buFont typeface="Arial" panose="020B0604020202020204" pitchFamily="34" charset="0"/>
              <a:buChar char="•"/>
            </a:pPr>
            <a:r>
              <a:rPr lang="en-US" sz="700" dirty="0"/>
              <a:t>Real-time updates and notifications for customers</a:t>
            </a:r>
          </a:p>
        </p:txBody>
      </p:sp>
      <p:sp>
        <p:nvSpPr>
          <p:cNvPr id="29" name="Google Shape;159;p29">
            <a:extLst>
              <a:ext uri="{FF2B5EF4-FFF2-40B4-BE49-F238E27FC236}">
                <a16:creationId xmlns:a16="http://schemas.microsoft.com/office/drawing/2014/main" id="{802FB9F3-B7D0-926A-C80F-9D03DB8D376B}"/>
              </a:ext>
            </a:extLst>
          </p:cNvPr>
          <p:cNvSpPr/>
          <p:nvPr/>
        </p:nvSpPr>
        <p:spPr>
          <a:xfrm>
            <a:off x="395700" y="372509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p29">
            <a:extLst>
              <a:ext uri="{FF2B5EF4-FFF2-40B4-BE49-F238E27FC236}">
                <a16:creationId xmlns:a16="http://schemas.microsoft.com/office/drawing/2014/main" id="{C07F8F4A-2C05-8E94-ED82-D8854B5387AB}"/>
              </a:ext>
            </a:extLst>
          </p:cNvPr>
          <p:cNvSpPr txBox="1">
            <a:spLocks/>
          </p:cNvSpPr>
          <p:nvPr/>
        </p:nvSpPr>
        <p:spPr>
          <a:xfrm flipH="1">
            <a:off x="413653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Revenue Model</a:t>
            </a:r>
          </a:p>
        </p:txBody>
      </p:sp>
      <p:sp>
        <p:nvSpPr>
          <p:cNvPr id="31" name="Google Shape;170;p29">
            <a:extLst>
              <a:ext uri="{FF2B5EF4-FFF2-40B4-BE49-F238E27FC236}">
                <a16:creationId xmlns:a16="http://schemas.microsoft.com/office/drawing/2014/main" id="{EB31A853-EE7A-FFAE-6607-1109FDE3E164}"/>
              </a:ext>
            </a:extLst>
          </p:cNvPr>
          <p:cNvSpPr txBox="1">
            <a:spLocks/>
          </p:cNvSpPr>
          <p:nvPr/>
        </p:nvSpPr>
        <p:spPr>
          <a:xfrm flipH="1">
            <a:off x="4136533" y="3874466"/>
            <a:ext cx="1909483" cy="1188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t>Commission-based:</a:t>
            </a:r>
            <a:r>
              <a:rPr lang="en-US" sz="700" dirty="0"/>
              <a:t> Charge a percentage of each lawn mowing service payment made through the app.</a:t>
            </a:r>
          </a:p>
          <a:p>
            <a:pPr marL="171450" indent="-171450" algn="l">
              <a:buSzPct val="100000"/>
              <a:buFont typeface="Arial" panose="020B0604020202020204" pitchFamily="34" charset="0"/>
              <a:buChar char="•"/>
            </a:pPr>
            <a:r>
              <a:rPr lang="en-US" sz="700" b="1" dirty="0"/>
              <a:t>Subscription model:</a:t>
            </a:r>
            <a:r>
              <a:rPr lang="en-US" sz="700" dirty="0"/>
              <a:t> Offer premium plans with additional features for a monthly or yearly fee.</a:t>
            </a:r>
          </a:p>
          <a:p>
            <a:pPr marL="171450" indent="-171450" algn="l">
              <a:buSzPct val="100000"/>
              <a:buFont typeface="Arial" panose="020B0604020202020204" pitchFamily="34" charset="0"/>
              <a:buChar char="•"/>
            </a:pPr>
            <a:r>
              <a:rPr lang="en-US" sz="700" b="1" dirty="0"/>
              <a:t>Advertisements:</a:t>
            </a:r>
            <a:r>
              <a:rPr lang="en-US" sz="700" dirty="0"/>
              <a:t> Allow local lawn care businesses or related companies to advertise within the app.</a:t>
            </a:r>
          </a:p>
        </p:txBody>
      </p:sp>
      <p:sp>
        <p:nvSpPr>
          <p:cNvPr id="32" name="Google Shape;171;p29">
            <a:extLst>
              <a:ext uri="{FF2B5EF4-FFF2-40B4-BE49-F238E27FC236}">
                <a16:creationId xmlns:a16="http://schemas.microsoft.com/office/drawing/2014/main" id="{4A1DCB33-19B3-7FA7-7D44-36929D562F39}"/>
              </a:ext>
            </a:extLst>
          </p:cNvPr>
          <p:cNvSpPr/>
          <p:nvPr/>
        </p:nvSpPr>
        <p:spPr>
          <a:xfrm>
            <a:off x="341794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2;p29">
            <a:extLst>
              <a:ext uri="{FF2B5EF4-FFF2-40B4-BE49-F238E27FC236}">
                <a16:creationId xmlns:a16="http://schemas.microsoft.com/office/drawing/2014/main" id="{22C197E6-5BAD-114E-F231-376BD4B1591F}"/>
              </a:ext>
            </a:extLst>
          </p:cNvPr>
          <p:cNvSpPr txBox="1">
            <a:spLocks/>
          </p:cNvSpPr>
          <p:nvPr/>
        </p:nvSpPr>
        <p:spPr>
          <a:xfrm flipH="1">
            <a:off x="6946853" y="3729328"/>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Cost Structure</a:t>
            </a:r>
          </a:p>
        </p:txBody>
      </p:sp>
      <p:sp>
        <p:nvSpPr>
          <p:cNvPr id="34" name="Google Shape;173;p29">
            <a:extLst>
              <a:ext uri="{FF2B5EF4-FFF2-40B4-BE49-F238E27FC236}">
                <a16:creationId xmlns:a16="http://schemas.microsoft.com/office/drawing/2014/main" id="{000A9976-7BE4-BF1F-E1A2-EAAB6453443A}"/>
              </a:ext>
            </a:extLst>
          </p:cNvPr>
          <p:cNvSpPr txBox="1">
            <a:spLocks/>
          </p:cNvSpPr>
          <p:nvPr/>
        </p:nvSpPr>
        <p:spPr>
          <a:xfrm flipH="1">
            <a:off x="6947003" y="3874465"/>
            <a:ext cx="2004150" cy="1053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dirty="0"/>
              <a:t>App development and maintenance costs</a:t>
            </a:r>
          </a:p>
          <a:p>
            <a:pPr marL="171450" indent="-171450" algn="l">
              <a:buSzPct val="100000"/>
              <a:buFont typeface="Arial" panose="020B0604020202020204" pitchFamily="34" charset="0"/>
              <a:buChar char="•"/>
            </a:pPr>
            <a:r>
              <a:rPr lang="en-US" sz="700" dirty="0"/>
              <a:t>AI integration and data analytics expenses</a:t>
            </a:r>
          </a:p>
          <a:p>
            <a:pPr marL="171450" indent="-171450" algn="l">
              <a:buSzPct val="100000"/>
              <a:buFont typeface="Arial" panose="020B0604020202020204" pitchFamily="34" charset="0"/>
              <a:buChar char="•"/>
            </a:pPr>
            <a:r>
              <a:rPr lang="en-US" sz="700" dirty="0"/>
              <a:t>Marketing and advertising costs</a:t>
            </a:r>
          </a:p>
          <a:p>
            <a:pPr marL="171450" indent="-171450" algn="l">
              <a:buSzPct val="100000"/>
              <a:buFont typeface="Arial" panose="020B0604020202020204" pitchFamily="34" charset="0"/>
              <a:buChar char="•"/>
            </a:pPr>
            <a:r>
              <a:rPr lang="en-US" sz="700" dirty="0"/>
              <a:t>Customer support and relationship management expenses</a:t>
            </a:r>
          </a:p>
          <a:p>
            <a:pPr marL="171450" indent="-171450" algn="l">
              <a:buSzPct val="100000"/>
              <a:buFont typeface="Arial" panose="020B0604020202020204" pitchFamily="34" charset="0"/>
              <a:buChar char="•"/>
            </a:pPr>
            <a:r>
              <a:rPr lang="en-US" sz="700" dirty="0"/>
              <a:t>Server hosting and maintenance fees</a:t>
            </a:r>
          </a:p>
          <a:p>
            <a:pPr marL="171450" indent="-171450" algn="l">
              <a:buSzPct val="100000"/>
              <a:buFont typeface="Arial" panose="020B0604020202020204" pitchFamily="34" charset="0"/>
              <a:buChar char="•"/>
            </a:pPr>
            <a:r>
              <a:rPr lang="en-US" sz="700" dirty="0"/>
              <a:t>Operational costs associated with running the platform</a:t>
            </a:r>
          </a:p>
        </p:txBody>
      </p:sp>
      <p:sp>
        <p:nvSpPr>
          <p:cNvPr id="35" name="Google Shape;174;p29">
            <a:extLst>
              <a:ext uri="{FF2B5EF4-FFF2-40B4-BE49-F238E27FC236}">
                <a16:creationId xmlns:a16="http://schemas.microsoft.com/office/drawing/2014/main" id="{7015DE05-DA96-800F-68AF-B8BCAD04E911}"/>
              </a:ext>
            </a:extLst>
          </p:cNvPr>
          <p:cNvSpPr/>
          <p:nvPr/>
        </p:nvSpPr>
        <p:spPr>
          <a:xfrm>
            <a:off x="6228266" y="3725078"/>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Picture 35">
            <a:extLst>
              <a:ext uri="{FF2B5EF4-FFF2-40B4-BE49-F238E27FC236}">
                <a16:creationId xmlns:a16="http://schemas.microsoft.com/office/drawing/2014/main" id="{D4964DF4-1D6D-7F4C-443D-3CFC6A7F214C}"/>
              </a:ext>
            </a:extLst>
          </p:cNvPr>
          <p:cNvPicPr>
            <a:picLocks noChangeAspect="1"/>
          </p:cNvPicPr>
          <p:nvPr/>
        </p:nvPicPr>
        <p:blipFill>
          <a:blip r:embed="rId4"/>
          <a:stretch>
            <a:fillRect/>
          </a:stretch>
        </p:blipFill>
        <p:spPr>
          <a:xfrm>
            <a:off x="537517" y="1271183"/>
            <a:ext cx="365760" cy="365760"/>
          </a:xfrm>
          <a:prstGeom prst="rect">
            <a:avLst/>
          </a:prstGeom>
        </p:spPr>
      </p:pic>
      <p:pic>
        <p:nvPicPr>
          <p:cNvPr id="37" name="Picture 36">
            <a:extLst>
              <a:ext uri="{FF2B5EF4-FFF2-40B4-BE49-F238E27FC236}">
                <a16:creationId xmlns:a16="http://schemas.microsoft.com/office/drawing/2014/main" id="{7DC90ADC-47B1-4026-5A9D-5448E9FE033C}"/>
              </a:ext>
            </a:extLst>
          </p:cNvPr>
          <p:cNvPicPr>
            <a:picLocks noChangeAspect="1"/>
          </p:cNvPicPr>
          <p:nvPr/>
        </p:nvPicPr>
        <p:blipFill>
          <a:blip r:embed="rId5"/>
          <a:stretch>
            <a:fillRect/>
          </a:stretch>
        </p:blipFill>
        <p:spPr>
          <a:xfrm>
            <a:off x="3559763" y="1271170"/>
            <a:ext cx="365760" cy="365760"/>
          </a:xfrm>
          <a:prstGeom prst="rect">
            <a:avLst/>
          </a:prstGeom>
        </p:spPr>
      </p:pic>
      <p:pic>
        <p:nvPicPr>
          <p:cNvPr id="38" name="Picture 37">
            <a:extLst>
              <a:ext uri="{FF2B5EF4-FFF2-40B4-BE49-F238E27FC236}">
                <a16:creationId xmlns:a16="http://schemas.microsoft.com/office/drawing/2014/main" id="{1D97C282-3F49-12D4-9498-3220815A18FE}"/>
              </a:ext>
            </a:extLst>
          </p:cNvPr>
          <p:cNvPicPr>
            <a:picLocks noChangeAspect="1"/>
          </p:cNvPicPr>
          <p:nvPr/>
        </p:nvPicPr>
        <p:blipFill>
          <a:blip r:embed="rId6"/>
          <a:stretch>
            <a:fillRect/>
          </a:stretch>
        </p:blipFill>
        <p:spPr>
          <a:xfrm>
            <a:off x="6370083" y="1271170"/>
            <a:ext cx="365760" cy="365760"/>
          </a:xfrm>
          <a:prstGeom prst="rect">
            <a:avLst/>
          </a:prstGeom>
        </p:spPr>
      </p:pic>
      <p:pic>
        <p:nvPicPr>
          <p:cNvPr id="39" name="Picture 38">
            <a:extLst>
              <a:ext uri="{FF2B5EF4-FFF2-40B4-BE49-F238E27FC236}">
                <a16:creationId xmlns:a16="http://schemas.microsoft.com/office/drawing/2014/main" id="{26CDE2FF-E028-176B-7F78-C41CB5EBDC43}"/>
              </a:ext>
            </a:extLst>
          </p:cNvPr>
          <p:cNvPicPr>
            <a:picLocks noChangeAspect="1"/>
          </p:cNvPicPr>
          <p:nvPr/>
        </p:nvPicPr>
        <p:blipFill>
          <a:blip r:embed="rId7"/>
          <a:stretch>
            <a:fillRect/>
          </a:stretch>
        </p:blipFill>
        <p:spPr>
          <a:xfrm>
            <a:off x="537120" y="2682290"/>
            <a:ext cx="365760" cy="365760"/>
          </a:xfrm>
          <a:prstGeom prst="rect">
            <a:avLst/>
          </a:prstGeom>
        </p:spPr>
      </p:pic>
      <p:pic>
        <p:nvPicPr>
          <p:cNvPr id="40" name="Picture 39">
            <a:extLst>
              <a:ext uri="{FF2B5EF4-FFF2-40B4-BE49-F238E27FC236}">
                <a16:creationId xmlns:a16="http://schemas.microsoft.com/office/drawing/2014/main" id="{12D18789-6A1A-6793-A24C-820E4F5C6454}"/>
              </a:ext>
            </a:extLst>
          </p:cNvPr>
          <p:cNvPicPr>
            <a:picLocks noChangeAspect="1"/>
          </p:cNvPicPr>
          <p:nvPr/>
        </p:nvPicPr>
        <p:blipFill>
          <a:blip r:embed="rId8"/>
          <a:stretch>
            <a:fillRect/>
          </a:stretch>
        </p:blipFill>
        <p:spPr>
          <a:xfrm>
            <a:off x="3546616" y="2686544"/>
            <a:ext cx="365760" cy="365760"/>
          </a:xfrm>
          <a:prstGeom prst="rect">
            <a:avLst/>
          </a:prstGeom>
        </p:spPr>
      </p:pic>
      <p:pic>
        <p:nvPicPr>
          <p:cNvPr id="41" name="Picture 40">
            <a:extLst>
              <a:ext uri="{FF2B5EF4-FFF2-40B4-BE49-F238E27FC236}">
                <a16:creationId xmlns:a16="http://schemas.microsoft.com/office/drawing/2014/main" id="{919DF1F6-C48D-091A-A694-0A94B0272241}"/>
              </a:ext>
            </a:extLst>
          </p:cNvPr>
          <p:cNvPicPr>
            <a:picLocks noChangeAspect="1"/>
          </p:cNvPicPr>
          <p:nvPr/>
        </p:nvPicPr>
        <p:blipFill>
          <a:blip r:embed="rId9"/>
          <a:stretch>
            <a:fillRect/>
          </a:stretch>
        </p:blipFill>
        <p:spPr>
          <a:xfrm>
            <a:off x="6369698" y="2682277"/>
            <a:ext cx="365760" cy="365760"/>
          </a:xfrm>
          <a:prstGeom prst="rect">
            <a:avLst/>
          </a:prstGeom>
        </p:spPr>
      </p:pic>
      <p:pic>
        <p:nvPicPr>
          <p:cNvPr id="42" name="Picture 41">
            <a:extLst>
              <a:ext uri="{FF2B5EF4-FFF2-40B4-BE49-F238E27FC236}">
                <a16:creationId xmlns:a16="http://schemas.microsoft.com/office/drawing/2014/main" id="{174D8359-F258-927C-F642-83E911C7920B}"/>
              </a:ext>
            </a:extLst>
          </p:cNvPr>
          <p:cNvPicPr>
            <a:picLocks noChangeAspect="1"/>
          </p:cNvPicPr>
          <p:nvPr/>
        </p:nvPicPr>
        <p:blipFill>
          <a:blip r:embed="rId10"/>
          <a:stretch>
            <a:fillRect/>
          </a:stretch>
        </p:blipFill>
        <p:spPr>
          <a:xfrm>
            <a:off x="537120" y="3874461"/>
            <a:ext cx="365760" cy="365760"/>
          </a:xfrm>
          <a:prstGeom prst="rect">
            <a:avLst/>
          </a:prstGeom>
        </p:spPr>
      </p:pic>
      <p:pic>
        <p:nvPicPr>
          <p:cNvPr id="43" name="Picture 42">
            <a:extLst>
              <a:ext uri="{FF2B5EF4-FFF2-40B4-BE49-F238E27FC236}">
                <a16:creationId xmlns:a16="http://schemas.microsoft.com/office/drawing/2014/main" id="{2F84276C-B465-EDE2-4478-88039B558C55}"/>
              </a:ext>
            </a:extLst>
          </p:cNvPr>
          <p:cNvPicPr>
            <a:picLocks noChangeAspect="1"/>
          </p:cNvPicPr>
          <p:nvPr/>
        </p:nvPicPr>
        <p:blipFill>
          <a:blip r:embed="rId11"/>
          <a:stretch>
            <a:fillRect/>
          </a:stretch>
        </p:blipFill>
        <p:spPr>
          <a:xfrm>
            <a:off x="3559366" y="3874448"/>
            <a:ext cx="365760" cy="365760"/>
          </a:xfrm>
          <a:prstGeom prst="rect">
            <a:avLst/>
          </a:prstGeom>
        </p:spPr>
      </p:pic>
      <p:pic>
        <p:nvPicPr>
          <p:cNvPr id="44" name="Picture 43">
            <a:extLst>
              <a:ext uri="{FF2B5EF4-FFF2-40B4-BE49-F238E27FC236}">
                <a16:creationId xmlns:a16="http://schemas.microsoft.com/office/drawing/2014/main" id="{3614B2A5-70D8-A5FD-4A2D-99DEABB6752D}"/>
              </a:ext>
            </a:extLst>
          </p:cNvPr>
          <p:cNvPicPr>
            <a:picLocks noChangeAspect="1"/>
          </p:cNvPicPr>
          <p:nvPr/>
        </p:nvPicPr>
        <p:blipFill>
          <a:blip r:embed="rId12"/>
          <a:stretch>
            <a:fillRect/>
          </a:stretch>
        </p:blipFill>
        <p:spPr>
          <a:xfrm>
            <a:off x="6369686" y="3874448"/>
            <a:ext cx="365760" cy="365760"/>
          </a:xfrm>
          <a:prstGeom prst="rect">
            <a:avLst/>
          </a:prstGeom>
        </p:spPr>
      </p:pic>
    </p:spTree>
    <p:extLst>
      <p:ext uri="{BB962C8B-B14F-4D97-AF65-F5344CB8AC3E}">
        <p14:creationId xmlns:p14="http://schemas.microsoft.com/office/powerpoint/2010/main" val="2930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477078" y="246859"/>
            <a:ext cx="7519440" cy="664500"/>
          </a:xfrm>
          <a:prstGeom prst="rect">
            <a:avLst/>
          </a:prstGeom>
        </p:spPr>
        <p:txBody>
          <a:bodyPr spcFirstLastPara="1" wrap="square" lIns="91425" tIns="91425" rIns="91425" bIns="91425" anchor="t" anchorCtr="0">
            <a:noAutofit/>
          </a:bodyPr>
          <a:lstStyle/>
          <a:p>
            <a:pPr>
              <a:lnSpc>
                <a:spcPct val="150000"/>
              </a:lnSpc>
            </a:pPr>
            <a:r>
              <a:rPr lang="en-US" sz="1800" dirty="0"/>
              <a:t>Unit Economics &amp; Scalability</a:t>
            </a:r>
            <a:endParaRPr sz="2000" dirty="0">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86CFC4DC-0C07-E6AE-C689-19C06DD63797}"/>
              </a:ext>
            </a:extLst>
          </p:cNvPr>
          <p:cNvGraphicFramePr>
            <a:graphicFrameLocks noGrp="1"/>
          </p:cNvGraphicFramePr>
          <p:nvPr>
            <p:extLst>
              <p:ext uri="{D42A27DB-BD31-4B8C-83A1-F6EECF244321}">
                <p14:modId xmlns:p14="http://schemas.microsoft.com/office/powerpoint/2010/main" val="654357441"/>
              </p:ext>
            </p:extLst>
          </p:nvPr>
        </p:nvGraphicFramePr>
        <p:xfrm>
          <a:off x="477078" y="1297993"/>
          <a:ext cx="2093692" cy="1941380"/>
        </p:xfrm>
        <a:graphic>
          <a:graphicData uri="http://schemas.openxmlformats.org/drawingml/2006/table">
            <a:tbl>
              <a:tblPr/>
              <a:tblGrid>
                <a:gridCol w="1382602">
                  <a:extLst>
                    <a:ext uri="{9D8B030D-6E8A-4147-A177-3AD203B41FA5}">
                      <a16:colId xmlns:a16="http://schemas.microsoft.com/office/drawing/2014/main" val="2401853442"/>
                    </a:ext>
                  </a:extLst>
                </a:gridCol>
                <a:gridCol w="711090">
                  <a:extLst>
                    <a:ext uri="{9D8B030D-6E8A-4147-A177-3AD203B41FA5}">
                      <a16:colId xmlns:a16="http://schemas.microsoft.com/office/drawing/2014/main" val="1662972692"/>
                    </a:ext>
                  </a:extLst>
                </a:gridCol>
              </a:tblGrid>
              <a:tr h="101178">
                <a:tc gridSpan="2">
                  <a:txBody>
                    <a:bodyPr/>
                    <a:lstStyle/>
                    <a:p>
                      <a:pPr algn="ctr" fontAlgn="b"/>
                      <a:r>
                        <a:rPr lang="en-US" sz="600" b="1" dirty="0">
                          <a:effectLst/>
                          <a:latin typeface="Lato" panose="020F0502020204030203" pitchFamily="34" charset="0"/>
                          <a:ea typeface="Lato" panose="020F0502020204030203" pitchFamily="34" charset="0"/>
                          <a:cs typeface="Lato" panose="020F0502020204030203" pitchFamily="34" charset="0"/>
                        </a:rPr>
                        <a:t>Lawn Buddy Income Statement - 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
                      <a:r>
                        <a:rPr lang="en-US" sz="800" b="1" dirty="0">
                          <a:effectLst/>
                          <a:latin typeface="Lato" panose="020F0502020204030203" pitchFamily="34" charset="0"/>
                          <a:ea typeface="Lato" panose="020F0502020204030203" pitchFamily="34" charset="0"/>
                          <a:cs typeface="Lato" panose="020F0502020204030203" pitchFamily="34" charset="0"/>
                        </a:rPr>
                        <a:t>June 2023</a:t>
                      </a:r>
                    </a:p>
                  </a:txBody>
                  <a:tcPr marL="47230" marR="47230" marT="23615" marB="2361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84204659"/>
                  </a:ext>
                </a:extLst>
              </a:tr>
              <a:tr h="101178">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Revenue:</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5646124"/>
                  </a:ext>
                </a:extLst>
              </a:tr>
              <a:tr h="10137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Commissions from Mowing Services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$700,000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92879601"/>
                  </a:ext>
                </a:extLst>
              </a:tr>
              <a:tr h="101178">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Subscription Fees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4651164"/>
                  </a:ext>
                </a:extLst>
              </a:tr>
              <a:tr h="101178">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Advertising Revenue</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$30,000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2767491"/>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Monthly Revenue</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$750,000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3264854474"/>
                  </a:ext>
                </a:extLst>
              </a:tr>
              <a:tr h="101178">
                <a:tc gridSpan="2">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0983675"/>
                  </a:ext>
                </a:extLst>
              </a:tr>
              <a:tr h="101178">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Cost of Goods Sold (COGS):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689058"/>
                  </a:ext>
                </a:extLst>
              </a:tr>
              <a:tr h="101178">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Service Provider Payments</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$550,000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042535"/>
                  </a:ext>
                </a:extLst>
              </a:tr>
              <a:tr h="10137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Platform Maintenance and Hosting</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$25,000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86080878"/>
                  </a:ext>
                </a:extLst>
              </a:tr>
              <a:tr h="101178">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Customer Support</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$15,000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62983001"/>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Cost of Goods Sold (COGS)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$590,000</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314930789"/>
                  </a:ext>
                </a:extLst>
              </a:tr>
              <a:tr h="101178">
                <a:tc gridSpan="2">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3811776"/>
                  </a:ext>
                </a:extLst>
              </a:tr>
              <a:tr h="101178">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Gross Margin</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21.33%</a:t>
                      </a:r>
                    </a:p>
                  </a:txBody>
                  <a:tcPr marL="47230" marR="47230" marT="23615" marB="2361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4125300088"/>
                  </a:ext>
                </a:extLst>
              </a:tr>
            </a:tbl>
          </a:graphicData>
        </a:graphic>
      </p:graphicFrame>
      <p:graphicFrame>
        <p:nvGraphicFramePr>
          <p:cNvPr id="3" name="Table 2">
            <a:extLst>
              <a:ext uri="{FF2B5EF4-FFF2-40B4-BE49-F238E27FC236}">
                <a16:creationId xmlns:a16="http://schemas.microsoft.com/office/drawing/2014/main" id="{6F3B4D61-1880-195B-5CD7-70D8DD37A730}"/>
              </a:ext>
            </a:extLst>
          </p:cNvPr>
          <p:cNvGraphicFramePr>
            <a:graphicFrameLocks noGrp="1"/>
          </p:cNvGraphicFramePr>
          <p:nvPr>
            <p:extLst>
              <p:ext uri="{D42A27DB-BD31-4B8C-83A1-F6EECF244321}">
                <p14:modId xmlns:p14="http://schemas.microsoft.com/office/powerpoint/2010/main" val="3953086713"/>
              </p:ext>
            </p:extLst>
          </p:nvPr>
        </p:nvGraphicFramePr>
        <p:xfrm>
          <a:off x="477078" y="3239373"/>
          <a:ext cx="2093692" cy="808486"/>
        </p:xfrm>
        <a:graphic>
          <a:graphicData uri="http://schemas.openxmlformats.org/drawingml/2006/table">
            <a:tbl>
              <a:tblPr/>
              <a:tblGrid>
                <a:gridCol w="1382219">
                  <a:extLst>
                    <a:ext uri="{9D8B030D-6E8A-4147-A177-3AD203B41FA5}">
                      <a16:colId xmlns:a16="http://schemas.microsoft.com/office/drawing/2014/main" val="2396444643"/>
                    </a:ext>
                  </a:extLst>
                </a:gridCol>
                <a:gridCol w="711473">
                  <a:extLst>
                    <a:ext uri="{9D8B030D-6E8A-4147-A177-3AD203B41FA5}">
                      <a16:colId xmlns:a16="http://schemas.microsoft.com/office/drawing/2014/main" val="3940439794"/>
                    </a:ext>
                  </a:extLst>
                </a:gridCol>
              </a:tblGrid>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Marketing and Advertising</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$40,000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732814060"/>
                  </a:ext>
                </a:extLst>
              </a:tr>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Research and Development</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8063897"/>
                  </a:ext>
                </a:extLst>
              </a:tr>
              <a:tr h="0">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General and Administrative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$35,000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952891445"/>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Operating Expenses</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$100,000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65527785"/>
                  </a:ext>
                </a:extLst>
              </a:tr>
              <a:tr h="0">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55552944"/>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Operating Income</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$60,000</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294521356"/>
                  </a:ext>
                </a:extLst>
              </a:tr>
              <a:tr h="0">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Operating Margin</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8%</a:t>
                      </a:r>
                    </a:p>
                  </a:txBody>
                  <a:tcPr marL="24058" marR="24058" marT="12029" marB="1202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3170260207"/>
                  </a:ext>
                </a:extLst>
              </a:tr>
            </a:tbl>
          </a:graphicData>
        </a:graphic>
      </p:graphicFrame>
      <p:graphicFrame>
        <p:nvGraphicFramePr>
          <p:cNvPr id="4" name="Table 3">
            <a:extLst>
              <a:ext uri="{FF2B5EF4-FFF2-40B4-BE49-F238E27FC236}">
                <a16:creationId xmlns:a16="http://schemas.microsoft.com/office/drawing/2014/main" id="{2FFDEA2C-B8AD-67CC-C389-DF2218AB0C15}"/>
              </a:ext>
            </a:extLst>
          </p:cNvPr>
          <p:cNvGraphicFramePr>
            <a:graphicFrameLocks noGrp="1"/>
          </p:cNvGraphicFramePr>
          <p:nvPr>
            <p:extLst>
              <p:ext uri="{D42A27DB-BD31-4B8C-83A1-F6EECF244321}">
                <p14:modId xmlns:p14="http://schemas.microsoft.com/office/powerpoint/2010/main" val="3784676"/>
              </p:ext>
            </p:extLst>
          </p:nvPr>
        </p:nvGraphicFramePr>
        <p:xfrm>
          <a:off x="2658209" y="1300151"/>
          <a:ext cx="1683885" cy="1434640"/>
        </p:xfrm>
        <a:graphic>
          <a:graphicData uri="http://schemas.openxmlformats.org/drawingml/2006/table">
            <a:tbl>
              <a:tblPr/>
              <a:tblGrid>
                <a:gridCol w="1108179">
                  <a:extLst>
                    <a:ext uri="{9D8B030D-6E8A-4147-A177-3AD203B41FA5}">
                      <a16:colId xmlns:a16="http://schemas.microsoft.com/office/drawing/2014/main" val="1681100160"/>
                    </a:ext>
                  </a:extLst>
                </a:gridCol>
                <a:gridCol w="575706">
                  <a:extLst>
                    <a:ext uri="{9D8B030D-6E8A-4147-A177-3AD203B41FA5}">
                      <a16:colId xmlns:a16="http://schemas.microsoft.com/office/drawing/2014/main" val="4186517400"/>
                    </a:ext>
                  </a:extLst>
                </a:gridCol>
              </a:tblGrid>
              <a:tr h="80849">
                <a:tc gridSpan="2">
                  <a:txBody>
                    <a:bodyPr/>
                    <a:lstStyle/>
                    <a:p>
                      <a:pPr algn="ctr" fontAlgn="base"/>
                      <a:r>
                        <a:rPr lang="en-US" sz="600" b="1" dirty="0">
                          <a:effectLst/>
                          <a:latin typeface="Lato" panose="020F0502020204030203" pitchFamily="34" charset="0"/>
                          <a:ea typeface="Lato" panose="020F0502020204030203" pitchFamily="34" charset="0"/>
                          <a:cs typeface="Lato" panose="020F0502020204030203" pitchFamily="34" charset="0"/>
                        </a:rPr>
                        <a:t>Current Assets – June 2023</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2888633"/>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Cash and Cash Equivalents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$80,000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8765208"/>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Accounts Receivable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$40,000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077567255"/>
                  </a:ext>
                </a:extLst>
              </a:tr>
              <a:tr h="80849">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Current Assets: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$120,000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114798251"/>
                  </a:ext>
                </a:extLst>
              </a:tr>
              <a:tr h="95372">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Current Liabilities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77021056"/>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Accounts Payable</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$20,000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90988543"/>
                  </a:ext>
                </a:extLst>
              </a:tr>
              <a:tr h="80849">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Accrued Expenses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$10,000</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14099493"/>
                  </a:ext>
                </a:extLst>
              </a:tr>
              <a:tr h="80849">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Total Current Liabilities:</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$30,000</a:t>
                      </a:r>
                      <a:endParaRPr lang="en-US" sz="600" b="1" dirty="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4272282172"/>
                  </a:ext>
                </a:extLst>
              </a:tr>
              <a:tr h="80849">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70307825"/>
                  </a:ext>
                </a:extLst>
              </a:tr>
              <a:tr h="80849">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Working Capital</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$90,000</a:t>
                      </a:r>
                    </a:p>
                  </a:txBody>
                  <a:tcPr marL="52025" marR="52025" marT="26012" marB="2601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067200108"/>
                  </a:ext>
                </a:extLst>
              </a:tr>
            </a:tbl>
          </a:graphicData>
        </a:graphic>
      </p:graphicFrame>
      <p:graphicFrame>
        <p:nvGraphicFramePr>
          <p:cNvPr id="5" name="Table 4">
            <a:extLst>
              <a:ext uri="{FF2B5EF4-FFF2-40B4-BE49-F238E27FC236}">
                <a16:creationId xmlns:a16="http://schemas.microsoft.com/office/drawing/2014/main" id="{17688958-B57E-8C9E-1E98-1A577CE23A09}"/>
              </a:ext>
            </a:extLst>
          </p:cNvPr>
          <p:cNvGraphicFramePr>
            <a:graphicFrameLocks noGrp="1"/>
          </p:cNvGraphicFramePr>
          <p:nvPr>
            <p:extLst>
              <p:ext uri="{D42A27DB-BD31-4B8C-83A1-F6EECF244321}">
                <p14:modId xmlns:p14="http://schemas.microsoft.com/office/powerpoint/2010/main" val="3869900452"/>
              </p:ext>
            </p:extLst>
          </p:nvPr>
        </p:nvGraphicFramePr>
        <p:xfrm>
          <a:off x="2658209" y="2827112"/>
          <a:ext cx="1683885" cy="2003084"/>
        </p:xfrm>
        <a:graphic>
          <a:graphicData uri="http://schemas.openxmlformats.org/drawingml/2006/table">
            <a:tbl>
              <a:tblPr/>
              <a:tblGrid>
                <a:gridCol w="1040862">
                  <a:extLst>
                    <a:ext uri="{9D8B030D-6E8A-4147-A177-3AD203B41FA5}">
                      <a16:colId xmlns:a16="http://schemas.microsoft.com/office/drawing/2014/main" val="2089205042"/>
                    </a:ext>
                  </a:extLst>
                </a:gridCol>
                <a:gridCol w="643023">
                  <a:extLst>
                    <a:ext uri="{9D8B030D-6E8A-4147-A177-3AD203B41FA5}">
                      <a16:colId xmlns:a16="http://schemas.microsoft.com/office/drawing/2014/main" val="2855986215"/>
                    </a:ext>
                  </a:extLst>
                </a:gridCol>
              </a:tblGrid>
              <a:tr h="60615">
                <a:tc gridSpan="2">
                  <a:txBody>
                    <a:bodyPr/>
                    <a:lstStyle/>
                    <a:p>
                      <a:pPr algn="ctr" fontAlgn="base"/>
                      <a:r>
                        <a:rPr lang="en-US" sz="600" b="1" dirty="0">
                          <a:effectLst/>
                          <a:latin typeface="Lato" panose="020F0502020204030203" pitchFamily="34" charset="0"/>
                          <a:ea typeface="Lato" panose="020F0502020204030203" pitchFamily="34" charset="0"/>
                          <a:cs typeface="Lato" panose="020F0502020204030203" pitchFamily="34" charset="0"/>
                        </a:rPr>
                        <a:t>Startup Funds – June 2023</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76671839"/>
                  </a:ext>
                </a:extLst>
              </a:tr>
              <a:tr h="60615">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Equity Investment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$200,000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151078335"/>
                  </a:ext>
                </a:extLst>
              </a:tr>
              <a:tr h="60615">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Bank Loan</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398913289"/>
                  </a:ext>
                </a:extLst>
              </a:tr>
              <a:tr h="60615">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Total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$300,000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488113300"/>
                  </a:ext>
                </a:extLst>
              </a:tr>
              <a:tr h="60615">
                <a:tc gridSpan="2">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Startup Costs</a:t>
                      </a:r>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hMerge="1">
                  <a:txBody>
                    <a:bodyPr/>
                    <a:lstStyle/>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344583792"/>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Initial Marketing and Advertising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39886023"/>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Product Research and Development</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00593727"/>
                  </a:ext>
                </a:extLst>
              </a:tr>
              <a:tr h="104622">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Legal and Registration Expenses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$10,000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44360913"/>
                  </a:ext>
                </a:extLst>
              </a:tr>
              <a:tr h="104622">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Employee Training and Onboarding</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$5,000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763093003"/>
                  </a:ext>
                </a:extLst>
              </a:tr>
              <a:tr h="60615">
                <a:tc>
                  <a:txBody>
                    <a:bodyPr/>
                    <a:lstStyle/>
                    <a:p>
                      <a:pPr fontAlgn="base"/>
                      <a:r>
                        <a:rPr lang="en-US" sz="600">
                          <a:effectLst/>
                          <a:latin typeface="Lato" panose="020F0502020204030203" pitchFamily="34" charset="0"/>
                          <a:ea typeface="Lato" panose="020F0502020204030203" pitchFamily="34" charset="0"/>
                          <a:cs typeface="Lato" panose="020F0502020204030203" pitchFamily="34" charset="0"/>
                        </a:rPr>
                        <a:t>Technology Infrastructure</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dirty="0">
                          <a:effectLst/>
                          <a:latin typeface="Lato" panose="020F0502020204030203" pitchFamily="34" charset="0"/>
                          <a:ea typeface="Lato" panose="020F0502020204030203" pitchFamily="34" charset="0"/>
                          <a:cs typeface="Lato" panose="020F0502020204030203" pitchFamily="34" charset="0"/>
                        </a:rPr>
                        <a:t>$20,000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40895357"/>
                  </a:ext>
                </a:extLst>
              </a:tr>
              <a:tr h="60615">
                <a:tc>
                  <a:txBody>
                    <a:bodyPr/>
                    <a:lstStyle/>
                    <a:p>
                      <a:pPr fontAlgn="base"/>
                      <a:r>
                        <a:rPr lang="en-US" sz="600" b="1">
                          <a:effectLst/>
                          <a:latin typeface="Lato" panose="020F0502020204030203" pitchFamily="34" charset="0"/>
                          <a:ea typeface="Lato" panose="020F0502020204030203" pitchFamily="34" charset="0"/>
                          <a:cs typeface="Lato" panose="020F0502020204030203" pitchFamily="34" charset="0"/>
                        </a:rPr>
                        <a:t>Total Startup Costs: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$70,000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525022573"/>
                  </a:ext>
                </a:extLst>
              </a:tr>
              <a:tr h="60615">
                <a:tc>
                  <a:txBody>
                    <a:bodyPr/>
                    <a:lstStyle/>
                    <a:p>
                      <a:pPr fontAlgn="base"/>
                      <a:endParaRPr lang="en-US" sz="60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endParaRPr lang="en-US" sz="600" dirty="0">
                        <a:effectLst/>
                        <a:latin typeface="Lato" panose="020F0502020204030203" pitchFamily="34" charset="0"/>
                        <a:ea typeface="Lato" panose="020F0502020204030203" pitchFamily="34" charset="0"/>
                        <a:cs typeface="Lato" panose="020F0502020204030203" pitchFamily="34" charset="0"/>
                      </a:endParaRP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293779132"/>
                  </a:ext>
                </a:extLst>
              </a:tr>
              <a:tr h="60615">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Net Startup Funds</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tc>
                  <a:txBody>
                    <a:bodyPr/>
                    <a:lstStyle/>
                    <a:p>
                      <a:pPr fontAlgn="base"/>
                      <a:r>
                        <a:rPr lang="en-US" sz="600" b="1" dirty="0">
                          <a:effectLst/>
                          <a:latin typeface="Lato" panose="020F0502020204030203" pitchFamily="34" charset="0"/>
                          <a:ea typeface="Lato" panose="020F0502020204030203" pitchFamily="34" charset="0"/>
                          <a:cs typeface="Lato" panose="020F0502020204030203" pitchFamily="34" charset="0"/>
                        </a:rPr>
                        <a:t>$230,000</a:t>
                      </a:r>
                    </a:p>
                  </a:txBody>
                  <a:tcPr marL="34508" marR="34508" marT="17254" marB="1725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FFF00"/>
                    </a:solidFill>
                  </a:tcPr>
                </a:tc>
                <a:extLst>
                  <a:ext uri="{0D108BD9-81ED-4DB2-BD59-A6C34878D82A}">
                    <a16:rowId xmlns:a16="http://schemas.microsoft.com/office/drawing/2014/main" val="1463285726"/>
                  </a:ext>
                </a:extLst>
              </a:tr>
            </a:tbl>
          </a:graphicData>
        </a:graphic>
      </p:graphicFrame>
      <p:sp>
        <p:nvSpPr>
          <p:cNvPr id="6" name="Google Shape;157;p29">
            <a:extLst>
              <a:ext uri="{FF2B5EF4-FFF2-40B4-BE49-F238E27FC236}">
                <a16:creationId xmlns:a16="http://schemas.microsoft.com/office/drawing/2014/main" id="{0ACC482B-B7C5-3ABB-8F46-9303FAED1823}"/>
              </a:ext>
            </a:extLst>
          </p:cNvPr>
          <p:cNvSpPr txBox="1">
            <a:spLocks/>
          </p:cNvSpPr>
          <p:nvPr/>
        </p:nvSpPr>
        <p:spPr>
          <a:xfrm flipH="1">
            <a:off x="477078" y="944869"/>
            <a:ext cx="2758884"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Economics</a:t>
            </a:r>
          </a:p>
        </p:txBody>
      </p:sp>
      <p:sp>
        <p:nvSpPr>
          <p:cNvPr id="7" name="Google Shape;157;p29">
            <a:extLst>
              <a:ext uri="{FF2B5EF4-FFF2-40B4-BE49-F238E27FC236}">
                <a16:creationId xmlns:a16="http://schemas.microsoft.com/office/drawing/2014/main" id="{3960A63E-99CB-5923-0416-469C84B30BF3}"/>
              </a:ext>
            </a:extLst>
          </p:cNvPr>
          <p:cNvSpPr txBox="1">
            <a:spLocks/>
          </p:cNvSpPr>
          <p:nvPr/>
        </p:nvSpPr>
        <p:spPr>
          <a:xfrm flipH="1">
            <a:off x="4693956" y="944869"/>
            <a:ext cx="2758884" cy="2318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Scalability</a:t>
            </a:r>
          </a:p>
        </p:txBody>
      </p:sp>
      <p:sp>
        <p:nvSpPr>
          <p:cNvPr id="8" name="TextBox 7">
            <a:extLst>
              <a:ext uri="{FF2B5EF4-FFF2-40B4-BE49-F238E27FC236}">
                <a16:creationId xmlns:a16="http://schemas.microsoft.com/office/drawing/2014/main" id="{05C853A6-D5AB-C8DC-9088-2F04FDE44188}"/>
              </a:ext>
            </a:extLst>
          </p:cNvPr>
          <p:cNvSpPr txBox="1"/>
          <p:nvPr/>
        </p:nvSpPr>
        <p:spPr>
          <a:xfrm>
            <a:off x="4693956" y="1297993"/>
            <a:ext cx="4257198" cy="3216265"/>
          </a:xfrm>
          <a:prstGeom prst="rect">
            <a:avLst/>
          </a:prstGeom>
          <a:noFill/>
        </p:spPr>
        <p:txBody>
          <a:bodyPr wrap="square">
            <a:spAutoFit/>
          </a:bodyPr>
          <a:lstStyle/>
          <a:p>
            <a:r>
              <a:rPr lang="en-US" sz="700" b="1" dirty="0">
                <a:latin typeface="Lato" panose="020F0502020204030203" pitchFamily="34" charset="0"/>
                <a:ea typeface="Lato" panose="020F0502020204030203" pitchFamily="34" charset="0"/>
                <a:cs typeface="Lato" panose="020F0502020204030203" pitchFamily="34" charset="0"/>
              </a:rPr>
              <a:t>1. Solid Financial Foundation: </a:t>
            </a:r>
            <a:r>
              <a:rPr lang="en-US" sz="700" dirty="0">
                <a:latin typeface="Lato" panose="020F0502020204030203" pitchFamily="34" charset="0"/>
                <a:ea typeface="Lato" panose="020F0502020204030203" pitchFamily="34" charset="0"/>
                <a:cs typeface="Lato" panose="020F0502020204030203" pitchFamily="34" charset="0"/>
              </a:rPr>
              <a:t>Lawn Buddy's current assets of $120,000, comprising cash, cash equivalents, and accounts receivable, provide a substantial financial base. This foundation enables the company to invest in technology upgrades, customer acquisition, and operational enhancements essential for scaling the business.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2. Diverse and Stable Revenue Streams: </a:t>
            </a:r>
            <a:r>
              <a:rPr lang="en-US" sz="700" dirty="0">
                <a:latin typeface="Lato" panose="020F0502020204030203" pitchFamily="34" charset="0"/>
                <a:ea typeface="Lato" panose="020F0502020204030203" pitchFamily="34" charset="0"/>
                <a:cs typeface="Lato" panose="020F0502020204030203" pitchFamily="34" charset="0"/>
              </a:rPr>
              <a:t>Lawn Buddy's revenue model, fueled by commissions from mowing services, subscription fees, and advertising revenue, generates a total monthly revenue of $750,000. This diversified approach ensures consistent cash flow, enabling the company to weather market fluctuations while investing in growth initiatives.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3. Efficient Cost Structure: </a:t>
            </a:r>
            <a:r>
              <a:rPr lang="en-US" sz="700" dirty="0">
                <a:latin typeface="Lato" panose="020F0502020204030203" pitchFamily="34" charset="0"/>
                <a:ea typeface="Lato" panose="020F0502020204030203" pitchFamily="34" charset="0"/>
                <a:cs typeface="Lato" panose="020F0502020204030203" pitchFamily="34" charset="0"/>
              </a:rPr>
              <a:t>With a keen focus on cost management, Lawn Buddy achieves a competitive gross margin of 21.33%. By optimizing service provider payments, platform maintenance, and other operational expenses, the company maximizes profitability while maintaining service quality as it expands its operations.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4. Strategic Allocation of Startup Investments: </a:t>
            </a:r>
            <a:r>
              <a:rPr lang="en-US" sz="700" dirty="0">
                <a:latin typeface="Lato" panose="020F0502020204030203" pitchFamily="34" charset="0"/>
                <a:ea typeface="Lato" panose="020F0502020204030203" pitchFamily="34" charset="0"/>
                <a:cs typeface="Lato" panose="020F0502020204030203" pitchFamily="34" charset="0"/>
              </a:rPr>
              <a:t>Lawn Buddy's initial startup funds of $300,000, a combination of equity investment and a bank loan, are strategically distributed to drive growth. Investments in marketing and advertising, research and development, and general administrative expenses ensure a balanced approach to establishing and expanding its operations.</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5. Growing Operating Performance: </a:t>
            </a:r>
            <a:r>
              <a:rPr lang="en-US" sz="700" dirty="0">
                <a:latin typeface="Lato" panose="020F0502020204030203" pitchFamily="34" charset="0"/>
                <a:ea typeface="Lato" panose="020F0502020204030203" pitchFamily="34" charset="0"/>
                <a:cs typeface="Lato" panose="020F0502020204030203" pitchFamily="34" charset="0"/>
              </a:rPr>
              <a:t>Lawn Buddy's operating income of $60,000, reflecting an operating margin of 8%, demonstrates the company's ability to generate profits while delivering value to its customers. As the customer base expands and operational efficiencies improve, these margins are expected to further strengthen, supporting sustainable growth.</a:t>
            </a:r>
          </a:p>
          <a:p>
            <a:endParaRPr lang="en-US" sz="700" dirty="0">
              <a:latin typeface="Lato" panose="020F0502020204030203" pitchFamily="34" charset="0"/>
              <a:ea typeface="Lato" panose="020F0502020204030203" pitchFamily="34" charset="0"/>
              <a:cs typeface="Lato" panose="020F0502020204030203" pitchFamily="34" charset="0"/>
            </a:endParaRPr>
          </a:p>
          <a:p>
            <a:r>
              <a:rPr lang="en-US" sz="700" b="1" dirty="0">
                <a:latin typeface="Lato" panose="020F0502020204030203" pitchFamily="34" charset="0"/>
                <a:ea typeface="Lato" panose="020F0502020204030203" pitchFamily="34" charset="0"/>
                <a:cs typeface="Lato" panose="020F0502020204030203" pitchFamily="34" charset="0"/>
              </a:rPr>
              <a:t>6. Available Net Startup Funds for Agility: </a:t>
            </a:r>
            <a:r>
              <a:rPr lang="en-US" sz="700" dirty="0">
                <a:latin typeface="Lato" panose="020F0502020204030203" pitchFamily="34" charset="0"/>
                <a:ea typeface="Lato" panose="020F0502020204030203" pitchFamily="34" charset="0"/>
                <a:cs typeface="Lato" panose="020F0502020204030203" pitchFamily="34" charset="0"/>
              </a:rPr>
              <a:t>With net startup funds totaling $230,000, Lawn Buddy possesses a financial cushion to adapt to market dynamics and seize growth opportunities. These funds can be utilized to expand geographically, invest in customer acquisition strategies, and develop new features, ensuring the company remains agile and responsive to market demands.</a:t>
            </a:r>
          </a:p>
        </p:txBody>
      </p:sp>
      <p:cxnSp>
        <p:nvCxnSpPr>
          <p:cNvPr id="10" name="Straight Connector 9">
            <a:extLst>
              <a:ext uri="{FF2B5EF4-FFF2-40B4-BE49-F238E27FC236}">
                <a16:creationId xmlns:a16="http://schemas.microsoft.com/office/drawing/2014/main" id="{C27BD8AC-F1C0-AF4A-6440-86B0393799E6}"/>
              </a:ext>
            </a:extLst>
          </p:cNvPr>
          <p:cNvCxnSpPr>
            <a:cxnSpLocks/>
          </p:cNvCxnSpPr>
          <p:nvPr/>
        </p:nvCxnSpPr>
        <p:spPr>
          <a:xfrm flipH="1">
            <a:off x="4552950" y="944869"/>
            <a:ext cx="19050" cy="3957331"/>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763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20000"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solidFill>
                  <a:schemeClr val="tx1"/>
                </a:solidFill>
              </a:rPr>
              <a:t>Growth &amp; Strategy &amp; Funding Needs</a:t>
            </a:r>
            <a:endParaRPr sz="2000" dirty="0">
              <a:solidFill>
                <a:schemeClr val="tx1"/>
              </a:solidFill>
              <a:latin typeface="Poppins" panose="00000500000000000000" pitchFamily="2" charset="0"/>
              <a:cs typeface="Poppins" panose="00000500000000000000" pitchFamily="2" charset="0"/>
            </a:endParaRPr>
          </a:p>
        </p:txBody>
      </p:sp>
      <p:grpSp>
        <p:nvGrpSpPr>
          <p:cNvPr id="2" name="Group 1">
            <a:extLst>
              <a:ext uri="{FF2B5EF4-FFF2-40B4-BE49-F238E27FC236}">
                <a16:creationId xmlns:a16="http://schemas.microsoft.com/office/drawing/2014/main" id="{EA6FC27F-6AFF-5C71-A645-8A08D8C31DFA}"/>
              </a:ext>
            </a:extLst>
          </p:cNvPr>
          <p:cNvGrpSpPr/>
          <p:nvPr/>
        </p:nvGrpSpPr>
        <p:grpSpPr>
          <a:xfrm>
            <a:off x="720000" y="1038534"/>
            <a:ext cx="2624720" cy="3858107"/>
            <a:chOff x="750592" y="1934014"/>
            <a:chExt cx="2624720" cy="3858107"/>
          </a:xfrm>
        </p:grpSpPr>
        <p:sp>
          <p:nvSpPr>
            <p:cNvPr id="3" name="TextBox 2">
              <a:extLst>
                <a:ext uri="{FF2B5EF4-FFF2-40B4-BE49-F238E27FC236}">
                  <a16:creationId xmlns:a16="http://schemas.microsoft.com/office/drawing/2014/main" id="{C95624D9-2EFF-56A4-C805-3BD7B6F1C502}"/>
                </a:ext>
              </a:extLst>
            </p:cNvPr>
            <p:cNvSpPr txBox="1"/>
            <p:nvPr/>
          </p:nvSpPr>
          <p:spPr>
            <a:xfrm>
              <a:off x="750592" y="2237302"/>
              <a:ext cx="2624720" cy="3554819"/>
            </a:xfrm>
            <a:prstGeom prst="rect">
              <a:avLst/>
            </a:prstGeom>
            <a:noFill/>
          </p:spPr>
          <p:txBody>
            <a:bodyPr wrap="square">
              <a:spAutoFit/>
            </a:bodyPr>
            <a:lstStyle/>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Geographic Expansion: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Allocating funds to enter new markets and regions with a high demand for convenient AI-powered lawn care solutions. This expansion will unlock a larger customer base and revenue streams.</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Technological Advancement: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Investing in AI technology enhancements, particularly refining object recognition capabilities. A substantial portion of funds will fuel research and development, ensuring Lawn Buddy maintains its technological edge.</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Customer Acquisition Blitz: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Aggressive marketing campaigns, targeted advertising, and user acquisition initiatives will drive exponential growth. The goal is to swiftly onboard a substantial number of new users.</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Service Diversification: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Expanding the service portfolio beyond lawn mowing to include garden maintenance, landscaping, and pest control. This diversification will cater to evolving customer demands and increase revenue streams.</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Strategic Collaborations: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Forging partnerships with local businesses, property management firms, and landscaping suppliers. These alliances will unlock synergies, widen customer reach, and contribute to revenue growth.</a:t>
              </a:r>
            </a:p>
          </p:txBody>
        </p:sp>
        <p:sp>
          <p:nvSpPr>
            <p:cNvPr id="4" name="Google Shape;157;p29">
              <a:extLst>
                <a:ext uri="{FF2B5EF4-FFF2-40B4-BE49-F238E27FC236}">
                  <a16:creationId xmlns:a16="http://schemas.microsoft.com/office/drawing/2014/main" id="{FEED0908-FF86-C029-4AF0-9AD3FC7770D9}"/>
                </a:ext>
              </a:extLst>
            </p:cNvPr>
            <p:cNvSpPr txBox="1">
              <a:spLocks/>
            </p:cNvSpPr>
            <p:nvPr/>
          </p:nvSpPr>
          <p:spPr>
            <a:xfrm flipH="1">
              <a:off x="750592" y="1934014"/>
              <a:ext cx="2043407"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solidFill>
                    <a:schemeClr val="tx1"/>
                  </a:solidFill>
                  <a:latin typeface="Poppins" panose="00000500000000000000" pitchFamily="2" charset="0"/>
                  <a:cs typeface="Poppins" panose="00000500000000000000" pitchFamily="2" charset="0"/>
                </a:rPr>
                <a:t>Growth Strategy</a:t>
              </a:r>
            </a:p>
          </p:txBody>
        </p:sp>
      </p:grpSp>
      <p:grpSp>
        <p:nvGrpSpPr>
          <p:cNvPr id="7" name="Group 6">
            <a:extLst>
              <a:ext uri="{FF2B5EF4-FFF2-40B4-BE49-F238E27FC236}">
                <a16:creationId xmlns:a16="http://schemas.microsoft.com/office/drawing/2014/main" id="{343F83A8-5AD4-50CE-3751-3741B8D88534}"/>
              </a:ext>
            </a:extLst>
          </p:cNvPr>
          <p:cNvGrpSpPr/>
          <p:nvPr/>
        </p:nvGrpSpPr>
        <p:grpSpPr>
          <a:xfrm>
            <a:off x="3550981" y="1017364"/>
            <a:ext cx="2624720" cy="2840531"/>
            <a:chOff x="3581573" y="1912844"/>
            <a:chExt cx="2624720" cy="2840531"/>
          </a:xfrm>
        </p:grpSpPr>
        <p:sp>
          <p:nvSpPr>
            <p:cNvPr id="9" name="TextBox 8">
              <a:extLst>
                <a:ext uri="{FF2B5EF4-FFF2-40B4-BE49-F238E27FC236}">
                  <a16:creationId xmlns:a16="http://schemas.microsoft.com/office/drawing/2014/main" id="{B361D5B2-E832-1A27-7A4B-1C7B22F30523}"/>
                </a:ext>
              </a:extLst>
            </p:cNvPr>
            <p:cNvSpPr txBox="1"/>
            <p:nvPr/>
          </p:nvSpPr>
          <p:spPr>
            <a:xfrm>
              <a:off x="3581573" y="2237302"/>
              <a:ext cx="2624720" cy="2516073"/>
            </a:xfrm>
            <a:prstGeom prst="rect">
              <a:avLst/>
            </a:prstGeom>
            <a:noFill/>
          </p:spPr>
          <p:txBody>
            <a:bodyPr wrap="square">
              <a:spAutoFit/>
            </a:bodyPr>
            <a:lstStyle/>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Geographic Expansion Costs: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Detailed market analysis, operational setup, and localized marketing efforts for new regions.</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Advanced Technology Implementation: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Funding research and development initiatives to enhance object recognition, user interface, and overall platform performance.</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Aggressive Marketing Campaigns: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Comprehensive campaigns across digital and traditional channels to drive customer acquisition and brand visibility.</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Talent Acquisition and Training: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Hiring top-tier professionals in technology, marketing, and customer support to support growth and innovation.</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Infrastructure Scaling: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Investing in robust server infrastructure, cloud services, and cybersecurity measures to accommodate a rapidly expanding user base.</a:t>
              </a:r>
            </a:p>
          </p:txBody>
        </p:sp>
        <p:sp>
          <p:nvSpPr>
            <p:cNvPr id="10" name="Google Shape;157;p29">
              <a:extLst>
                <a:ext uri="{FF2B5EF4-FFF2-40B4-BE49-F238E27FC236}">
                  <a16:creationId xmlns:a16="http://schemas.microsoft.com/office/drawing/2014/main" id="{3A60DBC6-4734-9F18-1FF7-6A6BB6766ABE}"/>
                </a:ext>
              </a:extLst>
            </p:cNvPr>
            <p:cNvSpPr txBox="1">
              <a:spLocks/>
            </p:cNvSpPr>
            <p:nvPr/>
          </p:nvSpPr>
          <p:spPr>
            <a:xfrm flipH="1">
              <a:off x="3584055" y="1912844"/>
              <a:ext cx="1839255"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solidFill>
                    <a:schemeClr val="tx1"/>
                  </a:solidFill>
                  <a:latin typeface="Poppins" panose="00000500000000000000" pitchFamily="2" charset="0"/>
                  <a:cs typeface="Poppins" panose="00000500000000000000" pitchFamily="2" charset="0"/>
                </a:rPr>
                <a:t>Funding Needs</a:t>
              </a:r>
            </a:p>
          </p:txBody>
        </p:sp>
      </p:grpSp>
      <p:grpSp>
        <p:nvGrpSpPr>
          <p:cNvPr id="13" name="Group 12">
            <a:extLst>
              <a:ext uri="{FF2B5EF4-FFF2-40B4-BE49-F238E27FC236}">
                <a16:creationId xmlns:a16="http://schemas.microsoft.com/office/drawing/2014/main" id="{B7E08EDA-1987-7040-A0F2-A56587E260AA}"/>
              </a:ext>
            </a:extLst>
          </p:cNvPr>
          <p:cNvGrpSpPr/>
          <p:nvPr/>
        </p:nvGrpSpPr>
        <p:grpSpPr>
          <a:xfrm>
            <a:off x="6381961" y="1038534"/>
            <a:ext cx="2668087" cy="3281026"/>
            <a:chOff x="6412553" y="1934014"/>
            <a:chExt cx="2668087" cy="3281026"/>
          </a:xfrm>
        </p:grpSpPr>
        <p:sp>
          <p:nvSpPr>
            <p:cNvPr id="14" name="TextBox 13">
              <a:extLst>
                <a:ext uri="{FF2B5EF4-FFF2-40B4-BE49-F238E27FC236}">
                  <a16:creationId xmlns:a16="http://schemas.microsoft.com/office/drawing/2014/main" id="{6A2138CB-12FC-379C-FC26-F884157A7C92}"/>
                </a:ext>
              </a:extLst>
            </p:cNvPr>
            <p:cNvSpPr txBox="1"/>
            <p:nvPr/>
          </p:nvSpPr>
          <p:spPr>
            <a:xfrm>
              <a:off x="6412554" y="2237302"/>
              <a:ext cx="2668086" cy="2977738"/>
            </a:xfrm>
            <a:prstGeom prst="rect">
              <a:avLst/>
            </a:prstGeom>
            <a:noFill/>
          </p:spPr>
          <p:txBody>
            <a:bodyPr wrap="square">
              <a:spAutoFit/>
            </a:bodyPr>
            <a:lstStyle/>
            <a:p>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Lawn Buddy secures $5 million in financing by offering 20% equity to investors.</a:t>
              </a:r>
            </a:p>
            <a:p>
              <a:pPr marL="171450" indent="-171450">
                <a:buFont typeface="Arial" panose="020B0604020202020204" pitchFamily="34" charset="0"/>
                <a:buChar char="•"/>
              </a:pP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PMV = Total Financing Raised / % of Equity Sold to an Investor</a:t>
              </a:r>
            </a:p>
            <a:p>
              <a:pPr marL="171450" indent="-171450">
                <a:buFont typeface="Arial" panose="020B0604020202020204" pitchFamily="34" charset="0"/>
                <a:buChar char="•"/>
              </a:pP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PMV = $5,000,000 / 20% = </a:t>
              </a:r>
              <a:r>
                <a:rPr lang="en-US" sz="750" b="1"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$25,000,000</a:t>
              </a:r>
            </a:p>
            <a:p>
              <a:pPr marL="171450" indent="-171450">
                <a:buFont typeface="Arial" panose="020B0604020202020204" pitchFamily="34" charset="0"/>
                <a:buChar char="•"/>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endParaRPr lang="en-US" sz="750" b="1"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Addressable Market Potential: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With a projected $35.2 billion market size, Lawn Buddy's target demographic aligns with a substantial revenue-generating segment.</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Revenue Model Strength: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The robust revenue model, generating $750,000 in monthly revenue from multiple sources, signifies a scalable and sustainable approach.</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Holistic Growth Plan: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Lawn Buddy's growth strategy is meticulously planned, covering geographic expansion, technology, marketing, and diversification.</a:t>
              </a:r>
            </a:p>
            <a:p>
              <a:pPr marL="228600" indent="-228600">
                <a:buFont typeface="+mj-lt"/>
                <a:buAutoNum type="arabicPeriod"/>
              </a:pPr>
              <a:endParaRPr lang="en-US" sz="75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50" b="1" dirty="0">
                  <a:solidFill>
                    <a:schemeClr val="tx1"/>
                  </a:solidFill>
                  <a:latin typeface="Lato" panose="020F0502020204030203" pitchFamily="34" charset="0"/>
                  <a:ea typeface="Lato" panose="020F0502020204030203" pitchFamily="34" charset="0"/>
                  <a:cs typeface="Lato" panose="020F0502020204030203" pitchFamily="34" charset="0"/>
                </a:rPr>
                <a:t>Financial Resilience: </a:t>
              </a:r>
              <a:r>
                <a:rPr lang="en-US" sz="750" dirty="0">
                  <a:solidFill>
                    <a:schemeClr val="tx1"/>
                  </a:solidFill>
                  <a:latin typeface="Lato" panose="020F0502020204030203" pitchFamily="34" charset="0"/>
                  <a:ea typeface="Lato" panose="020F0502020204030203" pitchFamily="34" charset="0"/>
                  <a:cs typeface="Lato" panose="020F0502020204030203" pitchFamily="34" charset="0"/>
                </a:rPr>
                <a:t>The healthy gross margin of 21.33%, efficient cost management, and positive operating income illustrate financial stability and growth potential.</a:t>
              </a:r>
            </a:p>
          </p:txBody>
        </p:sp>
        <p:sp>
          <p:nvSpPr>
            <p:cNvPr id="15" name="Google Shape;157;p29">
              <a:extLst>
                <a:ext uri="{FF2B5EF4-FFF2-40B4-BE49-F238E27FC236}">
                  <a16:creationId xmlns:a16="http://schemas.microsoft.com/office/drawing/2014/main" id="{C3372787-2C1B-D6CF-9F19-A3CB192A8771}"/>
                </a:ext>
              </a:extLst>
            </p:cNvPr>
            <p:cNvSpPr txBox="1">
              <a:spLocks/>
            </p:cNvSpPr>
            <p:nvPr/>
          </p:nvSpPr>
          <p:spPr>
            <a:xfrm flipH="1">
              <a:off x="6412553" y="1934014"/>
              <a:ext cx="2432991"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solidFill>
                    <a:schemeClr val="tx1"/>
                  </a:solidFill>
                  <a:latin typeface="Poppins" panose="00000500000000000000" pitchFamily="2" charset="0"/>
                  <a:cs typeface="Poppins" panose="00000500000000000000" pitchFamily="2" charset="0"/>
                </a:rPr>
                <a:t>Post-Money Valuation</a:t>
              </a:r>
            </a:p>
          </p:txBody>
        </p:sp>
      </p:grpSp>
      <p:cxnSp>
        <p:nvCxnSpPr>
          <p:cNvPr id="19" name="Straight Connector 18">
            <a:extLst>
              <a:ext uri="{FF2B5EF4-FFF2-40B4-BE49-F238E27FC236}">
                <a16:creationId xmlns:a16="http://schemas.microsoft.com/office/drawing/2014/main" id="{D7EA4171-4D2A-27F4-0D4E-CCD51697BBD3}"/>
              </a:ext>
            </a:extLst>
          </p:cNvPr>
          <p:cNvCxnSpPr>
            <a:cxnSpLocks/>
          </p:cNvCxnSpPr>
          <p:nvPr/>
        </p:nvCxnSpPr>
        <p:spPr>
          <a:xfrm>
            <a:off x="3432660" y="1017364"/>
            <a:ext cx="0" cy="352958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D6883F-5B92-5D36-8DBB-9D0856CD0F63}"/>
              </a:ext>
            </a:extLst>
          </p:cNvPr>
          <p:cNvCxnSpPr>
            <a:cxnSpLocks/>
          </p:cNvCxnSpPr>
          <p:nvPr/>
        </p:nvCxnSpPr>
        <p:spPr>
          <a:xfrm>
            <a:off x="6296909" y="1018180"/>
            <a:ext cx="0" cy="3524704"/>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5D06729-235D-D086-F45B-15D4AA3959B7}"/>
              </a:ext>
            </a:extLst>
          </p:cNvPr>
          <p:cNvCxnSpPr>
            <a:cxnSpLocks/>
          </p:cNvCxnSpPr>
          <p:nvPr/>
        </p:nvCxnSpPr>
        <p:spPr>
          <a:xfrm>
            <a:off x="6381961" y="2079084"/>
            <a:ext cx="2569192"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567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719207"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Venture Concept</a:t>
            </a:r>
            <a:endParaRPr sz="2000" dirty="0">
              <a:latin typeface="Poppins" panose="00000500000000000000" pitchFamily="2" charset="0"/>
              <a:cs typeface="Poppins" panose="00000500000000000000" pitchFamily="2" charset="0"/>
            </a:endParaRPr>
          </a:p>
        </p:txBody>
      </p:sp>
      <p:grpSp>
        <p:nvGrpSpPr>
          <p:cNvPr id="2" name="Group 1">
            <a:extLst>
              <a:ext uri="{FF2B5EF4-FFF2-40B4-BE49-F238E27FC236}">
                <a16:creationId xmlns:a16="http://schemas.microsoft.com/office/drawing/2014/main" id="{013E932C-6ECD-39DB-4859-CBCDB3678641}"/>
              </a:ext>
            </a:extLst>
          </p:cNvPr>
          <p:cNvGrpSpPr/>
          <p:nvPr/>
        </p:nvGrpSpPr>
        <p:grpSpPr>
          <a:xfrm>
            <a:off x="249905" y="1185656"/>
            <a:ext cx="8644190" cy="3750317"/>
            <a:chOff x="178479" y="1102976"/>
            <a:chExt cx="8644190" cy="3750317"/>
          </a:xfrm>
        </p:grpSpPr>
        <p:sp>
          <p:nvSpPr>
            <p:cNvPr id="29" name="Google Shape;235;p36">
              <a:extLst>
                <a:ext uri="{FF2B5EF4-FFF2-40B4-BE49-F238E27FC236}">
                  <a16:creationId xmlns:a16="http://schemas.microsoft.com/office/drawing/2014/main" id="{F5203E10-1CBD-153A-62CC-DA49A47F9F8A}"/>
                </a:ext>
              </a:extLst>
            </p:cNvPr>
            <p:cNvSpPr/>
            <p:nvPr/>
          </p:nvSpPr>
          <p:spPr>
            <a:xfrm>
              <a:off x="2457149" y="110297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36">
              <a:extLst>
                <a:ext uri="{FF2B5EF4-FFF2-40B4-BE49-F238E27FC236}">
                  <a16:creationId xmlns:a16="http://schemas.microsoft.com/office/drawing/2014/main" id="{92EBD80F-9C57-E4A2-6B94-4E41CB5CFDCB}"/>
                </a:ext>
              </a:extLst>
            </p:cNvPr>
            <p:cNvSpPr txBox="1"/>
            <p:nvPr/>
          </p:nvSpPr>
          <p:spPr>
            <a:xfrm>
              <a:off x="1962298" y="2543090"/>
              <a:ext cx="1754701" cy="1069117"/>
            </a:xfrm>
            <a:prstGeom prst="rect">
              <a:avLst/>
            </a:prstGeom>
            <a:noFill/>
            <a:ln>
              <a:noFill/>
            </a:ln>
          </p:spPr>
          <p:txBody>
            <a:bodyPr spcFirstLastPara="1" wrap="square" lIns="91425" tIns="91425" rIns="91425" bIns="91425" anchor="t" anchorCtr="0">
              <a:noAutofit/>
            </a:bodyPr>
            <a:lstStyle/>
            <a:p>
              <a:pPr lvl="0" algn="ctr"/>
              <a:r>
                <a:rPr lang="en-US" b="1" dirty="0">
                  <a:solidFill>
                    <a:schemeClr val="dk1"/>
                  </a:solidFill>
                  <a:latin typeface="Lato"/>
                  <a:ea typeface="Lato"/>
                  <a:cs typeface="Lato"/>
                  <a:sym typeface="Lato"/>
                </a:rPr>
                <a:t>Time-Saving Automation</a:t>
              </a:r>
            </a:p>
          </p:txBody>
        </p:sp>
        <p:cxnSp>
          <p:nvCxnSpPr>
            <p:cNvPr id="31" name="Google Shape;244;p36">
              <a:extLst>
                <a:ext uri="{FF2B5EF4-FFF2-40B4-BE49-F238E27FC236}">
                  <a16:creationId xmlns:a16="http://schemas.microsoft.com/office/drawing/2014/main" id="{9FF6CE3B-FF68-9397-BA5F-E469214E9403}"/>
                </a:ext>
              </a:extLst>
            </p:cNvPr>
            <p:cNvCxnSpPr>
              <a:cxnSpLocks/>
              <a:stCxn id="29" idx="2"/>
            </p:cNvCxnSpPr>
            <p:nvPr/>
          </p:nvCxnSpPr>
          <p:spPr>
            <a:xfrm flipH="1">
              <a:off x="2839649" y="1864976"/>
              <a:ext cx="600" cy="544500"/>
            </a:xfrm>
            <a:prstGeom prst="straightConnector1">
              <a:avLst/>
            </a:prstGeom>
            <a:noFill/>
            <a:ln w="19050" cap="flat" cmpd="sng">
              <a:solidFill>
                <a:schemeClr val="dk1"/>
              </a:solidFill>
              <a:prstDash val="solid"/>
              <a:round/>
              <a:headEnd type="none" w="med" len="med"/>
              <a:tailEnd type="none" w="med" len="med"/>
            </a:ln>
          </p:spPr>
        </p:cxnSp>
        <p:sp>
          <p:nvSpPr>
            <p:cNvPr id="19" name="Google Shape;232;p36">
              <a:extLst>
                <a:ext uri="{FF2B5EF4-FFF2-40B4-BE49-F238E27FC236}">
                  <a16:creationId xmlns:a16="http://schemas.microsoft.com/office/drawing/2014/main" id="{18CDB568-2E15-6737-0C4E-8A85919F087E}"/>
                </a:ext>
              </a:extLst>
            </p:cNvPr>
            <p:cNvSpPr/>
            <p:nvPr/>
          </p:nvSpPr>
          <p:spPr>
            <a:xfrm>
              <a:off x="3087187" y="1368282"/>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p36">
              <a:extLst>
                <a:ext uri="{FF2B5EF4-FFF2-40B4-BE49-F238E27FC236}">
                  <a16:creationId xmlns:a16="http://schemas.microsoft.com/office/drawing/2014/main" id="{C22DFCD8-C9F5-7D4E-354A-C1A97DB80433}"/>
                </a:ext>
              </a:extLst>
            </p:cNvPr>
            <p:cNvSpPr/>
            <p:nvPr/>
          </p:nvSpPr>
          <p:spPr>
            <a:xfrm>
              <a:off x="7696781" y="1368282"/>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46;p36">
              <a:extLst>
                <a:ext uri="{FF2B5EF4-FFF2-40B4-BE49-F238E27FC236}">
                  <a16:creationId xmlns:a16="http://schemas.microsoft.com/office/drawing/2014/main" id="{292F470E-2338-3739-2AAE-2D14CBF0ACED}"/>
                </a:ext>
              </a:extLst>
            </p:cNvPr>
            <p:cNvCxnSpPr/>
            <p:nvPr/>
          </p:nvCxnSpPr>
          <p:spPr>
            <a:xfrm>
              <a:off x="701224" y="2137219"/>
              <a:ext cx="7709400" cy="0"/>
            </a:xfrm>
            <a:prstGeom prst="straightConnector1">
              <a:avLst/>
            </a:prstGeom>
            <a:noFill/>
            <a:ln w="19050" cap="flat" cmpd="sng">
              <a:solidFill>
                <a:schemeClr val="dk1"/>
              </a:solidFill>
              <a:prstDash val="solid"/>
              <a:round/>
              <a:headEnd type="none" w="med" len="med"/>
              <a:tailEnd type="none" w="med" len="med"/>
            </a:ln>
          </p:spPr>
        </p:cxnSp>
        <p:sp>
          <p:nvSpPr>
            <p:cNvPr id="23" name="Google Shape;234;p36">
              <a:extLst>
                <a:ext uri="{FF2B5EF4-FFF2-40B4-BE49-F238E27FC236}">
                  <a16:creationId xmlns:a16="http://schemas.microsoft.com/office/drawing/2014/main" id="{A85EAB4A-02CA-D627-E743-024D909A108D}"/>
                </a:ext>
              </a:extLst>
            </p:cNvPr>
            <p:cNvSpPr/>
            <p:nvPr/>
          </p:nvSpPr>
          <p:spPr>
            <a:xfrm>
              <a:off x="716779" y="110297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9;p36">
              <a:extLst>
                <a:ext uri="{FF2B5EF4-FFF2-40B4-BE49-F238E27FC236}">
                  <a16:creationId xmlns:a16="http://schemas.microsoft.com/office/drawing/2014/main" id="{F7139940-F188-FAE3-5D77-60D6AEEF6F74}"/>
                </a:ext>
              </a:extLst>
            </p:cNvPr>
            <p:cNvSpPr txBox="1"/>
            <p:nvPr/>
          </p:nvSpPr>
          <p:spPr>
            <a:xfrm>
              <a:off x="178479" y="2523521"/>
              <a:ext cx="1843200" cy="2329772"/>
            </a:xfrm>
            <a:prstGeom prst="rect">
              <a:avLst/>
            </a:prstGeom>
            <a:noFill/>
            <a:ln>
              <a:noFill/>
            </a:ln>
          </p:spPr>
          <p:txBody>
            <a:bodyPr spcFirstLastPara="1" wrap="square" lIns="91425" tIns="91425" rIns="91425" bIns="91425" anchor="t" anchorCtr="0">
              <a:noAutofit/>
            </a:bodyPr>
            <a:lstStyle/>
            <a:p>
              <a:pPr lvl="0" algn="ctr"/>
              <a:r>
                <a:rPr lang="en-US" b="1" dirty="0">
                  <a:solidFill>
                    <a:schemeClr val="dk1"/>
                  </a:solidFill>
                  <a:latin typeface="Lato"/>
                  <a:ea typeface="Lato"/>
                  <a:cs typeface="Lato"/>
                  <a:sym typeface="Lato"/>
                </a:rPr>
                <a:t>Convenient and Efficient Scheduling</a:t>
              </a:r>
            </a:p>
          </p:txBody>
        </p:sp>
        <p:cxnSp>
          <p:nvCxnSpPr>
            <p:cNvPr id="26" name="Google Shape;247;p36">
              <a:extLst>
                <a:ext uri="{FF2B5EF4-FFF2-40B4-BE49-F238E27FC236}">
                  <a16:creationId xmlns:a16="http://schemas.microsoft.com/office/drawing/2014/main" id="{C8773EAB-B808-67D5-77FA-5EE2BF5304CC}"/>
                </a:ext>
              </a:extLst>
            </p:cNvPr>
            <p:cNvCxnSpPr/>
            <p:nvPr/>
          </p:nvCxnSpPr>
          <p:spPr>
            <a:xfrm flipH="1">
              <a:off x="1099767" y="1864951"/>
              <a:ext cx="600" cy="544500"/>
            </a:xfrm>
            <a:prstGeom prst="straightConnector1">
              <a:avLst/>
            </a:prstGeom>
            <a:noFill/>
            <a:ln w="19050" cap="flat" cmpd="sng">
              <a:solidFill>
                <a:schemeClr val="dk1"/>
              </a:solidFill>
              <a:prstDash val="solid"/>
              <a:round/>
              <a:headEnd type="none" w="med" len="med"/>
              <a:tailEnd type="none" w="med" len="med"/>
            </a:ln>
          </p:spPr>
        </p:cxnSp>
        <p:pic>
          <p:nvPicPr>
            <p:cNvPr id="27" name="Picture 26">
              <a:extLst>
                <a:ext uri="{FF2B5EF4-FFF2-40B4-BE49-F238E27FC236}">
                  <a16:creationId xmlns:a16="http://schemas.microsoft.com/office/drawing/2014/main" id="{F4AF8C12-8F15-B343-7FD3-3EFAD199D0B1}"/>
                </a:ext>
              </a:extLst>
            </p:cNvPr>
            <p:cNvPicPr>
              <a:picLocks noChangeAspect="1"/>
            </p:cNvPicPr>
            <p:nvPr/>
          </p:nvPicPr>
          <p:blipFill>
            <a:blip r:embed="rId3"/>
            <a:stretch>
              <a:fillRect/>
            </a:stretch>
          </p:blipFill>
          <p:spPr>
            <a:xfrm>
              <a:off x="912427" y="1296524"/>
              <a:ext cx="374904" cy="374904"/>
            </a:xfrm>
            <a:prstGeom prst="rect">
              <a:avLst/>
            </a:prstGeom>
          </p:spPr>
        </p:pic>
        <p:sp>
          <p:nvSpPr>
            <p:cNvPr id="34" name="Google Shape;236;p36">
              <a:extLst>
                <a:ext uri="{FF2B5EF4-FFF2-40B4-BE49-F238E27FC236}">
                  <a16:creationId xmlns:a16="http://schemas.microsoft.com/office/drawing/2014/main" id="{3955E81B-9858-8576-98BD-890445270CBC}"/>
                </a:ext>
              </a:extLst>
            </p:cNvPr>
            <p:cNvSpPr/>
            <p:nvPr/>
          </p:nvSpPr>
          <p:spPr>
            <a:xfrm>
              <a:off x="7562503" y="110297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p36">
              <a:extLst>
                <a:ext uri="{FF2B5EF4-FFF2-40B4-BE49-F238E27FC236}">
                  <a16:creationId xmlns:a16="http://schemas.microsoft.com/office/drawing/2014/main" id="{E9F8E619-3DF0-DABB-289E-0210AA0F34C8}"/>
                </a:ext>
              </a:extLst>
            </p:cNvPr>
            <p:cNvSpPr txBox="1"/>
            <p:nvPr/>
          </p:nvSpPr>
          <p:spPr>
            <a:xfrm>
              <a:off x="7068869" y="2523527"/>
              <a:ext cx="1753800" cy="2171555"/>
            </a:xfrm>
            <a:prstGeom prst="rect">
              <a:avLst/>
            </a:prstGeom>
            <a:noFill/>
            <a:ln>
              <a:noFill/>
            </a:ln>
          </p:spPr>
          <p:txBody>
            <a:bodyPr spcFirstLastPara="1" wrap="square" lIns="91425" tIns="91425" rIns="91425" bIns="91425" anchor="t" anchorCtr="0">
              <a:noAutofit/>
            </a:bodyPr>
            <a:lstStyle/>
            <a:p>
              <a:pPr lvl="0" algn="ctr"/>
              <a:r>
                <a:rPr lang="en-US" b="1" dirty="0">
                  <a:solidFill>
                    <a:schemeClr val="dk1"/>
                  </a:solidFill>
                  <a:latin typeface="Lato"/>
                  <a:ea typeface="Lato"/>
                  <a:cs typeface="Lato"/>
                  <a:sym typeface="Lato"/>
                </a:rPr>
                <a:t>Real-Time Updates and Engagement</a:t>
              </a:r>
            </a:p>
          </p:txBody>
        </p:sp>
        <p:cxnSp>
          <p:nvCxnSpPr>
            <p:cNvPr id="36" name="Google Shape;245;p36">
              <a:extLst>
                <a:ext uri="{FF2B5EF4-FFF2-40B4-BE49-F238E27FC236}">
                  <a16:creationId xmlns:a16="http://schemas.microsoft.com/office/drawing/2014/main" id="{736A6800-591A-788C-5632-F73FEE0EED3F}"/>
                </a:ext>
              </a:extLst>
            </p:cNvPr>
            <p:cNvCxnSpPr>
              <a:cxnSpLocks/>
              <a:stCxn id="34" idx="2"/>
            </p:cNvCxnSpPr>
            <p:nvPr/>
          </p:nvCxnSpPr>
          <p:spPr>
            <a:xfrm>
              <a:off x="7945603" y="1864976"/>
              <a:ext cx="600" cy="544500"/>
            </a:xfrm>
            <a:prstGeom prst="straightConnector1">
              <a:avLst/>
            </a:prstGeom>
            <a:noFill/>
            <a:ln w="19050" cap="flat" cmpd="sng">
              <a:solidFill>
                <a:schemeClr val="dk1"/>
              </a:solidFill>
              <a:prstDash val="solid"/>
              <a:round/>
              <a:headEnd type="none" w="med" len="med"/>
              <a:tailEnd type="none" w="med" len="med"/>
            </a:ln>
          </p:spPr>
        </p:cxnSp>
        <p:sp>
          <p:nvSpPr>
            <p:cNvPr id="39" name="Google Shape;232;p36">
              <a:extLst>
                <a:ext uri="{FF2B5EF4-FFF2-40B4-BE49-F238E27FC236}">
                  <a16:creationId xmlns:a16="http://schemas.microsoft.com/office/drawing/2014/main" id="{5FF7E2FB-625D-6EC5-BA31-950ADBE829EA}"/>
                </a:ext>
              </a:extLst>
            </p:cNvPr>
            <p:cNvSpPr/>
            <p:nvPr/>
          </p:nvSpPr>
          <p:spPr>
            <a:xfrm>
              <a:off x="4544180" y="1368282"/>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5;p36">
              <a:extLst>
                <a:ext uri="{FF2B5EF4-FFF2-40B4-BE49-F238E27FC236}">
                  <a16:creationId xmlns:a16="http://schemas.microsoft.com/office/drawing/2014/main" id="{9F621B7C-CAE3-D00F-C4CE-7999F35D6CBD}"/>
                </a:ext>
              </a:extLst>
            </p:cNvPr>
            <p:cNvSpPr/>
            <p:nvPr/>
          </p:nvSpPr>
          <p:spPr>
            <a:xfrm>
              <a:off x="4177192" y="1102976"/>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p36">
              <a:extLst>
                <a:ext uri="{FF2B5EF4-FFF2-40B4-BE49-F238E27FC236}">
                  <a16:creationId xmlns:a16="http://schemas.microsoft.com/office/drawing/2014/main" id="{1B5FF4FB-6DCC-F3FF-F3D7-71EAE2DE6793}"/>
                </a:ext>
              </a:extLst>
            </p:cNvPr>
            <p:cNvSpPr txBox="1"/>
            <p:nvPr/>
          </p:nvSpPr>
          <p:spPr>
            <a:xfrm>
              <a:off x="3684028" y="2534147"/>
              <a:ext cx="1754701" cy="1184023"/>
            </a:xfrm>
            <a:prstGeom prst="rect">
              <a:avLst/>
            </a:prstGeom>
            <a:noFill/>
            <a:ln>
              <a:noFill/>
            </a:ln>
          </p:spPr>
          <p:txBody>
            <a:bodyPr spcFirstLastPara="1" wrap="square" lIns="91425" tIns="91425" rIns="91425" bIns="91425" anchor="t" anchorCtr="0">
              <a:noAutofit/>
            </a:bodyPr>
            <a:lstStyle/>
            <a:p>
              <a:pPr lvl="0" algn="ctr"/>
              <a:r>
                <a:rPr lang="en-US" b="1" dirty="0">
                  <a:solidFill>
                    <a:schemeClr val="dk1"/>
                  </a:solidFill>
                  <a:latin typeface="Lato"/>
                  <a:ea typeface="Lato"/>
                  <a:cs typeface="Lato"/>
                  <a:sym typeface="Lato"/>
                </a:rPr>
                <a:t>Tailored Personalization</a:t>
              </a:r>
            </a:p>
          </p:txBody>
        </p:sp>
        <p:cxnSp>
          <p:nvCxnSpPr>
            <p:cNvPr id="61" name="Google Shape;244;p36">
              <a:extLst>
                <a:ext uri="{FF2B5EF4-FFF2-40B4-BE49-F238E27FC236}">
                  <a16:creationId xmlns:a16="http://schemas.microsoft.com/office/drawing/2014/main" id="{912F1050-5AD3-B524-F72D-4662AEFB4D89}"/>
                </a:ext>
              </a:extLst>
            </p:cNvPr>
            <p:cNvCxnSpPr>
              <a:cxnSpLocks/>
              <a:stCxn id="59" idx="2"/>
            </p:cNvCxnSpPr>
            <p:nvPr/>
          </p:nvCxnSpPr>
          <p:spPr>
            <a:xfrm flipH="1">
              <a:off x="4559692" y="1864976"/>
              <a:ext cx="600" cy="544500"/>
            </a:xfrm>
            <a:prstGeom prst="straightConnector1">
              <a:avLst/>
            </a:prstGeom>
            <a:noFill/>
            <a:ln w="19050" cap="flat" cmpd="sng">
              <a:solidFill>
                <a:schemeClr val="dk1"/>
              </a:solidFill>
              <a:prstDash val="solid"/>
              <a:round/>
              <a:headEnd type="none" w="med" len="med"/>
              <a:tailEnd type="none" w="med" len="med"/>
            </a:ln>
          </p:spPr>
        </p:cxnSp>
        <p:sp>
          <p:nvSpPr>
            <p:cNvPr id="63" name="Google Shape;232;p36">
              <a:extLst>
                <a:ext uri="{FF2B5EF4-FFF2-40B4-BE49-F238E27FC236}">
                  <a16:creationId xmlns:a16="http://schemas.microsoft.com/office/drawing/2014/main" id="{0502E4E7-6931-DA6C-2458-255E1AAD81FC}"/>
                </a:ext>
              </a:extLst>
            </p:cNvPr>
            <p:cNvSpPr/>
            <p:nvPr/>
          </p:nvSpPr>
          <p:spPr>
            <a:xfrm>
              <a:off x="5833376" y="1368282"/>
              <a:ext cx="498600" cy="498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5;p36">
              <a:extLst>
                <a:ext uri="{FF2B5EF4-FFF2-40B4-BE49-F238E27FC236}">
                  <a16:creationId xmlns:a16="http://schemas.microsoft.com/office/drawing/2014/main" id="{7924555E-D160-8FDA-A5ED-3CC443E00C59}"/>
                </a:ext>
              </a:extLst>
            </p:cNvPr>
            <p:cNvSpPr/>
            <p:nvPr/>
          </p:nvSpPr>
          <p:spPr>
            <a:xfrm>
              <a:off x="5910626" y="1121124"/>
              <a:ext cx="7662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1;p36">
              <a:extLst>
                <a:ext uri="{FF2B5EF4-FFF2-40B4-BE49-F238E27FC236}">
                  <a16:creationId xmlns:a16="http://schemas.microsoft.com/office/drawing/2014/main" id="{E6AB7BE9-B809-CA49-1F5D-AF0D173E9046}"/>
                </a:ext>
              </a:extLst>
            </p:cNvPr>
            <p:cNvSpPr txBox="1"/>
            <p:nvPr/>
          </p:nvSpPr>
          <p:spPr>
            <a:xfrm>
              <a:off x="5404588" y="2541676"/>
              <a:ext cx="1777076" cy="1176494"/>
            </a:xfrm>
            <a:prstGeom prst="rect">
              <a:avLst/>
            </a:prstGeom>
            <a:noFill/>
            <a:ln>
              <a:noFill/>
            </a:ln>
          </p:spPr>
          <p:txBody>
            <a:bodyPr spcFirstLastPara="1" wrap="square" lIns="91425" tIns="91425" rIns="91425" bIns="91425" anchor="t" anchorCtr="0">
              <a:noAutofit/>
            </a:bodyPr>
            <a:lstStyle/>
            <a:p>
              <a:pPr lvl="0" algn="ctr"/>
              <a:r>
                <a:rPr lang="en-US" b="1" dirty="0">
                  <a:solidFill>
                    <a:schemeClr val="dk1"/>
                  </a:solidFill>
                  <a:latin typeface="Lato"/>
                  <a:ea typeface="Lato"/>
                  <a:cs typeface="Lato"/>
                  <a:sym typeface="Lato"/>
                </a:rPr>
                <a:t>Reliable Skilled Professionals</a:t>
              </a:r>
            </a:p>
          </p:txBody>
        </p:sp>
        <p:cxnSp>
          <p:nvCxnSpPr>
            <p:cNvPr id="131" name="Google Shape;244;p36">
              <a:extLst>
                <a:ext uri="{FF2B5EF4-FFF2-40B4-BE49-F238E27FC236}">
                  <a16:creationId xmlns:a16="http://schemas.microsoft.com/office/drawing/2014/main" id="{994F0642-67D7-A4A4-504C-B6EEFB426774}"/>
                </a:ext>
              </a:extLst>
            </p:cNvPr>
            <p:cNvCxnSpPr>
              <a:cxnSpLocks/>
              <a:stCxn id="129" idx="2"/>
            </p:cNvCxnSpPr>
            <p:nvPr/>
          </p:nvCxnSpPr>
          <p:spPr>
            <a:xfrm flipH="1">
              <a:off x="6293126" y="1883124"/>
              <a:ext cx="600" cy="544500"/>
            </a:xfrm>
            <a:prstGeom prst="straightConnector1">
              <a:avLst/>
            </a:prstGeom>
            <a:noFill/>
            <a:ln w="19050" cap="flat" cmpd="sng">
              <a:solidFill>
                <a:schemeClr val="dk1"/>
              </a:solidFill>
              <a:prstDash val="solid"/>
              <a:round/>
              <a:headEnd type="none" w="med" len="med"/>
              <a:tailEnd type="none" w="med" len="med"/>
            </a:ln>
          </p:spPr>
        </p:cxnSp>
        <p:pic>
          <p:nvPicPr>
            <p:cNvPr id="135" name="Picture 134">
              <a:extLst>
                <a:ext uri="{FF2B5EF4-FFF2-40B4-BE49-F238E27FC236}">
                  <a16:creationId xmlns:a16="http://schemas.microsoft.com/office/drawing/2014/main" id="{C382288C-B77C-0570-F116-941A5D66793A}"/>
                </a:ext>
              </a:extLst>
            </p:cNvPr>
            <p:cNvPicPr>
              <a:picLocks noChangeAspect="1"/>
            </p:cNvPicPr>
            <p:nvPr/>
          </p:nvPicPr>
          <p:blipFill>
            <a:blip r:embed="rId4"/>
            <a:stretch>
              <a:fillRect/>
            </a:stretch>
          </p:blipFill>
          <p:spPr>
            <a:xfrm>
              <a:off x="2652196" y="1314672"/>
              <a:ext cx="374904" cy="374904"/>
            </a:xfrm>
            <a:prstGeom prst="rect">
              <a:avLst/>
            </a:prstGeom>
          </p:spPr>
        </p:pic>
        <p:pic>
          <p:nvPicPr>
            <p:cNvPr id="139" name="Picture 138">
              <a:extLst>
                <a:ext uri="{FF2B5EF4-FFF2-40B4-BE49-F238E27FC236}">
                  <a16:creationId xmlns:a16="http://schemas.microsoft.com/office/drawing/2014/main" id="{7C2E5041-C34B-8CA2-2354-0A3149570BCF}"/>
                </a:ext>
              </a:extLst>
            </p:cNvPr>
            <p:cNvPicPr>
              <a:picLocks noChangeAspect="1"/>
            </p:cNvPicPr>
            <p:nvPr/>
          </p:nvPicPr>
          <p:blipFill>
            <a:blip r:embed="rId5"/>
            <a:stretch>
              <a:fillRect/>
            </a:stretch>
          </p:blipFill>
          <p:spPr>
            <a:xfrm>
              <a:off x="4372240" y="1314672"/>
              <a:ext cx="374904" cy="374904"/>
            </a:xfrm>
            <a:prstGeom prst="rect">
              <a:avLst/>
            </a:prstGeom>
          </p:spPr>
        </p:pic>
        <p:pic>
          <p:nvPicPr>
            <p:cNvPr id="141" name="Picture 140">
              <a:extLst>
                <a:ext uri="{FF2B5EF4-FFF2-40B4-BE49-F238E27FC236}">
                  <a16:creationId xmlns:a16="http://schemas.microsoft.com/office/drawing/2014/main" id="{BDC9B77E-D67F-E612-40D8-585D2BB71F6C}"/>
                </a:ext>
              </a:extLst>
            </p:cNvPr>
            <p:cNvPicPr>
              <a:picLocks noChangeAspect="1"/>
            </p:cNvPicPr>
            <p:nvPr/>
          </p:nvPicPr>
          <p:blipFill>
            <a:blip r:embed="rId6"/>
            <a:stretch>
              <a:fillRect/>
            </a:stretch>
          </p:blipFill>
          <p:spPr>
            <a:xfrm>
              <a:off x="6105674" y="1314672"/>
              <a:ext cx="374904" cy="374904"/>
            </a:xfrm>
            <a:prstGeom prst="rect">
              <a:avLst/>
            </a:prstGeom>
          </p:spPr>
        </p:pic>
        <p:pic>
          <p:nvPicPr>
            <p:cNvPr id="142" name="Picture 141">
              <a:extLst>
                <a:ext uri="{FF2B5EF4-FFF2-40B4-BE49-F238E27FC236}">
                  <a16:creationId xmlns:a16="http://schemas.microsoft.com/office/drawing/2014/main" id="{B0C7EC74-F287-5582-791D-93A8DC8B056B}"/>
                </a:ext>
              </a:extLst>
            </p:cNvPr>
            <p:cNvPicPr>
              <a:picLocks noChangeAspect="1"/>
            </p:cNvPicPr>
            <p:nvPr/>
          </p:nvPicPr>
          <p:blipFill>
            <a:blip r:embed="rId7"/>
            <a:stretch>
              <a:fillRect/>
            </a:stretch>
          </p:blipFill>
          <p:spPr>
            <a:xfrm>
              <a:off x="7758151" y="1314672"/>
              <a:ext cx="374904" cy="374904"/>
            </a:xfrm>
            <a:prstGeom prst="rect">
              <a:avLst/>
            </a:prstGeom>
          </p:spPr>
        </p:pic>
      </p:grpSp>
      <p:pic>
        <p:nvPicPr>
          <p:cNvPr id="4" name="Google Shape;175;p29">
            <a:extLst>
              <a:ext uri="{FF2B5EF4-FFF2-40B4-BE49-F238E27FC236}">
                <a16:creationId xmlns:a16="http://schemas.microsoft.com/office/drawing/2014/main" id="{3D8EAEF8-3E73-A71D-28E5-5B2467332FBA}"/>
              </a:ext>
            </a:extLst>
          </p:cNvPr>
          <p:cNvPicPr preferRelativeResize="0"/>
          <p:nvPr/>
        </p:nvPicPr>
        <p:blipFill>
          <a:blip r:embed="rId8">
            <a:alphaModFix/>
          </a:blip>
          <a:stretch>
            <a:fillRect/>
          </a:stretch>
        </p:blipFill>
        <p:spPr>
          <a:xfrm>
            <a:off x="8219633" y="213349"/>
            <a:ext cx="731520" cy="731520"/>
          </a:xfrm>
          <a:prstGeom prst="rect">
            <a:avLst/>
          </a:prstGeom>
          <a:noFill/>
          <a:ln>
            <a:noFill/>
          </a:ln>
        </p:spPr>
      </p:pic>
      <p:sp>
        <p:nvSpPr>
          <p:cNvPr id="7" name="TextBox 6">
            <a:extLst>
              <a:ext uri="{FF2B5EF4-FFF2-40B4-BE49-F238E27FC236}">
                <a16:creationId xmlns:a16="http://schemas.microsoft.com/office/drawing/2014/main" id="{9066B4C4-0E76-082D-5E1E-AC69EA59FC9A}"/>
              </a:ext>
            </a:extLst>
          </p:cNvPr>
          <p:cNvSpPr txBox="1"/>
          <p:nvPr/>
        </p:nvSpPr>
        <p:spPr>
          <a:xfrm>
            <a:off x="296094" y="3160328"/>
            <a:ext cx="1754701" cy="1077218"/>
          </a:xfrm>
          <a:prstGeom prst="rect">
            <a:avLst/>
          </a:prstGeom>
          <a:noFill/>
        </p:spPr>
        <p:txBody>
          <a:bodyPr wrap="square">
            <a:spAutoFit/>
          </a:bodyPr>
          <a:lstStyle/>
          <a:p>
            <a:pPr algn="ctr"/>
            <a:r>
              <a:rPr lang="en-US" sz="800" dirty="0">
                <a:latin typeface="Lato" panose="020F0502020204030203" pitchFamily="34" charset="0"/>
                <a:ea typeface="Lato" panose="020F0502020204030203" pitchFamily="34" charset="0"/>
                <a:cs typeface="Lato" panose="020F0502020204030203" pitchFamily="34" charset="0"/>
              </a:rPr>
              <a:t>Lawn Buddy's cutting-edge AI technology revolutionizes lawn mowing scheduling. By analyzing lawn size, grass growth patterns, and local weather conditions, our algorithms ensure optimal mowing schedules, guaranteeing efficient and timely service without hassle.</a:t>
            </a:r>
          </a:p>
        </p:txBody>
      </p:sp>
      <p:sp>
        <p:nvSpPr>
          <p:cNvPr id="10" name="TextBox 9">
            <a:extLst>
              <a:ext uri="{FF2B5EF4-FFF2-40B4-BE49-F238E27FC236}">
                <a16:creationId xmlns:a16="http://schemas.microsoft.com/office/drawing/2014/main" id="{B1038DFC-D469-AB52-0665-C8BC0209B68D}"/>
              </a:ext>
            </a:extLst>
          </p:cNvPr>
          <p:cNvSpPr txBox="1"/>
          <p:nvPr/>
        </p:nvSpPr>
        <p:spPr>
          <a:xfrm>
            <a:off x="2039102" y="3160328"/>
            <a:ext cx="1754701" cy="1077218"/>
          </a:xfrm>
          <a:prstGeom prst="rect">
            <a:avLst/>
          </a:prstGeom>
          <a:noFill/>
        </p:spPr>
        <p:txBody>
          <a:bodyPr wrap="square">
            <a:spAutoFit/>
          </a:bodyPr>
          <a:lstStyle/>
          <a:p>
            <a:pPr algn="ctr"/>
            <a:r>
              <a:rPr lang="en-US" sz="800" dirty="0">
                <a:latin typeface="Lato" panose="020F0502020204030203" pitchFamily="34" charset="0"/>
                <a:ea typeface="Lato" panose="020F0502020204030203" pitchFamily="34" charset="0"/>
                <a:cs typeface="Lato" panose="020F0502020204030203" pitchFamily="34" charset="0"/>
              </a:rPr>
              <a:t>Our platform automates lawn care, freeing customers from manual effort. AI-guided scheduling and skilled professionals mean homeowners can enjoy a perfectly mowed lawn without investing their precious time, allowing them to focus on what truly matters.</a:t>
            </a:r>
          </a:p>
        </p:txBody>
      </p:sp>
      <p:sp>
        <p:nvSpPr>
          <p:cNvPr id="11" name="TextBox 10">
            <a:extLst>
              <a:ext uri="{FF2B5EF4-FFF2-40B4-BE49-F238E27FC236}">
                <a16:creationId xmlns:a16="http://schemas.microsoft.com/office/drawing/2014/main" id="{EE58ECFB-BC15-D45D-492F-7E415BA7A311}"/>
              </a:ext>
            </a:extLst>
          </p:cNvPr>
          <p:cNvSpPr txBox="1"/>
          <p:nvPr/>
        </p:nvSpPr>
        <p:spPr>
          <a:xfrm>
            <a:off x="3723245" y="3160328"/>
            <a:ext cx="1754701" cy="1077218"/>
          </a:xfrm>
          <a:prstGeom prst="rect">
            <a:avLst/>
          </a:prstGeom>
          <a:noFill/>
        </p:spPr>
        <p:txBody>
          <a:bodyPr wrap="square">
            <a:spAutoFit/>
          </a:bodyPr>
          <a:lstStyle/>
          <a:p>
            <a:pPr algn="ctr"/>
            <a:r>
              <a:rPr lang="en-US" sz="800" dirty="0">
                <a:latin typeface="Lato" panose="020F0502020204030203" pitchFamily="34" charset="0"/>
                <a:ea typeface="Lato" panose="020F0502020204030203" pitchFamily="34" charset="0"/>
                <a:cs typeface="Lato" panose="020F0502020204030203" pitchFamily="34" charset="0"/>
              </a:rPr>
              <a:t>Lawn Buddy offers a new level of personalization. We create custom lawn care plans by considering unique characteristics like size, location, and specific needs. This approach guarantees that every lawn receives the individualized attention it deserves.</a:t>
            </a:r>
          </a:p>
        </p:txBody>
      </p:sp>
      <p:sp>
        <p:nvSpPr>
          <p:cNvPr id="12" name="TextBox 11">
            <a:extLst>
              <a:ext uri="{FF2B5EF4-FFF2-40B4-BE49-F238E27FC236}">
                <a16:creationId xmlns:a16="http://schemas.microsoft.com/office/drawing/2014/main" id="{A2AD54E9-5537-4533-9151-DB4C1EAED5E4}"/>
              </a:ext>
            </a:extLst>
          </p:cNvPr>
          <p:cNvSpPr txBox="1"/>
          <p:nvPr/>
        </p:nvSpPr>
        <p:spPr>
          <a:xfrm>
            <a:off x="5459459" y="3160328"/>
            <a:ext cx="1754701" cy="954107"/>
          </a:xfrm>
          <a:prstGeom prst="rect">
            <a:avLst/>
          </a:prstGeom>
          <a:noFill/>
        </p:spPr>
        <p:txBody>
          <a:bodyPr wrap="square">
            <a:spAutoFit/>
          </a:bodyPr>
          <a:lstStyle/>
          <a:p>
            <a:pPr algn="ctr"/>
            <a:r>
              <a:rPr lang="en-US" sz="800" dirty="0">
                <a:latin typeface="Lato" panose="020F0502020204030203" pitchFamily="34" charset="0"/>
                <a:ea typeface="Lato" panose="020F0502020204030203" pitchFamily="34" charset="0"/>
                <a:cs typeface="Lato" panose="020F0502020204030203" pitchFamily="34" charset="0"/>
              </a:rPr>
              <a:t>Trust is paramount, which is why we've built a network of proficient lawn mowing professionals. With their expertise, customers can rest assured that their lawns are in reliable care, fostering a sense of confidence and satisfaction.</a:t>
            </a:r>
          </a:p>
        </p:txBody>
      </p:sp>
      <p:sp>
        <p:nvSpPr>
          <p:cNvPr id="13" name="TextBox 12">
            <a:extLst>
              <a:ext uri="{FF2B5EF4-FFF2-40B4-BE49-F238E27FC236}">
                <a16:creationId xmlns:a16="http://schemas.microsoft.com/office/drawing/2014/main" id="{BCD4417C-4FF7-419A-7C07-387999E8D858}"/>
              </a:ext>
            </a:extLst>
          </p:cNvPr>
          <p:cNvSpPr txBox="1"/>
          <p:nvPr/>
        </p:nvSpPr>
        <p:spPr>
          <a:xfrm>
            <a:off x="7118374" y="3160328"/>
            <a:ext cx="1754701" cy="1077218"/>
          </a:xfrm>
          <a:prstGeom prst="rect">
            <a:avLst/>
          </a:prstGeom>
          <a:noFill/>
        </p:spPr>
        <p:txBody>
          <a:bodyPr wrap="square">
            <a:spAutoFit/>
          </a:bodyPr>
          <a:lstStyle/>
          <a:p>
            <a:pPr algn="ctr"/>
            <a:r>
              <a:rPr lang="en-US" sz="800" dirty="0">
                <a:latin typeface="Lato" panose="020F0502020204030203" pitchFamily="34" charset="0"/>
                <a:ea typeface="Lato" panose="020F0502020204030203" pitchFamily="34" charset="0"/>
                <a:cs typeface="Lato" panose="020F0502020204030203" pitchFamily="34" charset="0"/>
              </a:rPr>
              <a:t>Lawn Buddy stands out with real-time updates and notifications. From service provider progress alerts to task completion notifications, our transparent communication ensures customers are well-informed and engaged throughout the process.</a:t>
            </a:r>
          </a:p>
        </p:txBody>
      </p:sp>
      <p:sp>
        <p:nvSpPr>
          <p:cNvPr id="15" name="TextBox 14">
            <a:extLst>
              <a:ext uri="{FF2B5EF4-FFF2-40B4-BE49-F238E27FC236}">
                <a16:creationId xmlns:a16="http://schemas.microsoft.com/office/drawing/2014/main" id="{2A182650-82C4-0E29-441C-54D6016DBB6D}"/>
              </a:ext>
            </a:extLst>
          </p:cNvPr>
          <p:cNvSpPr txBox="1"/>
          <p:nvPr/>
        </p:nvSpPr>
        <p:spPr>
          <a:xfrm>
            <a:off x="1159734" y="4428142"/>
            <a:ext cx="6824532" cy="507831"/>
          </a:xfrm>
          <a:prstGeom prst="rect">
            <a:avLst/>
          </a:prstGeom>
          <a:noFill/>
        </p:spPr>
        <p:txBody>
          <a:bodyPr wrap="square">
            <a:spAutoFit/>
          </a:bodyPr>
          <a:lstStyle/>
          <a:p>
            <a:pPr algn="ctr"/>
            <a:r>
              <a:rPr lang="en-US" sz="900" i="1" dirty="0">
                <a:latin typeface="Lato" panose="020F0502020204030203" pitchFamily="34" charset="0"/>
                <a:ea typeface="Lato" panose="020F0502020204030203" pitchFamily="34" charset="0"/>
                <a:cs typeface="Lato" panose="020F0502020204030203" pitchFamily="34" charset="0"/>
              </a:rPr>
              <a:t>In summary, Lawn Buddy's venture concept is centered around offering a convenient, efficient, and personalized lawn care experience. Through AI-driven scheduling, time-saving automation, tailored care plans, reliable professionals, and real-time updates, we are reshaping the way homeowners enjoy the beauty of their outdoor spaces.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66372"/>
            <a:ext cx="7283928"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1</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a:off x="3239385" y="1050581"/>
            <a:ext cx="0" cy="387954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879549"/>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3"/>
            <a:ext cx="1892822" cy="1627590"/>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ensures her lawn is maintained without manual intervention.</a:t>
            </a:r>
          </a:p>
          <a:p>
            <a:pPr marL="171450" indent="-171450" algn="l">
              <a:buSzPct val="100000"/>
              <a:buFont typeface="Arial" panose="020B0604020202020204" pitchFamily="34" charset="0"/>
              <a:buChar char="•"/>
            </a:pPr>
            <a:r>
              <a:rPr lang="en-US" sz="900" dirty="0"/>
              <a:t>Personalized care plans consider her lawn's unique needs.</a:t>
            </a:r>
          </a:p>
          <a:p>
            <a:pPr marL="171450" indent="-171450" algn="l">
              <a:buSzPct val="100000"/>
              <a:buFont typeface="Arial" panose="020B0604020202020204" pitchFamily="34" charset="0"/>
              <a:buChar char="•"/>
            </a:pPr>
            <a:r>
              <a:rPr lang="en-US" sz="900" dirty="0"/>
              <a:t>Real-time updates and notifications keep her informed about the service progress.</a:t>
            </a:r>
          </a:p>
          <a:p>
            <a:pPr marL="171450" indent="-171450" algn="l">
              <a:buSzPct val="100000"/>
              <a:buFont typeface="Arial" panose="020B0604020202020204" pitchFamily="34" charset="0"/>
              <a:buChar char="•"/>
            </a:pPr>
            <a:r>
              <a:rPr lang="en-US" sz="900" dirty="0"/>
              <a:t>Easy payment and cashless transactions streamline the process.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Maintain a beautiful lawn to enhance curb appeal.</a:t>
            </a:r>
          </a:p>
          <a:p>
            <a:pPr marL="171450" indent="-171450" algn="l">
              <a:buSzPct val="100000"/>
              <a:buFont typeface="Arial" panose="020B0604020202020204" pitchFamily="34" charset="0"/>
              <a:buChar char="•"/>
            </a:pPr>
            <a:r>
              <a:rPr lang="en-US" sz="900" dirty="0"/>
              <a:t>Free up time on weekends for family and leisure activities.</a:t>
            </a:r>
          </a:p>
          <a:p>
            <a:pPr marL="171450" indent="-171450" algn="l">
              <a:buSzPct val="100000"/>
              <a:buFont typeface="Arial" panose="020B0604020202020204" pitchFamily="34" charset="0"/>
              <a:buChar char="•"/>
            </a:pPr>
            <a:r>
              <a:rPr lang="en-US" sz="900" dirty="0"/>
              <a:t>Hassle-free scheduling and reliable lawn care service.</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70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Limited time for lawn care due to work and family commitments.</a:t>
            </a:r>
          </a:p>
          <a:p>
            <a:pPr marL="171450" indent="-171450" algn="l">
              <a:buSzPct val="100000"/>
              <a:buFont typeface="Arial" panose="020B0604020202020204" pitchFamily="34" charset="0"/>
              <a:buChar char="•"/>
            </a:pPr>
            <a:r>
              <a:rPr lang="en-US" sz="900" dirty="0"/>
              <a:t>Difficulty finding trustworthy and skilled lawn care professionals.</a:t>
            </a:r>
          </a:p>
          <a:p>
            <a:pPr marL="171450" indent="-171450" algn="l">
              <a:buSzPct val="100000"/>
              <a:buFont typeface="Arial" panose="020B0604020202020204" pitchFamily="34" charset="0"/>
              <a:buChar char="•"/>
            </a:pPr>
            <a:r>
              <a:rPr lang="en-US" sz="900" dirty="0"/>
              <a:t>Lack of control over lawn care scheduling.</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514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Jamila is a 50-year-old homeowner who takes pride in her well-maintained lawn. She works a demanding job and values her free time on weekends. She's tech-savvy and uses her smartphone for various tasks. However, the time-consuming nature of lawn care has become a challenge for her.</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50</a:t>
            </a:r>
          </a:p>
          <a:p>
            <a:pPr marL="171450" indent="-171450" algn="l">
              <a:buSzPct val="100000"/>
              <a:buFont typeface="Arial" panose="020B0604020202020204" pitchFamily="34" charset="0"/>
              <a:buChar char="•"/>
            </a:pPr>
            <a:r>
              <a:rPr lang="en-US" sz="900" b="1" dirty="0"/>
              <a:t>Occupation</a:t>
            </a:r>
            <a:r>
              <a:rPr lang="en-US" sz="900" dirty="0"/>
              <a:t>: Marketing Manager</a:t>
            </a:r>
          </a:p>
          <a:p>
            <a:pPr marL="171450" indent="-171450" algn="l">
              <a:buSzPct val="100000"/>
              <a:buFont typeface="Arial" panose="020B0604020202020204" pitchFamily="34" charset="0"/>
              <a:buChar char="•"/>
            </a:pPr>
            <a:r>
              <a:rPr lang="en-US" sz="900" b="1" dirty="0"/>
              <a:t>Household</a:t>
            </a:r>
            <a:r>
              <a:rPr lang="en-US" sz="900" dirty="0"/>
              <a:t>: Married with two teenagers</a:t>
            </a:r>
          </a:p>
          <a:p>
            <a:pPr marL="171450" indent="-171450" algn="l">
              <a:buSzPct val="100000"/>
              <a:buFont typeface="Arial" panose="020B0604020202020204" pitchFamily="34" charset="0"/>
              <a:buChar char="•"/>
            </a:pPr>
            <a:r>
              <a:rPr lang="en-US" sz="900" b="1" dirty="0"/>
              <a:t>Location</a:t>
            </a:r>
            <a:r>
              <a:rPr lang="en-US" sz="900" dirty="0"/>
              <a:t>: Suburban neighborhood</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Jamila</a:t>
              </a:r>
            </a:p>
            <a:p>
              <a:pPr marL="0" indent="0"/>
              <a:r>
                <a:rPr lang="en-US" sz="1100" dirty="0">
                  <a:latin typeface="Lato" panose="020F0502020204030203" pitchFamily="34" charset="0"/>
                  <a:ea typeface="Lato" panose="020F0502020204030203" pitchFamily="34" charset="0"/>
                  <a:cs typeface="Lato" panose="020F0502020204030203" pitchFamily="34" charset="0"/>
                </a:rPr>
                <a:t>Middle-Aged Homeowner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8" name="Picture 47">
              <a:extLst>
                <a:ext uri="{FF2B5EF4-FFF2-40B4-BE49-F238E27FC236}">
                  <a16:creationId xmlns:a16="http://schemas.microsoft.com/office/drawing/2014/main" id="{DC44E2C4-561B-63E1-6AAD-F936CFA343D6}"/>
                </a:ext>
              </a:extLst>
            </p:cNvPr>
            <p:cNvPicPr>
              <a:picLocks noChangeAspect="1"/>
            </p:cNvPicPr>
            <p:nvPr/>
          </p:nvPicPr>
          <p:blipFill>
            <a:blip r:embed="rId4"/>
            <a:stretch>
              <a:fillRect/>
            </a:stretch>
          </p:blipFill>
          <p:spPr>
            <a:xfrm>
              <a:off x="1599494" y="1267228"/>
              <a:ext cx="365760" cy="365760"/>
            </a:xfrm>
            <a:prstGeom prst="rect">
              <a:avLst/>
            </a:prstGeom>
          </p:spPr>
        </p:pic>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5"/>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6"/>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7"/>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8"/>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9"/>
          <a:stretch>
            <a:fillRect/>
          </a:stretch>
        </p:blipFill>
        <p:spPr>
          <a:xfrm>
            <a:off x="6370083" y="3196354"/>
            <a:ext cx="365760" cy="365760"/>
          </a:xfrm>
          <a:prstGeom prst="rect">
            <a:avLst/>
          </a:prstGeom>
        </p:spPr>
      </p:pic>
    </p:spTree>
    <p:extLst>
      <p:ext uri="{BB962C8B-B14F-4D97-AF65-F5344CB8AC3E}">
        <p14:creationId xmlns:p14="http://schemas.microsoft.com/office/powerpoint/2010/main" val="91744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4966" y="266275"/>
            <a:ext cx="7671552" cy="617313"/>
          </a:xfrm>
          <a:prstGeom prst="rect">
            <a:avLst/>
          </a:prstGeom>
        </p:spPr>
        <p:txBody>
          <a:bodyPr spcFirstLastPara="1" wrap="square" lIns="91425" tIns="91425" rIns="91425" bIns="91425" anchor="t" anchorCtr="0">
            <a:noAutofit/>
          </a:bodyPr>
          <a:lstStyle/>
          <a:p>
            <a:pPr>
              <a:lnSpc>
                <a:spcPct val="150000"/>
              </a:lnSpc>
            </a:pPr>
            <a:r>
              <a:rPr lang="en-US" sz="1800" dirty="0"/>
              <a:t>Target Customer Segment: Customer Persona 2</a:t>
            </a:r>
            <a:endParaRPr sz="20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D57344DA-4E33-7921-7585-6578E3B1A124}"/>
              </a:ext>
            </a:extLst>
          </p:cNvPr>
          <p:cNvCxnSpPr>
            <a:cxnSpLocks/>
          </p:cNvCxnSpPr>
          <p:nvPr/>
        </p:nvCxnSpPr>
        <p:spPr>
          <a:xfrm>
            <a:off x="6072141" y="1050581"/>
            <a:ext cx="0"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B57515-D571-9072-FDDC-757F6D19312D}"/>
              </a:ext>
            </a:extLst>
          </p:cNvPr>
          <p:cNvCxnSpPr>
            <a:cxnSpLocks/>
          </p:cNvCxnSpPr>
          <p:nvPr/>
        </p:nvCxnSpPr>
        <p:spPr>
          <a:xfrm flipH="1">
            <a:off x="3239349" y="1050581"/>
            <a:ext cx="36" cy="3985245"/>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0A20138-8BB2-6933-4151-107E10B0D1B4}"/>
              </a:ext>
            </a:extLst>
          </p:cNvPr>
          <p:cNvCxnSpPr>
            <a:cxnSpLocks/>
          </p:cNvCxnSpPr>
          <p:nvPr/>
        </p:nvCxnSpPr>
        <p:spPr>
          <a:xfrm>
            <a:off x="324966" y="2903563"/>
            <a:ext cx="8626187"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D9787DA9-F7E6-D6A2-6524-B5D9CF0159E1}"/>
              </a:ext>
            </a:extLst>
          </p:cNvPr>
          <p:cNvSpPr/>
          <p:nvPr/>
        </p:nvSpPr>
        <p:spPr>
          <a:xfrm>
            <a:off x="325363" y="1050580"/>
            <a:ext cx="8625790" cy="3985246"/>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Google Shape;160;p29">
            <a:extLst>
              <a:ext uri="{FF2B5EF4-FFF2-40B4-BE49-F238E27FC236}">
                <a16:creationId xmlns:a16="http://schemas.microsoft.com/office/drawing/2014/main" id="{84C74645-A845-F614-66AD-DEB7A34E2C28}"/>
              </a:ext>
            </a:extLst>
          </p:cNvPr>
          <p:cNvSpPr txBox="1">
            <a:spLocks/>
          </p:cNvSpPr>
          <p:nvPr/>
        </p:nvSpPr>
        <p:spPr>
          <a:xfrm flipH="1">
            <a:off x="6969240" y="3051246"/>
            <a:ext cx="1871972"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How Lawn Buddy Helps</a:t>
            </a:r>
          </a:p>
        </p:txBody>
      </p:sp>
      <p:sp>
        <p:nvSpPr>
          <p:cNvPr id="13" name="Google Shape;161;p29">
            <a:extLst>
              <a:ext uri="{FF2B5EF4-FFF2-40B4-BE49-F238E27FC236}">
                <a16:creationId xmlns:a16="http://schemas.microsoft.com/office/drawing/2014/main" id="{BF7FC01A-8DA6-4DD6-8C4D-2FEE88197D04}"/>
              </a:ext>
            </a:extLst>
          </p:cNvPr>
          <p:cNvSpPr txBox="1">
            <a:spLocks/>
          </p:cNvSpPr>
          <p:nvPr/>
        </p:nvSpPr>
        <p:spPr>
          <a:xfrm flipH="1">
            <a:off x="6969190" y="3196382"/>
            <a:ext cx="1892822"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AI-powered scheduling automates lawn care planning across various properties.</a:t>
            </a:r>
          </a:p>
          <a:p>
            <a:pPr marL="171450" indent="-171450" algn="l">
              <a:buSzPct val="100000"/>
              <a:buFont typeface="Arial" panose="020B0604020202020204" pitchFamily="34" charset="0"/>
              <a:buChar char="•"/>
            </a:pPr>
            <a:r>
              <a:rPr lang="en-US" sz="900" dirty="0"/>
              <a:t>Reliable service providers consistently deliver high-quality results.</a:t>
            </a:r>
          </a:p>
          <a:p>
            <a:pPr marL="171450" indent="-171450" algn="l">
              <a:buSzPct val="100000"/>
              <a:buFont typeface="Arial" panose="020B0604020202020204" pitchFamily="34" charset="0"/>
              <a:buChar char="•"/>
            </a:pPr>
            <a:r>
              <a:rPr lang="en-US" sz="900" dirty="0"/>
              <a:t>Real-time updates and notifications provide visibility into service execution.</a:t>
            </a:r>
          </a:p>
          <a:p>
            <a:pPr marL="171450" indent="-171450" algn="l">
              <a:buSzPct val="100000"/>
              <a:buFont typeface="Arial" panose="020B0604020202020204" pitchFamily="34" charset="0"/>
              <a:buChar char="•"/>
            </a:pPr>
            <a:r>
              <a:rPr lang="en-US" sz="900" dirty="0"/>
              <a:t>Cost-effective solutions and competitive pricing fit within budget constraints.</a:t>
            </a:r>
          </a:p>
        </p:txBody>
      </p:sp>
      <p:sp>
        <p:nvSpPr>
          <p:cNvPr id="14" name="Google Shape;162;p29">
            <a:extLst>
              <a:ext uri="{FF2B5EF4-FFF2-40B4-BE49-F238E27FC236}">
                <a16:creationId xmlns:a16="http://schemas.microsoft.com/office/drawing/2014/main" id="{313F1461-5FE6-89FC-2479-C66CFE8409C9}"/>
              </a:ext>
            </a:extLst>
          </p:cNvPr>
          <p:cNvSpPr/>
          <p:nvPr/>
        </p:nvSpPr>
        <p:spPr>
          <a:xfrm>
            <a:off x="6250853"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p29">
            <a:extLst>
              <a:ext uri="{FF2B5EF4-FFF2-40B4-BE49-F238E27FC236}">
                <a16:creationId xmlns:a16="http://schemas.microsoft.com/office/drawing/2014/main" id="{DE6F5B8A-A25B-5663-CC73-2ED5F1304188}"/>
              </a:ext>
            </a:extLst>
          </p:cNvPr>
          <p:cNvSpPr txBox="1">
            <a:spLocks/>
          </p:cNvSpPr>
          <p:nvPr/>
        </p:nvSpPr>
        <p:spPr>
          <a:xfrm flipH="1">
            <a:off x="1219536" y="3051234"/>
            <a:ext cx="182335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Goals and Needs</a:t>
            </a:r>
          </a:p>
        </p:txBody>
      </p:sp>
      <p:sp>
        <p:nvSpPr>
          <p:cNvPr id="17" name="Google Shape;164;p29">
            <a:extLst>
              <a:ext uri="{FF2B5EF4-FFF2-40B4-BE49-F238E27FC236}">
                <a16:creationId xmlns:a16="http://schemas.microsoft.com/office/drawing/2014/main" id="{9E38756C-5B2C-1508-5AB7-F36C617B956F}"/>
              </a:ext>
            </a:extLst>
          </p:cNvPr>
          <p:cNvSpPr txBox="1">
            <a:spLocks/>
          </p:cNvSpPr>
          <p:nvPr/>
        </p:nvSpPr>
        <p:spPr>
          <a:xfrm flipH="1">
            <a:off x="1219184" y="3196394"/>
            <a:ext cx="2020165" cy="11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Ensure the outdoor spaces of commercial properties are well-maintained.</a:t>
            </a:r>
          </a:p>
          <a:p>
            <a:pPr marL="171450" indent="-171450" algn="l">
              <a:buSzPct val="100000"/>
              <a:buFont typeface="Arial" panose="020B0604020202020204" pitchFamily="34" charset="0"/>
              <a:buChar char="•"/>
            </a:pPr>
            <a:r>
              <a:rPr lang="en-US" sz="900" dirty="0"/>
              <a:t>Optimize operational efficiency and reduce landscaping costs.</a:t>
            </a:r>
          </a:p>
          <a:p>
            <a:pPr marL="171450" indent="-171450" algn="l">
              <a:buSzPct val="100000"/>
              <a:buFont typeface="Arial" panose="020B0604020202020204" pitchFamily="34" charset="0"/>
              <a:buChar char="•"/>
            </a:pPr>
            <a:r>
              <a:rPr lang="en-US" sz="900" dirty="0"/>
              <a:t>Access to a trusted and skilled team of lawn care professionals.</a:t>
            </a:r>
          </a:p>
        </p:txBody>
      </p:sp>
      <p:sp>
        <p:nvSpPr>
          <p:cNvPr id="18" name="Google Shape;165;p29">
            <a:extLst>
              <a:ext uri="{FF2B5EF4-FFF2-40B4-BE49-F238E27FC236}">
                <a16:creationId xmlns:a16="http://schemas.microsoft.com/office/drawing/2014/main" id="{324D7FCC-F6FF-7910-361D-F8E719003B71}"/>
              </a:ext>
            </a:extLst>
          </p:cNvPr>
          <p:cNvSpPr/>
          <p:nvPr/>
        </p:nvSpPr>
        <p:spPr>
          <a:xfrm>
            <a:off x="500599" y="3046984"/>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p29">
            <a:extLst>
              <a:ext uri="{FF2B5EF4-FFF2-40B4-BE49-F238E27FC236}">
                <a16:creationId xmlns:a16="http://schemas.microsoft.com/office/drawing/2014/main" id="{4DAE6942-EA5D-868F-BF60-85418CBD7360}"/>
              </a:ext>
            </a:extLst>
          </p:cNvPr>
          <p:cNvSpPr txBox="1">
            <a:spLocks/>
          </p:cNvSpPr>
          <p:nvPr/>
        </p:nvSpPr>
        <p:spPr>
          <a:xfrm flipH="1">
            <a:off x="4146256" y="3055513"/>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Pain Points</a:t>
            </a:r>
          </a:p>
        </p:txBody>
      </p:sp>
      <p:sp>
        <p:nvSpPr>
          <p:cNvPr id="20" name="Google Shape;167;p29">
            <a:extLst>
              <a:ext uri="{FF2B5EF4-FFF2-40B4-BE49-F238E27FC236}">
                <a16:creationId xmlns:a16="http://schemas.microsoft.com/office/drawing/2014/main" id="{3BCB3539-3962-A10E-126A-6E91834ADA4F}"/>
              </a:ext>
            </a:extLst>
          </p:cNvPr>
          <p:cNvSpPr txBox="1">
            <a:spLocks/>
          </p:cNvSpPr>
          <p:nvPr/>
        </p:nvSpPr>
        <p:spPr>
          <a:xfrm flipH="1">
            <a:off x="4146355" y="3200638"/>
            <a:ext cx="1940798" cy="1261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dirty="0"/>
              <a:t>Balancing multiple properties and maintenance tasks.</a:t>
            </a:r>
          </a:p>
          <a:p>
            <a:pPr marL="171450" indent="-171450" algn="l">
              <a:buSzPct val="100000"/>
              <a:buFont typeface="Arial" panose="020B0604020202020204" pitchFamily="34" charset="0"/>
              <a:buChar char="•"/>
            </a:pPr>
            <a:r>
              <a:rPr lang="en-US" sz="900" dirty="0"/>
              <a:t>Managing landscaping budgets while ensuring quality.</a:t>
            </a:r>
          </a:p>
          <a:p>
            <a:pPr marL="171450" indent="-171450" algn="l">
              <a:buSzPct val="100000"/>
              <a:buFont typeface="Arial" panose="020B0604020202020204" pitchFamily="34" charset="0"/>
              <a:buChar char="•"/>
            </a:pPr>
            <a:r>
              <a:rPr lang="en-US" sz="900" dirty="0"/>
              <a:t>Difficulty coordinating schedules and tracking service progress.</a:t>
            </a:r>
          </a:p>
        </p:txBody>
      </p:sp>
      <p:sp>
        <p:nvSpPr>
          <p:cNvPr id="21" name="Google Shape;168;p29">
            <a:extLst>
              <a:ext uri="{FF2B5EF4-FFF2-40B4-BE49-F238E27FC236}">
                <a16:creationId xmlns:a16="http://schemas.microsoft.com/office/drawing/2014/main" id="{AF56DF31-FB2F-C0C9-4212-0D45C88B2CA0}"/>
              </a:ext>
            </a:extLst>
          </p:cNvPr>
          <p:cNvSpPr/>
          <p:nvPr/>
        </p:nvSpPr>
        <p:spPr>
          <a:xfrm>
            <a:off x="3427771" y="30512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p29">
            <a:extLst>
              <a:ext uri="{FF2B5EF4-FFF2-40B4-BE49-F238E27FC236}">
                <a16:creationId xmlns:a16="http://schemas.microsoft.com/office/drawing/2014/main" id="{05221504-10F4-CE0E-4325-60DD109E66C7}"/>
              </a:ext>
            </a:extLst>
          </p:cNvPr>
          <p:cNvSpPr txBox="1">
            <a:spLocks/>
          </p:cNvSpPr>
          <p:nvPr/>
        </p:nvSpPr>
        <p:spPr>
          <a:xfrm flipH="1">
            <a:off x="413693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Background</a:t>
            </a:r>
          </a:p>
        </p:txBody>
      </p:sp>
      <p:sp>
        <p:nvSpPr>
          <p:cNvPr id="23" name="Google Shape;170;p29">
            <a:extLst>
              <a:ext uri="{FF2B5EF4-FFF2-40B4-BE49-F238E27FC236}">
                <a16:creationId xmlns:a16="http://schemas.microsoft.com/office/drawing/2014/main" id="{34627C26-259E-9341-A84F-630F24DCDAFA}"/>
              </a:ext>
            </a:extLst>
          </p:cNvPr>
          <p:cNvSpPr txBox="1">
            <a:spLocks/>
          </p:cNvSpPr>
          <p:nvPr/>
        </p:nvSpPr>
        <p:spPr>
          <a:xfrm flipH="1">
            <a:off x="4136930" y="1342890"/>
            <a:ext cx="1909482" cy="1408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900" dirty="0"/>
              <a:t>Bilal is a 40-year-old property manager responsible for maintaining the grounds of a busy commercial office complex. They oversee multiple properties and need a reliable solution to keep the lawns well-manicured. Efficiency and cost-effectiveness are top priorities.</a:t>
            </a:r>
          </a:p>
        </p:txBody>
      </p:sp>
      <p:sp>
        <p:nvSpPr>
          <p:cNvPr id="24" name="Google Shape;171;p29">
            <a:extLst>
              <a:ext uri="{FF2B5EF4-FFF2-40B4-BE49-F238E27FC236}">
                <a16:creationId xmlns:a16="http://schemas.microsoft.com/office/drawing/2014/main" id="{1A884EA0-D2FA-D023-6D0C-46B3D0EC9AB5}"/>
              </a:ext>
            </a:extLst>
          </p:cNvPr>
          <p:cNvSpPr/>
          <p:nvPr/>
        </p:nvSpPr>
        <p:spPr>
          <a:xfrm>
            <a:off x="341834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2;p29">
            <a:extLst>
              <a:ext uri="{FF2B5EF4-FFF2-40B4-BE49-F238E27FC236}">
                <a16:creationId xmlns:a16="http://schemas.microsoft.com/office/drawing/2014/main" id="{52478347-575B-B8CB-9D54-B17D68FBDE35}"/>
              </a:ext>
            </a:extLst>
          </p:cNvPr>
          <p:cNvSpPr txBox="1">
            <a:spLocks/>
          </p:cNvSpPr>
          <p:nvPr/>
        </p:nvSpPr>
        <p:spPr>
          <a:xfrm flipH="1">
            <a:off x="6947250" y="1197753"/>
            <a:ext cx="16806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Demographics</a:t>
            </a:r>
          </a:p>
        </p:txBody>
      </p:sp>
      <p:sp>
        <p:nvSpPr>
          <p:cNvPr id="26" name="Google Shape;173;p29">
            <a:extLst>
              <a:ext uri="{FF2B5EF4-FFF2-40B4-BE49-F238E27FC236}">
                <a16:creationId xmlns:a16="http://schemas.microsoft.com/office/drawing/2014/main" id="{088D6E5E-C5B7-08E1-F0F7-28F256C8DBBC}"/>
              </a:ext>
            </a:extLst>
          </p:cNvPr>
          <p:cNvSpPr txBox="1">
            <a:spLocks/>
          </p:cNvSpPr>
          <p:nvPr/>
        </p:nvSpPr>
        <p:spPr>
          <a:xfrm flipH="1">
            <a:off x="6947400" y="1342891"/>
            <a:ext cx="2004150" cy="1040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900" b="1" dirty="0"/>
              <a:t>Age</a:t>
            </a:r>
            <a:r>
              <a:rPr lang="en-US" sz="900" dirty="0"/>
              <a:t>: 40</a:t>
            </a:r>
          </a:p>
          <a:p>
            <a:pPr marL="171450" indent="-171450" algn="l">
              <a:buSzPct val="100000"/>
              <a:buFont typeface="Arial" panose="020B0604020202020204" pitchFamily="34" charset="0"/>
              <a:buChar char="•"/>
            </a:pPr>
            <a:r>
              <a:rPr lang="en-US" sz="900" b="1" dirty="0"/>
              <a:t>Occupation</a:t>
            </a:r>
            <a:r>
              <a:rPr lang="en-US" sz="900" dirty="0"/>
              <a:t>: Property Manager</a:t>
            </a:r>
          </a:p>
          <a:p>
            <a:pPr marL="171450" indent="-171450" algn="l">
              <a:buSzPct val="100000"/>
              <a:buFont typeface="Arial" panose="020B0604020202020204" pitchFamily="34" charset="0"/>
              <a:buChar char="•"/>
            </a:pPr>
            <a:r>
              <a:rPr lang="en-US" sz="900" b="1" dirty="0"/>
              <a:t>Company</a:t>
            </a:r>
            <a:r>
              <a:rPr lang="en-US" sz="900" dirty="0"/>
              <a:t>: Commercial property management firm</a:t>
            </a:r>
          </a:p>
          <a:p>
            <a:pPr marL="171450" indent="-171450" algn="l">
              <a:buSzPct val="100000"/>
              <a:buFont typeface="Arial" panose="020B0604020202020204" pitchFamily="34" charset="0"/>
              <a:buChar char="•"/>
            </a:pPr>
            <a:r>
              <a:rPr lang="en-US" sz="900" b="1" dirty="0"/>
              <a:t>Location</a:t>
            </a:r>
            <a:r>
              <a:rPr lang="en-US" sz="900" dirty="0"/>
              <a:t>: Urban area</a:t>
            </a:r>
          </a:p>
        </p:txBody>
      </p:sp>
      <p:sp>
        <p:nvSpPr>
          <p:cNvPr id="27" name="Google Shape;174;p29">
            <a:extLst>
              <a:ext uri="{FF2B5EF4-FFF2-40B4-BE49-F238E27FC236}">
                <a16:creationId xmlns:a16="http://schemas.microsoft.com/office/drawing/2014/main" id="{6A826506-B98F-6A37-44B3-D0D52B4800A1}"/>
              </a:ext>
            </a:extLst>
          </p:cNvPr>
          <p:cNvSpPr/>
          <p:nvPr/>
        </p:nvSpPr>
        <p:spPr>
          <a:xfrm>
            <a:off x="6228663" y="1193503"/>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roup 52">
            <a:extLst>
              <a:ext uri="{FF2B5EF4-FFF2-40B4-BE49-F238E27FC236}">
                <a16:creationId xmlns:a16="http://schemas.microsoft.com/office/drawing/2014/main" id="{E30A2DF1-BAAC-2662-071F-865B1C75AC9A}"/>
              </a:ext>
            </a:extLst>
          </p:cNvPr>
          <p:cNvGrpSpPr/>
          <p:nvPr/>
        </p:nvGrpSpPr>
        <p:grpSpPr>
          <a:xfrm>
            <a:off x="502975" y="1384563"/>
            <a:ext cx="2579889" cy="1187187"/>
            <a:chOff x="493686" y="1120351"/>
            <a:chExt cx="2579889" cy="1187187"/>
          </a:xfrm>
        </p:grpSpPr>
        <p:sp>
          <p:nvSpPr>
            <p:cNvPr id="9" name="Google Shape;157;p29">
              <a:extLst>
                <a:ext uri="{FF2B5EF4-FFF2-40B4-BE49-F238E27FC236}">
                  <a16:creationId xmlns:a16="http://schemas.microsoft.com/office/drawing/2014/main" id="{9CE88092-8CA2-82D0-E8F2-49B592375FA9}"/>
                </a:ext>
              </a:extLst>
            </p:cNvPr>
            <p:cNvSpPr txBox="1">
              <a:spLocks/>
            </p:cNvSpPr>
            <p:nvPr/>
          </p:nvSpPr>
          <p:spPr>
            <a:xfrm flipH="1">
              <a:off x="493686" y="1854621"/>
              <a:ext cx="2579889" cy="452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200" dirty="0"/>
                <a:t>Bilal</a:t>
              </a:r>
            </a:p>
            <a:p>
              <a:pPr marL="0" indent="0"/>
              <a:r>
                <a:rPr lang="en-US" sz="1100" dirty="0">
                  <a:latin typeface="Lato" panose="020F0502020204030203" pitchFamily="34" charset="0"/>
                  <a:ea typeface="Lato" panose="020F0502020204030203" pitchFamily="34" charset="0"/>
                  <a:cs typeface="Lato" panose="020F0502020204030203" pitchFamily="34" charset="0"/>
                </a:rPr>
                <a:t>Commercial Property Manager</a:t>
              </a:r>
            </a:p>
          </p:txBody>
        </p:sp>
        <p:sp>
          <p:nvSpPr>
            <p:cNvPr id="11" name="Google Shape;159;p29">
              <a:extLst>
                <a:ext uri="{FF2B5EF4-FFF2-40B4-BE49-F238E27FC236}">
                  <a16:creationId xmlns:a16="http://schemas.microsoft.com/office/drawing/2014/main" id="{CBFBE08B-0A89-095A-D45A-7FF4FF0FE644}"/>
                </a:ext>
              </a:extLst>
            </p:cNvPr>
            <p:cNvSpPr/>
            <p:nvPr/>
          </p:nvSpPr>
          <p:spPr>
            <a:xfrm>
              <a:off x="1456084" y="1120351"/>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4" name="Picture 53">
            <a:extLst>
              <a:ext uri="{FF2B5EF4-FFF2-40B4-BE49-F238E27FC236}">
                <a16:creationId xmlns:a16="http://schemas.microsoft.com/office/drawing/2014/main" id="{D6A1FDDF-A6C5-8FC2-82DD-9B509136F337}"/>
              </a:ext>
            </a:extLst>
          </p:cNvPr>
          <p:cNvPicPr>
            <a:picLocks noChangeAspect="1"/>
          </p:cNvPicPr>
          <p:nvPr/>
        </p:nvPicPr>
        <p:blipFill>
          <a:blip r:embed="rId4"/>
          <a:stretch>
            <a:fillRect/>
          </a:stretch>
        </p:blipFill>
        <p:spPr>
          <a:xfrm>
            <a:off x="3559763" y="1341886"/>
            <a:ext cx="365760" cy="365760"/>
          </a:xfrm>
          <a:prstGeom prst="rect">
            <a:avLst/>
          </a:prstGeom>
        </p:spPr>
      </p:pic>
      <p:pic>
        <p:nvPicPr>
          <p:cNvPr id="55" name="Picture 54">
            <a:extLst>
              <a:ext uri="{FF2B5EF4-FFF2-40B4-BE49-F238E27FC236}">
                <a16:creationId xmlns:a16="http://schemas.microsoft.com/office/drawing/2014/main" id="{8BDBA58D-20E7-4D7B-7679-8EEAF7614D0A}"/>
              </a:ext>
            </a:extLst>
          </p:cNvPr>
          <p:cNvPicPr>
            <a:picLocks noChangeAspect="1"/>
          </p:cNvPicPr>
          <p:nvPr/>
        </p:nvPicPr>
        <p:blipFill>
          <a:blip r:embed="rId5"/>
          <a:stretch>
            <a:fillRect/>
          </a:stretch>
        </p:blipFill>
        <p:spPr>
          <a:xfrm>
            <a:off x="6370083" y="1348560"/>
            <a:ext cx="365760" cy="365760"/>
          </a:xfrm>
          <a:prstGeom prst="rect">
            <a:avLst/>
          </a:prstGeom>
        </p:spPr>
      </p:pic>
      <p:pic>
        <p:nvPicPr>
          <p:cNvPr id="56" name="Picture 55">
            <a:extLst>
              <a:ext uri="{FF2B5EF4-FFF2-40B4-BE49-F238E27FC236}">
                <a16:creationId xmlns:a16="http://schemas.microsoft.com/office/drawing/2014/main" id="{205CE563-B791-178A-C34A-CD9647D37F67}"/>
              </a:ext>
            </a:extLst>
          </p:cNvPr>
          <p:cNvPicPr>
            <a:picLocks noChangeAspect="1"/>
          </p:cNvPicPr>
          <p:nvPr/>
        </p:nvPicPr>
        <p:blipFill>
          <a:blip r:embed="rId6"/>
          <a:stretch>
            <a:fillRect/>
          </a:stretch>
        </p:blipFill>
        <p:spPr>
          <a:xfrm>
            <a:off x="642019" y="3196354"/>
            <a:ext cx="365760" cy="365760"/>
          </a:xfrm>
          <a:prstGeom prst="rect">
            <a:avLst/>
          </a:prstGeom>
        </p:spPr>
      </p:pic>
      <p:pic>
        <p:nvPicPr>
          <p:cNvPr id="57" name="Picture 56">
            <a:extLst>
              <a:ext uri="{FF2B5EF4-FFF2-40B4-BE49-F238E27FC236}">
                <a16:creationId xmlns:a16="http://schemas.microsoft.com/office/drawing/2014/main" id="{7B52D0F6-08FC-013C-50FE-D0D7A6825EEA}"/>
              </a:ext>
            </a:extLst>
          </p:cNvPr>
          <p:cNvPicPr>
            <a:picLocks noChangeAspect="1"/>
          </p:cNvPicPr>
          <p:nvPr/>
        </p:nvPicPr>
        <p:blipFill>
          <a:blip r:embed="rId7"/>
          <a:stretch>
            <a:fillRect/>
          </a:stretch>
        </p:blipFill>
        <p:spPr>
          <a:xfrm>
            <a:off x="3569191" y="3196354"/>
            <a:ext cx="365760" cy="365760"/>
          </a:xfrm>
          <a:prstGeom prst="rect">
            <a:avLst/>
          </a:prstGeom>
        </p:spPr>
      </p:pic>
      <p:pic>
        <p:nvPicPr>
          <p:cNvPr id="58" name="Picture 57">
            <a:extLst>
              <a:ext uri="{FF2B5EF4-FFF2-40B4-BE49-F238E27FC236}">
                <a16:creationId xmlns:a16="http://schemas.microsoft.com/office/drawing/2014/main" id="{72D38EDA-A6E0-E19C-7238-91FC28F2D105}"/>
              </a:ext>
            </a:extLst>
          </p:cNvPr>
          <p:cNvPicPr>
            <a:picLocks noChangeAspect="1"/>
          </p:cNvPicPr>
          <p:nvPr/>
        </p:nvPicPr>
        <p:blipFill>
          <a:blip r:embed="rId8"/>
          <a:stretch>
            <a:fillRect/>
          </a:stretch>
        </p:blipFill>
        <p:spPr>
          <a:xfrm>
            <a:off x="6370083" y="3196354"/>
            <a:ext cx="365760" cy="365760"/>
          </a:xfrm>
          <a:prstGeom prst="rect">
            <a:avLst/>
          </a:prstGeom>
        </p:spPr>
      </p:pic>
      <p:pic>
        <p:nvPicPr>
          <p:cNvPr id="2" name="Picture 1">
            <a:extLst>
              <a:ext uri="{FF2B5EF4-FFF2-40B4-BE49-F238E27FC236}">
                <a16:creationId xmlns:a16="http://schemas.microsoft.com/office/drawing/2014/main" id="{25082C98-7B79-E234-F352-DACF38A76A34}"/>
              </a:ext>
            </a:extLst>
          </p:cNvPr>
          <p:cNvPicPr>
            <a:picLocks noChangeAspect="1"/>
          </p:cNvPicPr>
          <p:nvPr/>
        </p:nvPicPr>
        <p:blipFill>
          <a:blip r:embed="rId9"/>
          <a:stretch>
            <a:fillRect/>
          </a:stretch>
        </p:blipFill>
        <p:spPr>
          <a:xfrm>
            <a:off x="1614380" y="1535308"/>
            <a:ext cx="365760" cy="365760"/>
          </a:xfrm>
          <a:prstGeom prst="rect">
            <a:avLst/>
          </a:prstGeom>
        </p:spPr>
      </p:pic>
    </p:spTree>
    <p:extLst>
      <p:ext uri="{BB962C8B-B14F-4D97-AF65-F5344CB8AC3E}">
        <p14:creationId xmlns:p14="http://schemas.microsoft.com/office/powerpoint/2010/main" val="30644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668000" y="246859"/>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Key Customer Problems</a:t>
            </a:r>
            <a:endParaRPr sz="2000" dirty="0">
              <a:latin typeface="Poppins" panose="00000500000000000000" pitchFamily="2" charset="0"/>
              <a:cs typeface="Poppins" panose="00000500000000000000" pitchFamily="2" charset="0"/>
            </a:endParaRPr>
          </a:p>
        </p:txBody>
      </p:sp>
      <p:grpSp>
        <p:nvGrpSpPr>
          <p:cNvPr id="26" name="Group 25">
            <a:extLst>
              <a:ext uri="{FF2B5EF4-FFF2-40B4-BE49-F238E27FC236}">
                <a16:creationId xmlns:a16="http://schemas.microsoft.com/office/drawing/2014/main" id="{2858A37B-BAE0-D0B2-417A-8344E5C9A26E}"/>
              </a:ext>
            </a:extLst>
          </p:cNvPr>
          <p:cNvGrpSpPr/>
          <p:nvPr/>
        </p:nvGrpSpPr>
        <p:grpSpPr>
          <a:xfrm>
            <a:off x="750592" y="1199626"/>
            <a:ext cx="2624720" cy="2976668"/>
            <a:chOff x="750592" y="1199626"/>
            <a:chExt cx="2624720" cy="2976668"/>
          </a:xfrm>
        </p:grpSpPr>
        <p:sp>
          <p:nvSpPr>
            <p:cNvPr id="2" name="TextBox 1">
              <a:extLst>
                <a:ext uri="{FF2B5EF4-FFF2-40B4-BE49-F238E27FC236}">
                  <a16:creationId xmlns:a16="http://schemas.microsoft.com/office/drawing/2014/main" id="{8D2ECE71-AA6E-CB04-4E02-205FDADE3A91}"/>
                </a:ext>
              </a:extLst>
            </p:cNvPr>
            <p:cNvSpPr txBox="1"/>
            <p:nvPr/>
          </p:nvSpPr>
          <p:spPr>
            <a:xfrm>
              <a:off x="750592"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 Constraints: </a:t>
              </a:r>
              <a:r>
                <a:rPr lang="en-US" sz="1000" dirty="0">
                  <a:latin typeface="Lato" panose="020F0502020204030203" pitchFamily="34" charset="0"/>
                  <a:ea typeface="Lato" panose="020F0502020204030203" pitchFamily="34" charset="0"/>
                  <a:cs typeface="Lato" panose="020F0502020204030203" pitchFamily="34" charset="0"/>
                </a:rPr>
                <a:t>Busy individuals lack the time for regular lawn care due to work and personal commitments.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Gap: </a:t>
              </a:r>
              <a:r>
                <a:rPr lang="en-US" sz="1000" dirty="0">
                  <a:latin typeface="Lato" panose="020F0502020204030203" pitchFamily="34" charset="0"/>
                  <a:ea typeface="Lato" panose="020F0502020204030203" pitchFamily="34" charset="0"/>
                  <a:cs typeface="Lato" panose="020F0502020204030203" pitchFamily="34" charset="0"/>
                </a:rPr>
                <a:t>Many lack the knowledge and skills needed for effective lawn maintenance.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Concerns:</a:t>
              </a:r>
              <a:r>
                <a:rPr lang="en-US" sz="1000" dirty="0">
                  <a:latin typeface="Lato" panose="020F0502020204030203" pitchFamily="34" charset="0"/>
                  <a:ea typeface="Lato" panose="020F0502020204030203" pitchFamily="34" charset="0"/>
                  <a:cs typeface="Lato" panose="020F0502020204030203" pitchFamily="34" charset="0"/>
                </a:rPr>
                <a:t> Finding trustworthy and skilled lawn care providers poses a challenge.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Scheduling Hassles: </a:t>
              </a:r>
              <a:r>
                <a:rPr lang="en-US" sz="1000" dirty="0">
                  <a:latin typeface="Lato" panose="020F0502020204030203" pitchFamily="34" charset="0"/>
                  <a:ea typeface="Lato" panose="020F0502020204030203" pitchFamily="34" charset="0"/>
                  <a:cs typeface="Lato" panose="020F0502020204030203" pitchFamily="34" charset="0"/>
                </a:rPr>
                <a:t>Coordinating and scheduling lawn care services manually is inconvenient and time-consuming.</a:t>
              </a:r>
            </a:p>
          </p:txBody>
        </p:sp>
        <p:sp>
          <p:nvSpPr>
            <p:cNvPr id="3" name="Google Shape;157;p29">
              <a:extLst>
                <a:ext uri="{FF2B5EF4-FFF2-40B4-BE49-F238E27FC236}">
                  <a16:creationId xmlns:a16="http://schemas.microsoft.com/office/drawing/2014/main" id="{F15ED7A7-9992-67D2-B5E6-8E2B0F000E7E}"/>
                </a:ext>
              </a:extLst>
            </p:cNvPr>
            <p:cNvSpPr txBox="1">
              <a:spLocks/>
            </p:cNvSpPr>
            <p:nvPr/>
          </p:nvSpPr>
          <p:spPr>
            <a:xfrm flipH="1">
              <a:off x="750593" y="193401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Pains</a:t>
              </a:r>
            </a:p>
          </p:txBody>
        </p:sp>
        <p:sp>
          <p:nvSpPr>
            <p:cNvPr id="4" name="Google Shape;159;p29">
              <a:extLst>
                <a:ext uri="{FF2B5EF4-FFF2-40B4-BE49-F238E27FC236}">
                  <a16:creationId xmlns:a16="http://schemas.microsoft.com/office/drawing/2014/main" id="{444686CE-084F-F217-BC25-EEA98A8F93DD}"/>
                </a:ext>
              </a:extLst>
            </p:cNvPr>
            <p:cNvSpPr/>
            <p:nvPr/>
          </p:nvSpPr>
          <p:spPr>
            <a:xfrm>
              <a:off x="808177"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0" name="Picture 19">
              <a:extLst>
                <a:ext uri="{FF2B5EF4-FFF2-40B4-BE49-F238E27FC236}">
                  <a16:creationId xmlns:a16="http://schemas.microsoft.com/office/drawing/2014/main" id="{C23180E0-532D-C429-764F-BEC38C19E3F1}"/>
                </a:ext>
              </a:extLst>
            </p:cNvPr>
            <p:cNvPicPr>
              <a:picLocks noChangeAspect="1"/>
            </p:cNvPicPr>
            <p:nvPr/>
          </p:nvPicPr>
          <p:blipFill>
            <a:blip r:embed="rId4"/>
            <a:stretch>
              <a:fillRect/>
            </a:stretch>
          </p:blipFill>
          <p:spPr>
            <a:xfrm>
              <a:off x="949597" y="1348996"/>
              <a:ext cx="365760" cy="365760"/>
            </a:xfrm>
            <a:prstGeom prst="rect">
              <a:avLst/>
            </a:prstGeom>
          </p:spPr>
        </p:pic>
      </p:grpSp>
      <p:grpSp>
        <p:nvGrpSpPr>
          <p:cNvPr id="27" name="Group 26">
            <a:extLst>
              <a:ext uri="{FF2B5EF4-FFF2-40B4-BE49-F238E27FC236}">
                <a16:creationId xmlns:a16="http://schemas.microsoft.com/office/drawing/2014/main" id="{49542C62-2FCE-3FE1-36EE-AB0991F0145E}"/>
              </a:ext>
            </a:extLst>
          </p:cNvPr>
          <p:cNvGrpSpPr/>
          <p:nvPr/>
        </p:nvGrpSpPr>
        <p:grpSpPr>
          <a:xfrm>
            <a:off x="3581573" y="1199626"/>
            <a:ext cx="2624720" cy="2976668"/>
            <a:chOff x="3581573" y="1199626"/>
            <a:chExt cx="2624720" cy="2976668"/>
          </a:xfrm>
        </p:grpSpPr>
        <p:sp>
          <p:nvSpPr>
            <p:cNvPr id="5" name="TextBox 4">
              <a:extLst>
                <a:ext uri="{FF2B5EF4-FFF2-40B4-BE49-F238E27FC236}">
                  <a16:creationId xmlns:a16="http://schemas.microsoft.com/office/drawing/2014/main" id="{4BBD1A6C-0554-359A-122E-74B1C377CEAF}"/>
                </a:ext>
              </a:extLst>
            </p:cNvPr>
            <p:cNvSpPr txBox="1"/>
            <p:nvPr/>
          </p:nvSpPr>
          <p:spPr>
            <a:xfrm>
              <a:off x="3581573" y="2237302"/>
              <a:ext cx="2624720" cy="1938992"/>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Time-Saving: </a:t>
              </a:r>
              <a:r>
                <a:rPr lang="en-US" sz="1000" dirty="0">
                  <a:latin typeface="Lato" panose="020F0502020204030203" pitchFamily="34" charset="0"/>
                  <a:ea typeface="Lato" panose="020F0502020204030203" pitchFamily="34" charset="0"/>
                  <a:cs typeface="Lato" panose="020F0502020204030203" pitchFamily="34" charset="0"/>
                </a:rPr>
                <a:t>Customers seek solutions that free up their time by automating lawn care.</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Expertise and Convenience: </a:t>
              </a:r>
              <a:r>
                <a:rPr lang="en-US" sz="1000" dirty="0">
                  <a:latin typeface="Lato" panose="020F0502020204030203" pitchFamily="34" charset="0"/>
                  <a:ea typeface="Lato" panose="020F0502020204030203" pitchFamily="34" charset="0"/>
                  <a:cs typeface="Lato" panose="020F0502020204030203" pitchFamily="34" charset="0"/>
                </a:rPr>
                <a:t>Access to professional lawn care expertise without personal involvement.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Reliability: </a:t>
              </a:r>
              <a:r>
                <a:rPr lang="en-US" sz="1000" dirty="0">
                  <a:latin typeface="Lato" panose="020F0502020204030203" pitchFamily="34" charset="0"/>
                  <a:ea typeface="Lato" panose="020F0502020204030203" pitchFamily="34" charset="0"/>
                  <a:cs typeface="Lato" panose="020F0502020204030203" pitchFamily="34" charset="0"/>
                </a:rPr>
                <a:t>Consistent and reliable lawn care services without worries about provider quality.</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Control and Peace of Mind: </a:t>
              </a:r>
              <a:r>
                <a:rPr lang="en-US" sz="1000" dirty="0">
                  <a:latin typeface="Lato" panose="020F0502020204030203" pitchFamily="34" charset="0"/>
                  <a:ea typeface="Lato" panose="020F0502020204030203" pitchFamily="34" charset="0"/>
                  <a:cs typeface="Lato" panose="020F0502020204030203" pitchFamily="34" charset="0"/>
                </a:rPr>
                <a:t>Control over scheduling, notifications, and updates for a stress-free experience.</a:t>
              </a:r>
            </a:p>
          </p:txBody>
        </p:sp>
        <p:sp>
          <p:nvSpPr>
            <p:cNvPr id="6" name="Google Shape;157;p29">
              <a:extLst>
                <a:ext uri="{FF2B5EF4-FFF2-40B4-BE49-F238E27FC236}">
                  <a16:creationId xmlns:a16="http://schemas.microsoft.com/office/drawing/2014/main" id="{31EDB588-DAE4-9F3B-577F-3A9693B8DE58}"/>
                </a:ext>
              </a:extLst>
            </p:cNvPr>
            <p:cNvSpPr txBox="1">
              <a:spLocks/>
            </p:cNvSpPr>
            <p:nvPr/>
          </p:nvSpPr>
          <p:spPr>
            <a:xfrm flipH="1">
              <a:off x="3584056" y="1912844"/>
              <a:ext cx="1590000"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Gains</a:t>
              </a:r>
            </a:p>
          </p:txBody>
        </p:sp>
        <p:sp>
          <p:nvSpPr>
            <p:cNvPr id="7" name="Google Shape;159;p29">
              <a:extLst>
                <a:ext uri="{FF2B5EF4-FFF2-40B4-BE49-F238E27FC236}">
                  <a16:creationId xmlns:a16="http://schemas.microsoft.com/office/drawing/2014/main" id="{DFA59AFE-F046-348D-8405-8A7A6717DAB2}"/>
                </a:ext>
              </a:extLst>
            </p:cNvPr>
            <p:cNvSpPr/>
            <p:nvPr/>
          </p:nvSpPr>
          <p:spPr>
            <a:xfrm>
              <a:off x="365765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3" name="Picture 22">
              <a:extLst>
                <a:ext uri="{FF2B5EF4-FFF2-40B4-BE49-F238E27FC236}">
                  <a16:creationId xmlns:a16="http://schemas.microsoft.com/office/drawing/2014/main" id="{6C95C7EB-6842-E205-6744-9D014F3624D7}"/>
                </a:ext>
              </a:extLst>
            </p:cNvPr>
            <p:cNvPicPr>
              <a:picLocks noChangeAspect="1"/>
            </p:cNvPicPr>
            <p:nvPr/>
          </p:nvPicPr>
          <p:blipFill>
            <a:blip r:embed="rId5"/>
            <a:stretch>
              <a:fillRect/>
            </a:stretch>
          </p:blipFill>
          <p:spPr>
            <a:xfrm>
              <a:off x="3739643" y="1290669"/>
              <a:ext cx="484632" cy="484632"/>
            </a:xfrm>
            <a:prstGeom prst="rect">
              <a:avLst/>
            </a:prstGeom>
          </p:spPr>
        </p:pic>
      </p:grpSp>
      <p:grpSp>
        <p:nvGrpSpPr>
          <p:cNvPr id="28" name="Group 27">
            <a:extLst>
              <a:ext uri="{FF2B5EF4-FFF2-40B4-BE49-F238E27FC236}">
                <a16:creationId xmlns:a16="http://schemas.microsoft.com/office/drawing/2014/main" id="{96CDE9B3-1DE9-82EA-64AC-0C942AA10FA0}"/>
              </a:ext>
            </a:extLst>
          </p:cNvPr>
          <p:cNvGrpSpPr/>
          <p:nvPr/>
        </p:nvGrpSpPr>
        <p:grpSpPr>
          <a:xfrm>
            <a:off x="6412554" y="1199626"/>
            <a:ext cx="2668086" cy="2822780"/>
            <a:chOff x="6412554" y="1199626"/>
            <a:chExt cx="2668086" cy="2822780"/>
          </a:xfrm>
        </p:grpSpPr>
        <p:sp>
          <p:nvSpPr>
            <p:cNvPr id="11" name="TextBox 10">
              <a:extLst>
                <a:ext uri="{FF2B5EF4-FFF2-40B4-BE49-F238E27FC236}">
                  <a16:creationId xmlns:a16="http://schemas.microsoft.com/office/drawing/2014/main" id="{6235C1B3-85E9-9431-BA08-3A3381BC254B}"/>
                </a:ext>
              </a:extLst>
            </p:cNvPr>
            <p:cNvSpPr txBox="1"/>
            <p:nvPr/>
          </p:nvSpPr>
          <p:spPr>
            <a:xfrm>
              <a:off x="6412554" y="2237302"/>
              <a:ext cx="2668086" cy="1785104"/>
            </a:xfrm>
            <a:prstGeom prst="rect">
              <a:avLst/>
            </a:prstGeom>
            <a:noFill/>
          </p:spPr>
          <p:txBody>
            <a:bodyPr wrap="square">
              <a:spAutoFit/>
            </a:bodyPr>
            <a:lstStyle/>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Efficient Lawn Care: </a:t>
              </a:r>
              <a:r>
                <a:rPr lang="en-US" sz="1000" dirty="0">
                  <a:latin typeface="Lato" panose="020F0502020204030203" pitchFamily="34" charset="0"/>
                  <a:ea typeface="Lato" panose="020F0502020204030203" pitchFamily="34" charset="0"/>
                  <a:cs typeface="Lato" panose="020F0502020204030203" pitchFamily="34" charset="0"/>
                </a:rPr>
                <a:t>Achieve a well-maintained lawn without investing personal time and effort.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Trusted Care: </a:t>
              </a:r>
              <a:r>
                <a:rPr lang="en-US" sz="1000" dirty="0">
                  <a:latin typeface="Lato" panose="020F0502020204030203" pitchFamily="34" charset="0"/>
                  <a:ea typeface="Lato" panose="020F0502020204030203" pitchFamily="34" charset="0"/>
                  <a:cs typeface="Lato" panose="020F0502020204030203" pitchFamily="34" charset="0"/>
                </a:rPr>
                <a:t>Ensure professional lawn care even without direct oversight.</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Convenient Scheduling: </a:t>
              </a:r>
              <a:r>
                <a:rPr lang="en-US" sz="1000" dirty="0">
                  <a:latin typeface="Lato" panose="020F0502020204030203" pitchFamily="34" charset="0"/>
                  <a:ea typeface="Lato" panose="020F0502020204030203" pitchFamily="34" charset="0"/>
                  <a:cs typeface="Lato" panose="020F0502020204030203" pitchFamily="34" charset="0"/>
                </a:rPr>
                <a:t>Easily schedule and manage lawn care services based on individual preferences.</a:t>
              </a:r>
            </a:p>
            <a:p>
              <a:pPr marL="228600" indent="-228600">
                <a:buFont typeface="+mj-lt"/>
                <a:buAutoNum type="arabicPeriod"/>
              </a:pPr>
              <a:r>
                <a:rPr lang="en-US" sz="1000" b="1" dirty="0">
                  <a:latin typeface="Lato" panose="020F0502020204030203" pitchFamily="34" charset="0"/>
                  <a:ea typeface="Lato" panose="020F0502020204030203" pitchFamily="34" charset="0"/>
                  <a:cs typeface="Lato" panose="020F0502020204030203" pitchFamily="34" charset="0"/>
                </a:rPr>
                <a:t>Stay Informed: </a:t>
              </a:r>
              <a:r>
                <a:rPr lang="en-US" sz="1000" dirty="0">
                  <a:latin typeface="Lato" panose="020F0502020204030203" pitchFamily="34" charset="0"/>
                  <a:ea typeface="Lato" panose="020F0502020204030203" pitchFamily="34" charset="0"/>
                  <a:cs typeface="Lato" panose="020F0502020204030203" pitchFamily="34" charset="0"/>
                </a:rPr>
                <a:t>Receive real-time updates and notifications about service progress.</a:t>
              </a:r>
            </a:p>
          </p:txBody>
        </p:sp>
        <p:sp>
          <p:nvSpPr>
            <p:cNvPr id="12" name="Google Shape;157;p29">
              <a:extLst>
                <a:ext uri="{FF2B5EF4-FFF2-40B4-BE49-F238E27FC236}">
                  <a16:creationId xmlns:a16="http://schemas.microsoft.com/office/drawing/2014/main" id="{3A518BC4-9633-D80E-4AD8-D51FBCDC25DA}"/>
                </a:ext>
              </a:extLst>
            </p:cNvPr>
            <p:cNvSpPr txBox="1">
              <a:spLocks/>
            </p:cNvSpPr>
            <p:nvPr/>
          </p:nvSpPr>
          <p:spPr>
            <a:xfrm flipH="1">
              <a:off x="6412554" y="1934014"/>
              <a:ext cx="2151899"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Jobs to Be Done</a:t>
              </a:r>
            </a:p>
          </p:txBody>
        </p:sp>
        <p:sp>
          <p:nvSpPr>
            <p:cNvPr id="13" name="Google Shape;159;p29">
              <a:extLst>
                <a:ext uri="{FF2B5EF4-FFF2-40B4-BE49-F238E27FC236}">
                  <a16:creationId xmlns:a16="http://schemas.microsoft.com/office/drawing/2014/main" id="{5B956641-30CD-A805-B3F6-15B93F6DE75F}"/>
                </a:ext>
              </a:extLst>
            </p:cNvPr>
            <p:cNvSpPr/>
            <p:nvPr/>
          </p:nvSpPr>
          <p:spPr>
            <a:xfrm>
              <a:off x="6493379" y="1199626"/>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24" name="Picture 23">
              <a:extLst>
                <a:ext uri="{FF2B5EF4-FFF2-40B4-BE49-F238E27FC236}">
                  <a16:creationId xmlns:a16="http://schemas.microsoft.com/office/drawing/2014/main" id="{243B71DD-D861-B03F-707A-A94728682BC8}"/>
                </a:ext>
              </a:extLst>
            </p:cNvPr>
            <p:cNvPicPr>
              <a:picLocks noChangeAspect="1"/>
            </p:cNvPicPr>
            <p:nvPr/>
          </p:nvPicPr>
          <p:blipFill>
            <a:blip r:embed="rId6"/>
            <a:stretch>
              <a:fillRect/>
            </a:stretch>
          </p:blipFill>
          <p:spPr>
            <a:xfrm>
              <a:off x="6634799" y="1348996"/>
              <a:ext cx="365760" cy="365760"/>
            </a:xfrm>
            <a:prstGeom prst="rect">
              <a:avLst/>
            </a:prstGeom>
          </p:spPr>
        </p:pic>
      </p:grpSp>
      <p:cxnSp>
        <p:nvCxnSpPr>
          <p:cNvPr id="8" name="Straight Connector 7">
            <a:extLst>
              <a:ext uri="{FF2B5EF4-FFF2-40B4-BE49-F238E27FC236}">
                <a16:creationId xmlns:a16="http://schemas.microsoft.com/office/drawing/2014/main" id="{91E09FBB-9750-114E-7B17-1A8194CB1FF5}"/>
              </a:ext>
            </a:extLst>
          </p:cNvPr>
          <p:cNvCxnSpPr>
            <a:cxnSpLocks/>
          </p:cNvCxnSpPr>
          <p:nvPr/>
        </p:nvCxnSpPr>
        <p:spPr>
          <a:xfrm>
            <a:off x="3432660" y="1097280"/>
            <a:ext cx="0" cy="3110592"/>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1DDC30E-A1BC-12C9-80A2-11D9B732F424}"/>
              </a:ext>
            </a:extLst>
          </p:cNvPr>
          <p:cNvCxnSpPr>
            <a:cxnSpLocks/>
          </p:cNvCxnSpPr>
          <p:nvPr/>
        </p:nvCxnSpPr>
        <p:spPr>
          <a:xfrm>
            <a:off x="6296909" y="1098096"/>
            <a:ext cx="0" cy="310896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424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19" name="Google Shape;175;p29">
            <a:extLst>
              <a:ext uri="{FF2B5EF4-FFF2-40B4-BE49-F238E27FC236}">
                <a16:creationId xmlns:a16="http://schemas.microsoft.com/office/drawing/2014/main" id="{1D57B67C-F90B-F980-6545-E40695828C6F}"/>
              </a:ext>
            </a:extLst>
          </p:cNvPr>
          <p:cNvPicPr preferRelativeResize="0"/>
          <p:nvPr/>
        </p:nvPicPr>
        <p:blipFill>
          <a:blip r:embed="rId4">
            <a:alphaModFix/>
          </a:blip>
          <a:stretch>
            <a:fillRect/>
          </a:stretch>
        </p:blipFill>
        <p:spPr>
          <a:xfrm>
            <a:off x="8219633" y="213349"/>
            <a:ext cx="731520" cy="731520"/>
          </a:xfrm>
          <a:prstGeom prst="rect">
            <a:avLst/>
          </a:prstGeom>
          <a:noFill/>
          <a:ln>
            <a:noFill/>
          </a:ln>
        </p:spPr>
      </p:pic>
      <p:sp>
        <p:nvSpPr>
          <p:cNvPr id="20" name="Google Shape;193;p30">
            <a:extLst>
              <a:ext uri="{FF2B5EF4-FFF2-40B4-BE49-F238E27FC236}">
                <a16:creationId xmlns:a16="http://schemas.microsoft.com/office/drawing/2014/main" id="{D017CCDE-79CB-E563-E907-4FDFE01C21DD}"/>
              </a:ext>
            </a:extLst>
          </p:cNvPr>
          <p:cNvSpPr txBox="1">
            <a:spLocks noGrp="1"/>
          </p:cNvSpPr>
          <p:nvPr>
            <p:ph type="title"/>
          </p:nvPr>
        </p:nvSpPr>
        <p:spPr>
          <a:xfrm>
            <a:off x="285617" y="243748"/>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t>Proposed Solution – MVP</a:t>
            </a:r>
            <a:endParaRPr sz="2000" dirty="0">
              <a:latin typeface="Poppins" panose="00000500000000000000" pitchFamily="2" charset="0"/>
              <a:cs typeface="Poppins" panose="00000500000000000000" pitchFamily="2" charset="0"/>
            </a:endParaRPr>
          </a:p>
        </p:txBody>
      </p:sp>
      <p:sp>
        <p:nvSpPr>
          <p:cNvPr id="387" name="TextBox 386">
            <a:extLst>
              <a:ext uri="{FF2B5EF4-FFF2-40B4-BE49-F238E27FC236}">
                <a16:creationId xmlns:a16="http://schemas.microsoft.com/office/drawing/2014/main" id="{007A9EA3-CF20-1AED-9AFD-14AAA5B17EE9}"/>
              </a:ext>
            </a:extLst>
          </p:cNvPr>
          <p:cNvSpPr txBox="1"/>
          <p:nvPr/>
        </p:nvSpPr>
        <p:spPr>
          <a:xfrm>
            <a:off x="314802" y="994534"/>
            <a:ext cx="4257198" cy="3831818"/>
          </a:xfrm>
          <a:prstGeom prst="rect">
            <a:avLst/>
          </a:prstGeom>
          <a:noFill/>
        </p:spPr>
        <p:txBody>
          <a:bodyPr wrap="square">
            <a:spAutoFit/>
          </a:bodyPr>
          <a:lstStyle/>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AI-Powered Scheduling: </a:t>
            </a:r>
            <a:r>
              <a:rPr lang="en-US" sz="900" dirty="0">
                <a:latin typeface="Lato" panose="020F0502020204030203" pitchFamily="34" charset="0"/>
                <a:ea typeface="Lato" panose="020F0502020204030203" pitchFamily="34" charset="0"/>
                <a:cs typeface="Lato" panose="020F0502020204030203" pitchFamily="34" charset="0"/>
              </a:rPr>
              <a:t>Our cutting-edge AI algorithms take into account your lawn's exact measurements, grass type, growth patterns, and local weather conditions. This ensures that the mowing schedule is perfectly optimized for maintaining a healthy and beautiful lawn.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User-Specific Object Recognition: </a:t>
            </a:r>
            <a:r>
              <a:rPr lang="en-US" sz="900" dirty="0">
                <a:latin typeface="Lato" panose="020F0502020204030203" pitchFamily="34" charset="0"/>
                <a:ea typeface="Lato" panose="020F0502020204030203" pitchFamily="34" charset="0"/>
                <a:cs typeface="Lato" panose="020F0502020204030203" pitchFamily="34" charset="0"/>
              </a:rPr>
              <a:t>Using advanced object recognition technology, the app scans your lawn's unique characteristics, such as patches, obstacles, and specific care requirements. This data informs a personalized care plan tailored precisely to your lawn's needs.</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Trusted Service Providers: </a:t>
            </a:r>
            <a:r>
              <a:rPr lang="en-US" sz="900" dirty="0">
                <a:latin typeface="Lato" panose="020F0502020204030203" pitchFamily="34" charset="0"/>
                <a:ea typeface="Lato" panose="020F0502020204030203" pitchFamily="34" charset="0"/>
                <a:cs typeface="Lato" panose="020F0502020204030203" pitchFamily="34" charset="0"/>
              </a:rPr>
              <a:t>Our network features thoroughly vetted and experienced lawn care professionals. Each provider undergoes a rigorous selection process, ensuring you receive top-quality service that meets our high standards.</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Real-Time Updates: </a:t>
            </a:r>
            <a:r>
              <a:rPr lang="en-US" sz="900" dirty="0">
                <a:latin typeface="Lato" panose="020F0502020204030203" pitchFamily="34" charset="0"/>
                <a:ea typeface="Lato" panose="020F0502020204030203" pitchFamily="34" charset="0"/>
                <a:cs typeface="Lato" panose="020F0502020204030203" pitchFamily="34" charset="0"/>
              </a:rPr>
              <a:t>Receive instant notifications when a service provider is </a:t>
            </a:r>
            <a:r>
              <a:rPr lang="en-US" sz="900" dirty="0" err="1">
                <a:latin typeface="Lato" panose="020F0502020204030203" pitchFamily="34" charset="0"/>
                <a:ea typeface="Lato" panose="020F0502020204030203" pitchFamily="34" charset="0"/>
                <a:cs typeface="Lato" panose="020F0502020204030203" pitchFamily="34" charset="0"/>
              </a:rPr>
              <a:t>en</a:t>
            </a:r>
            <a:r>
              <a:rPr lang="en-US" sz="900" dirty="0">
                <a:latin typeface="Lato" panose="020F0502020204030203" pitchFamily="34" charset="0"/>
                <a:ea typeface="Lato" panose="020F0502020204030203" pitchFamily="34" charset="0"/>
                <a:cs typeface="Lato" panose="020F0502020204030203" pitchFamily="34" charset="0"/>
              </a:rPr>
              <a:t> route, has started the mowing session, and when the job is completed. Real-time GPS tracking allows you to monitor progress and anticipate service completion.</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Secure Payments: </a:t>
            </a:r>
            <a:r>
              <a:rPr lang="en-US" sz="900" dirty="0">
                <a:latin typeface="Lato" panose="020F0502020204030203" pitchFamily="34" charset="0"/>
                <a:ea typeface="Lato" panose="020F0502020204030203" pitchFamily="34" charset="0"/>
                <a:cs typeface="Lato" panose="020F0502020204030203" pitchFamily="34" charset="0"/>
              </a:rPr>
              <a:t>Lawn Buddy offers secure, cashless payment options directly through the app. Easily review and approve charges, making transactions convenient and hassle-free.</a:t>
            </a:r>
          </a:p>
          <a:p>
            <a:pPr marL="228600" indent="-228600">
              <a:buFont typeface="+mj-lt"/>
              <a:buAutoNum type="arabicPeriod"/>
            </a:pPr>
            <a:endParaRPr lang="en-US" sz="9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900" b="1" dirty="0">
                <a:latin typeface="Lato" panose="020F0502020204030203" pitchFamily="34" charset="0"/>
                <a:ea typeface="Lato" panose="020F0502020204030203" pitchFamily="34" charset="0"/>
                <a:cs typeface="Lato" panose="020F0502020204030203" pitchFamily="34" charset="0"/>
              </a:rPr>
              <a:t>User Profiles: </a:t>
            </a:r>
            <a:r>
              <a:rPr lang="en-US" sz="900" dirty="0">
                <a:latin typeface="Lato" panose="020F0502020204030203" pitchFamily="34" charset="0"/>
                <a:ea typeface="Lato" panose="020F0502020204030203" pitchFamily="34" charset="0"/>
                <a:cs typeface="Lato" panose="020F0502020204030203" pitchFamily="34" charset="0"/>
              </a:rPr>
              <a:t>Create and manage your user profile to customize preferences, set mowing schedules, and view a comprehensive history of past services. Adjust your plan as your lawn's needs change over time.</a:t>
            </a:r>
          </a:p>
        </p:txBody>
      </p:sp>
      <p:pic>
        <p:nvPicPr>
          <p:cNvPr id="389" name="Picture 388" descr="A screenshot of a phone&#10;&#10;Description automatically generated">
            <a:extLst>
              <a:ext uri="{FF2B5EF4-FFF2-40B4-BE49-F238E27FC236}">
                <a16:creationId xmlns:a16="http://schemas.microsoft.com/office/drawing/2014/main" id="{3234E80C-20F7-81D7-D673-AD4A3F26DBE0}"/>
              </a:ext>
            </a:extLst>
          </p:cNvPr>
          <p:cNvPicPr>
            <a:picLocks noChangeAspect="1"/>
          </p:cNvPicPr>
          <p:nvPr/>
        </p:nvPicPr>
        <p:blipFill>
          <a:blip r:embed="rId5"/>
          <a:stretch>
            <a:fillRect/>
          </a:stretch>
        </p:blipFill>
        <p:spPr>
          <a:xfrm>
            <a:off x="5064161" y="995078"/>
            <a:ext cx="795190" cy="1828800"/>
          </a:xfrm>
          <a:prstGeom prst="rect">
            <a:avLst/>
          </a:prstGeom>
        </p:spPr>
      </p:pic>
      <p:pic>
        <p:nvPicPr>
          <p:cNvPr id="391" name="Picture 390" descr="A screenshot of a phone&#10;&#10;Description automatically generated">
            <a:extLst>
              <a:ext uri="{FF2B5EF4-FFF2-40B4-BE49-F238E27FC236}">
                <a16:creationId xmlns:a16="http://schemas.microsoft.com/office/drawing/2014/main" id="{E882F1B4-14CF-7F2A-73D2-D56228B20F7F}"/>
              </a:ext>
            </a:extLst>
          </p:cNvPr>
          <p:cNvPicPr>
            <a:picLocks noChangeAspect="1"/>
          </p:cNvPicPr>
          <p:nvPr/>
        </p:nvPicPr>
        <p:blipFill>
          <a:blip r:embed="rId6"/>
          <a:stretch>
            <a:fillRect/>
          </a:stretch>
        </p:blipFill>
        <p:spPr>
          <a:xfrm>
            <a:off x="7072448" y="995078"/>
            <a:ext cx="842265" cy="1828800"/>
          </a:xfrm>
          <a:prstGeom prst="rect">
            <a:avLst/>
          </a:prstGeom>
        </p:spPr>
      </p:pic>
      <p:pic>
        <p:nvPicPr>
          <p:cNvPr id="393" name="Picture 392" descr="A screen shot of a fence&#10;&#10;Description automatically generated">
            <a:extLst>
              <a:ext uri="{FF2B5EF4-FFF2-40B4-BE49-F238E27FC236}">
                <a16:creationId xmlns:a16="http://schemas.microsoft.com/office/drawing/2014/main" id="{142E2B57-8C33-DDC9-78D8-CF13F7817815}"/>
              </a:ext>
            </a:extLst>
          </p:cNvPr>
          <p:cNvPicPr>
            <a:picLocks noChangeAspect="1"/>
          </p:cNvPicPr>
          <p:nvPr/>
        </p:nvPicPr>
        <p:blipFill>
          <a:blip r:embed="rId7"/>
          <a:stretch>
            <a:fillRect/>
          </a:stretch>
        </p:blipFill>
        <p:spPr>
          <a:xfrm>
            <a:off x="6069464" y="1008515"/>
            <a:ext cx="798198" cy="1828800"/>
          </a:xfrm>
          <a:prstGeom prst="rect">
            <a:avLst/>
          </a:prstGeom>
        </p:spPr>
      </p:pic>
      <p:pic>
        <p:nvPicPr>
          <p:cNvPr id="395" name="Picture 394" descr="A screenshot of a phone&#10;&#10;Description automatically generated">
            <a:extLst>
              <a:ext uri="{FF2B5EF4-FFF2-40B4-BE49-F238E27FC236}">
                <a16:creationId xmlns:a16="http://schemas.microsoft.com/office/drawing/2014/main" id="{00D30363-F20C-498A-ACDF-B0033E7DEEE1}"/>
              </a:ext>
            </a:extLst>
          </p:cNvPr>
          <p:cNvPicPr>
            <a:picLocks noChangeAspect="1"/>
          </p:cNvPicPr>
          <p:nvPr/>
        </p:nvPicPr>
        <p:blipFill>
          <a:blip r:embed="rId8"/>
          <a:stretch>
            <a:fillRect/>
          </a:stretch>
        </p:blipFill>
        <p:spPr>
          <a:xfrm>
            <a:off x="8123903" y="995078"/>
            <a:ext cx="827250" cy="1828800"/>
          </a:xfrm>
          <a:prstGeom prst="rect">
            <a:avLst/>
          </a:prstGeom>
        </p:spPr>
      </p:pic>
      <p:pic>
        <p:nvPicPr>
          <p:cNvPr id="397" name="Picture 396" descr="A screenshot of a phone&#10;&#10;Description automatically generated">
            <a:extLst>
              <a:ext uri="{FF2B5EF4-FFF2-40B4-BE49-F238E27FC236}">
                <a16:creationId xmlns:a16="http://schemas.microsoft.com/office/drawing/2014/main" id="{62A3271F-B9C3-A48F-E1A5-2D6EDA56A0C4}"/>
              </a:ext>
            </a:extLst>
          </p:cNvPr>
          <p:cNvPicPr>
            <a:picLocks noChangeAspect="1"/>
          </p:cNvPicPr>
          <p:nvPr/>
        </p:nvPicPr>
        <p:blipFill>
          <a:blip r:embed="rId9"/>
          <a:stretch>
            <a:fillRect/>
          </a:stretch>
        </p:blipFill>
        <p:spPr>
          <a:xfrm>
            <a:off x="5064161" y="2999751"/>
            <a:ext cx="817280" cy="1828800"/>
          </a:xfrm>
          <a:prstGeom prst="rect">
            <a:avLst/>
          </a:prstGeom>
        </p:spPr>
      </p:pic>
      <p:pic>
        <p:nvPicPr>
          <p:cNvPr id="399" name="Picture 398" descr="A close-up of a phone screen&#10;&#10;Description automatically generated">
            <a:extLst>
              <a:ext uri="{FF2B5EF4-FFF2-40B4-BE49-F238E27FC236}">
                <a16:creationId xmlns:a16="http://schemas.microsoft.com/office/drawing/2014/main" id="{3572E171-1764-8313-E42C-BF42C29C6F11}"/>
              </a:ext>
            </a:extLst>
          </p:cNvPr>
          <p:cNvPicPr>
            <a:picLocks noChangeAspect="1"/>
          </p:cNvPicPr>
          <p:nvPr/>
        </p:nvPicPr>
        <p:blipFill>
          <a:blip r:embed="rId10"/>
          <a:stretch>
            <a:fillRect/>
          </a:stretch>
        </p:blipFill>
        <p:spPr>
          <a:xfrm>
            <a:off x="6051671" y="2989125"/>
            <a:ext cx="856033" cy="1828800"/>
          </a:xfrm>
          <a:prstGeom prst="rect">
            <a:avLst/>
          </a:prstGeom>
        </p:spPr>
      </p:pic>
      <p:pic>
        <p:nvPicPr>
          <p:cNvPr id="401" name="Picture 400" descr="A close-up of a check mark&#10;&#10;Description automatically generated">
            <a:extLst>
              <a:ext uri="{FF2B5EF4-FFF2-40B4-BE49-F238E27FC236}">
                <a16:creationId xmlns:a16="http://schemas.microsoft.com/office/drawing/2014/main" id="{DD3B0BE5-5B95-4A6C-E9FE-42057FF6A911}"/>
              </a:ext>
            </a:extLst>
          </p:cNvPr>
          <p:cNvPicPr>
            <a:picLocks noChangeAspect="1"/>
          </p:cNvPicPr>
          <p:nvPr/>
        </p:nvPicPr>
        <p:blipFill>
          <a:blip r:embed="rId11"/>
          <a:stretch>
            <a:fillRect/>
          </a:stretch>
        </p:blipFill>
        <p:spPr>
          <a:xfrm>
            <a:off x="7083719" y="2989125"/>
            <a:ext cx="847256" cy="1828800"/>
          </a:xfrm>
          <a:prstGeom prst="rect">
            <a:avLst/>
          </a:prstGeom>
        </p:spPr>
      </p:pic>
      <p:pic>
        <p:nvPicPr>
          <p:cNvPr id="403" name="Picture 402" descr="A screen shot of a phone&#10;&#10;Description automatically generated">
            <a:extLst>
              <a:ext uri="{FF2B5EF4-FFF2-40B4-BE49-F238E27FC236}">
                <a16:creationId xmlns:a16="http://schemas.microsoft.com/office/drawing/2014/main" id="{D6E67CB5-8ED7-B72E-C218-730F4EE84DFE}"/>
              </a:ext>
            </a:extLst>
          </p:cNvPr>
          <p:cNvPicPr>
            <a:picLocks noChangeAspect="1"/>
          </p:cNvPicPr>
          <p:nvPr/>
        </p:nvPicPr>
        <p:blipFill>
          <a:blip r:embed="rId12"/>
          <a:stretch>
            <a:fillRect/>
          </a:stretch>
        </p:blipFill>
        <p:spPr>
          <a:xfrm>
            <a:off x="8103795" y="2989125"/>
            <a:ext cx="847358" cy="1828800"/>
          </a:xfrm>
          <a:prstGeom prst="rect">
            <a:avLst/>
          </a:prstGeom>
        </p:spPr>
      </p:pic>
      <p:sp>
        <p:nvSpPr>
          <p:cNvPr id="404" name="TextBox 403">
            <a:extLst>
              <a:ext uri="{FF2B5EF4-FFF2-40B4-BE49-F238E27FC236}">
                <a16:creationId xmlns:a16="http://schemas.microsoft.com/office/drawing/2014/main" id="{3E8ACF7F-329E-CD34-83AA-C336B3D1C6C5}"/>
              </a:ext>
            </a:extLst>
          </p:cNvPr>
          <p:cNvSpPr txBox="1"/>
          <p:nvPr/>
        </p:nvSpPr>
        <p:spPr>
          <a:xfrm>
            <a:off x="5033690" y="994534"/>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1. </a:t>
            </a:r>
          </a:p>
        </p:txBody>
      </p:sp>
      <p:sp>
        <p:nvSpPr>
          <p:cNvPr id="407" name="TextBox 406">
            <a:extLst>
              <a:ext uri="{FF2B5EF4-FFF2-40B4-BE49-F238E27FC236}">
                <a16:creationId xmlns:a16="http://schemas.microsoft.com/office/drawing/2014/main" id="{31F25C48-EDCD-628B-66F0-DBB5C8595F2B}"/>
              </a:ext>
            </a:extLst>
          </p:cNvPr>
          <p:cNvSpPr txBox="1"/>
          <p:nvPr/>
        </p:nvSpPr>
        <p:spPr>
          <a:xfrm>
            <a:off x="6203623" y="1008515"/>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2. </a:t>
            </a:r>
          </a:p>
        </p:txBody>
      </p:sp>
      <p:sp>
        <p:nvSpPr>
          <p:cNvPr id="409" name="TextBox 408">
            <a:extLst>
              <a:ext uri="{FF2B5EF4-FFF2-40B4-BE49-F238E27FC236}">
                <a16:creationId xmlns:a16="http://schemas.microsoft.com/office/drawing/2014/main" id="{95723AEE-BA8F-23A9-CC49-465C7814246D}"/>
              </a:ext>
            </a:extLst>
          </p:cNvPr>
          <p:cNvSpPr txBox="1"/>
          <p:nvPr/>
        </p:nvSpPr>
        <p:spPr>
          <a:xfrm>
            <a:off x="7112490" y="994533"/>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3. </a:t>
            </a:r>
          </a:p>
        </p:txBody>
      </p:sp>
      <p:sp>
        <p:nvSpPr>
          <p:cNvPr id="411" name="TextBox 410">
            <a:extLst>
              <a:ext uri="{FF2B5EF4-FFF2-40B4-BE49-F238E27FC236}">
                <a16:creationId xmlns:a16="http://schemas.microsoft.com/office/drawing/2014/main" id="{949DADD8-5CA2-F4AF-9765-B392F439BAA9}"/>
              </a:ext>
            </a:extLst>
          </p:cNvPr>
          <p:cNvSpPr txBox="1"/>
          <p:nvPr/>
        </p:nvSpPr>
        <p:spPr>
          <a:xfrm>
            <a:off x="8103795" y="994533"/>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4. </a:t>
            </a:r>
          </a:p>
        </p:txBody>
      </p:sp>
      <p:sp>
        <p:nvSpPr>
          <p:cNvPr id="412" name="TextBox 411">
            <a:extLst>
              <a:ext uri="{FF2B5EF4-FFF2-40B4-BE49-F238E27FC236}">
                <a16:creationId xmlns:a16="http://schemas.microsoft.com/office/drawing/2014/main" id="{163AAACB-67D7-E78B-7091-8B41B0F32922}"/>
              </a:ext>
            </a:extLst>
          </p:cNvPr>
          <p:cNvSpPr txBox="1"/>
          <p:nvPr/>
        </p:nvSpPr>
        <p:spPr>
          <a:xfrm>
            <a:off x="5179740" y="1146934"/>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1. </a:t>
            </a:r>
          </a:p>
        </p:txBody>
      </p:sp>
      <p:sp>
        <p:nvSpPr>
          <p:cNvPr id="413" name="TextBox 412">
            <a:extLst>
              <a:ext uri="{FF2B5EF4-FFF2-40B4-BE49-F238E27FC236}">
                <a16:creationId xmlns:a16="http://schemas.microsoft.com/office/drawing/2014/main" id="{36ACC8D7-DDD1-67BB-5B33-77390969A38F}"/>
              </a:ext>
            </a:extLst>
          </p:cNvPr>
          <p:cNvSpPr txBox="1"/>
          <p:nvPr/>
        </p:nvSpPr>
        <p:spPr>
          <a:xfrm>
            <a:off x="5106991" y="2993400"/>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5. </a:t>
            </a:r>
          </a:p>
        </p:txBody>
      </p:sp>
      <p:sp>
        <p:nvSpPr>
          <p:cNvPr id="414" name="TextBox 413">
            <a:extLst>
              <a:ext uri="{FF2B5EF4-FFF2-40B4-BE49-F238E27FC236}">
                <a16:creationId xmlns:a16="http://schemas.microsoft.com/office/drawing/2014/main" id="{CFCC4CBD-976C-5172-0B4B-5BCC28808E99}"/>
              </a:ext>
            </a:extLst>
          </p:cNvPr>
          <p:cNvSpPr txBox="1"/>
          <p:nvPr/>
        </p:nvSpPr>
        <p:spPr>
          <a:xfrm>
            <a:off x="6139039" y="2987051"/>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6. </a:t>
            </a:r>
          </a:p>
        </p:txBody>
      </p:sp>
      <p:sp>
        <p:nvSpPr>
          <p:cNvPr id="415" name="TextBox 414">
            <a:extLst>
              <a:ext uri="{FF2B5EF4-FFF2-40B4-BE49-F238E27FC236}">
                <a16:creationId xmlns:a16="http://schemas.microsoft.com/office/drawing/2014/main" id="{D3A0A87B-A282-2A5F-A6B8-9D62C7BB39E2}"/>
              </a:ext>
            </a:extLst>
          </p:cNvPr>
          <p:cNvSpPr txBox="1"/>
          <p:nvPr/>
        </p:nvSpPr>
        <p:spPr>
          <a:xfrm>
            <a:off x="7087090" y="2987051"/>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7. </a:t>
            </a:r>
          </a:p>
        </p:txBody>
      </p:sp>
      <p:sp>
        <p:nvSpPr>
          <p:cNvPr id="416" name="TextBox 415">
            <a:extLst>
              <a:ext uri="{FF2B5EF4-FFF2-40B4-BE49-F238E27FC236}">
                <a16:creationId xmlns:a16="http://schemas.microsoft.com/office/drawing/2014/main" id="{B426BCBB-9933-C617-604C-4D91F764230D}"/>
              </a:ext>
            </a:extLst>
          </p:cNvPr>
          <p:cNvSpPr txBox="1"/>
          <p:nvPr/>
        </p:nvSpPr>
        <p:spPr>
          <a:xfrm>
            <a:off x="8151217" y="2989125"/>
            <a:ext cx="277640" cy="200055"/>
          </a:xfrm>
          <a:prstGeom prst="rect">
            <a:avLst/>
          </a:prstGeom>
          <a:noFill/>
        </p:spPr>
        <p:txBody>
          <a:bodyPr wrap="none" rtlCol="0">
            <a:spAutoFit/>
          </a:bodyPr>
          <a:lstStyle/>
          <a:p>
            <a:r>
              <a:rPr lang="en-US" sz="700" b="1" i="1" dirty="0">
                <a:latin typeface="Lato" panose="020F0502020204030203" pitchFamily="34" charset="0"/>
                <a:ea typeface="Lato" panose="020F0502020204030203" pitchFamily="34" charset="0"/>
                <a:cs typeface="Lato" panose="020F0502020204030203" pitchFamily="34" charset="0"/>
              </a:rPr>
              <a:t>8. </a:t>
            </a:r>
          </a:p>
        </p:txBody>
      </p:sp>
      <p:cxnSp>
        <p:nvCxnSpPr>
          <p:cNvPr id="2" name="Straight Connector 1">
            <a:extLst>
              <a:ext uri="{FF2B5EF4-FFF2-40B4-BE49-F238E27FC236}">
                <a16:creationId xmlns:a16="http://schemas.microsoft.com/office/drawing/2014/main" id="{FCDABAA9-733D-9302-36CB-FE1C5054FDEF}"/>
              </a:ext>
            </a:extLst>
          </p:cNvPr>
          <p:cNvCxnSpPr>
            <a:cxnSpLocks/>
          </p:cNvCxnSpPr>
          <p:nvPr/>
        </p:nvCxnSpPr>
        <p:spPr>
          <a:xfrm>
            <a:off x="4681728" y="1021091"/>
            <a:ext cx="0" cy="393192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58ADF214-172D-6A5B-A9B0-2C2A7DBC4FE0}"/>
              </a:ext>
            </a:extLst>
          </p:cNvPr>
          <p:cNvCxnSpPr>
            <a:stCxn id="389" idx="3"/>
            <a:endCxn id="393" idx="1"/>
          </p:cNvCxnSpPr>
          <p:nvPr/>
        </p:nvCxnSpPr>
        <p:spPr>
          <a:xfrm>
            <a:off x="5859351" y="1909478"/>
            <a:ext cx="210113" cy="13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542"/>
    </mc:Choice>
    <mc:Fallback xmlns="">
      <p:transition spd="slow" advTm="205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99781" y="243175"/>
            <a:ext cx="7276518" cy="664500"/>
          </a:xfrm>
          <a:prstGeom prst="rect">
            <a:avLst/>
          </a:prstGeom>
        </p:spPr>
        <p:txBody>
          <a:bodyPr spcFirstLastPara="1" wrap="square" lIns="91425" tIns="91425" rIns="91425" bIns="91425" anchor="t" anchorCtr="0">
            <a:noAutofit/>
          </a:bodyPr>
          <a:lstStyle/>
          <a:p>
            <a:pPr>
              <a:lnSpc>
                <a:spcPct val="150000"/>
              </a:lnSpc>
            </a:pPr>
            <a:r>
              <a:rPr lang="en-US" sz="1800" dirty="0">
                <a:solidFill>
                  <a:schemeClr val="tx1"/>
                </a:solidFill>
              </a:rPr>
              <a:t>Problem-Solution Fit &amp; Market Validation</a:t>
            </a:r>
            <a:endParaRPr sz="2000" dirty="0">
              <a:solidFill>
                <a:schemeClr val="tx1"/>
              </a:solidFill>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5C6FFFEB-8F08-AF12-D51B-A0A4A26CE691}"/>
              </a:ext>
            </a:extLst>
          </p:cNvPr>
          <p:cNvCxnSpPr>
            <a:cxnSpLocks/>
          </p:cNvCxnSpPr>
          <p:nvPr/>
        </p:nvCxnSpPr>
        <p:spPr>
          <a:xfrm>
            <a:off x="4402777"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895710E7-0BB6-CA27-837A-33A23F5107EE}"/>
              </a:ext>
            </a:extLst>
          </p:cNvPr>
          <p:cNvCxnSpPr>
            <a:cxnSpLocks/>
          </p:cNvCxnSpPr>
          <p:nvPr/>
        </p:nvCxnSpPr>
        <p:spPr>
          <a:xfrm>
            <a:off x="2196402"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1B52ECD-78E3-736D-1287-9E93442CBA1D}"/>
              </a:ext>
            </a:extLst>
          </p:cNvPr>
          <p:cNvCxnSpPr>
            <a:cxnSpLocks/>
          </p:cNvCxnSpPr>
          <p:nvPr/>
        </p:nvCxnSpPr>
        <p:spPr>
          <a:xfrm>
            <a:off x="89683" y="3068526"/>
            <a:ext cx="8961694" cy="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49B2D503-A65F-B6DD-E59C-378E243B8305}"/>
              </a:ext>
            </a:extLst>
          </p:cNvPr>
          <p:cNvSpPr/>
          <p:nvPr/>
        </p:nvSpPr>
        <p:spPr>
          <a:xfrm>
            <a:off x="89881" y="1030149"/>
            <a:ext cx="8964238" cy="4013464"/>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solidFill>
                <a:schemeClr val="tx1"/>
              </a:solidFill>
            </a:endParaRPr>
          </a:p>
        </p:txBody>
      </p:sp>
      <p:sp>
        <p:nvSpPr>
          <p:cNvPr id="6" name="Google Shape;160;p29">
            <a:extLst>
              <a:ext uri="{FF2B5EF4-FFF2-40B4-BE49-F238E27FC236}">
                <a16:creationId xmlns:a16="http://schemas.microsoft.com/office/drawing/2014/main" id="{861ECE64-D739-4D85-EEAC-0EEAF3BF7AF0}"/>
              </a:ext>
            </a:extLst>
          </p:cNvPr>
          <p:cNvSpPr txBox="1">
            <a:spLocks/>
          </p:cNvSpPr>
          <p:nvPr/>
        </p:nvSpPr>
        <p:spPr>
          <a:xfrm flipH="1">
            <a:off x="4407121" y="3177840"/>
            <a:ext cx="2251719" cy="2058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Affordability and Pricing Sensitivity</a:t>
            </a:r>
          </a:p>
        </p:txBody>
      </p:sp>
      <p:sp>
        <p:nvSpPr>
          <p:cNvPr id="7" name="Google Shape;161;p29">
            <a:extLst>
              <a:ext uri="{FF2B5EF4-FFF2-40B4-BE49-F238E27FC236}">
                <a16:creationId xmlns:a16="http://schemas.microsoft.com/office/drawing/2014/main" id="{F35C82EF-ECD3-FABE-8AD5-372724F546AF}"/>
              </a:ext>
            </a:extLst>
          </p:cNvPr>
          <p:cNvSpPr txBox="1">
            <a:spLocks/>
          </p:cNvSpPr>
          <p:nvPr/>
        </p:nvSpPr>
        <p:spPr>
          <a:xfrm flipH="1">
            <a:off x="4392618" y="3351077"/>
            <a:ext cx="2251718" cy="183944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solidFill>
                  <a:schemeClr val="tx1"/>
                </a:solidFill>
              </a:rPr>
              <a:t>Transparent Pricing: </a:t>
            </a:r>
            <a:r>
              <a:rPr lang="en-US" sz="700" dirty="0">
                <a:solidFill>
                  <a:schemeClr val="tx1"/>
                </a:solidFill>
              </a:rPr>
              <a:t>Customers' preference for transparent pricing without hidden costs aligns with Lawn Buddy's commitment to straightforward and accessible pricing models.</a:t>
            </a:r>
          </a:p>
          <a:p>
            <a:pPr marL="17145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Flexibility: </a:t>
            </a:r>
            <a:r>
              <a:rPr lang="en-US" sz="700" dirty="0">
                <a:solidFill>
                  <a:schemeClr val="tx1"/>
                </a:solidFill>
              </a:rPr>
              <a:t>The desire for flexible payment plans and rental options matches Lawn Buddy's consideration of diverse pricing structures to cater to different user needs.</a:t>
            </a:r>
          </a:p>
        </p:txBody>
      </p:sp>
      <p:sp>
        <p:nvSpPr>
          <p:cNvPr id="10" name="Google Shape;163;p29">
            <a:extLst>
              <a:ext uri="{FF2B5EF4-FFF2-40B4-BE49-F238E27FC236}">
                <a16:creationId xmlns:a16="http://schemas.microsoft.com/office/drawing/2014/main" id="{36DB7F8C-AEE5-C519-5AE5-D811B8DEB169}"/>
              </a:ext>
            </a:extLst>
          </p:cNvPr>
          <p:cNvSpPr txBox="1">
            <a:spLocks/>
          </p:cNvSpPr>
          <p:nvPr/>
        </p:nvSpPr>
        <p:spPr>
          <a:xfrm flipH="1">
            <a:off x="92973" y="3179345"/>
            <a:ext cx="2174506" cy="2549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Health Limitations &amp; Accessibility</a:t>
            </a:r>
          </a:p>
        </p:txBody>
      </p:sp>
      <p:sp>
        <p:nvSpPr>
          <p:cNvPr id="11" name="Google Shape;164;p29">
            <a:extLst>
              <a:ext uri="{FF2B5EF4-FFF2-40B4-BE49-F238E27FC236}">
                <a16:creationId xmlns:a16="http://schemas.microsoft.com/office/drawing/2014/main" id="{8506313D-7272-615C-A0A3-2DF2A331AEDE}"/>
              </a:ext>
            </a:extLst>
          </p:cNvPr>
          <p:cNvSpPr txBox="1">
            <a:spLocks/>
          </p:cNvSpPr>
          <p:nvPr/>
        </p:nvSpPr>
        <p:spPr>
          <a:xfrm flipH="1">
            <a:off x="70041" y="3375360"/>
            <a:ext cx="2106154" cy="157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solidFill>
                  <a:schemeClr val="tx1"/>
                </a:solidFill>
              </a:rPr>
              <a:t>Health-Related Limitations: </a:t>
            </a:r>
            <a:r>
              <a:rPr lang="en-US" sz="700" dirty="0">
                <a:solidFill>
                  <a:schemeClr val="tx1"/>
                </a:solidFill>
              </a:rPr>
              <a:t>The data highlights health conditions such as respiratory issues, vision problems, and chronic fatigue affecting the ability to mow efficiently. Lawn Buddy's personalized care plans and adaptability cater to individuals with diverse health-related limitations.</a:t>
            </a:r>
          </a:p>
          <a:p>
            <a:pPr marL="17145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Accessibility Enhancement: </a:t>
            </a:r>
            <a:r>
              <a:rPr lang="en-US" sz="700" dirty="0">
                <a:solidFill>
                  <a:schemeClr val="tx1"/>
                </a:solidFill>
              </a:rPr>
              <a:t>By providing remote monitoring and adaptable features, Lawn Buddy ensures that those with physical limitations can easily access and manage their lawn care.</a:t>
            </a:r>
          </a:p>
        </p:txBody>
      </p:sp>
      <p:sp>
        <p:nvSpPr>
          <p:cNvPr id="13" name="Google Shape;166;p29">
            <a:extLst>
              <a:ext uri="{FF2B5EF4-FFF2-40B4-BE49-F238E27FC236}">
                <a16:creationId xmlns:a16="http://schemas.microsoft.com/office/drawing/2014/main" id="{9F7D9FF2-63DE-8AA6-1405-22E3B7BDC185}"/>
              </a:ext>
            </a:extLst>
          </p:cNvPr>
          <p:cNvSpPr txBox="1">
            <a:spLocks/>
          </p:cNvSpPr>
          <p:nvPr/>
        </p:nvSpPr>
        <p:spPr>
          <a:xfrm flipH="1">
            <a:off x="2192536" y="3187225"/>
            <a:ext cx="1940798" cy="2273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Desired Features Aligned</a:t>
            </a:r>
          </a:p>
        </p:txBody>
      </p:sp>
      <p:sp>
        <p:nvSpPr>
          <p:cNvPr id="14" name="Google Shape;167;p29">
            <a:extLst>
              <a:ext uri="{FF2B5EF4-FFF2-40B4-BE49-F238E27FC236}">
                <a16:creationId xmlns:a16="http://schemas.microsoft.com/office/drawing/2014/main" id="{FE9C2A13-FD9A-28BE-5512-C70439F2434E}"/>
              </a:ext>
            </a:extLst>
          </p:cNvPr>
          <p:cNvSpPr txBox="1">
            <a:spLocks/>
          </p:cNvSpPr>
          <p:nvPr/>
        </p:nvSpPr>
        <p:spPr>
          <a:xfrm flipH="1">
            <a:off x="2192536" y="3355493"/>
            <a:ext cx="2224504" cy="1794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solidFill>
                  <a:schemeClr val="tx1"/>
                </a:solidFill>
              </a:rPr>
              <a:t>Automatic Obstacle Detection: </a:t>
            </a:r>
            <a:r>
              <a:rPr lang="en-US" sz="700" dirty="0">
                <a:solidFill>
                  <a:schemeClr val="tx1"/>
                </a:solidFill>
              </a:rPr>
              <a:t>Respondents' desire for automatic obstacle detection and avoidance resonates with Lawn Buddy's AI-powered obstacle recognition technology.</a:t>
            </a:r>
          </a:p>
          <a:p>
            <a:pPr marL="17145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Weather-Based Scheduling</a:t>
            </a:r>
            <a:r>
              <a:rPr lang="en-US" sz="700" dirty="0">
                <a:solidFill>
                  <a:schemeClr val="tx1"/>
                </a:solidFill>
              </a:rPr>
              <a:t>: The emphasis on weather-based scheduling aligns with Lawn Buddy's intention to optimize schedules based on local weather conditions.</a:t>
            </a:r>
          </a:p>
          <a:p>
            <a:pPr marL="17145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Real-Time Updates: </a:t>
            </a:r>
            <a:r>
              <a:rPr lang="en-US" sz="700" dirty="0">
                <a:solidFill>
                  <a:schemeClr val="tx1"/>
                </a:solidFill>
              </a:rPr>
              <a:t>The need for real-time updates and notifications corresponds to Lawn Buddy's commitment to keeping users informed about service progress.</a:t>
            </a:r>
          </a:p>
        </p:txBody>
      </p:sp>
      <p:sp>
        <p:nvSpPr>
          <p:cNvPr id="17" name="Google Shape;172;p29">
            <a:extLst>
              <a:ext uri="{FF2B5EF4-FFF2-40B4-BE49-F238E27FC236}">
                <a16:creationId xmlns:a16="http://schemas.microsoft.com/office/drawing/2014/main" id="{DE2445D4-DED7-5D37-A99D-04C447D77889}"/>
              </a:ext>
            </a:extLst>
          </p:cNvPr>
          <p:cNvSpPr txBox="1">
            <a:spLocks/>
          </p:cNvSpPr>
          <p:nvPr/>
        </p:nvSpPr>
        <p:spPr>
          <a:xfrm flipH="1">
            <a:off x="4411516" y="1132987"/>
            <a:ext cx="1957648"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Primary Customer Segment - Single-Family Residential</a:t>
            </a:r>
          </a:p>
        </p:txBody>
      </p:sp>
      <p:sp>
        <p:nvSpPr>
          <p:cNvPr id="18" name="Google Shape;173;p29">
            <a:extLst>
              <a:ext uri="{FF2B5EF4-FFF2-40B4-BE49-F238E27FC236}">
                <a16:creationId xmlns:a16="http://schemas.microsoft.com/office/drawing/2014/main" id="{E65BEB7C-5EBB-BEB7-D7C2-54EE4DF0432C}"/>
              </a:ext>
            </a:extLst>
          </p:cNvPr>
          <p:cNvSpPr txBox="1">
            <a:spLocks/>
          </p:cNvSpPr>
          <p:nvPr/>
        </p:nvSpPr>
        <p:spPr>
          <a:xfrm flipH="1">
            <a:off x="4422618" y="1406215"/>
            <a:ext cx="2222308"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Largest Customer Segment: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Single-family residential customers constitute the majority, representing 59% of the total customer base. This statistic highlights homeowners' significant demand for lawn care services.</a:t>
            </a:r>
          </a:p>
          <a:p>
            <a:pPr marL="171450" indent="-171450" algn="l">
              <a:buSzPct val="100000"/>
              <a:buFont typeface="Arial" panose="020B0604020202020204" pitchFamily="34" charset="0"/>
              <a:buChar char="•"/>
            </a:pPr>
            <a:endPar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Commercial and Other Segments: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Commercial properties (24%), multi-family residential (11%), and governmental (5%) segments also contribute to the customer base, showing a diverse but central focus on single-family residential customers.</a:t>
            </a:r>
            <a:endParaRPr lang="en-US" sz="5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21" name="Google Shape;169;p29">
            <a:extLst>
              <a:ext uri="{FF2B5EF4-FFF2-40B4-BE49-F238E27FC236}">
                <a16:creationId xmlns:a16="http://schemas.microsoft.com/office/drawing/2014/main" id="{75D5414D-A8A8-2E77-2AFF-949CC71E6257}"/>
              </a:ext>
            </a:extLst>
          </p:cNvPr>
          <p:cNvSpPr txBox="1">
            <a:spLocks/>
          </p:cNvSpPr>
          <p:nvPr/>
        </p:nvSpPr>
        <p:spPr>
          <a:xfrm flipH="1">
            <a:off x="2201183" y="1146187"/>
            <a:ext cx="2224527" cy="238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Target Demographic Validation - Age Group:</a:t>
            </a:r>
          </a:p>
        </p:txBody>
      </p:sp>
      <p:sp>
        <p:nvSpPr>
          <p:cNvPr id="22" name="Google Shape;170;p29">
            <a:extLst>
              <a:ext uri="{FF2B5EF4-FFF2-40B4-BE49-F238E27FC236}">
                <a16:creationId xmlns:a16="http://schemas.microsoft.com/office/drawing/2014/main" id="{FB03D9E6-FC02-F157-565D-43F75E969392}"/>
              </a:ext>
            </a:extLst>
          </p:cNvPr>
          <p:cNvSpPr txBox="1">
            <a:spLocks/>
          </p:cNvSpPr>
          <p:nvPr/>
        </p:nvSpPr>
        <p:spPr>
          <a:xfrm flipH="1">
            <a:off x="2201183" y="1406215"/>
            <a:ext cx="2205553" cy="1762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solidFill>
                  <a:schemeClr val="tx1"/>
                </a:solidFill>
              </a:rPr>
              <a:t>Dominant Age Group: </a:t>
            </a:r>
            <a:r>
              <a:rPr lang="en-US" sz="700" dirty="0">
                <a:solidFill>
                  <a:schemeClr val="tx1"/>
                </a:solidFill>
              </a:rPr>
              <a:t>The age group of 50-64 years represents the largest share of respondents at 32.09%. This demographic alignment confirms that middle-aged and older individuals are actively engaged in and interested in lawn mowing activities.</a:t>
            </a:r>
          </a:p>
          <a:p>
            <a:pPr marL="17145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Prime Working Years: </a:t>
            </a:r>
            <a:r>
              <a:rPr lang="en-US" sz="700" dirty="0">
                <a:solidFill>
                  <a:schemeClr val="tx1"/>
                </a:solidFill>
              </a:rPr>
              <a:t>The 30-49 years age group, accounting for 22.58% of respondents, indicates that individuals in their prime working years also have a significant presence in the lawn mowing market.</a:t>
            </a:r>
          </a:p>
        </p:txBody>
      </p:sp>
      <p:sp>
        <p:nvSpPr>
          <p:cNvPr id="24" name="Google Shape;169;p29">
            <a:extLst>
              <a:ext uri="{FF2B5EF4-FFF2-40B4-BE49-F238E27FC236}">
                <a16:creationId xmlns:a16="http://schemas.microsoft.com/office/drawing/2014/main" id="{4D2D1CC6-7B73-3F5E-1070-C0AE6F6077A7}"/>
              </a:ext>
            </a:extLst>
          </p:cNvPr>
          <p:cNvSpPr txBox="1">
            <a:spLocks/>
          </p:cNvSpPr>
          <p:nvPr/>
        </p:nvSpPr>
        <p:spPr>
          <a:xfrm flipH="1">
            <a:off x="99781" y="1159917"/>
            <a:ext cx="1946823" cy="209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Growing Market Demand</a:t>
            </a:r>
          </a:p>
        </p:txBody>
      </p:sp>
      <p:sp>
        <p:nvSpPr>
          <p:cNvPr id="25" name="Google Shape;170;p29">
            <a:extLst>
              <a:ext uri="{FF2B5EF4-FFF2-40B4-BE49-F238E27FC236}">
                <a16:creationId xmlns:a16="http://schemas.microsoft.com/office/drawing/2014/main" id="{443D21EE-2840-DC2E-A32B-B40E257B5457}"/>
              </a:ext>
            </a:extLst>
          </p:cNvPr>
          <p:cNvSpPr txBox="1">
            <a:spLocks/>
          </p:cNvSpPr>
          <p:nvPr/>
        </p:nvSpPr>
        <p:spPr>
          <a:xfrm flipH="1">
            <a:off x="92620" y="1416183"/>
            <a:ext cx="2158518" cy="1794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dirty="0">
                <a:solidFill>
                  <a:schemeClr val="tx1"/>
                </a:solidFill>
              </a:rPr>
              <a:t>Market Growth: </a:t>
            </a:r>
            <a:r>
              <a:rPr lang="en-US" sz="700" dirty="0">
                <a:solidFill>
                  <a:schemeClr val="tx1"/>
                </a:solidFill>
              </a:rPr>
              <a:t>The lawn mowing market has consistently expanded, growing from 83.25 billion in 2013 to a substantial 176 billion in 2023. This growth trend indicates sustained demand for lawn care services.</a:t>
            </a:r>
          </a:p>
          <a:p>
            <a:pPr marL="91440" indent="-171450" algn="l">
              <a:buSzPct val="100000"/>
              <a:buFont typeface="Arial" panose="020B0604020202020204" pitchFamily="34" charset="0"/>
              <a:buChar char="•"/>
            </a:pPr>
            <a:endParaRPr lang="en-US" sz="700" dirty="0">
              <a:solidFill>
                <a:schemeClr val="tx1"/>
              </a:solidFill>
            </a:endParaRPr>
          </a:p>
          <a:p>
            <a:pPr marL="171450" indent="-171450" algn="l">
              <a:buSzPct val="100000"/>
              <a:buFont typeface="Arial" panose="020B0604020202020204" pitchFamily="34" charset="0"/>
              <a:buChar char="•"/>
            </a:pPr>
            <a:r>
              <a:rPr lang="en-US" sz="700" b="1" dirty="0">
                <a:solidFill>
                  <a:schemeClr val="tx1"/>
                </a:solidFill>
              </a:rPr>
              <a:t>Rapid Expansion: </a:t>
            </a:r>
            <a:r>
              <a:rPr lang="en-US" sz="700" dirty="0">
                <a:solidFill>
                  <a:schemeClr val="tx1"/>
                </a:solidFill>
              </a:rPr>
              <a:t>The acceleration of market growth from 119 billion in 2018 to 176 billion in 2023 showcases a surge in demand over recent years. This period of rapid expansion underscores the increasing need for efficient lawn maintenance solutions.</a:t>
            </a:r>
          </a:p>
        </p:txBody>
      </p:sp>
      <p:cxnSp>
        <p:nvCxnSpPr>
          <p:cNvPr id="33" name="Straight Connector 32">
            <a:extLst>
              <a:ext uri="{FF2B5EF4-FFF2-40B4-BE49-F238E27FC236}">
                <a16:creationId xmlns:a16="http://schemas.microsoft.com/office/drawing/2014/main" id="{EE6AFE0E-0020-D2F7-3DDB-5260C316C241}"/>
              </a:ext>
            </a:extLst>
          </p:cNvPr>
          <p:cNvCxnSpPr>
            <a:cxnSpLocks/>
          </p:cNvCxnSpPr>
          <p:nvPr/>
        </p:nvCxnSpPr>
        <p:spPr>
          <a:xfrm>
            <a:off x="6668760" y="1030146"/>
            <a:ext cx="0" cy="4013467"/>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38" name="Google Shape;172;p29">
            <a:extLst>
              <a:ext uri="{FF2B5EF4-FFF2-40B4-BE49-F238E27FC236}">
                <a16:creationId xmlns:a16="http://schemas.microsoft.com/office/drawing/2014/main" id="{B23339F3-C92F-9130-D821-3B545220F808}"/>
              </a:ext>
            </a:extLst>
          </p:cNvPr>
          <p:cNvSpPr txBox="1">
            <a:spLocks/>
          </p:cNvSpPr>
          <p:nvPr/>
        </p:nvSpPr>
        <p:spPr>
          <a:xfrm flipH="1">
            <a:off x="6678681" y="1158959"/>
            <a:ext cx="2355249" cy="223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Challenges &amp; Pain Points Confirmed</a:t>
            </a:r>
          </a:p>
        </p:txBody>
      </p:sp>
      <p:sp>
        <p:nvSpPr>
          <p:cNvPr id="39" name="Google Shape;173;p29">
            <a:extLst>
              <a:ext uri="{FF2B5EF4-FFF2-40B4-BE49-F238E27FC236}">
                <a16:creationId xmlns:a16="http://schemas.microsoft.com/office/drawing/2014/main" id="{955EE6D3-BDBE-8625-53F9-1B5842F09409}"/>
              </a:ext>
            </a:extLst>
          </p:cNvPr>
          <p:cNvSpPr txBox="1">
            <a:spLocks/>
          </p:cNvSpPr>
          <p:nvPr/>
        </p:nvSpPr>
        <p:spPr>
          <a:xfrm flipH="1">
            <a:off x="6634984" y="1391858"/>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Physical Challenges: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Customer feedback consistently highlights physical challenges, including limited mobility, arthritis, and back injuries. This confirms that Lawn Buddy's emphasis on reducing physical effort through AI-powered solutions is well-aligned with customer needs.</a:t>
            </a:r>
          </a:p>
          <a:p>
            <a:pPr marL="171450" indent="-171450" algn="l">
              <a:buSzPct val="100000"/>
              <a:buFont typeface="Arial" panose="020B0604020202020204" pitchFamily="34" charset="0"/>
              <a:buChar char="•"/>
            </a:pPr>
            <a:endPar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Time Consumption and Obstacles: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Interviews reveal time-consuming aspects of lawn care, especially maneuvering around obstacles and dealing with post-mowing tasks. Lawn Buddy's optimization of scheduling and obstacle detection directly addresses these concerns.</a:t>
            </a:r>
            <a:endParaRPr lang="en-US" sz="5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44" name="Google Shape;172;p29">
            <a:extLst>
              <a:ext uri="{FF2B5EF4-FFF2-40B4-BE49-F238E27FC236}">
                <a16:creationId xmlns:a16="http://schemas.microsoft.com/office/drawing/2014/main" id="{42804BDA-3401-924D-2208-45CA692D40FF}"/>
              </a:ext>
            </a:extLst>
          </p:cNvPr>
          <p:cNvSpPr txBox="1">
            <a:spLocks/>
          </p:cNvSpPr>
          <p:nvPr/>
        </p:nvSpPr>
        <p:spPr>
          <a:xfrm flipH="1">
            <a:off x="6693188" y="3155360"/>
            <a:ext cx="2357839" cy="2370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900" dirty="0">
                <a:solidFill>
                  <a:schemeClr val="tx1"/>
                </a:solidFill>
              </a:rPr>
              <a:t>Strong Problem-Solution Fit</a:t>
            </a:r>
          </a:p>
        </p:txBody>
      </p:sp>
      <p:sp>
        <p:nvSpPr>
          <p:cNvPr id="45" name="Google Shape;173;p29">
            <a:extLst>
              <a:ext uri="{FF2B5EF4-FFF2-40B4-BE49-F238E27FC236}">
                <a16:creationId xmlns:a16="http://schemas.microsoft.com/office/drawing/2014/main" id="{DD061A74-203B-A9FA-02A1-18691E4C71E2}"/>
              </a:ext>
            </a:extLst>
          </p:cNvPr>
          <p:cNvSpPr txBox="1">
            <a:spLocks/>
          </p:cNvSpPr>
          <p:nvPr/>
        </p:nvSpPr>
        <p:spPr>
          <a:xfrm flipH="1">
            <a:off x="6657566" y="3361285"/>
            <a:ext cx="2416393" cy="178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Solution Relevance: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The identified customer problems and desired features closely mirror Lawn Buddy's proposed AI-powered solution, demonstrating a strong alignment between market needs and the platform's capabilities.</a:t>
            </a:r>
          </a:p>
          <a:p>
            <a:pPr marL="171450" indent="-171450" algn="l">
              <a:buSzPct val="100000"/>
              <a:buFont typeface="Arial" panose="020B0604020202020204" pitchFamily="34" charset="0"/>
              <a:buChar char="•"/>
            </a:pPr>
            <a:endPar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SzPct val="100000"/>
              <a:buFont typeface="Arial" panose="020B0604020202020204" pitchFamily="34" charset="0"/>
              <a:buChar char="•"/>
            </a:pPr>
            <a:r>
              <a:rPr lang="en-US" sz="700" b="1" i="0" dirty="0">
                <a:solidFill>
                  <a:schemeClr val="tx1"/>
                </a:solidFill>
                <a:effectLst/>
                <a:latin typeface="Lato" panose="020F0502020204030203" pitchFamily="34" charset="0"/>
                <a:ea typeface="Lato" panose="020F0502020204030203" pitchFamily="34" charset="0"/>
                <a:cs typeface="Lato" panose="020F0502020204030203" pitchFamily="34" charset="0"/>
              </a:rPr>
              <a:t>Customer-Centric Approach: </a:t>
            </a:r>
            <a:r>
              <a:rPr lang="en-US" sz="700" b="0" i="0" dirty="0">
                <a:solidFill>
                  <a:schemeClr val="tx1"/>
                </a:solidFill>
                <a:effectLst/>
                <a:latin typeface="Lato" panose="020F0502020204030203" pitchFamily="34" charset="0"/>
                <a:ea typeface="Lato" panose="020F0502020204030203" pitchFamily="34" charset="0"/>
                <a:cs typeface="Lato" panose="020F0502020204030203" pitchFamily="34" charset="0"/>
              </a:rPr>
              <a:t>The comprehensive understanding of customer pain points and preferences strengthens Lawn Buddy's problem-solution fit, ensuring a solution that truly addresses the challenges faced by homeowners and property managers.</a:t>
            </a:r>
          </a:p>
        </p:txBody>
      </p:sp>
    </p:spTree>
    <p:extLst>
      <p:ext uri="{BB962C8B-B14F-4D97-AF65-F5344CB8AC3E}">
        <p14:creationId xmlns:p14="http://schemas.microsoft.com/office/powerpoint/2010/main" val="287702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25360" y="246859"/>
            <a:ext cx="7671158" cy="664500"/>
          </a:xfrm>
          <a:prstGeom prst="rect">
            <a:avLst/>
          </a:prstGeom>
        </p:spPr>
        <p:txBody>
          <a:bodyPr spcFirstLastPara="1" wrap="square" lIns="91425" tIns="91425" rIns="91425" bIns="91425" anchor="t" anchorCtr="0">
            <a:noAutofit/>
          </a:bodyPr>
          <a:lstStyle/>
          <a:p>
            <a:pPr>
              <a:lnSpc>
                <a:spcPct val="150000"/>
              </a:lnSpc>
            </a:pPr>
            <a:r>
              <a:rPr lang="en-US" sz="1800" dirty="0"/>
              <a:t>Market Size</a:t>
            </a:r>
            <a:endParaRPr sz="2000" dirty="0">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7B62EBA4-E3F8-AD1E-4DEE-AEAADF6DBCFA}"/>
              </a:ext>
            </a:extLst>
          </p:cNvPr>
          <p:cNvCxnSpPr>
            <a:cxnSpLocks/>
          </p:cNvCxnSpPr>
          <p:nvPr/>
        </p:nvCxnSpPr>
        <p:spPr>
          <a:xfrm>
            <a:off x="6072141" y="1050581"/>
            <a:ext cx="0" cy="285483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1DEBBD41-BCB7-9B32-0D5E-06211B64CFB5}"/>
              </a:ext>
            </a:extLst>
          </p:cNvPr>
          <p:cNvCxnSpPr>
            <a:cxnSpLocks/>
          </p:cNvCxnSpPr>
          <p:nvPr/>
        </p:nvCxnSpPr>
        <p:spPr>
          <a:xfrm>
            <a:off x="3239385" y="1050581"/>
            <a:ext cx="0" cy="2854838"/>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4D436021-96B3-87DE-09A3-27A20E66BF26}"/>
              </a:ext>
            </a:extLst>
          </p:cNvPr>
          <p:cNvCxnSpPr>
            <a:cxnSpLocks/>
          </p:cNvCxnSpPr>
          <p:nvPr/>
        </p:nvCxnSpPr>
        <p:spPr>
          <a:xfrm>
            <a:off x="325359" y="3905419"/>
            <a:ext cx="8643496" cy="145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047F08E-D44E-0D3F-BE11-E6620252F57D}"/>
              </a:ext>
            </a:extLst>
          </p:cNvPr>
          <p:cNvSpPr/>
          <p:nvPr/>
        </p:nvSpPr>
        <p:spPr>
          <a:xfrm>
            <a:off x="325363" y="1050580"/>
            <a:ext cx="8625790" cy="4041025"/>
          </a:xfrm>
          <a:prstGeom prst="rect">
            <a:avLst/>
          </a:prstGeom>
          <a:noFill/>
          <a:ln w="12700">
            <a:solidFill>
              <a:srgbClr val="E8E8E8"/>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7" name="Google Shape;169;p29">
            <a:extLst>
              <a:ext uri="{FF2B5EF4-FFF2-40B4-BE49-F238E27FC236}">
                <a16:creationId xmlns:a16="http://schemas.microsoft.com/office/drawing/2014/main" id="{178A7E0A-E92F-19E1-EE43-FC8F5B09E8FC}"/>
              </a:ext>
            </a:extLst>
          </p:cNvPr>
          <p:cNvSpPr txBox="1">
            <a:spLocks/>
          </p:cNvSpPr>
          <p:nvPr/>
        </p:nvSpPr>
        <p:spPr>
          <a:xfrm flipH="1">
            <a:off x="3253988" y="1101967"/>
            <a:ext cx="2748005"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Segment Targeting</a:t>
            </a:r>
          </a:p>
        </p:txBody>
      </p:sp>
      <p:sp>
        <p:nvSpPr>
          <p:cNvPr id="18" name="Google Shape;170;p29">
            <a:extLst>
              <a:ext uri="{FF2B5EF4-FFF2-40B4-BE49-F238E27FC236}">
                <a16:creationId xmlns:a16="http://schemas.microsoft.com/office/drawing/2014/main" id="{891B6FBB-E1A0-C253-391F-811D2CCA1224}"/>
              </a:ext>
            </a:extLst>
          </p:cNvPr>
          <p:cNvSpPr txBox="1">
            <a:spLocks/>
          </p:cNvSpPr>
          <p:nvPr/>
        </p:nvSpPr>
        <p:spPr>
          <a:xfrm flipH="1">
            <a:off x="3233403" y="1265162"/>
            <a:ext cx="2832756" cy="640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Lawn Buddy's primary target is the middle-aged and older demographic, particularly those aged 50-64 years, which accounts for 32.09% of respondents. This group stands out as the most engaged or interested in lawn mowing activities, forming a substantial portion of the market.</a:t>
            </a:r>
          </a:p>
          <a:p>
            <a:pPr marL="0" indent="0" algn="l">
              <a:buSzPct val="100000"/>
            </a:pPr>
            <a:endParaRPr lang="en-US" sz="600" dirty="0"/>
          </a:p>
          <a:p>
            <a:pPr marL="0" indent="0" algn="l">
              <a:buSzPct val="100000"/>
            </a:pPr>
            <a:r>
              <a:rPr lang="en-US" sz="600" dirty="0"/>
              <a:t>TAM * % of Target Demographic = $176 billion * 32.09% = </a:t>
            </a:r>
            <a:r>
              <a:rPr lang="en-US" sz="600" b="1" dirty="0">
                <a:highlight>
                  <a:srgbClr val="FFFF00"/>
                </a:highlight>
              </a:rPr>
              <a:t>$56.5 billion.</a:t>
            </a:r>
          </a:p>
        </p:txBody>
      </p:sp>
      <p:sp>
        <p:nvSpPr>
          <p:cNvPr id="36" name="Google Shape;169;p29">
            <a:extLst>
              <a:ext uri="{FF2B5EF4-FFF2-40B4-BE49-F238E27FC236}">
                <a16:creationId xmlns:a16="http://schemas.microsoft.com/office/drawing/2014/main" id="{D76B4CFB-A275-3F52-AB9C-60DEEC15D92D}"/>
              </a:ext>
            </a:extLst>
          </p:cNvPr>
          <p:cNvSpPr txBox="1">
            <a:spLocks/>
          </p:cNvSpPr>
          <p:nvPr/>
        </p:nvSpPr>
        <p:spPr>
          <a:xfrm flipH="1">
            <a:off x="325361" y="1102945"/>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Addressable Market (TAM)</a:t>
            </a:r>
          </a:p>
        </p:txBody>
      </p:sp>
      <p:sp>
        <p:nvSpPr>
          <p:cNvPr id="37" name="Google Shape;170;p29">
            <a:extLst>
              <a:ext uri="{FF2B5EF4-FFF2-40B4-BE49-F238E27FC236}">
                <a16:creationId xmlns:a16="http://schemas.microsoft.com/office/drawing/2014/main" id="{F57CE2B9-5551-6DD5-4F07-4E0ECF097439}"/>
              </a:ext>
            </a:extLst>
          </p:cNvPr>
          <p:cNvSpPr txBox="1">
            <a:spLocks/>
          </p:cNvSpPr>
          <p:nvPr/>
        </p:nvSpPr>
        <p:spPr>
          <a:xfrm flipH="1">
            <a:off x="325360" y="1261573"/>
            <a:ext cx="2820792" cy="746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The total addressable market for Lawn Buddy encompasses all potential transactions within the lawn mowing industry, assuming complete market penetration. Lawn Buddy's focus aligns with a lawn mowing market that has demonstrated consistent growth. With market size figures indicating an expansion from 83.25 billion in 2013 to an impressive </a:t>
            </a:r>
            <a:r>
              <a:rPr lang="en-US" sz="600" b="1" dirty="0">
                <a:highlight>
                  <a:srgbClr val="FFFF00"/>
                </a:highlight>
              </a:rPr>
              <a:t>176 billion</a:t>
            </a:r>
            <a:r>
              <a:rPr lang="en-US" sz="600" b="1" dirty="0"/>
              <a:t> </a:t>
            </a:r>
            <a:r>
              <a:rPr lang="en-US" sz="600" dirty="0"/>
              <a:t>in 2023, this trajectory underscores sustained demand.</a:t>
            </a:r>
          </a:p>
        </p:txBody>
      </p:sp>
      <p:sp>
        <p:nvSpPr>
          <p:cNvPr id="44" name="Google Shape;169;p29">
            <a:extLst>
              <a:ext uri="{FF2B5EF4-FFF2-40B4-BE49-F238E27FC236}">
                <a16:creationId xmlns:a16="http://schemas.microsoft.com/office/drawing/2014/main" id="{D28BD04A-7787-A77D-8F16-78F0DD9B3E5A}"/>
              </a:ext>
            </a:extLst>
          </p:cNvPr>
          <p:cNvSpPr txBox="1">
            <a:spLocks/>
          </p:cNvSpPr>
          <p:nvPr/>
        </p:nvSpPr>
        <p:spPr>
          <a:xfrm flipH="1">
            <a:off x="6072141" y="1101270"/>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050" dirty="0"/>
              <a:t>Total Customer Demand</a:t>
            </a:r>
          </a:p>
        </p:txBody>
      </p:sp>
      <p:sp>
        <p:nvSpPr>
          <p:cNvPr id="45" name="Google Shape;170;p29">
            <a:extLst>
              <a:ext uri="{FF2B5EF4-FFF2-40B4-BE49-F238E27FC236}">
                <a16:creationId xmlns:a16="http://schemas.microsoft.com/office/drawing/2014/main" id="{0E807215-608B-DB90-7B63-B009470C83DA}"/>
              </a:ext>
            </a:extLst>
          </p:cNvPr>
          <p:cNvSpPr txBox="1">
            <a:spLocks/>
          </p:cNvSpPr>
          <p:nvPr/>
        </p:nvSpPr>
        <p:spPr>
          <a:xfrm flipH="1">
            <a:off x="6072140" y="1259899"/>
            <a:ext cx="2820792" cy="885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l">
              <a:buSzPct val="100000"/>
            </a:pPr>
            <a:r>
              <a:rPr lang="en-US" sz="600" dirty="0"/>
              <a:t>Since we are specifically targeting middle-aged and older individuals in single-family residential areas (59%), the total customer demand within this segment is estimated as follows:</a:t>
            </a:r>
          </a:p>
          <a:p>
            <a:pPr marL="0" indent="0" algn="l">
              <a:buSzPct val="100000"/>
            </a:pPr>
            <a:endParaRPr lang="en-US" sz="600" dirty="0"/>
          </a:p>
          <a:p>
            <a:pPr marL="0" indent="0" algn="l">
              <a:buSzPct val="100000"/>
            </a:pPr>
            <a:r>
              <a:rPr lang="en-US" sz="600" dirty="0"/>
              <a:t>Customer Demand = Segment Size * % of Single-Family Residential Customers</a:t>
            </a:r>
          </a:p>
          <a:p>
            <a:pPr marL="0" indent="0" algn="l">
              <a:buSzPct val="100000"/>
            </a:pPr>
            <a:r>
              <a:rPr lang="en-US" sz="600" dirty="0"/>
              <a:t>Customer Demand = $56.5 billion * 59% = </a:t>
            </a:r>
            <a:r>
              <a:rPr lang="en-US" sz="600" b="1" dirty="0">
                <a:highlight>
                  <a:srgbClr val="FFFF00"/>
                </a:highlight>
              </a:rPr>
              <a:t>$33.335 billion</a:t>
            </a:r>
            <a:r>
              <a:rPr lang="en-US" sz="600" dirty="0"/>
              <a:t>.</a:t>
            </a:r>
          </a:p>
        </p:txBody>
      </p:sp>
      <p:grpSp>
        <p:nvGrpSpPr>
          <p:cNvPr id="21" name="Group 20">
            <a:extLst>
              <a:ext uri="{FF2B5EF4-FFF2-40B4-BE49-F238E27FC236}">
                <a16:creationId xmlns:a16="http://schemas.microsoft.com/office/drawing/2014/main" id="{D80B3E4C-B887-A089-58F2-8C4A886C23CC}"/>
              </a:ext>
            </a:extLst>
          </p:cNvPr>
          <p:cNvGrpSpPr/>
          <p:nvPr/>
        </p:nvGrpSpPr>
        <p:grpSpPr>
          <a:xfrm>
            <a:off x="2000811" y="3961853"/>
            <a:ext cx="5142374" cy="1140224"/>
            <a:chOff x="2142175" y="3949335"/>
            <a:chExt cx="5142374" cy="1140224"/>
          </a:xfrm>
        </p:grpSpPr>
        <p:sp>
          <p:nvSpPr>
            <p:cNvPr id="46" name="Google Shape;169;p29">
              <a:extLst>
                <a:ext uri="{FF2B5EF4-FFF2-40B4-BE49-F238E27FC236}">
                  <a16:creationId xmlns:a16="http://schemas.microsoft.com/office/drawing/2014/main" id="{31057DAE-31D5-8FEF-8096-3C86C6E7AD68}"/>
                </a:ext>
              </a:extLst>
            </p:cNvPr>
            <p:cNvSpPr txBox="1">
              <a:spLocks/>
            </p:cNvSpPr>
            <p:nvPr/>
          </p:nvSpPr>
          <p:spPr>
            <a:xfrm flipH="1">
              <a:off x="3325597" y="3949335"/>
              <a:ext cx="2775531" cy="2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r>
                <a:rPr lang="en-US" sz="1050" dirty="0"/>
                <a:t>Revenue Model</a:t>
              </a:r>
            </a:p>
          </p:txBody>
        </p:sp>
        <p:sp>
          <p:nvSpPr>
            <p:cNvPr id="47" name="Google Shape;170;p29">
              <a:extLst>
                <a:ext uri="{FF2B5EF4-FFF2-40B4-BE49-F238E27FC236}">
                  <a16:creationId xmlns:a16="http://schemas.microsoft.com/office/drawing/2014/main" id="{A4465B08-DA80-1C2C-E076-C48F9F15ED6F}"/>
                </a:ext>
              </a:extLst>
            </p:cNvPr>
            <p:cNvSpPr txBox="1">
              <a:spLocks/>
            </p:cNvSpPr>
            <p:nvPr/>
          </p:nvSpPr>
          <p:spPr>
            <a:xfrm flipH="1">
              <a:off x="2142175" y="4112294"/>
              <a:ext cx="5142374" cy="977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171450" indent="-171450" algn="l">
                <a:buSzPct val="100000"/>
                <a:buFont typeface="Arial" panose="020B0604020202020204" pitchFamily="34" charset="0"/>
                <a:buChar char="•"/>
              </a:pPr>
              <a:r>
                <a:rPr lang="en-US" sz="600" b="1" dirty="0"/>
                <a:t>Commission-Based: </a:t>
              </a:r>
              <a:r>
                <a:rPr lang="en-US" sz="600" dirty="0"/>
                <a:t>Lawn Buddy's revenue model entails charging a percentage (10%) of every transaction made through the app for lawn mowing services. This revenue is directly proportional to the volume of successful transactions facilitated by the platform. </a:t>
              </a:r>
              <a:r>
                <a:rPr lang="en-US" sz="600" b="1" dirty="0">
                  <a:highlight>
                    <a:srgbClr val="FFFF00"/>
                  </a:highlight>
                </a:rPr>
                <a:t>($700,000/month)</a:t>
              </a:r>
            </a:p>
            <a:p>
              <a:pPr marL="171450" indent="-171450" algn="l">
                <a:buSzPct val="100000"/>
                <a:buFont typeface="Arial" panose="020B0604020202020204" pitchFamily="34" charset="0"/>
                <a:buChar char="•"/>
              </a:pPr>
              <a:endParaRPr lang="en-US" sz="600" b="1" dirty="0">
                <a:highlight>
                  <a:srgbClr val="FFFF00"/>
                </a:highlight>
              </a:endParaRPr>
            </a:p>
            <a:p>
              <a:pPr marL="171450" indent="-171450" algn="l">
                <a:buSzPct val="100000"/>
                <a:buFont typeface="Arial" panose="020B0604020202020204" pitchFamily="34" charset="0"/>
                <a:buChar char="•"/>
              </a:pPr>
              <a:r>
                <a:rPr lang="en-US" sz="600" b="1" dirty="0"/>
                <a:t>Subscription Model: </a:t>
              </a:r>
              <a:r>
                <a:rPr lang="en-US" sz="600" dirty="0"/>
                <a:t>Lawn Buddy offers premium subscription plans entailing extra features for a recurring monthly or yearly fee. This model ensures a steady and predictable revenue stream from subscribers seeking enhanced offerings beyond the basic service. </a:t>
              </a:r>
              <a:r>
                <a:rPr lang="en-US" sz="600" b="1" dirty="0">
                  <a:highlight>
                    <a:srgbClr val="FFFF00"/>
                  </a:highlight>
                </a:rPr>
                <a:t>($20,000/month)</a:t>
              </a:r>
            </a:p>
            <a:p>
              <a:pPr marL="171450" indent="-171450" algn="l">
                <a:buSzPct val="100000"/>
                <a:buFont typeface="Arial" panose="020B0604020202020204" pitchFamily="34" charset="0"/>
                <a:buChar char="•"/>
              </a:pPr>
              <a:endParaRPr lang="en-US" sz="600" dirty="0"/>
            </a:p>
            <a:p>
              <a:pPr marL="171450" indent="-171450" algn="l">
                <a:buSzPct val="100000"/>
                <a:buFont typeface="Arial" panose="020B0604020202020204" pitchFamily="34" charset="0"/>
                <a:buChar char="•"/>
              </a:pPr>
              <a:r>
                <a:rPr lang="en-US" sz="600" b="1" dirty="0"/>
                <a:t>Advertisements: </a:t>
              </a:r>
              <a:r>
                <a:rPr lang="en-US" sz="600" dirty="0"/>
                <a:t>Lawn Buddy leverages advertisements to generate revenue by enabling local lawn care businesses and related companies to advertise within the app. This strategy establishes an additional income stream by capitalizing on collaborations with businesses keen on reaching Lawn Buddy's user base. </a:t>
              </a:r>
              <a:r>
                <a:rPr lang="en-US" sz="600" b="1" dirty="0">
                  <a:highlight>
                    <a:srgbClr val="FFFF00"/>
                  </a:highlight>
                </a:rPr>
                <a:t>($30,000/month)</a:t>
              </a:r>
              <a:endParaRPr lang="en-US" sz="600" dirty="0"/>
            </a:p>
            <a:p>
              <a:pPr marL="171450" indent="-171450" algn="l">
                <a:buSzPct val="100000"/>
                <a:buFont typeface="Arial" panose="020B0604020202020204" pitchFamily="34" charset="0"/>
                <a:buChar char="•"/>
              </a:pPr>
              <a:endParaRPr lang="en-US" sz="600" dirty="0"/>
            </a:p>
          </p:txBody>
        </p:sp>
      </p:grpSp>
      <p:pic>
        <p:nvPicPr>
          <p:cNvPr id="6" name="Picture 5" descr="A picture containing text, screenshot, font, number">
            <a:extLst>
              <a:ext uri="{FF2B5EF4-FFF2-40B4-BE49-F238E27FC236}">
                <a16:creationId xmlns:a16="http://schemas.microsoft.com/office/drawing/2014/main" id="{C1530C39-AF82-ACB9-12F2-FC68F95ADD3D}"/>
              </a:ext>
            </a:extLst>
          </p:cNvPr>
          <p:cNvPicPr>
            <a:picLocks noChangeAspect="1"/>
          </p:cNvPicPr>
          <p:nvPr/>
        </p:nvPicPr>
        <p:blipFill>
          <a:blip r:embed="rId4"/>
          <a:stretch>
            <a:fillRect/>
          </a:stretch>
        </p:blipFill>
        <p:spPr>
          <a:xfrm>
            <a:off x="568987" y="2002578"/>
            <a:ext cx="2445202" cy="1816785"/>
          </a:xfrm>
          <a:prstGeom prst="rect">
            <a:avLst/>
          </a:prstGeom>
        </p:spPr>
      </p:pic>
      <p:pic>
        <p:nvPicPr>
          <p:cNvPr id="19" name="Picture 18" descr="A picture containing text, screenshot, diagram, rectangle&#10;&#10;Description automatically generated">
            <a:extLst>
              <a:ext uri="{FF2B5EF4-FFF2-40B4-BE49-F238E27FC236}">
                <a16:creationId xmlns:a16="http://schemas.microsoft.com/office/drawing/2014/main" id="{24FFD73B-60ED-78C7-5682-68A555F0B629}"/>
              </a:ext>
            </a:extLst>
          </p:cNvPr>
          <p:cNvPicPr>
            <a:picLocks noChangeAspect="1"/>
          </p:cNvPicPr>
          <p:nvPr/>
        </p:nvPicPr>
        <p:blipFill>
          <a:blip r:embed="rId5"/>
          <a:stretch>
            <a:fillRect/>
          </a:stretch>
        </p:blipFill>
        <p:spPr>
          <a:xfrm>
            <a:off x="3389777" y="1953958"/>
            <a:ext cx="2514839" cy="1868525"/>
          </a:xfrm>
          <a:prstGeom prst="rect">
            <a:avLst/>
          </a:prstGeom>
        </p:spPr>
      </p:pic>
      <p:pic>
        <p:nvPicPr>
          <p:cNvPr id="20" name="Picture 2" descr="USA Landscaping Market Analysis">
            <a:extLst>
              <a:ext uri="{FF2B5EF4-FFF2-40B4-BE49-F238E27FC236}">
                <a16:creationId xmlns:a16="http://schemas.microsoft.com/office/drawing/2014/main" id="{D34884D6-A82B-91E5-9C66-E55C688393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3208" y="2147575"/>
            <a:ext cx="2653395" cy="133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67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8219633" y="213349"/>
            <a:ext cx="731520" cy="731520"/>
          </a:xfrm>
          <a:prstGeom prst="rect">
            <a:avLst/>
          </a:prstGeom>
          <a:noFill/>
          <a:ln>
            <a:noFill/>
          </a:ln>
        </p:spPr>
      </p:pic>
      <p:sp>
        <p:nvSpPr>
          <p:cNvPr id="16" name="Google Shape;193;p30">
            <a:extLst>
              <a:ext uri="{FF2B5EF4-FFF2-40B4-BE49-F238E27FC236}">
                <a16:creationId xmlns:a16="http://schemas.microsoft.com/office/drawing/2014/main" id="{12089713-3980-4210-8FEC-8A48239C9820}"/>
              </a:ext>
            </a:extLst>
          </p:cNvPr>
          <p:cNvSpPr txBox="1">
            <a:spLocks noGrp="1"/>
          </p:cNvSpPr>
          <p:nvPr>
            <p:ph type="title"/>
          </p:nvPr>
        </p:nvSpPr>
        <p:spPr>
          <a:xfrm>
            <a:off x="395698" y="246859"/>
            <a:ext cx="7600820" cy="664500"/>
          </a:xfrm>
          <a:prstGeom prst="rect">
            <a:avLst/>
          </a:prstGeom>
        </p:spPr>
        <p:txBody>
          <a:bodyPr spcFirstLastPara="1" wrap="square" lIns="91425" tIns="91425" rIns="91425" bIns="91425" anchor="t" anchorCtr="0">
            <a:noAutofit/>
          </a:bodyPr>
          <a:lstStyle/>
          <a:p>
            <a:pPr>
              <a:lnSpc>
                <a:spcPct val="150000"/>
              </a:lnSpc>
            </a:pPr>
            <a:r>
              <a:rPr lang="en-US" sz="1800" dirty="0"/>
              <a:t>Competitive Advantage &amp; Value Proposition</a:t>
            </a:r>
            <a:endParaRPr sz="20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3F95E64D-6422-6EA5-59F7-B6974725737B}"/>
              </a:ext>
            </a:extLst>
          </p:cNvPr>
          <p:cNvSpPr txBox="1"/>
          <p:nvPr/>
        </p:nvSpPr>
        <p:spPr>
          <a:xfrm>
            <a:off x="1114173" y="1363700"/>
            <a:ext cx="3457828" cy="2893100"/>
          </a:xfrm>
          <a:prstGeom prst="rect">
            <a:avLst/>
          </a:prstGeom>
          <a:noFill/>
        </p:spPr>
        <p:txBody>
          <a:bodyPr wrap="square">
            <a:spAutoFit/>
          </a:bodyPr>
          <a:lstStyle/>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AI-Driven Precision and Efficiency: </a:t>
            </a:r>
            <a:r>
              <a:rPr lang="en-US" sz="700" dirty="0">
                <a:latin typeface="Lato" panose="020F0502020204030203" pitchFamily="34" charset="0"/>
                <a:ea typeface="Lato" panose="020F0502020204030203" pitchFamily="34" charset="0"/>
                <a:cs typeface="Lato" panose="020F0502020204030203" pitchFamily="34" charset="0"/>
              </a:rPr>
              <a:t>Our advanced AI technology sets us apart by revolutionizing the scheduling process. Lawn Buddy's algorithms analyze diverse parameters such as lawn size, grass growth patterns, and local weather conditions. This unparalleled precision ensures optimal mowing schedules, resulting in efficient and timely service.</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Streamlined Automation: </a:t>
            </a:r>
            <a:r>
              <a:rPr lang="en-US" sz="700" dirty="0">
                <a:latin typeface="Lato" panose="020F0502020204030203" pitchFamily="34" charset="0"/>
                <a:ea typeface="Lato" panose="020F0502020204030203" pitchFamily="34" charset="0"/>
                <a:cs typeface="Lato" panose="020F0502020204030203" pitchFamily="34" charset="0"/>
              </a:rPr>
              <a:t>By automating lawn care through AI-guided scheduling and skilled professionals, we create a seamless experience. This streamlined approach not only ensures precise and punctual mowing but also liberates our customers from the arduous task, allowing them to invest their time in more meaningful pursuits.</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Tailored Perfection: </a:t>
            </a:r>
            <a:r>
              <a:rPr lang="en-US" sz="700" dirty="0">
                <a:latin typeface="Lato" panose="020F0502020204030203" pitchFamily="34" charset="0"/>
                <a:ea typeface="Lato" panose="020F0502020204030203" pitchFamily="34" charset="0"/>
                <a:cs typeface="Lato" panose="020F0502020204030203" pitchFamily="34" charset="0"/>
              </a:rPr>
              <a:t>Lawn Buddy redefines personalization by crafting lawn care plans tailored to each lawn's unique characteristics. The customization extends to factors like size, location, and specific needs, guaranteeing that every lawn receives the individualized attention it deserves.</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Dependable Expertise: </a:t>
            </a:r>
            <a:r>
              <a:rPr lang="en-US" sz="700" dirty="0">
                <a:latin typeface="Lato" panose="020F0502020204030203" pitchFamily="34" charset="0"/>
                <a:ea typeface="Lato" panose="020F0502020204030203" pitchFamily="34" charset="0"/>
                <a:cs typeface="Lato" panose="020F0502020204030203" pitchFamily="34" charset="0"/>
              </a:rPr>
              <a:t>Our handpicked network of proficient lawn mowing professionals brings a wealth of expertise to every task. This trust in skilled hands reassures our customers that their lawns are in reliable care, fostering a sense of confidence and satisfaction.</a:t>
            </a:r>
          </a:p>
          <a:p>
            <a:pPr marL="228600" indent="-228600">
              <a:buFont typeface="+mj-lt"/>
              <a:buAutoNum type="arabicPeriod"/>
            </a:pPr>
            <a:endParaRPr lang="en-US" sz="700" b="1"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Transparent Real-Time Communication: </a:t>
            </a:r>
            <a:r>
              <a:rPr lang="en-US" sz="700" dirty="0">
                <a:latin typeface="Lato" panose="020F0502020204030203" pitchFamily="34" charset="0"/>
                <a:ea typeface="Lato" panose="020F0502020204030203" pitchFamily="34" charset="0"/>
                <a:cs typeface="Lato" panose="020F0502020204030203" pitchFamily="34" charset="0"/>
              </a:rPr>
              <a:t>Lawn Buddy stands out through real-time updates and notifications. From service provider progress alerts to task completion notifications, our transparent communication ensures that our customers are always informed and engaged in the process.</a:t>
            </a:r>
          </a:p>
        </p:txBody>
      </p:sp>
      <p:sp>
        <p:nvSpPr>
          <p:cNvPr id="4" name="Google Shape;157;p29">
            <a:extLst>
              <a:ext uri="{FF2B5EF4-FFF2-40B4-BE49-F238E27FC236}">
                <a16:creationId xmlns:a16="http://schemas.microsoft.com/office/drawing/2014/main" id="{CB3350C5-2100-0C69-398D-718E6F53BFBA}"/>
              </a:ext>
            </a:extLst>
          </p:cNvPr>
          <p:cNvSpPr txBox="1">
            <a:spLocks/>
          </p:cNvSpPr>
          <p:nvPr/>
        </p:nvSpPr>
        <p:spPr>
          <a:xfrm flipH="1">
            <a:off x="1147194" y="1090260"/>
            <a:ext cx="2758884"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Competitive Advantage</a:t>
            </a:r>
          </a:p>
        </p:txBody>
      </p:sp>
      <p:sp>
        <p:nvSpPr>
          <p:cNvPr id="5" name="Google Shape;159;p29">
            <a:extLst>
              <a:ext uri="{FF2B5EF4-FFF2-40B4-BE49-F238E27FC236}">
                <a16:creationId xmlns:a16="http://schemas.microsoft.com/office/drawing/2014/main" id="{EA0292C1-3BFF-0F70-42E2-6BF0C2037171}"/>
              </a:ext>
            </a:extLst>
          </p:cNvPr>
          <p:cNvSpPr/>
          <p:nvPr/>
        </p:nvSpPr>
        <p:spPr>
          <a:xfrm>
            <a:off x="395698"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sp>
        <p:nvSpPr>
          <p:cNvPr id="6" name="TextBox 5">
            <a:extLst>
              <a:ext uri="{FF2B5EF4-FFF2-40B4-BE49-F238E27FC236}">
                <a16:creationId xmlns:a16="http://schemas.microsoft.com/office/drawing/2014/main" id="{CF5D9892-B4C3-B018-A534-CD5620E62D2E}"/>
              </a:ext>
            </a:extLst>
          </p:cNvPr>
          <p:cNvSpPr txBox="1"/>
          <p:nvPr/>
        </p:nvSpPr>
        <p:spPr>
          <a:xfrm>
            <a:off x="5493722" y="1363700"/>
            <a:ext cx="3457828" cy="2246769"/>
          </a:xfrm>
          <a:prstGeom prst="rect">
            <a:avLst/>
          </a:prstGeom>
          <a:noFill/>
        </p:spPr>
        <p:txBody>
          <a:bodyPr wrap="square">
            <a:spAutoFit/>
          </a:bodyPr>
          <a:lstStyle/>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Effortless Efficiency: </a:t>
            </a:r>
            <a:r>
              <a:rPr lang="en-US" sz="700" dirty="0">
                <a:latin typeface="Lato" panose="020F0502020204030203" pitchFamily="34" charset="0"/>
                <a:ea typeface="Lato" panose="020F0502020204030203" pitchFamily="34" charset="0"/>
                <a:cs typeface="Lato" panose="020F0502020204030203" pitchFamily="34" charset="0"/>
              </a:rPr>
              <a:t>Powered by AI and object recognition technology, Lawn Buddy ensures effortless lawn maintenance. Say goodbye to manual effort – our platform identifies obstacles and optimizes mowing patterns for a flawless finish.</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Time Reclaimed: </a:t>
            </a:r>
            <a:r>
              <a:rPr lang="en-US" sz="700" dirty="0">
                <a:latin typeface="Lato" panose="020F0502020204030203" pitchFamily="34" charset="0"/>
                <a:ea typeface="Lato" panose="020F0502020204030203" pitchFamily="34" charset="0"/>
                <a:cs typeface="Lato" panose="020F0502020204030203" pitchFamily="34" charset="0"/>
              </a:rPr>
              <a:t>Our automation not only ensures a perfectly mowed lawn but also gives customers the luxury of time. Spend more moments doing what you love, knowing your lawn is in capable hands.</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Your Lawn, Your Plan: </a:t>
            </a:r>
            <a:r>
              <a:rPr lang="en-US" sz="700" dirty="0">
                <a:latin typeface="Lato" panose="020F0502020204030203" pitchFamily="34" charset="0"/>
                <a:ea typeface="Lato" panose="020F0502020204030203" pitchFamily="34" charset="0"/>
                <a:cs typeface="Lato" panose="020F0502020204030203" pitchFamily="34" charset="0"/>
              </a:rPr>
              <a:t>Lawn Buddy's personalized care plans guarantee that your lawn's unique needs are met. Whether it's a small backyard or an expansive estate, we tailor our approach to deliver the perfect care.</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Trusted Care: </a:t>
            </a:r>
            <a:r>
              <a:rPr lang="en-US" sz="700" dirty="0">
                <a:latin typeface="Lato" panose="020F0502020204030203" pitchFamily="34" charset="0"/>
                <a:ea typeface="Lato" panose="020F0502020204030203" pitchFamily="34" charset="0"/>
                <a:cs typeface="Lato" panose="020F0502020204030203" pitchFamily="34" charset="0"/>
              </a:rPr>
              <a:t>With Lawn Buddy, you're entrusting your lawn to skilled professionals who are committed to excellence. Experience peace of mind knowing that your outdoor space is cared for by dependable experts.</a:t>
            </a:r>
          </a:p>
          <a:p>
            <a:pPr marL="228600" indent="-228600">
              <a:buFont typeface="+mj-lt"/>
              <a:buAutoNum type="arabicPeriod"/>
            </a:pPr>
            <a:endParaRPr lang="en-US" sz="700" dirty="0">
              <a:latin typeface="Lato" panose="020F0502020204030203" pitchFamily="34" charset="0"/>
              <a:ea typeface="Lato" panose="020F0502020204030203" pitchFamily="34" charset="0"/>
              <a:cs typeface="Lato" panose="020F0502020204030203" pitchFamily="34" charset="0"/>
            </a:endParaRPr>
          </a:p>
          <a:p>
            <a:pPr marL="228600" indent="-228600">
              <a:buFont typeface="+mj-lt"/>
              <a:buAutoNum type="arabicPeriod"/>
            </a:pPr>
            <a:r>
              <a:rPr lang="en-US" sz="700" b="1" dirty="0">
                <a:latin typeface="Lato" panose="020F0502020204030203" pitchFamily="34" charset="0"/>
                <a:ea typeface="Lato" panose="020F0502020204030203" pitchFamily="34" charset="0"/>
                <a:cs typeface="Lato" panose="020F0502020204030203" pitchFamily="34" charset="0"/>
              </a:rPr>
              <a:t>Stay Connected: </a:t>
            </a:r>
            <a:r>
              <a:rPr lang="en-US" sz="700" dirty="0">
                <a:latin typeface="Lato" panose="020F0502020204030203" pitchFamily="34" charset="0"/>
                <a:ea typeface="Lato" panose="020F0502020204030203" pitchFamily="34" charset="0"/>
                <a:cs typeface="Lato" panose="020F0502020204030203" pitchFamily="34" charset="0"/>
              </a:rPr>
              <a:t>Our real-time updates keep you informed throughout the process, ensuring transparency and fostering a sense of partnership. Enjoy a sense of control and engagement as your lawn transforms.</a:t>
            </a:r>
          </a:p>
        </p:txBody>
      </p:sp>
      <p:sp>
        <p:nvSpPr>
          <p:cNvPr id="7" name="Google Shape;157;p29">
            <a:extLst>
              <a:ext uri="{FF2B5EF4-FFF2-40B4-BE49-F238E27FC236}">
                <a16:creationId xmlns:a16="http://schemas.microsoft.com/office/drawing/2014/main" id="{7F82C4D6-A576-6CAE-1083-2A9E79D6FC7A}"/>
              </a:ext>
            </a:extLst>
          </p:cNvPr>
          <p:cNvSpPr txBox="1">
            <a:spLocks/>
          </p:cNvSpPr>
          <p:nvPr/>
        </p:nvSpPr>
        <p:spPr>
          <a:xfrm flipH="1">
            <a:off x="5526742" y="1090260"/>
            <a:ext cx="2245657" cy="23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Poppins SemiBold"/>
                <a:ea typeface="Poppins SemiBold"/>
                <a:cs typeface="Poppins SemiBold"/>
                <a:sym typeface="Poppins SemiBold"/>
              </a:defRPr>
            </a:lvl1pPr>
            <a:lvl2pPr marL="914400" marR="0" lvl="1"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2pPr>
            <a:lvl3pPr marL="1371600" marR="0" lvl="2"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3pPr>
            <a:lvl4pPr marL="1828800" marR="0" lvl="3"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4pPr>
            <a:lvl5pPr marL="2286000" marR="0" lvl="4"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5pPr>
            <a:lvl6pPr marL="2743200" marR="0" lvl="5"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6pPr>
            <a:lvl7pPr marL="3200400" marR="0" lvl="6"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7pPr>
            <a:lvl8pPr marL="3657600" marR="0" lvl="7"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8pPr>
            <a:lvl9pPr marL="4114800" marR="0" lvl="8" indent="-317500" algn="ctr" rtl="0">
              <a:lnSpc>
                <a:spcPct val="100000"/>
              </a:lnSpc>
              <a:spcBef>
                <a:spcPts val="0"/>
              </a:spcBef>
              <a:spcAft>
                <a:spcPts val="0"/>
              </a:spcAft>
              <a:buClr>
                <a:schemeClr val="dk1"/>
              </a:buClr>
              <a:buSzPts val="2500"/>
              <a:buFont typeface="Bungee"/>
              <a:buNone/>
              <a:defRPr sz="2500" b="0" i="0" u="none" strike="noStrike" cap="none">
                <a:solidFill>
                  <a:schemeClr val="dk1"/>
                </a:solidFill>
                <a:latin typeface="Bungee"/>
                <a:ea typeface="Bungee"/>
                <a:cs typeface="Bungee"/>
                <a:sym typeface="Bungee"/>
              </a:defRPr>
            </a:lvl9pPr>
          </a:lstStyle>
          <a:p>
            <a:pPr marL="0" indent="0" algn="l"/>
            <a:r>
              <a:rPr lang="en-US" sz="1600" dirty="0">
                <a:latin typeface="Poppins" panose="00000500000000000000" pitchFamily="2" charset="0"/>
                <a:cs typeface="Poppins" panose="00000500000000000000" pitchFamily="2" charset="0"/>
              </a:rPr>
              <a:t>Value Proposition</a:t>
            </a:r>
          </a:p>
        </p:txBody>
      </p:sp>
      <p:sp>
        <p:nvSpPr>
          <p:cNvPr id="9" name="Google Shape;159;p29">
            <a:extLst>
              <a:ext uri="{FF2B5EF4-FFF2-40B4-BE49-F238E27FC236}">
                <a16:creationId xmlns:a16="http://schemas.microsoft.com/office/drawing/2014/main" id="{622D6E01-24B4-BCEF-91A3-F6644F9DD746}"/>
              </a:ext>
            </a:extLst>
          </p:cNvPr>
          <p:cNvSpPr/>
          <p:nvPr/>
        </p:nvSpPr>
        <p:spPr>
          <a:xfrm>
            <a:off x="4775247" y="1052030"/>
            <a:ext cx="648600" cy="664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endParaRPr/>
          </a:p>
        </p:txBody>
      </p:sp>
      <p:pic>
        <p:nvPicPr>
          <p:cNvPr id="12" name="Picture 11">
            <a:extLst>
              <a:ext uri="{FF2B5EF4-FFF2-40B4-BE49-F238E27FC236}">
                <a16:creationId xmlns:a16="http://schemas.microsoft.com/office/drawing/2014/main" id="{AA7000CC-9820-20AB-A915-C5FF8C14C9FB}"/>
              </a:ext>
            </a:extLst>
          </p:cNvPr>
          <p:cNvPicPr>
            <a:picLocks noChangeAspect="1"/>
          </p:cNvPicPr>
          <p:nvPr/>
        </p:nvPicPr>
        <p:blipFill>
          <a:blip r:embed="rId4"/>
          <a:stretch>
            <a:fillRect/>
          </a:stretch>
        </p:blipFill>
        <p:spPr>
          <a:xfrm>
            <a:off x="537118" y="1201400"/>
            <a:ext cx="365760" cy="365760"/>
          </a:xfrm>
          <a:prstGeom prst="rect">
            <a:avLst/>
          </a:prstGeom>
        </p:spPr>
      </p:pic>
      <p:pic>
        <p:nvPicPr>
          <p:cNvPr id="13" name="Picture 12">
            <a:extLst>
              <a:ext uri="{FF2B5EF4-FFF2-40B4-BE49-F238E27FC236}">
                <a16:creationId xmlns:a16="http://schemas.microsoft.com/office/drawing/2014/main" id="{164707D0-751B-1DAC-5EE0-7D1EA0B766A3}"/>
              </a:ext>
            </a:extLst>
          </p:cNvPr>
          <p:cNvPicPr>
            <a:picLocks noChangeAspect="1"/>
          </p:cNvPicPr>
          <p:nvPr/>
        </p:nvPicPr>
        <p:blipFill>
          <a:blip r:embed="rId5"/>
          <a:stretch>
            <a:fillRect/>
          </a:stretch>
        </p:blipFill>
        <p:spPr>
          <a:xfrm>
            <a:off x="4916667" y="1201400"/>
            <a:ext cx="365760" cy="365760"/>
          </a:xfrm>
          <a:prstGeom prst="rect">
            <a:avLst/>
          </a:prstGeom>
        </p:spPr>
      </p:pic>
      <p:cxnSp>
        <p:nvCxnSpPr>
          <p:cNvPr id="2" name="Straight Connector 1">
            <a:extLst>
              <a:ext uri="{FF2B5EF4-FFF2-40B4-BE49-F238E27FC236}">
                <a16:creationId xmlns:a16="http://schemas.microsoft.com/office/drawing/2014/main" id="{1CF01F9C-F230-C053-11DA-CCC070ACE9FB}"/>
              </a:ext>
            </a:extLst>
          </p:cNvPr>
          <p:cNvCxnSpPr>
            <a:cxnSpLocks/>
          </p:cNvCxnSpPr>
          <p:nvPr/>
        </p:nvCxnSpPr>
        <p:spPr>
          <a:xfrm>
            <a:off x="4572000" y="1052030"/>
            <a:ext cx="0" cy="3278670"/>
          </a:xfrm>
          <a:prstGeom prst="line">
            <a:avLst/>
          </a:prstGeom>
          <a:ln w="12700">
            <a:solidFill>
              <a:srgbClr val="E8E8E8"/>
            </a:soli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9488EA3-6E14-24E7-C62C-8B7FCA69F3E9}"/>
              </a:ext>
            </a:extLst>
          </p:cNvPr>
          <p:cNvSpPr txBox="1"/>
          <p:nvPr/>
        </p:nvSpPr>
        <p:spPr>
          <a:xfrm>
            <a:off x="395702" y="4422320"/>
            <a:ext cx="8555451" cy="507831"/>
          </a:xfrm>
          <a:prstGeom prst="rect">
            <a:avLst/>
          </a:prstGeom>
          <a:noFill/>
        </p:spPr>
        <p:txBody>
          <a:bodyPr wrap="square">
            <a:spAutoFit/>
          </a:bodyPr>
          <a:lstStyle/>
          <a:p>
            <a:pPr algn="ctr"/>
            <a:r>
              <a:rPr lang="en-US" sz="900" i="1" dirty="0">
                <a:latin typeface="Lato" panose="020F0502020204030203" pitchFamily="34" charset="0"/>
                <a:ea typeface="Lato" panose="020F0502020204030203" pitchFamily="34" charset="0"/>
                <a:cs typeface="Lato" panose="020F0502020204030203" pitchFamily="34" charset="0"/>
              </a:rPr>
              <a:t>In essence, Lawn Buddy's competitive advantage lies in its seamless blend of cutting-edge AI technology, object recognition, and personalized care plans, all of which are encapsulated in a compelling value proposition. This synergy positions Lawn Buddy as a trailblazer in the lawn care industry, redefining how homeowners experience and enjoy the beauty of their outdoor spaces.</a:t>
            </a:r>
          </a:p>
        </p:txBody>
      </p:sp>
    </p:spTree>
    <p:extLst>
      <p:ext uri="{BB962C8B-B14F-4D97-AF65-F5344CB8AC3E}">
        <p14:creationId xmlns:p14="http://schemas.microsoft.com/office/powerpoint/2010/main" val="2084921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1|4.4"/>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6969</TotalTime>
  <Words>4020</Words>
  <Application>Microsoft Macintosh PowerPoint</Application>
  <PresentationFormat>On-screen Show (16:9)</PresentationFormat>
  <Paragraphs>350</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Lato</vt:lpstr>
      <vt:lpstr>Bungee</vt:lpstr>
      <vt:lpstr>Roboto Condensed Light</vt:lpstr>
      <vt:lpstr>PT Sans</vt:lpstr>
      <vt:lpstr>Open Sans</vt:lpstr>
      <vt:lpstr>Poppins SemiBold</vt:lpstr>
      <vt:lpstr>Arial</vt:lpstr>
      <vt:lpstr>Times New Roman</vt:lpstr>
      <vt:lpstr>Poppins</vt:lpstr>
      <vt:lpstr>Elegant, Modern Milky White Company Profile by Slidesgo</vt:lpstr>
      <vt:lpstr>Lawn Buddy “The cutting hedge technology”</vt:lpstr>
      <vt:lpstr>Venture Concept</vt:lpstr>
      <vt:lpstr>Target Customer Segment: Customer Persona 1</vt:lpstr>
      <vt:lpstr>Target Customer Segment: Customer Persona 2</vt:lpstr>
      <vt:lpstr>Key Customer Problems</vt:lpstr>
      <vt:lpstr>Proposed Solution – MVP</vt:lpstr>
      <vt:lpstr>Problem-Solution Fit &amp; Market Validation</vt:lpstr>
      <vt:lpstr>Market Size</vt:lpstr>
      <vt:lpstr>Competitive Advantage &amp; Value Proposition</vt:lpstr>
      <vt:lpstr>Business Model Overview</vt:lpstr>
      <vt:lpstr>Unit Economics &amp; Scalability</vt:lpstr>
      <vt:lpstr>Growth &amp; Strategy &amp; Funding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453</cp:revision>
  <dcterms:modified xsi:type="dcterms:W3CDTF">2023-08-11T19:06:06Z</dcterms:modified>
</cp:coreProperties>
</file>