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0"/>
  </p:notesMasterIdLst>
  <p:sldIdLst>
    <p:sldId id="256" r:id="rId2"/>
    <p:sldId id="257" r:id="rId3"/>
    <p:sldId id="332" r:id="rId4"/>
    <p:sldId id="335" r:id="rId5"/>
    <p:sldId id="333" r:id="rId6"/>
    <p:sldId id="334" r:id="rId7"/>
    <p:sldId id="336" r:id="rId8"/>
    <p:sldId id="337" r:id="rId9"/>
  </p:sldIdLst>
  <p:sldSz cx="9144000" cy="5143500" type="screen16x9"/>
  <p:notesSz cx="6858000" cy="9144000"/>
  <p:embeddedFontLst>
    <p:embeddedFont>
      <p:font typeface="Bungee" panose="020B0604020202020204" charset="0"/>
      <p:regular r:id="rId11"/>
    </p:embeddedFont>
    <p:embeddedFont>
      <p:font typeface="Lato" panose="020F0502020204030203" pitchFamily="3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
      <p:font typeface="Poppins" panose="00000500000000000000" pitchFamily="2" charset="0"/>
      <p:regular r:id="rId20"/>
      <p:bold r:id="rId21"/>
      <p:italic r:id="rId22"/>
      <p:boldItalic r:id="rId23"/>
    </p:embeddedFont>
    <p:embeddedFont>
      <p:font typeface="Poppins SemiBold" panose="00000700000000000000" pitchFamily="2" charset="0"/>
      <p:regular r:id="rId24"/>
      <p:bold r:id="rId25"/>
      <p:italic r:id="rId26"/>
      <p:boldItalic r:id="rId27"/>
    </p:embeddedFont>
    <p:embeddedFont>
      <p:font typeface="PT Sans" panose="020B05030202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3F3F3"/>
    <a:srgbClr val="F9F9F9"/>
    <a:srgbClr val="ED8F00"/>
    <a:srgbClr val="FF8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16"/>
    <p:restoredTop sz="62925" autoAdjust="0"/>
  </p:normalViewPr>
  <p:slideViewPr>
    <p:cSldViewPr snapToGrid="0">
      <p:cViewPr>
        <p:scale>
          <a:sx n="125" d="100"/>
          <a:sy n="125" d="100"/>
        </p:scale>
        <p:origin x="271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00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816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8397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6469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leveraging AI in these specific ways, Lawn Buddy can efficiently scale its operations, maintain service quality, and deliver a personalized and seamless experience to a growing number of customers. The adaptability and efficiency of AI ensure that Lawn Buddy can continue to meet customer demands and market challenges as it expands its reach and user base.</a:t>
            </a:r>
            <a:endParaRPr dirty="0"/>
          </a:p>
        </p:txBody>
      </p:sp>
    </p:spTree>
    <p:extLst>
      <p:ext uri="{BB962C8B-B14F-4D97-AF65-F5344CB8AC3E}">
        <p14:creationId xmlns:p14="http://schemas.microsoft.com/office/powerpoint/2010/main" val="246978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leveraging AI's capabilities for efficient scheduling, personalized service, resource optimization, and data-driven decision-making, Lawn Buddy creates a scalable and sustainable operating model. The AI-driven features not only enhance the overall customer experience but also contribute to the platform's long-term success and positive environmental impact through optimized resource utilization.</a:t>
            </a:r>
          </a:p>
        </p:txBody>
      </p:sp>
    </p:spTree>
    <p:extLst>
      <p:ext uri="{BB962C8B-B14F-4D97-AF65-F5344CB8AC3E}">
        <p14:creationId xmlns:p14="http://schemas.microsoft.com/office/powerpoint/2010/main" val="84844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189" lvl="0" indent="-342892" rtl="0">
              <a:lnSpc>
                <a:spcPct val="100000"/>
              </a:lnSpc>
              <a:spcBef>
                <a:spcPts val="0"/>
              </a:spcBef>
              <a:spcAft>
                <a:spcPts val="0"/>
              </a:spcAft>
              <a:buSzPts val="1800"/>
              <a:buChar char="●"/>
              <a:defRPr/>
            </a:lvl1pPr>
            <a:lvl2pPr marL="914378" lvl="1" indent="-317492" rtl="0">
              <a:lnSpc>
                <a:spcPct val="115000"/>
              </a:lnSpc>
              <a:spcBef>
                <a:spcPts val="1000"/>
              </a:spcBef>
              <a:spcAft>
                <a:spcPts val="0"/>
              </a:spcAft>
              <a:buSzPts val="1400"/>
              <a:buChar char="○"/>
              <a:defRPr/>
            </a:lvl2pPr>
            <a:lvl3pPr marL="1371566" lvl="2" indent="-317492" rtl="0">
              <a:lnSpc>
                <a:spcPct val="115000"/>
              </a:lnSpc>
              <a:spcBef>
                <a:spcPts val="1600"/>
              </a:spcBef>
              <a:spcAft>
                <a:spcPts val="0"/>
              </a:spcAft>
              <a:buSzPts val="1400"/>
              <a:buChar char="■"/>
              <a:defRPr/>
            </a:lvl3pPr>
            <a:lvl4pPr marL="1828754" lvl="3" indent="-317492" rtl="0">
              <a:lnSpc>
                <a:spcPct val="115000"/>
              </a:lnSpc>
              <a:spcBef>
                <a:spcPts val="1600"/>
              </a:spcBef>
              <a:spcAft>
                <a:spcPts val="0"/>
              </a:spcAft>
              <a:buSzPts val="1400"/>
              <a:buChar char="●"/>
              <a:defRPr/>
            </a:lvl4pPr>
            <a:lvl5pPr marL="2285943" lvl="4" indent="-317492" rtl="0">
              <a:lnSpc>
                <a:spcPct val="115000"/>
              </a:lnSpc>
              <a:spcBef>
                <a:spcPts val="1600"/>
              </a:spcBef>
              <a:spcAft>
                <a:spcPts val="0"/>
              </a:spcAft>
              <a:buSzPts val="1400"/>
              <a:buChar char="○"/>
              <a:defRPr/>
            </a:lvl5pPr>
            <a:lvl6pPr marL="2743132" lvl="5" indent="-317492" rtl="0">
              <a:lnSpc>
                <a:spcPct val="115000"/>
              </a:lnSpc>
              <a:spcBef>
                <a:spcPts val="1600"/>
              </a:spcBef>
              <a:spcAft>
                <a:spcPts val="0"/>
              </a:spcAft>
              <a:buSzPts val="1400"/>
              <a:buChar char="■"/>
              <a:defRPr/>
            </a:lvl6pPr>
            <a:lvl7pPr marL="3200320" lvl="6" indent="-317492" rtl="0">
              <a:lnSpc>
                <a:spcPct val="115000"/>
              </a:lnSpc>
              <a:spcBef>
                <a:spcPts val="1600"/>
              </a:spcBef>
              <a:spcAft>
                <a:spcPts val="0"/>
              </a:spcAft>
              <a:buSzPts val="1400"/>
              <a:buChar char="●"/>
              <a:defRPr/>
            </a:lvl7pPr>
            <a:lvl8pPr marL="3657509" lvl="7" indent="-317492" rtl="0">
              <a:lnSpc>
                <a:spcPct val="115000"/>
              </a:lnSpc>
              <a:spcBef>
                <a:spcPts val="1600"/>
              </a:spcBef>
              <a:spcAft>
                <a:spcPts val="0"/>
              </a:spcAft>
              <a:buSzPts val="1400"/>
              <a:buChar char="○"/>
              <a:defRPr/>
            </a:lvl8pPr>
            <a:lvl9pPr marL="4114697" lvl="8" indent="-317492"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userDrawn="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0" name="Google Shape;20;p5"/>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2" name="Google Shape;22;p5"/>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37096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6" r:id="rId13"/>
    <p:sldLayoutId id="2147483669" r:id="rId14"/>
    <p:sldLayoutId id="2147483670" r:id="rId15"/>
    <p:sldLayoutId id="2147483671" r:id="rId16"/>
    <p:sldLayoutId id="2147483672" r:id="rId17"/>
    <p:sldLayoutId id="2147483673"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algn="ctr"/>
            <a:r>
              <a:rPr lang="en" sz="4100" dirty="0"/>
              <a:t>Lawn Buddy</a:t>
            </a:r>
            <a:endParaRPr sz="4100" dirty="0"/>
          </a:p>
          <a:p>
            <a:pPr algn="ct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7"/>
            <a:ext cx="4123200" cy="1215091"/>
          </a:xfrm>
          <a:prstGeom prst="rect">
            <a:avLst/>
          </a:prstGeom>
        </p:spPr>
        <p:txBody>
          <a:bodyPr spcFirstLastPara="1" wrap="square" lIns="91425" tIns="91425" rIns="91425" bIns="91425" anchor="t" anchorCtr="0">
            <a:noAutofit/>
          </a:bodyPr>
          <a:lstStyle/>
          <a:p>
            <a:pPr marL="0" indent="0" algn="ctr">
              <a:lnSpc>
                <a:spcPct val="150000"/>
              </a:lnSpc>
            </a:pPr>
            <a:r>
              <a:rPr lang="en" sz="1400" dirty="0"/>
              <a:t>Gasser Ahmed</a:t>
            </a:r>
            <a:endParaRPr sz="1400" dirty="0"/>
          </a:p>
          <a:p>
            <a:pPr marL="0" indent="0" algn="ctr">
              <a:lnSpc>
                <a:spcPct val="150000"/>
              </a:lnSpc>
            </a:pPr>
            <a:r>
              <a:rPr lang="en-US" sz="1400" dirty="0"/>
              <a:t>MGT 5824</a:t>
            </a:r>
          </a:p>
          <a:p>
            <a:pPr marL="0" indent="0" algn="ctr">
              <a:lnSpc>
                <a:spcPct val="150000"/>
              </a:lnSpc>
            </a:pPr>
            <a:r>
              <a:rPr lang="en-US" sz="1400" dirty="0"/>
              <a:t>7/21/2023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991535" y="2784076"/>
            <a:ext cx="7160935"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#3: Business Model Design &amp; AI-powered Operating Models</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1492"/>
    </mc:Choice>
    <mc:Fallback xmlns="">
      <p:transition advTm="114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5DBC2B71-C239-6650-4A9A-B051ABC114C5}"/>
              </a:ext>
            </a:extLst>
          </p:cNvPr>
          <p:cNvCxnSpPr>
            <a:cxnSpLocks/>
          </p:cNvCxnSpPr>
          <p:nvPr/>
        </p:nvCxnSpPr>
        <p:spPr>
          <a:xfrm>
            <a:off x="6072141"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2F16FC7-3B9C-DC33-2246-CFDC1C4683A5}"/>
              </a:ext>
            </a:extLst>
          </p:cNvPr>
          <p:cNvCxnSpPr>
            <a:cxnSpLocks/>
          </p:cNvCxnSpPr>
          <p:nvPr/>
        </p:nvCxnSpPr>
        <p:spPr>
          <a:xfrm>
            <a:off x="3239385"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1AD91CC5-163E-4A8B-E76E-D305B2069168}"/>
              </a:ext>
            </a:extLst>
          </p:cNvPr>
          <p:cNvCxnSpPr>
            <a:cxnSpLocks/>
          </p:cNvCxnSpPr>
          <p:nvPr/>
        </p:nvCxnSpPr>
        <p:spPr>
          <a:xfrm>
            <a:off x="324966" y="2456956"/>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02ADD85-7F64-CA98-28EF-611E09BE4CFC}"/>
              </a:ext>
            </a:extLst>
          </p:cNvPr>
          <p:cNvCxnSpPr>
            <a:cxnSpLocks/>
          </p:cNvCxnSpPr>
          <p:nvPr/>
        </p:nvCxnSpPr>
        <p:spPr>
          <a:xfrm>
            <a:off x="324966" y="3660430"/>
            <a:ext cx="8626187" cy="1338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8672C708-196A-3100-E386-C286D25203FD}"/>
              </a:ext>
            </a:extLst>
          </p:cNvPr>
          <p:cNvSpPr/>
          <p:nvPr/>
        </p:nvSpPr>
        <p:spPr>
          <a:xfrm>
            <a:off x="325363" y="1052030"/>
            <a:ext cx="8625790" cy="4010700"/>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Business Model Canvas</a:t>
            </a:r>
            <a:endParaRPr sz="2000" dirty="0">
              <a:latin typeface="Poppins" panose="00000500000000000000" pitchFamily="2" charset="0"/>
              <a:cs typeface="Poppins" panose="00000500000000000000" pitchFamily="2" charset="0"/>
            </a:endParaRPr>
          </a:p>
        </p:txBody>
      </p:sp>
      <p:sp>
        <p:nvSpPr>
          <p:cNvPr id="41" name="Google Shape;157;p29">
            <a:extLst>
              <a:ext uri="{FF2B5EF4-FFF2-40B4-BE49-F238E27FC236}">
                <a16:creationId xmlns:a16="http://schemas.microsoft.com/office/drawing/2014/main" id="{D77A1853-E113-6580-77E4-6E5C7C090F63}"/>
              </a:ext>
            </a:extLst>
          </p:cNvPr>
          <p:cNvSpPr txBox="1">
            <a:spLocks/>
          </p:cNvSpPr>
          <p:nvPr/>
        </p:nvSpPr>
        <p:spPr>
          <a:xfrm flipH="1">
            <a:off x="1114572" y="1126063"/>
            <a:ext cx="11355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Partners</a:t>
            </a:r>
          </a:p>
        </p:txBody>
      </p:sp>
      <p:sp>
        <p:nvSpPr>
          <p:cNvPr id="42" name="Google Shape;158;p29">
            <a:extLst>
              <a:ext uri="{FF2B5EF4-FFF2-40B4-BE49-F238E27FC236}">
                <a16:creationId xmlns:a16="http://schemas.microsoft.com/office/drawing/2014/main" id="{EC0DF5A0-9A5F-8238-537C-BCB1086ECDD8}"/>
              </a:ext>
            </a:extLst>
          </p:cNvPr>
          <p:cNvSpPr txBox="1">
            <a:spLocks/>
          </p:cNvSpPr>
          <p:nvPr/>
        </p:nvSpPr>
        <p:spPr>
          <a:xfrm flipH="1">
            <a:off x="1114683" y="1271202"/>
            <a:ext cx="2020164" cy="1110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Lawn care service providers (individual contractors or companies)</a:t>
            </a:r>
          </a:p>
          <a:p>
            <a:pPr marL="171450" indent="-171450" algn="l">
              <a:buSzPct val="100000"/>
              <a:buFont typeface="Arial" panose="020B0604020202020204" pitchFamily="34" charset="0"/>
              <a:buChar char="•"/>
            </a:pPr>
            <a:r>
              <a:rPr lang="en-US" sz="700" dirty="0"/>
              <a:t>GPS and mapping services for location tracking</a:t>
            </a:r>
          </a:p>
          <a:p>
            <a:pPr marL="171450" indent="-171450" algn="l">
              <a:buSzPct val="100000"/>
              <a:buFont typeface="Arial" panose="020B0604020202020204" pitchFamily="34" charset="0"/>
              <a:buChar char="•"/>
            </a:pPr>
            <a:r>
              <a:rPr lang="en-US" sz="700" dirty="0"/>
              <a:t>Payment gateway providers</a:t>
            </a:r>
          </a:p>
          <a:p>
            <a:pPr marL="171450" indent="-171450" algn="l">
              <a:buSzPct val="100000"/>
              <a:buFont typeface="Arial" panose="020B0604020202020204" pitchFamily="34" charset="0"/>
              <a:buChar char="•"/>
            </a:pPr>
            <a:r>
              <a:rPr lang="en-US" sz="700" dirty="0"/>
              <a:t>AI and data analytics companies for AI technology integration</a:t>
            </a:r>
          </a:p>
          <a:p>
            <a:pPr marL="171450" indent="-171450" algn="l">
              <a:buSzPct val="100000"/>
              <a:buFont typeface="Arial" panose="020B0604020202020204" pitchFamily="34" charset="0"/>
              <a:buChar char="•"/>
            </a:pPr>
            <a:r>
              <a:rPr lang="en-US" sz="700" dirty="0"/>
              <a:t>Marketing and advertising partners for promoting the app</a:t>
            </a:r>
          </a:p>
        </p:txBody>
      </p:sp>
      <p:sp>
        <p:nvSpPr>
          <p:cNvPr id="43" name="Google Shape;159;p29">
            <a:extLst>
              <a:ext uri="{FF2B5EF4-FFF2-40B4-BE49-F238E27FC236}">
                <a16:creationId xmlns:a16="http://schemas.microsoft.com/office/drawing/2014/main" id="{AE8E3547-7401-4501-59B0-8218F75A7AA9}"/>
              </a:ext>
            </a:extLst>
          </p:cNvPr>
          <p:cNvSpPr/>
          <p:nvPr/>
        </p:nvSpPr>
        <p:spPr>
          <a:xfrm>
            <a:off x="396097" y="11218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0;p29">
            <a:extLst>
              <a:ext uri="{FF2B5EF4-FFF2-40B4-BE49-F238E27FC236}">
                <a16:creationId xmlns:a16="http://schemas.microsoft.com/office/drawing/2014/main" id="{C38C362C-6EA5-0FF2-8AA2-47C5B5C0116C}"/>
              </a:ext>
            </a:extLst>
          </p:cNvPr>
          <p:cNvSpPr txBox="1">
            <a:spLocks/>
          </p:cNvSpPr>
          <p:nvPr/>
        </p:nvSpPr>
        <p:spPr>
          <a:xfrm flipH="1">
            <a:off x="6946665" y="2537169"/>
            <a:ext cx="1722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Segments</a:t>
            </a:r>
          </a:p>
        </p:txBody>
      </p:sp>
      <p:sp>
        <p:nvSpPr>
          <p:cNvPr id="45" name="Google Shape;161;p29">
            <a:extLst>
              <a:ext uri="{FF2B5EF4-FFF2-40B4-BE49-F238E27FC236}">
                <a16:creationId xmlns:a16="http://schemas.microsoft.com/office/drawing/2014/main" id="{DD950442-16B3-9DB4-01E5-D0A33F1E0646}"/>
              </a:ext>
            </a:extLst>
          </p:cNvPr>
          <p:cNvSpPr txBox="1">
            <a:spLocks/>
          </p:cNvSpPr>
          <p:nvPr/>
        </p:nvSpPr>
        <p:spPr>
          <a:xfrm flipH="1">
            <a:off x="6946615" y="2682307"/>
            <a:ext cx="1892822" cy="633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Middle-aged and older residential homeowners with lawns/gardens</a:t>
            </a:r>
          </a:p>
          <a:p>
            <a:pPr marL="171450" indent="-171450" algn="l">
              <a:buSzPct val="100000"/>
              <a:buFont typeface="Arial" panose="020B0604020202020204" pitchFamily="34" charset="0"/>
              <a:buChar char="•"/>
            </a:pPr>
            <a:r>
              <a:rPr lang="en-US" sz="700" dirty="0"/>
              <a:t>Commercial properties with lawns/gardens (e.g., offices, hotels, schools, parks)</a:t>
            </a:r>
          </a:p>
        </p:txBody>
      </p:sp>
      <p:sp>
        <p:nvSpPr>
          <p:cNvPr id="46" name="Google Shape;162;p29">
            <a:extLst>
              <a:ext uri="{FF2B5EF4-FFF2-40B4-BE49-F238E27FC236}">
                <a16:creationId xmlns:a16="http://schemas.microsoft.com/office/drawing/2014/main" id="{0FBDD397-6CA3-A313-A914-273D0D0FF591}"/>
              </a:ext>
            </a:extLst>
          </p:cNvPr>
          <p:cNvSpPr/>
          <p:nvPr/>
        </p:nvSpPr>
        <p:spPr>
          <a:xfrm>
            <a:off x="6228278" y="2532907"/>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p29">
            <a:extLst>
              <a:ext uri="{FF2B5EF4-FFF2-40B4-BE49-F238E27FC236}">
                <a16:creationId xmlns:a16="http://schemas.microsoft.com/office/drawing/2014/main" id="{6959FC84-360B-F903-EA9A-A6BE5A34E690}"/>
              </a:ext>
            </a:extLst>
          </p:cNvPr>
          <p:cNvSpPr txBox="1">
            <a:spLocks/>
          </p:cNvSpPr>
          <p:nvPr/>
        </p:nvSpPr>
        <p:spPr>
          <a:xfrm flipH="1">
            <a:off x="1114637" y="2537170"/>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Relationships</a:t>
            </a:r>
          </a:p>
        </p:txBody>
      </p:sp>
      <p:sp>
        <p:nvSpPr>
          <p:cNvPr id="48" name="Google Shape;164;p29">
            <a:extLst>
              <a:ext uri="{FF2B5EF4-FFF2-40B4-BE49-F238E27FC236}">
                <a16:creationId xmlns:a16="http://schemas.microsoft.com/office/drawing/2014/main" id="{67710017-0DEB-4156-5097-F3C95D9B2364}"/>
              </a:ext>
            </a:extLst>
          </p:cNvPr>
          <p:cNvSpPr txBox="1">
            <a:spLocks/>
          </p:cNvSpPr>
          <p:nvPr/>
        </p:nvSpPr>
        <p:spPr>
          <a:xfrm flipH="1">
            <a:off x="1114285" y="2682330"/>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User-friendly app interface for easy scheduling and communication</a:t>
            </a:r>
          </a:p>
          <a:p>
            <a:pPr marL="171450" indent="-171450" algn="l">
              <a:buSzPct val="100000"/>
              <a:buFont typeface="Arial" panose="020B0604020202020204" pitchFamily="34" charset="0"/>
              <a:buChar char="•"/>
            </a:pPr>
            <a:r>
              <a:rPr lang="en-US" sz="700" dirty="0"/>
              <a:t>Prompt customer support through in-app chat, email, or phone</a:t>
            </a:r>
          </a:p>
          <a:p>
            <a:pPr marL="171450" indent="-171450" algn="l">
              <a:buSzPct val="100000"/>
              <a:buFont typeface="Arial" panose="020B0604020202020204" pitchFamily="34" charset="0"/>
              <a:buChar char="•"/>
            </a:pPr>
            <a:r>
              <a:rPr lang="en-US" sz="700" dirty="0"/>
              <a:t>Regular updates and improvements based on customer feedback</a:t>
            </a:r>
          </a:p>
          <a:p>
            <a:pPr marL="171450" indent="-171450" algn="l">
              <a:buSzPct val="100000"/>
              <a:buFont typeface="Arial" panose="020B0604020202020204" pitchFamily="34" charset="0"/>
              <a:buChar char="•"/>
            </a:pPr>
            <a:r>
              <a:rPr lang="en-US" sz="700" dirty="0"/>
              <a:t>Personalization of lawn care plans to meet individual customer needs</a:t>
            </a:r>
          </a:p>
        </p:txBody>
      </p:sp>
      <p:sp>
        <p:nvSpPr>
          <p:cNvPr id="49" name="Google Shape;165;p29">
            <a:extLst>
              <a:ext uri="{FF2B5EF4-FFF2-40B4-BE49-F238E27FC236}">
                <a16:creationId xmlns:a16="http://schemas.microsoft.com/office/drawing/2014/main" id="{38BE82D5-069F-D7AA-B72E-632CFC27FAEE}"/>
              </a:ext>
            </a:extLst>
          </p:cNvPr>
          <p:cNvSpPr/>
          <p:nvPr/>
        </p:nvSpPr>
        <p:spPr>
          <a:xfrm>
            <a:off x="395700" y="253292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6;p29">
            <a:extLst>
              <a:ext uri="{FF2B5EF4-FFF2-40B4-BE49-F238E27FC236}">
                <a16:creationId xmlns:a16="http://schemas.microsoft.com/office/drawing/2014/main" id="{822FA2A9-1E0B-A90E-26B3-DB57301D1903}"/>
              </a:ext>
            </a:extLst>
          </p:cNvPr>
          <p:cNvSpPr txBox="1">
            <a:spLocks/>
          </p:cNvSpPr>
          <p:nvPr/>
        </p:nvSpPr>
        <p:spPr>
          <a:xfrm flipH="1">
            <a:off x="4123681" y="2541436"/>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Channels</a:t>
            </a:r>
          </a:p>
        </p:txBody>
      </p:sp>
      <p:sp>
        <p:nvSpPr>
          <p:cNvPr id="51" name="Google Shape;167;p29">
            <a:extLst>
              <a:ext uri="{FF2B5EF4-FFF2-40B4-BE49-F238E27FC236}">
                <a16:creationId xmlns:a16="http://schemas.microsoft.com/office/drawing/2014/main" id="{11C623EB-2B72-3363-D75F-5671A00B9D32}"/>
              </a:ext>
            </a:extLst>
          </p:cNvPr>
          <p:cNvSpPr txBox="1">
            <a:spLocks/>
          </p:cNvSpPr>
          <p:nvPr/>
        </p:nvSpPr>
        <p:spPr>
          <a:xfrm flipH="1">
            <a:off x="4123780" y="2686561"/>
            <a:ext cx="1940798" cy="1022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Mobile app stores (e.g., Apple App Store, Google Play Store)</a:t>
            </a:r>
          </a:p>
          <a:p>
            <a:pPr marL="171450" indent="-171450" algn="l">
              <a:buSzPct val="100000"/>
              <a:buFont typeface="Arial" panose="020B0604020202020204" pitchFamily="34" charset="0"/>
              <a:buChar char="•"/>
            </a:pPr>
            <a:r>
              <a:rPr lang="en-US" sz="700" dirty="0"/>
              <a:t>Website for app promotion and customer onboarding</a:t>
            </a:r>
          </a:p>
          <a:p>
            <a:pPr marL="171450" indent="-171450" algn="l">
              <a:buSzPct val="100000"/>
              <a:buFont typeface="Arial" panose="020B0604020202020204" pitchFamily="34" charset="0"/>
              <a:buChar char="•"/>
            </a:pPr>
            <a:r>
              <a:rPr lang="en-US" sz="700" dirty="0"/>
              <a:t>Social media platforms for marketing and advertising</a:t>
            </a:r>
          </a:p>
          <a:p>
            <a:pPr marL="171450" indent="-171450" algn="l">
              <a:buSzPct val="100000"/>
              <a:buFont typeface="Arial" panose="020B0604020202020204" pitchFamily="34" charset="0"/>
              <a:buChar char="•"/>
            </a:pPr>
            <a:r>
              <a:rPr lang="en-US" sz="700" dirty="0"/>
              <a:t>Collaborations with hardware stores or gardening centers</a:t>
            </a:r>
          </a:p>
        </p:txBody>
      </p:sp>
      <p:sp>
        <p:nvSpPr>
          <p:cNvPr id="52" name="Google Shape;168;p29">
            <a:extLst>
              <a:ext uri="{FF2B5EF4-FFF2-40B4-BE49-F238E27FC236}">
                <a16:creationId xmlns:a16="http://schemas.microsoft.com/office/drawing/2014/main" id="{1B33946F-3750-8DA0-FA24-C9062D854E5D}"/>
              </a:ext>
            </a:extLst>
          </p:cNvPr>
          <p:cNvSpPr/>
          <p:nvPr/>
        </p:nvSpPr>
        <p:spPr>
          <a:xfrm>
            <a:off x="3405196" y="253717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p29">
            <a:extLst>
              <a:ext uri="{FF2B5EF4-FFF2-40B4-BE49-F238E27FC236}">
                <a16:creationId xmlns:a16="http://schemas.microsoft.com/office/drawing/2014/main" id="{B52DF110-FB43-322E-D7AC-4BC335B07262}"/>
              </a:ext>
            </a:extLst>
          </p:cNvPr>
          <p:cNvSpPr txBox="1">
            <a:spLocks/>
          </p:cNvSpPr>
          <p:nvPr/>
        </p:nvSpPr>
        <p:spPr>
          <a:xfrm flipH="1">
            <a:off x="413693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Activities</a:t>
            </a:r>
          </a:p>
        </p:txBody>
      </p:sp>
      <p:sp>
        <p:nvSpPr>
          <p:cNvPr id="54" name="Google Shape;170;p29">
            <a:extLst>
              <a:ext uri="{FF2B5EF4-FFF2-40B4-BE49-F238E27FC236}">
                <a16:creationId xmlns:a16="http://schemas.microsoft.com/office/drawing/2014/main" id="{8751B1EF-43A4-356F-393F-FB6ED9E1610D}"/>
              </a:ext>
            </a:extLst>
          </p:cNvPr>
          <p:cNvSpPr txBox="1">
            <a:spLocks/>
          </p:cNvSpPr>
          <p:nvPr/>
        </p:nvSpPr>
        <p:spPr>
          <a:xfrm flipH="1">
            <a:off x="4136930" y="1271188"/>
            <a:ext cx="1909482" cy="1185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a:t>
            </a:r>
          </a:p>
          <a:p>
            <a:pPr marL="171450" indent="-171450" algn="l">
              <a:buSzPct val="100000"/>
              <a:buFont typeface="Arial" panose="020B0604020202020204" pitchFamily="34" charset="0"/>
              <a:buChar char="•"/>
            </a:pPr>
            <a:r>
              <a:rPr lang="en-US" sz="700" dirty="0"/>
              <a:t>Partnering with lawn care service providers</a:t>
            </a:r>
          </a:p>
          <a:p>
            <a:pPr marL="171450" indent="-171450" algn="l">
              <a:buSzPct val="100000"/>
              <a:buFont typeface="Arial" panose="020B0604020202020204" pitchFamily="34" charset="0"/>
              <a:buChar char="•"/>
            </a:pPr>
            <a:r>
              <a:rPr lang="en-US" sz="700" dirty="0"/>
              <a:t>Integrating AI algorithms for scheduling and route optimization</a:t>
            </a:r>
          </a:p>
          <a:p>
            <a:pPr marL="171450" indent="-171450" algn="l">
              <a:buSzPct val="100000"/>
              <a:buFont typeface="Arial" panose="020B0604020202020204" pitchFamily="34" charset="0"/>
              <a:buChar char="•"/>
            </a:pPr>
            <a:r>
              <a:rPr lang="en-US" sz="700" dirty="0"/>
              <a:t>Customer support and relationship management</a:t>
            </a:r>
          </a:p>
          <a:p>
            <a:pPr marL="171450" indent="-171450" algn="l">
              <a:buSzPct val="100000"/>
              <a:buFont typeface="Arial" panose="020B0604020202020204" pitchFamily="34" charset="0"/>
              <a:buChar char="•"/>
            </a:pPr>
            <a:r>
              <a:rPr lang="en-US" sz="700" dirty="0"/>
              <a:t>Continuous improvement of the AI algorithms and app features</a:t>
            </a:r>
          </a:p>
          <a:p>
            <a:pPr marL="171450" indent="-171450" algn="l">
              <a:buSzPct val="100000"/>
              <a:buFont typeface="Arial" panose="020B0604020202020204" pitchFamily="34" charset="0"/>
              <a:buChar char="•"/>
            </a:pPr>
            <a:r>
              <a:rPr lang="en-US" sz="700" dirty="0"/>
              <a:t>Marketing and promotion of the app</a:t>
            </a:r>
          </a:p>
        </p:txBody>
      </p:sp>
      <p:sp>
        <p:nvSpPr>
          <p:cNvPr id="55" name="Google Shape;171;p29">
            <a:extLst>
              <a:ext uri="{FF2B5EF4-FFF2-40B4-BE49-F238E27FC236}">
                <a16:creationId xmlns:a16="http://schemas.microsoft.com/office/drawing/2014/main" id="{80750460-6A0D-8669-7D8E-31EE4B42A21E}"/>
              </a:ext>
            </a:extLst>
          </p:cNvPr>
          <p:cNvSpPr/>
          <p:nvPr/>
        </p:nvSpPr>
        <p:spPr>
          <a:xfrm>
            <a:off x="341834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2;p29">
            <a:extLst>
              <a:ext uri="{FF2B5EF4-FFF2-40B4-BE49-F238E27FC236}">
                <a16:creationId xmlns:a16="http://schemas.microsoft.com/office/drawing/2014/main" id="{47BDA455-3B47-9E9F-C562-C6E2A23DDFE2}"/>
              </a:ext>
            </a:extLst>
          </p:cNvPr>
          <p:cNvSpPr txBox="1">
            <a:spLocks/>
          </p:cNvSpPr>
          <p:nvPr/>
        </p:nvSpPr>
        <p:spPr>
          <a:xfrm flipH="1">
            <a:off x="694725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Resources</a:t>
            </a:r>
          </a:p>
        </p:txBody>
      </p:sp>
      <p:sp>
        <p:nvSpPr>
          <p:cNvPr id="57" name="Google Shape;173;p29">
            <a:extLst>
              <a:ext uri="{FF2B5EF4-FFF2-40B4-BE49-F238E27FC236}">
                <a16:creationId xmlns:a16="http://schemas.microsoft.com/office/drawing/2014/main" id="{B68150DA-BB60-9317-16C9-746FB3056DB7}"/>
              </a:ext>
            </a:extLst>
          </p:cNvPr>
          <p:cNvSpPr txBox="1">
            <a:spLocks/>
          </p:cNvSpPr>
          <p:nvPr/>
        </p:nvSpPr>
        <p:spPr>
          <a:xfrm flipH="1">
            <a:off x="6947400" y="1271188"/>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Skilled app developers and designers</a:t>
            </a:r>
          </a:p>
          <a:p>
            <a:pPr marL="171450" indent="-171450" algn="l">
              <a:buSzPct val="100000"/>
              <a:buFont typeface="Arial" panose="020B0604020202020204" pitchFamily="34" charset="0"/>
              <a:buChar char="•"/>
            </a:pPr>
            <a:r>
              <a:rPr lang="en-US" sz="700" dirty="0"/>
              <a:t>AI experts and data scientists</a:t>
            </a:r>
          </a:p>
          <a:p>
            <a:pPr marL="171450" indent="-171450" algn="l">
              <a:buSzPct val="100000"/>
              <a:buFont typeface="Arial" panose="020B0604020202020204" pitchFamily="34" charset="0"/>
              <a:buChar char="•"/>
            </a:pPr>
            <a:r>
              <a:rPr lang="en-US" sz="700" dirty="0"/>
              <a:t>Server infrastructure for data storage and processing</a:t>
            </a:r>
          </a:p>
          <a:p>
            <a:pPr marL="171450" indent="-171450" algn="l">
              <a:buSzPct val="100000"/>
              <a:buFont typeface="Arial" panose="020B0604020202020204" pitchFamily="34" charset="0"/>
              <a:buChar char="•"/>
            </a:pPr>
            <a:r>
              <a:rPr lang="en-US" sz="700" dirty="0"/>
              <a:t>Partnership agreements with lawn care service providers</a:t>
            </a:r>
          </a:p>
          <a:p>
            <a:pPr marL="171450" indent="-171450" algn="l">
              <a:buSzPct val="100000"/>
              <a:buFont typeface="Arial" panose="020B0604020202020204" pitchFamily="34" charset="0"/>
              <a:buChar char="•"/>
            </a:pPr>
            <a:r>
              <a:rPr lang="en-US" sz="700" dirty="0"/>
              <a:t>Marketing and promotional resources</a:t>
            </a:r>
          </a:p>
          <a:p>
            <a:pPr marL="171450" indent="-171450" algn="l">
              <a:buSzPct val="100000"/>
              <a:buFont typeface="Arial" panose="020B0604020202020204" pitchFamily="34" charset="0"/>
              <a:buChar char="•"/>
            </a:pPr>
            <a:r>
              <a:rPr lang="en-US" sz="700" dirty="0"/>
              <a:t>Customer support team</a:t>
            </a:r>
          </a:p>
        </p:txBody>
      </p:sp>
      <p:sp>
        <p:nvSpPr>
          <p:cNvPr id="58" name="Google Shape;174;p29">
            <a:extLst>
              <a:ext uri="{FF2B5EF4-FFF2-40B4-BE49-F238E27FC236}">
                <a16:creationId xmlns:a16="http://schemas.microsoft.com/office/drawing/2014/main" id="{6044CF3E-D7FC-3ACC-0200-9078CB8C5116}"/>
              </a:ext>
            </a:extLst>
          </p:cNvPr>
          <p:cNvSpPr/>
          <p:nvPr/>
        </p:nvSpPr>
        <p:spPr>
          <a:xfrm>
            <a:off x="622866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7;p29">
            <a:extLst>
              <a:ext uri="{FF2B5EF4-FFF2-40B4-BE49-F238E27FC236}">
                <a16:creationId xmlns:a16="http://schemas.microsoft.com/office/drawing/2014/main" id="{140C8A1E-71C5-B320-D5C2-962E696F33BC}"/>
              </a:ext>
            </a:extLst>
          </p:cNvPr>
          <p:cNvSpPr txBox="1">
            <a:spLocks/>
          </p:cNvSpPr>
          <p:nvPr/>
        </p:nvSpPr>
        <p:spPr>
          <a:xfrm flipH="1">
            <a:off x="1114175" y="3729341"/>
            <a:ext cx="171928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Value Proposition</a:t>
            </a:r>
          </a:p>
        </p:txBody>
      </p:sp>
      <p:sp>
        <p:nvSpPr>
          <p:cNvPr id="137" name="Google Shape;158;p29">
            <a:extLst>
              <a:ext uri="{FF2B5EF4-FFF2-40B4-BE49-F238E27FC236}">
                <a16:creationId xmlns:a16="http://schemas.microsoft.com/office/drawing/2014/main" id="{B58995A6-5147-0F2D-8F56-02781C0752C6}"/>
              </a:ext>
            </a:extLst>
          </p:cNvPr>
          <p:cNvSpPr txBox="1">
            <a:spLocks/>
          </p:cNvSpPr>
          <p:nvPr/>
        </p:nvSpPr>
        <p:spPr>
          <a:xfrm flipH="1">
            <a:off x="1114286" y="3874479"/>
            <a:ext cx="2020164" cy="1273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Convenient and efficient lawn mowing scheduling using AI technology</a:t>
            </a:r>
          </a:p>
          <a:p>
            <a:pPr marL="171450" indent="-171450" algn="l">
              <a:buSzPct val="100000"/>
              <a:buFont typeface="Arial" panose="020B0604020202020204" pitchFamily="34" charset="0"/>
              <a:buChar char="•"/>
            </a:pPr>
            <a:r>
              <a:rPr lang="en-US" sz="700" dirty="0"/>
              <a:t>Time-saving for customers by automating lawn care services</a:t>
            </a:r>
          </a:p>
          <a:p>
            <a:pPr marL="171450" indent="-171450" algn="l">
              <a:buSzPct val="100000"/>
              <a:buFont typeface="Arial" panose="020B0604020202020204" pitchFamily="34" charset="0"/>
              <a:buChar char="•"/>
            </a:pPr>
            <a:r>
              <a:rPr lang="en-US" sz="700" dirty="0"/>
              <a:t>Personalized lawn care plans based on lawn size, location, and specific needs</a:t>
            </a:r>
          </a:p>
          <a:p>
            <a:pPr marL="171450" indent="-171450" algn="l">
              <a:buSzPct val="100000"/>
              <a:buFont typeface="Arial" panose="020B0604020202020204" pitchFamily="34" charset="0"/>
              <a:buChar char="•"/>
            </a:pPr>
            <a:r>
              <a:rPr lang="en-US" sz="700" dirty="0"/>
              <a:t>Reliable and skilled lawn mowing service providers</a:t>
            </a:r>
          </a:p>
          <a:p>
            <a:pPr marL="171450" indent="-171450" algn="l">
              <a:buSzPct val="100000"/>
              <a:buFont typeface="Arial" panose="020B0604020202020204" pitchFamily="34" charset="0"/>
              <a:buChar char="•"/>
            </a:pPr>
            <a:r>
              <a:rPr lang="en-US" sz="700" dirty="0"/>
              <a:t>Real-time updates and notifications for customers</a:t>
            </a:r>
          </a:p>
        </p:txBody>
      </p:sp>
      <p:sp>
        <p:nvSpPr>
          <p:cNvPr id="138" name="Google Shape;159;p29">
            <a:extLst>
              <a:ext uri="{FF2B5EF4-FFF2-40B4-BE49-F238E27FC236}">
                <a16:creationId xmlns:a16="http://schemas.microsoft.com/office/drawing/2014/main" id="{1BA17A72-60A8-5C43-DADE-25731EFE51D5}"/>
              </a:ext>
            </a:extLst>
          </p:cNvPr>
          <p:cNvSpPr/>
          <p:nvPr/>
        </p:nvSpPr>
        <p:spPr>
          <a:xfrm>
            <a:off x="395700" y="372509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9;p29">
            <a:extLst>
              <a:ext uri="{FF2B5EF4-FFF2-40B4-BE49-F238E27FC236}">
                <a16:creationId xmlns:a16="http://schemas.microsoft.com/office/drawing/2014/main" id="{D3F6DF5F-E9CF-E534-F433-F5807A2E2558}"/>
              </a:ext>
            </a:extLst>
          </p:cNvPr>
          <p:cNvSpPr txBox="1">
            <a:spLocks/>
          </p:cNvSpPr>
          <p:nvPr/>
        </p:nvSpPr>
        <p:spPr>
          <a:xfrm flipH="1">
            <a:off x="413653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Revenue Model</a:t>
            </a:r>
          </a:p>
        </p:txBody>
      </p:sp>
      <p:sp>
        <p:nvSpPr>
          <p:cNvPr id="149" name="Google Shape;170;p29">
            <a:extLst>
              <a:ext uri="{FF2B5EF4-FFF2-40B4-BE49-F238E27FC236}">
                <a16:creationId xmlns:a16="http://schemas.microsoft.com/office/drawing/2014/main" id="{40199DE4-F16C-B6D8-175C-459E323112BB}"/>
              </a:ext>
            </a:extLst>
          </p:cNvPr>
          <p:cNvSpPr txBox="1">
            <a:spLocks/>
          </p:cNvSpPr>
          <p:nvPr/>
        </p:nvSpPr>
        <p:spPr>
          <a:xfrm flipH="1">
            <a:off x="4136533" y="3874466"/>
            <a:ext cx="1909483" cy="11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Commission-based:</a:t>
            </a:r>
            <a:r>
              <a:rPr lang="en-US" sz="700" dirty="0"/>
              <a:t> Charge a percentage of each lawn mowing service payment made through the app.</a:t>
            </a:r>
          </a:p>
          <a:p>
            <a:pPr marL="171450" indent="-171450" algn="l">
              <a:buSzPct val="100000"/>
              <a:buFont typeface="Arial" panose="020B0604020202020204" pitchFamily="34" charset="0"/>
              <a:buChar char="•"/>
            </a:pPr>
            <a:r>
              <a:rPr lang="en-US" sz="700" b="1" dirty="0"/>
              <a:t>Subscription model:</a:t>
            </a:r>
            <a:r>
              <a:rPr lang="en-US" sz="700" dirty="0"/>
              <a:t> Offer premium plans with additional features for a monthly or yearly fee.</a:t>
            </a:r>
          </a:p>
          <a:p>
            <a:pPr marL="171450" indent="-171450" algn="l">
              <a:buSzPct val="100000"/>
              <a:buFont typeface="Arial" panose="020B0604020202020204" pitchFamily="34" charset="0"/>
              <a:buChar char="•"/>
            </a:pPr>
            <a:r>
              <a:rPr lang="en-US" sz="700" b="1" dirty="0"/>
              <a:t>Advertisements:</a:t>
            </a:r>
            <a:r>
              <a:rPr lang="en-US" sz="700" dirty="0"/>
              <a:t> Allow local lawn care businesses or related companies to advertise within the app.</a:t>
            </a:r>
          </a:p>
        </p:txBody>
      </p:sp>
      <p:sp>
        <p:nvSpPr>
          <p:cNvPr id="150" name="Google Shape;171;p29">
            <a:extLst>
              <a:ext uri="{FF2B5EF4-FFF2-40B4-BE49-F238E27FC236}">
                <a16:creationId xmlns:a16="http://schemas.microsoft.com/office/drawing/2014/main" id="{4BD371FA-6F42-39CB-7D9F-7142125D2B99}"/>
              </a:ext>
            </a:extLst>
          </p:cNvPr>
          <p:cNvSpPr/>
          <p:nvPr/>
        </p:nvSpPr>
        <p:spPr>
          <a:xfrm>
            <a:off x="341794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p29">
            <a:extLst>
              <a:ext uri="{FF2B5EF4-FFF2-40B4-BE49-F238E27FC236}">
                <a16:creationId xmlns:a16="http://schemas.microsoft.com/office/drawing/2014/main" id="{BB1D101D-1203-87AC-0C95-ED2F4FBC8AF2}"/>
              </a:ext>
            </a:extLst>
          </p:cNvPr>
          <p:cNvSpPr txBox="1">
            <a:spLocks/>
          </p:cNvSpPr>
          <p:nvPr/>
        </p:nvSpPr>
        <p:spPr>
          <a:xfrm flipH="1">
            <a:off x="694685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Cost Structure</a:t>
            </a:r>
          </a:p>
        </p:txBody>
      </p:sp>
      <p:sp>
        <p:nvSpPr>
          <p:cNvPr id="152" name="Google Shape;173;p29">
            <a:extLst>
              <a:ext uri="{FF2B5EF4-FFF2-40B4-BE49-F238E27FC236}">
                <a16:creationId xmlns:a16="http://schemas.microsoft.com/office/drawing/2014/main" id="{FDE9639A-35CF-F672-92A5-A42F1BC03D87}"/>
              </a:ext>
            </a:extLst>
          </p:cNvPr>
          <p:cNvSpPr txBox="1">
            <a:spLocks/>
          </p:cNvSpPr>
          <p:nvPr/>
        </p:nvSpPr>
        <p:spPr>
          <a:xfrm flipH="1">
            <a:off x="6947003" y="3874465"/>
            <a:ext cx="2004150" cy="1053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 costs</a:t>
            </a:r>
          </a:p>
          <a:p>
            <a:pPr marL="171450" indent="-171450" algn="l">
              <a:buSzPct val="100000"/>
              <a:buFont typeface="Arial" panose="020B0604020202020204" pitchFamily="34" charset="0"/>
              <a:buChar char="•"/>
            </a:pPr>
            <a:r>
              <a:rPr lang="en-US" sz="700" dirty="0"/>
              <a:t>AI integration and data analytics expenses</a:t>
            </a:r>
          </a:p>
          <a:p>
            <a:pPr marL="171450" indent="-171450" algn="l">
              <a:buSzPct val="100000"/>
              <a:buFont typeface="Arial" panose="020B0604020202020204" pitchFamily="34" charset="0"/>
              <a:buChar char="•"/>
            </a:pPr>
            <a:r>
              <a:rPr lang="en-US" sz="700" dirty="0"/>
              <a:t>Marketing and advertising costs</a:t>
            </a:r>
          </a:p>
          <a:p>
            <a:pPr marL="171450" indent="-171450" algn="l">
              <a:buSzPct val="100000"/>
              <a:buFont typeface="Arial" panose="020B0604020202020204" pitchFamily="34" charset="0"/>
              <a:buChar char="•"/>
            </a:pPr>
            <a:r>
              <a:rPr lang="en-US" sz="700" dirty="0"/>
              <a:t>Customer support and relationship management expenses</a:t>
            </a:r>
          </a:p>
          <a:p>
            <a:pPr marL="171450" indent="-171450" algn="l">
              <a:buSzPct val="100000"/>
              <a:buFont typeface="Arial" panose="020B0604020202020204" pitchFamily="34" charset="0"/>
              <a:buChar char="•"/>
            </a:pPr>
            <a:r>
              <a:rPr lang="en-US" sz="700" dirty="0"/>
              <a:t>Server hosting and maintenance fees</a:t>
            </a:r>
          </a:p>
          <a:p>
            <a:pPr marL="171450" indent="-171450" algn="l">
              <a:buSzPct val="100000"/>
              <a:buFont typeface="Arial" panose="020B0604020202020204" pitchFamily="34" charset="0"/>
              <a:buChar char="•"/>
            </a:pPr>
            <a:r>
              <a:rPr lang="en-US" sz="700" dirty="0"/>
              <a:t>Operational costs associated with running the platform</a:t>
            </a:r>
          </a:p>
        </p:txBody>
      </p:sp>
      <p:sp>
        <p:nvSpPr>
          <p:cNvPr id="153" name="Google Shape;174;p29">
            <a:extLst>
              <a:ext uri="{FF2B5EF4-FFF2-40B4-BE49-F238E27FC236}">
                <a16:creationId xmlns:a16="http://schemas.microsoft.com/office/drawing/2014/main" id="{E5BB0880-4883-7A87-9305-1EE8B68817DF}"/>
              </a:ext>
            </a:extLst>
          </p:cNvPr>
          <p:cNvSpPr/>
          <p:nvPr/>
        </p:nvSpPr>
        <p:spPr>
          <a:xfrm>
            <a:off x="622826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Picture 207">
            <a:extLst>
              <a:ext uri="{FF2B5EF4-FFF2-40B4-BE49-F238E27FC236}">
                <a16:creationId xmlns:a16="http://schemas.microsoft.com/office/drawing/2014/main" id="{9F807856-ABCF-8F89-345F-D4BC8A8DF69F}"/>
              </a:ext>
            </a:extLst>
          </p:cNvPr>
          <p:cNvPicPr>
            <a:picLocks noChangeAspect="1"/>
          </p:cNvPicPr>
          <p:nvPr/>
        </p:nvPicPr>
        <p:blipFill>
          <a:blip r:embed="rId4"/>
          <a:stretch>
            <a:fillRect/>
          </a:stretch>
        </p:blipFill>
        <p:spPr>
          <a:xfrm>
            <a:off x="537517" y="1271183"/>
            <a:ext cx="365760" cy="365760"/>
          </a:xfrm>
          <a:prstGeom prst="rect">
            <a:avLst/>
          </a:prstGeom>
        </p:spPr>
      </p:pic>
      <p:pic>
        <p:nvPicPr>
          <p:cNvPr id="210" name="Picture 209">
            <a:extLst>
              <a:ext uri="{FF2B5EF4-FFF2-40B4-BE49-F238E27FC236}">
                <a16:creationId xmlns:a16="http://schemas.microsoft.com/office/drawing/2014/main" id="{DBBD7433-73FB-8F7C-22DE-1F4D5AC7C3F9}"/>
              </a:ext>
            </a:extLst>
          </p:cNvPr>
          <p:cNvPicPr>
            <a:picLocks noChangeAspect="1"/>
          </p:cNvPicPr>
          <p:nvPr/>
        </p:nvPicPr>
        <p:blipFill>
          <a:blip r:embed="rId5"/>
          <a:stretch>
            <a:fillRect/>
          </a:stretch>
        </p:blipFill>
        <p:spPr>
          <a:xfrm>
            <a:off x="3559763" y="1271170"/>
            <a:ext cx="365760" cy="365760"/>
          </a:xfrm>
          <a:prstGeom prst="rect">
            <a:avLst/>
          </a:prstGeom>
        </p:spPr>
      </p:pic>
      <p:pic>
        <p:nvPicPr>
          <p:cNvPr id="212" name="Picture 211">
            <a:extLst>
              <a:ext uri="{FF2B5EF4-FFF2-40B4-BE49-F238E27FC236}">
                <a16:creationId xmlns:a16="http://schemas.microsoft.com/office/drawing/2014/main" id="{4B8E8CE8-65AA-0EF6-34D6-CCCD622B0EF1}"/>
              </a:ext>
            </a:extLst>
          </p:cNvPr>
          <p:cNvPicPr>
            <a:picLocks noChangeAspect="1"/>
          </p:cNvPicPr>
          <p:nvPr/>
        </p:nvPicPr>
        <p:blipFill>
          <a:blip r:embed="rId6"/>
          <a:stretch>
            <a:fillRect/>
          </a:stretch>
        </p:blipFill>
        <p:spPr>
          <a:xfrm>
            <a:off x="6370083" y="1271170"/>
            <a:ext cx="365760" cy="365760"/>
          </a:xfrm>
          <a:prstGeom prst="rect">
            <a:avLst/>
          </a:prstGeom>
        </p:spPr>
      </p:pic>
      <p:pic>
        <p:nvPicPr>
          <p:cNvPr id="214" name="Picture 213">
            <a:extLst>
              <a:ext uri="{FF2B5EF4-FFF2-40B4-BE49-F238E27FC236}">
                <a16:creationId xmlns:a16="http://schemas.microsoft.com/office/drawing/2014/main" id="{C0B8FA1D-5D45-CFA7-0F6D-7E9155FB2CCF}"/>
              </a:ext>
            </a:extLst>
          </p:cNvPr>
          <p:cNvPicPr>
            <a:picLocks noChangeAspect="1"/>
          </p:cNvPicPr>
          <p:nvPr/>
        </p:nvPicPr>
        <p:blipFill>
          <a:blip r:embed="rId7"/>
          <a:stretch>
            <a:fillRect/>
          </a:stretch>
        </p:blipFill>
        <p:spPr>
          <a:xfrm>
            <a:off x="537120" y="2682290"/>
            <a:ext cx="365760" cy="365760"/>
          </a:xfrm>
          <a:prstGeom prst="rect">
            <a:avLst/>
          </a:prstGeom>
        </p:spPr>
      </p:pic>
      <p:pic>
        <p:nvPicPr>
          <p:cNvPr id="216" name="Picture 215">
            <a:extLst>
              <a:ext uri="{FF2B5EF4-FFF2-40B4-BE49-F238E27FC236}">
                <a16:creationId xmlns:a16="http://schemas.microsoft.com/office/drawing/2014/main" id="{50B2E4BB-A614-CF0A-3F05-00A3495357BA}"/>
              </a:ext>
            </a:extLst>
          </p:cNvPr>
          <p:cNvPicPr>
            <a:picLocks noChangeAspect="1"/>
          </p:cNvPicPr>
          <p:nvPr/>
        </p:nvPicPr>
        <p:blipFill>
          <a:blip r:embed="rId8"/>
          <a:stretch>
            <a:fillRect/>
          </a:stretch>
        </p:blipFill>
        <p:spPr>
          <a:xfrm>
            <a:off x="3546616" y="2686544"/>
            <a:ext cx="365760" cy="365760"/>
          </a:xfrm>
          <a:prstGeom prst="rect">
            <a:avLst/>
          </a:prstGeom>
        </p:spPr>
      </p:pic>
      <p:pic>
        <p:nvPicPr>
          <p:cNvPr id="218" name="Picture 217">
            <a:extLst>
              <a:ext uri="{FF2B5EF4-FFF2-40B4-BE49-F238E27FC236}">
                <a16:creationId xmlns:a16="http://schemas.microsoft.com/office/drawing/2014/main" id="{EAA678A6-366E-4A0C-E708-D409058237BF}"/>
              </a:ext>
            </a:extLst>
          </p:cNvPr>
          <p:cNvPicPr>
            <a:picLocks noChangeAspect="1"/>
          </p:cNvPicPr>
          <p:nvPr/>
        </p:nvPicPr>
        <p:blipFill>
          <a:blip r:embed="rId9"/>
          <a:stretch>
            <a:fillRect/>
          </a:stretch>
        </p:blipFill>
        <p:spPr>
          <a:xfrm>
            <a:off x="6369698" y="2682277"/>
            <a:ext cx="365760" cy="365760"/>
          </a:xfrm>
          <a:prstGeom prst="rect">
            <a:avLst/>
          </a:prstGeom>
        </p:spPr>
      </p:pic>
      <p:pic>
        <p:nvPicPr>
          <p:cNvPr id="220" name="Picture 219">
            <a:extLst>
              <a:ext uri="{FF2B5EF4-FFF2-40B4-BE49-F238E27FC236}">
                <a16:creationId xmlns:a16="http://schemas.microsoft.com/office/drawing/2014/main" id="{B3F329C0-1420-2792-9AD0-3A36400D1C4A}"/>
              </a:ext>
            </a:extLst>
          </p:cNvPr>
          <p:cNvPicPr>
            <a:picLocks noChangeAspect="1"/>
          </p:cNvPicPr>
          <p:nvPr/>
        </p:nvPicPr>
        <p:blipFill>
          <a:blip r:embed="rId10"/>
          <a:stretch>
            <a:fillRect/>
          </a:stretch>
        </p:blipFill>
        <p:spPr>
          <a:xfrm>
            <a:off x="537120" y="3874461"/>
            <a:ext cx="365760" cy="365760"/>
          </a:xfrm>
          <a:prstGeom prst="rect">
            <a:avLst/>
          </a:prstGeom>
        </p:spPr>
      </p:pic>
      <p:pic>
        <p:nvPicPr>
          <p:cNvPr id="222" name="Picture 221">
            <a:extLst>
              <a:ext uri="{FF2B5EF4-FFF2-40B4-BE49-F238E27FC236}">
                <a16:creationId xmlns:a16="http://schemas.microsoft.com/office/drawing/2014/main" id="{6A3A3E95-8FF5-F868-06E7-4FA1722EDE82}"/>
              </a:ext>
            </a:extLst>
          </p:cNvPr>
          <p:cNvPicPr>
            <a:picLocks noChangeAspect="1"/>
          </p:cNvPicPr>
          <p:nvPr/>
        </p:nvPicPr>
        <p:blipFill>
          <a:blip r:embed="rId11"/>
          <a:stretch>
            <a:fillRect/>
          </a:stretch>
        </p:blipFill>
        <p:spPr>
          <a:xfrm>
            <a:off x="3559366" y="3874448"/>
            <a:ext cx="365760" cy="365760"/>
          </a:xfrm>
          <a:prstGeom prst="rect">
            <a:avLst/>
          </a:prstGeom>
        </p:spPr>
      </p:pic>
      <p:pic>
        <p:nvPicPr>
          <p:cNvPr id="224" name="Picture 223">
            <a:extLst>
              <a:ext uri="{FF2B5EF4-FFF2-40B4-BE49-F238E27FC236}">
                <a16:creationId xmlns:a16="http://schemas.microsoft.com/office/drawing/2014/main" id="{1123D65C-8822-7CAB-BBA1-96D20A4AC32B}"/>
              </a:ext>
            </a:extLst>
          </p:cNvPr>
          <p:cNvPicPr>
            <a:picLocks noChangeAspect="1"/>
          </p:cNvPicPr>
          <p:nvPr/>
        </p:nvPicPr>
        <p:blipFill>
          <a:blip r:embed="rId12"/>
          <a:stretch>
            <a:fillRect/>
          </a:stretch>
        </p:blipFill>
        <p:spPr>
          <a:xfrm>
            <a:off x="6369686" y="3874448"/>
            <a:ext cx="365760" cy="365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Gross Margin Model</a:t>
            </a:r>
            <a:endParaRPr sz="2000" dirty="0">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4E73D130-2E16-0CD0-B6CA-B9D0B0377B42}"/>
              </a:ext>
            </a:extLst>
          </p:cNvPr>
          <p:cNvGraphicFramePr>
            <a:graphicFrameLocks noGrp="1"/>
          </p:cNvGraphicFramePr>
          <p:nvPr>
            <p:extLst>
              <p:ext uri="{D42A27DB-BD31-4B8C-83A1-F6EECF244321}">
                <p14:modId xmlns:p14="http://schemas.microsoft.com/office/powerpoint/2010/main" val="1501367232"/>
              </p:ext>
            </p:extLst>
          </p:nvPr>
        </p:nvGraphicFramePr>
        <p:xfrm>
          <a:off x="1612150" y="1121800"/>
          <a:ext cx="5919699" cy="3611070"/>
        </p:xfrm>
        <a:graphic>
          <a:graphicData uri="http://schemas.openxmlformats.org/drawingml/2006/table">
            <a:tbl>
              <a:tblPr/>
              <a:tblGrid>
                <a:gridCol w="1973233">
                  <a:extLst>
                    <a:ext uri="{9D8B030D-6E8A-4147-A177-3AD203B41FA5}">
                      <a16:colId xmlns:a16="http://schemas.microsoft.com/office/drawing/2014/main" val="2401853442"/>
                    </a:ext>
                  </a:extLst>
                </a:gridCol>
                <a:gridCol w="2931608">
                  <a:extLst>
                    <a:ext uri="{9D8B030D-6E8A-4147-A177-3AD203B41FA5}">
                      <a16:colId xmlns:a16="http://schemas.microsoft.com/office/drawing/2014/main" val="615842123"/>
                    </a:ext>
                  </a:extLst>
                </a:gridCol>
                <a:gridCol w="1014858">
                  <a:extLst>
                    <a:ext uri="{9D8B030D-6E8A-4147-A177-3AD203B41FA5}">
                      <a16:colId xmlns:a16="http://schemas.microsoft.com/office/drawing/2014/main" val="1662972692"/>
                    </a:ext>
                  </a:extLst>
                </a:gridCol>
              </a:tblGrid>
              <a:tr h="192807">
                <a:tc>
                  <a:txBody>
                    <a:bodyPr/>
                    <a:lstStyle/>
                    <a:p>
                      <a:pPr fontAlgn="b"/>
                      <a:r>
                        <a:rPr lang="en-US" sz="900" b="1">
                          <a:effectLst/>
                          <a:latin typeface="Lato" panose="020F0502020204030203" pitchFamily="34" charset="0"/>
                          <a:ea typeface="Lato" panose="020F0502020204030203" pitchFamily="34" charset="0"/>
                          <a:cs typeface="Lato" panose="020F0502020204030203" pitchFamily="34" charset="0"/>
                        </a:rPr>
                        <a:t>Item</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84204659"/>
                  </a:ext>
                </a:extLst>
              </a:tr>
              <a:tr h="192807">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Revenue:</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65646124"/>
                  </a:ext>
                </a:extLst>
              </a:tr>
              <a:tr h="37578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Commissions from Mowing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Revenue generated from commissions charged to service providers (Commission Rate: 10%)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$700,000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92879601"/>
                  </a:ext>
                </a:extLst>
              </a:tr>
              <a:tr h="32136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Subscription Fees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Revenue earned from premium subscription plans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04651164"/>
                  </a:ext>
                </a:extLst>
              </a:tr>
              <a:tr h="206077">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Advertising Revenue</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Revenue generated from advertising</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$30,000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82767491"/>
                  </a:ext>
                </a:extLst>
              </a:tr>
              <a:tr h="19280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Monthly Revenue</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Sum of all revenue sources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$750,000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4854474"/>
                  </a:ext>
                </a:extLst>
              </a:tr>
              <a:tr h="192807">
                <a:tc gridSpan="3">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670983675"/>
                  </a:ext>
                </a:extLst>
              </a:tr>
              <a:tr h="192807">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Cost of Goods Sold (COGS):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44689058"/>
                  </a:ext>
                </a:extLst>
              </a:tr>
              <a:tr h="33622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Service Provider Payments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Payments made to service providers for lawn mowing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$550,000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042535"/>
                  </a:ext>
                </a:extLst>
              </a:tr>
              <a:tr h="336229">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Platform Maintenance and Hosting</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Costs for maintaining and hosting the Lawn Buddy platform</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$25,000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86080878"/>
                  </a:ext>
                </a:extLst>
              </a:tr>
              <a:tr h="33622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Customer Support</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Expenses related to providing customer support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$15,000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62983001"/>
                  </a:ext>
                </a:extLst>
              </a:tr>
              <a:tr h="20607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Cost of Goods Sold (COGS)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Sum of all COGS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$590,000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14930789"/>
                  </a:ext>
                </a:extLst>
              </a:tr>
              <a:tr h="192807">
                <a:tc gridSpan="3">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3811776"/>
                  </a:ext>
                </a:extLst>
              </a:tr>
              <a:tr h="336229">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Gross Margin</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Monthly Revenue – COGS)/Revenue x 100%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21.33%</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25300088"/>
                  </a:ext>
                </a:extLst>
              </a:tr>
            </a:tbl>
          </a:graphicData>
        </a:graphic>
      </p:graphicFrame>
    </p:spTree>
    <p:extLst>
      <p:ext uri="{BB962C8B-B14F-4D97-AF65-F5344CB8AC3E}">
        <p14:creationId xmlns:p14="http://schemas.microsoft.com/office/powerpoint/2010/main" val="157562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Operating Model</a:t>
            </a:r>
            <a:endParaRPr sz="2000" dirty="0">
              <a:latin typeface="Poppins" panose="00000500000000000000" pitchFamily="2" charset="0"/>
              <a:cs typeface="Poppins" panose="00000500000000000000" pitchFamily="2" charset="0"/>
            </a:endParaRPr>
          </a:p>
        </p:txBody>
      </p:sp>
      <p:graphicFrame>
        <p:nvGraphicFramePr>
          <p:cNvPr id="6" name="Table 5">
            <a:extLst>
              <a:ext uri="{FF2B5EF4-FFF2-40B4-BE49-F238E27FC236}">
                <a16:creationId xmlns:a16="http://schemas.microsoft.com/office/drawing/2014/main" id="{E6215711-5391-6983-2B10-83C942534911}"/>
              </a:ext>
            </a:extLst>
          </p:cNvPr>
          <p:cNvGraphicFramePr>
            <a:graphicFrameLocks noGrp="1"/>
          </p:cNvGraphicFramePr>
          <p:nvPr>
            <p:extLst>
              <p:ext uri="{D42A27DB-BD31-4B8C-83A1-F6EECF244321}">
                <p14:modId xmlns:p14="http://schemas.microsoft.com/office/powerpoint/2010/main" val="3726077967"/>
              </p:ext>
            </p:extLst>
          </p:nvPr>
        </p:nvGraphicFramePr>
        <p:xfrm>
          <a:off x="1909762" y="1121800"/>
          <a:ext cx="5324475" cy="3198841"/>
        </p:xfrm>
        <a:graphic>
          <a:graphicData uri="http://schemas.openxmlformats.org/drawingml/2006/table">
            <a:tbl>
              <a:tblPr/>
              <a:tblGrid>
                <a:gridCol w="1774825">
                  <a:extLst>
                    <a:ext uri="{9D8B030D-6E8A-4147-A177-3AD203B41FA5}">
                      <a16:colId xmlns:a16="http://schemas.microsoft.com/office/drawing/2014/main" val="2396444643"/>
                    </a:ext>
                  </a:extLst>
                </a:gridCol>
                <a:gridCol w="2754313">
                  <a:extLst>
                    <a:ext uri="{9D8B030D-6E8A-4147-A177-3AD203B41FA5}">
                      <a16:colId xmlns:a16="http://schemas.microsoft.com/office/drawing/2014/main" val="3610986612"/>
                    </a:ext>
                  </a:extLst>
                </a:gridCol>
                <a:gridCol w="795337">
                  <a:extLst>
                    <a:ext uri="{9D8B030D-6E8A-4147-A177-3AD203B41FA5}">
                      <a16:colId xmlns:a16="http://schemas.microsoft.com/office/drawing/2014/main" val="3940439794"/>
                    </a:ext>
                  </a:extLst>
                </a:gridCol>
              </a:tblGrid>
              <a:tr h="261047">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Item</a:t>
                      </a:r>
                    </a:p>
                  </a:txBody>
                  <a:tcPr marL="24058" marR="24058" marT="12029" marB="1202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24058" marR="24058" marT="12029" marB="1202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24058" marR="24058" marT="12029" marB="1202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019035282"/>
                  </a:ext>
                </a:extLst>
              </a:tr>
              <a:tr h="483140">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Marketing and Advertising</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Costs associated with marketing and advertising efforts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$40,000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732814060"/>
                  </a:ext>
                </a:extLst>
              </a:tr>
              <a:tr h="483140">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Research and Development</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Investment in enhancing Lawn Buddy's AI capabilities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8063897"/>
                  </a:ext>
                </a:extLst>
              </a:tr>
              <a:tr h="483140">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General and Administrative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Overhead expenses for running the business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$35,000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952891445"/>
                  </a:ext>
                </a:extLst>
              </a:tr>
              <a:tr h="26104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$100,000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65527785"/>
                  </a:ext>
                </a:extLst>
              </a:tr>
              <a:tr h="261047">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5552944"/>
                  </a:ext>
                </a:extLst>
              </a:tr>
              <a:tr h="483140">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Operating Income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Gross Margin - Total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$60,000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4521356"/>
                  </a:ext>
                </a:extLst>
              </a:tr>
              <a:tr h="483140">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Operating Margin</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(Net Income / Total Revenue) x 100%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8%</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0260207"/>
                  </a:ext>
                </a:extLst>
              </a:tr>
            </a:tbl>
          </a:graphicData>
        </a:graphic>
      </p:graphicFrame>
    </p:spTree>
    <p:extLst>
      <p:ext uri="{BB962C8B-B14F-4D97-AF65-F5344CB8AC3E}">
        <p14:creationId xmlns:p14="http://schemas.microsoft.com/office/powerpoint/2010/main" val="141445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Working Capital Model</a:t>
            </a:r>
            <a:endParaRPr sz="2000" dirty="0">
              <a:latin typeface="Poppins" panose="00000500000000000000" pitchFamily="2" charset="0"/>
              <a:cs typeface="Poppins" panose="00000500000000000000" pitchFamily="2" charset="0"/>
            </a:endParaRPr>
          </a:p>
        </p:txBody>
      </p:sp>
      <p:graphicFrame>
        <p:nvGraphicFramePr>
          <p:cNvPr id="4" name="Table 3">
            <a:extLst>
              <a:ext uri="{FF2B5EF4-FFF2-40B4-BE49-F238E27FC236}">
                <a16:creationId xmlns:a16="http://schemas.microsoft.com/office/drawing/2014/main" id="{CD1C5DE1-69BA-3BC0-3D3C-3DC1C858A30D}"/>
              </a:ext>
            </a:extLst>
          </p:cNvPr>
          <p:cNvGraphicFramePr>
            <a:graphicFrameLocks noGrp="1"/>
          </p:cNvGraphicFramePr>
          <p:nvPr>
            <p:extLst>
              <p:ext uri="{D42A27DB-BD31-4B8C-83A1-F6EECF244321}">
                <p14:modId xmlns:p14="http://schemas.microsoft.com/office/powerpoint/2010/main" val="2481075584"/>
              </p:ext>
            </p:extLst>
          </p:nvPr>
        </p:nvGraphicFramePr>
        <p:xfrm>
          <a:off x="2391906" y="1121800"/>
          <a:ext cx="4360188" cy="3337494"/>
        </p:xfrm>
        <a:graphic>
          <a:graphicData uri="http://schemas.openxmlformats.org/drawingml/2006/table">
            <a:tbl>
              <a:tblPr/>
              <a:tblGrid>
                <a:gridCol w="1453396">
                  <a:extLst>
                    <a:ext uri="{9D8B030D-6E8A-4147-A177-3AD203B41FA5}">
                      <a16:colId xmlns:a16="http://schemas.microsoft.com/office/drawing/2014/main" val="1681100160"/>
                    </a:ext>
                  </a:extLst>
                </a:gridCol>
                <a:gridCol w="1893332">
                  <a:extLst>
                    <a:ext uri="{9D8B030D-6E8A-4147-A177-3AD203B41FA5}">
                      <a16:colId xmlns:a16="http://schemas.microsoft.com/office/drawing/2014/main" val="2180930475"/>
                    </a:ext>
                  </a:extLst>
                </a:gridCol>
                <a:gridCol w="1013460">
                  <a:extLst>
                    <a:ext uri="{9D8B030D-6E8A-4147-A177-3AD203B41FA5}">
                      <a16:colId xmlns:a16="http://schemas.microsoft.com/office/drawing/2014/main" val="460534775"/>
                    </a:ext>
                  </a:extLst>
                </a:gridCol>
              </a:tblGrid>
              <a:tr h="173416">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Item</a:t>
                      </a:r>
                    </a:p>
                  </a:txBody>
                  <a:tcPr marL="52025" marR="52025" marT="26012" marB="2601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52025" marR="52025" marT="26012" marB="2601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52025" marR="52025" marT="26012" marB="2601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261697738"/>
                  </a:ext>
                </a:extLst>
              </a:tr>
              <a:tr h="294808">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Current Assets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2888633"/>
                  </a:ext>
                </a:extLst>
              </a:tr>
              <a:tr h="294808">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Cash and Cash Equivalents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Cash available for daily operations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$80,000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8765208"/>
                  </a:ext>
                </a:extLst>
              </a:tr>
              <a:tr h="416199">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Accounts Receivable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Amounts due from customers for services provided</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$40,000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077567255"/>
                  </a:ext>
                </a:extLst>
              </a:tr>
              <a:tr h="294808">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Current Assets: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current assets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$120,000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14798251"/>
                  </a:ext>
                </a:extLst>
              </a:tr>
              <a:tr h="294808">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Current Liabilities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77021056"/>
                  </a:ext>
                </a:extLst>
              </a:tr>
              <a:tr h="41619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Accounts Payable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Amounts owed to service providers and suppliers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$20,000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90988543"/>
                  </a:ext>
                </a:extLst>
              </a:tr>
              <a:tr h="294808">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Accrued Expenses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Outstanding expenses to be paid in the future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14099493"/>
                  </a:ext>
                </a:extLst>
              </a:tr>
              <a:tr h="294808">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$30,000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2282172"/>
                  </a:ext>
                </a:extLst>
              </a:tr>
              <a:tr h="173416">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0307825"/>
                  </a:ext>
                </a:extLst>
              </a:tr>
              <a:tr h="294808">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Working Capital</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Current Assets - Total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$90,000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67200108"/>
                  </a:ext>
                </a:extLst>
              </a:tr>
            </a:tbl>
          </a:graphicData>
        </a:graphic>
      </p:graphicFrame>
    </p:spTree>
    <p:extLst>
      <p:ext uri="{BB962C8B-B14F-4D97-AF65-F5344CB8AC3E}">
        <p14:creationId xmlns:p14="http://schemas.microsoft.com/office/powerpoint/2010/main" val="19154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Financing Model</a:t>
            </a:r>
            <a:endParaRPr sz="2000" dirty="0">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6C25D7A8-899F-5127-7516-A53D1054A994}"/>
              </a:ext>
            </a:extLst>
          </p:cNvPr>
          <p:cNvGraphicFramePr>
            <a:graphicFrameLocks noGrp="1"/>
          </p:cNvGraphicFramePr>
          <p:nvPr>
            <p:extLst>
              <p:ext uri="{D42A27DB-BD31-4B8C-83A1-F6EECF244321}">
                <p14:modId xmlns:p14="http://schemas.microsoft.com/office/powerpoint/2010/main" val="2513488183"/>
              </p:ext>
            </p:extLst>
          </p:nvPr>
        </p:nvGraphicFramePr>
        <p:xfrm>
          <a:off x="1844040" y="1186483"/>
          <a:ext cx="5455920" cy="3569487"/>
        </p:xfrm>
        <a:graphic>
          <a:graphicData uri="http://schemas.openxmlformats.org/drawingml/2006/table">
            <a:tbl>
              <a:tblPr/>
              <a:tblGrid>
                <a:gridCol w="1714499">
                  <a:extLst>
                    <a:ext uri="{9D8B030D-6E8A-4147-A177-3AD203B41FA5}">
                      <a16:colId xmlns:a16="http://schemas.microsoft.com/office/drawing/2014/main" val="2089205042"/>
                    </a:ext>
                  </a:extLst>
                </a:gridCol>
                <a:gridCol w="2682240">
                  <a:extLst>
                    <a:ext uri="{9D8B030D-6E8A-4147-A177-3AD203B41FA5}">
                      <a16:colId xmlns:a16="http://schemas.microsoft.com/office/drawing/2014/main" val="700048946"/>
                    </a:ext>
                  </a:extLst>
                </a:gridCol>
                <a:gridCol w="1059181">
                  <a:extLst>
                    <a:ext uri="{9D8B030D-6E8A-4147-A177-3AD203B41FA5}">
                      <a16:colId xmlns:a16="http://schemas.microsoft.com/office/drawing/2014/main" val="2855986215"/>
                    </a:ext>
                  </a:extLst>
                </a:gridCol>
              </a:tblGrid>
              <a:tr h="115027">
                <a:tc>
                  <a:txBody>
                    <a:bodyPr/>
                    <a:lstStyle/>
                    <a:p>
                      <a:pPr fontAlgn="b"/>
                      <a:r>
                        <a:rPr lang="en-US" sz="900" b="1">
                          <a:effectLst/>
                          <a:latin typeface="Lato" panose="020F0502020204030203" pitchFamily="34" charset="0"/>
                          <a:ea typeface="Lato" panose="020F0502020204030203" pitchFamily="34" charset="0"/>
                          <a:cs typeface="Lato" panose="020F0502020204030203" pitchFamily="34" charset="0"/>
                        </a:rPr>
                        <a:t>Item</a:t>
                      </a:r>
                    </a:p>
                  </a:txBody>
                  <a:tcPr marL="34508" marR="34508" marT="17254" marB="1725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34508" marR="34508" marT="17254" marB="1725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34508" marR="34508" marT="17254" marB="1725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833054283"/>
                  </a:ext>
                </a:extLst>
              </a:tr>
              <a:tr h="195546">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Startup Funds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76671839"/>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Equity Investment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Capital raised from investors to fund operations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$200,000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151078335"/>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Bank Loan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Borrowed funds from a bank to support expansion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398913289"/>
                  </a:ext>
                </a:extLst>
              </a:tr>
              <a:tr h="11502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$300,000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88113300"/>
                  </a:ext>
                </a:extLst>
              </a:tr>
              <a:tr h="195546">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Startup Costs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344583792"/>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Initial Marketing and Advertising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Investment in initial marketing and advertising campaigns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9886023"/>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Product Research and Development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Funds allocated to enhance Lawn Buddy's AI capabilities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$15,000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00593727"/>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Legal and Registration Expenses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Costs associated with legal and company registration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$10,000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4360913"/>
                  </a:ext>
                </a:extLst>
              </a:tr>
              <a:tr h="356583">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Employee Training and Onboarding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Training and onboarding expenses for staff and service providers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763093003"/>
                  </a:ext>
                </a:extLst>
              </a:tr>
              <a:tr h="356583">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Technology Infrastructure</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Investment in technology and app development infrastructure</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540895357"/>
                  </a:ext>
                </a:extLst>
              </a:tr>
              <a:tr h="2760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Sum of all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$70,000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25022573"/>
                  </a:ext>
                </a:extLst>
              </a:tr>
              <a:tr h="115027">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293779132"/>
                  </a:ext>
                </a:extLst>
              </a:tr>
              <a:tr h="195546">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Net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Startup Funds - Total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$230,000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63285726"/>
                  </a:ext>
                </a:extLst>
              </a:tr>
            </a:tbl>
          </a:graphicData>
        </a:graphic>
      </p:graphicFrame>
    </p:spTree>
    <p:extLst>
      <p:ext uri="{BB962C8B-B14F-4D97-AF65-F5344CB8AC3E}">
        <p14:creationId xmlns:p14="http://schemas.microsoft.com/office/powerpoint/2010/main" val="415522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AI Operating Model: Scalability Analysis</a:t>
            </a:r>
            <a:endParaRPr sz="20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4946A67F-B9C3-739E-8FD3-152EC78A4BFD}"/>
              </a:ext>
            </a:extLst>
          </p:cNvPr>
          <p:cNvSpPr txBox="1"/>
          <p:nvPr/>
        </p:nvSpPr>
        <p:spPr>
          <a:xfrm>
            <a:off x="720000" y="1121800"/>
            <a:ext cx="8231550" cy="3970318"/>
          </a:xfrm>
          <a:prstGeom prst="rect">
            <a:avLst/>
          </a:prstGeom>
          <a:noFill/>
        </p:spPr>
        <p:txBody>
          <a:bodyPr wrap="square">
            <a:spAutoFit/>
          </a:bodyPr>
          <a:lstStyle/>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Efficient Scheduling and Resource Allocation: </a:t>
            </a:r>
            <a:r>
              <a:rPr lang="en-US" sz="900" dirty="0">
                <a:latin typeface="Lato" panose="020F0502020204030203" pitchFamily="34" charset="0"/>
                <a:ea typeface="Lato" panose="020F0502020204030203" pitchFamily="34" charset="0"/>
                <a:cs typeface="Lato" panose="020F0502020204030203" pitchFamily="34" charset="0"/>
              </a:rPr>
              <a:t>Lawn Buddy leverages AI technology, including object recognition and machine learning, to optimize the scheduling of lawn mowing services. The AI algorithms scan lawns, assess their size, layout, and specific requirements, and then create optimized mowing schedules for service providers. This automation reduces manual effort and ensures that resources are efficiently allocated, allowing Lawn Buddy to handle a larger number of service requests without compromising on service quality or responsiveness.</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Automated Lawn Care Services: </a:t>
            </a:r>
            <a:r>
              <a:rPr lang="en-US" sz="900" dirty="0">
                <a:latin typeface="Lato" panose="020F0502020204030203" pitchFamily="34" charset="0"/>
                <a:ea typeface="Lato" panose="020F0502020204030203" pitchFamily="34" charset="0"/>
                <a:cs typeface="Lato" panose="020F0502020204030203" pitchFamily="34" charset="0"/>
              </a:rPr>
              <a:t>With the power of AI-driven automation, Lawn Buddy offers customers a seamless and time-saving experience for scheduling lawn care services. Through AI algorithms, the app automatically matches service providers with available time slots, streamlining the entire scheduling process. As Lawn Buddy scales and serves a growing customer base, the automation ensures that the platform can efficiently handle a higher volume of service requests without the need for significant human intervention.</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Personalized Lawn Care Plans: </a:t>
            </a:r>
            <a:r>
              <a:rPr lang="en-US" sz="900" dirty="0">
                <a:latin typeface="Lato" panose="020F0502020204030203" pitchFamily="34" charset="0"/>
                <a:ea typeface="Lato" panose="020F0502020204030203" pitchFamily="34" charset="0"/>
                <a:cs typeface="Lato" panose="020F0502020204030203" pitchFamily="34" charset="0"/>
              </a:rPr>
              <a:t>AI plays a crucial role in tailoring personalized lawn care plans for each customer. By analyzing customer data, including lawn size, location, and specific preferences, AI algorithms generate personalized recommendations for lawn care. These tailored plans cater to the specific needs of each customer, ensuring a higher level of satisfaction and building strong customer loyalty. As Lawn Buddy expands its user base, AI continues to refine its recommendations to provide a personalized experience to a larger audience.</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Real-Time Updates and Notifications: </a:t>
            </a:r>
            <a:r>
              <a:rPr lang="en-US" sz="900" dirty="0">
                <a:latin typeface="Lato" panose="020F0502020204030203" pitchFamily="34" charset="0"/>
                <a:ea typeface="Lato" panose="020F0502020204030203" pitchFamily="34" charset="0"/>
                <a:cs typeface="Lato" panose="020F0502020204030203" pitchFamily="34" charset="0"/>
              </a:rPr>
              <a:t>AI-powered real-time updates and notifications keep customers informed throughout the entire lawn care process. Customers receive timely updates about scheduled services, estimated arrival times of service providers, and any changes to the plan. As Lawn Buddy's user base grows, the AI system ensures that all customers receive relevant and timely notifications, fostering better communication and engagement.</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Continuous Improvement and Learning: </a:t>
            </a:r>
            <a:r>
              <a:rPr lang="en-US" sz="900" dirty="0">
                <a:latin typeface="Lato" panose="020F0502020204030203" pitchFamily="34" charset="0"/>
                <a:ea typeface="Lato" panose="020F0502020204030203" pitchFamily="34" charset="0"/>
                <a:cs typeface="Lato" panose="020F0502020204030203" pitchFamily="34" charset="0"/>
              </a:rPr>
              <a:t>AI's ability to learn from customer interactions and data analysis drives continuous improvement in Lawn Buddy's services. As the platform scales, AI gathers more data, leading to refined algorithms that enhance the accuracy of lawn scanning, scheduling, and personalized recommendations. This continuous learning and improvement enable Lawn Buddy to adapt and stay efficient, meeting customer demands and market challenges effectively as it grows.</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Quality Assurance: </a:t>
            </a:r>
            <a:r>
              <a:rPr lang="en-US" sz="900" dirty="0">
                <a:latin typeface="Lato" panose="020F0502020204030203" pitchFamily="34" charset="0"/>
                <a:ea typeface="Lato" panose="020F0502020204030203" pitchFamily="34" charset="0"/>
                <a:cs typeface="Lato" panose="020F0502020204030203" pitchFamily="34" charset="0"/>
              </a:rPr>
              <a:t>AI is employed to evaluate service provider performance through customer feedback and reviews. By analyzing past interactions, AI identifies reliable and skilled lawn mowing service providers. This quality assurance mechanism ensures consistent service quality and reliability as Lawn Buddy scales and attracts more service providers to meet growing customer demands. The result is a platform that maintains high-quality standards and fosters trust among its customers.</a:t>
            </a:r>
          </a:p>
        </p:txBody>
      </p:sp>
    </p:spTree>
    <p:extLst>
      <p:ext uri="{BB962C8B-B14F-4D97-AF65-F5344CB8AC3E}">
        <p14:creationId xmlns:p14="http://schemas.microsoft.com/office/powerpoint/2010/main" val="75706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821488" cy="664500"/>
          </a:xfrm>
          <a:prstGeom prst="rect">
            <a:avLst/>
          </a:prstGeom>
        </p:spPr>
        <p:txBody>
          <a:bodyPr spcFirstLastPara="1" wrap="square" lIns="91425" tIns="91425" rIns="91425" bIns="91425" anchor="t" anchorCtr="0">
            <a:noAutofit/>
          </a:bodyPr>
          <a:lstStyle/>
          <a:p>
            <a:pPr>
              <a:lnSpc>
                <a:spcPct val="150000"/>
              </a:lnSpc>
            </a:pPr>
            <a:r>
              <a:rPr lang="en-US" sz="1800" dirty="0"/>
              <a:t>AI Operating Model: Viability &amp; Sustainability Analysis</a:t>
            </a:r>
            <a:endParaRPr sz="2000"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965B3E7C-1166-F5EA-DA5B-1CC940B422DC}"/>
              </a:ext>
            </a:extLst>
          </p:cNvPr>
          <p:cNvSpPr txBox="1"/>
          <p:nvPr/>
        </p:nvSpPr>
        <p:spPr>
          <a:xfrm>
            <a:off x="1114173" y="1516380"/>
            <a:ext cx="3457828" cy="3539430"/>
          </a:xfrm>
          <a:prstGeom prst="rect">
            <a:avLst/>
          </a:prstGeom>
          <a:noFill/>
        </p:spPr>
        <p:txBody>
          <a:bodyPr wrap="square">
            <a:spAutoFit/>
          </a:bodyPr>
          <a:lstStyle/>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Efficient Scheduling: </a:t>
            </a:r>
            <a:r>
              <a:rPr lang="en-US" sz="800" dirty="0">
                <a:latin typeface="Lato" panose="020F0502020204030203" pitchFamily="34" charset="0"/>
                <a:ea typeface="Lato" panose="020F0502020204030203" pitchFamily="34" charset="0"/>
                <a:cs typeface="Lato" panose="020F0502020204030203" pitchFamily="34" charset="0"/>
              </a:rPr>
              <a:t>AI technology utilizes object recognition to scan lawns and assess their size, layout, and specific requirements. Machine learning algorithms then analyze this data to create optimized mowing schedules for service providers. This automated scheduling process reduces manual effort and ensures efficient allocation of resources, contributing to the viability of Lawn Buddy's operations.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Time-Saving Automation: </a:t>
            </a:r>
            <a:r>
              <a:rPr lang="en-US" sz="800" dirty="0">
                <a:latin typeface="Lato" panose="020F0502020204030203" pitchFamily="34" charset="0"/>
                <a:ea typeface="Lato" panose="020F0502020204030203" pitchFamily="34" charset="0"/>
                <a:cs typeface="Lato" panose="020F0502020204030203" pitchFamily="34" charset="0"/>
              </a:rPr>
              <a:t>Through AI-driven automation, customers can easily schedule lawn care services through the app. AI algorithms automatically match service providers with available time slots, optimizing the overall scheduling process. This time-saving feature attracts more customers, enhancing the viability of Lawn Buddy as a convenient and efficient lawn care solution.</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Personalization for Customer Satisfaction: </a:t>
            </a:r>
            <a:r>
              <a:rPr lang="en-US" sz="800" dirty="0">
                <a:latin typeface="Lato" panose="020F0502020204030203" pitchFamily="34" charset="0"/>
                <a:ea typeface="Lato" panose="020F0502020204030203" pitchFamily="34" charset="0"/>
                <a:cs typeface="Lato" panose="020F0502020204030203" pitchFamily="34" charset="0"/>
              </a:rPr>
              <a:t>AI technology analyzes customer data, including lawn size, location, and previous preferences, to create personalized lawn care plans. These plans are tailored to the specific needs of each customer, ensuring high customer satisfaction and loyalty, which is essential for the viability of Lawn Buddy's recurring service model.</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Reliable and Skilled Service Providers: </a:t>
            </a:r>
            <a:r>
              <a:rPr lang="en-US" sz="800" dirty="0">
                <a:latin typeface="Lato" panose="020F0502020204030203" pitchFamily="34" charset="0"/>
                <a:ea typeface="Lato" panose="020F0502020204030203" pitchFamily="34" charset="0"/>
                <a:cs typeface="Lato" panose="020F0502020204030203" pitchFamily="34" charset="0"/>
              </a:rPr>
              <a:t>AI is used to evaluate service provider performance and customer feedback. By analyzing past customer reviews and ratings, Lawn Buddy can identify reliable and skilled service providers. This quality assurance ensures that customers receive top-notch service, contributing to the viability of the platform.</a:t>
            </a:r>
          </a:p>
        </p:txBody>
      </p:sp>
      <p:sp>
        <p:nvSpPr>
          <p:cNvPr id="2" name="Google Shape;157;p29">
            <a:extLst>
              <a:ext uri="{FF2B5EF4-FFF2-40B4-BE49-F238E27FC236}">
                <a16:creationId xmlns:a16="http://schemas.microsoft.com/office/drawing/2014/main" id="{DFEA2258-F1D4-3967-807F-7972F37A8A47}"/>
              </a:ext>
            </a:extLst>
          </p:cNvPr>
          <p:cNvSpPr txBox="1">
            <a:spLocks/>
          </p:cNvSpPr>
          <p:nvPr/>
        </p:nvSpPr>
        <p:spPr>
          <a:xfrm flipH="1">
            <a:off x="1147194" y="1242940"/>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Viability</a:t>
            </a:r>
          </a:p>
        </p:txBody>
      </p:sp>
      <p:sp>
        <p:nvSpPr>
          <p:cNvPr id="4" name="Google Shape;159;p29">
            <a:extLst>
              <a:ext uri="{FF2B5EF4-FFF2-40B4-BE49-F238E27FC236}">
                <a16:creationId xmlns:a16="http://schemas.microsoft.com/office/drawing/2014/main" id="{6AD83185-8726-168C-638E-1F16A89C77DF}"/>
              </a:ext>
            </a:extLst>
          </p:cNvPr>
          <p:cNvSpPr/>
          <p:nvPr/>
        </p:nvSpPr>
        <p:spPr>
          <a:xfrm>
            <a:off x="395698" y="120471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0" name="TextBox 9">
            <a:extLst>
              <a:ext uri="{FF2B5EF4-FFF2-40B4-BE49-F238E27FC236}">
                <a16:creationId xmlns:a16="http://schemas.microsoft.com/office/drawing/2014/main" id="{6470AF96-3F37-84E9-65F0-AD2B96CA4001}"/>
              </a:ext>
            </a:extLst>
          </p:cNvPr>
          <p:cNvSpPr txBox="1"/>
          <p:nvPr/>
        </p:nvSpPr>
        <p:spPr>
          <a:xfrm>
            <a:off x="5493722" y="1516380"/>
            <a:ext cx="3457828" cy="3293209"/>
          </a:xfrm>
          <a:prstGeom prst="rect">
            <a:avLst/>
          </a:prstGeom>
          <a:noFill/>
        </p:spPr>
        <p:txBody>
          <a:bodyPr wrap="square">
            <a:spAutoFit/>
          </a:bodyPr>
          <a:lstStyle/>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Scalable and Adaptive Technology: </a:t>
            </a:r>
            <a:r>
              <a:rPr lang="en-US" sz="800" dirty="0">
                <a:latin typeface="Lato" panose="020F0502020204030203" pitchFamily="34" charset="0"/>
                <a:ea typeface="Lato" panose="020F0502020204030203" pitchFamily="34" charset="0"/>
                <a:cs typeface="Lato" panose="020F0502020204030203" pitchFamily="34" charset="0"/>
              </a:rPr>
              <a:t>AI algorithms used for scheduling and resource allocation are designed to scale seamlessly as the user base expands. As the demand for lawn care services increases, Lawn Buddy's AI system can handle a larger volume of requests, ensuring sustainability even during peak seasons.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Optimized Resource Allocation: </a:t>
            </a:r>
            <a:r>
              <a:rPr lang="en-US" sz="800" dirty="0">
                <a:latin typeface="Lato" panose="020F0502020204030203" pitchFamily="34" charset="0"/>
                <a:ea typeface="Lato" panose="020F0502020204030203" pitchFamily="34" charset="0"/>
                <a:cs typeface="Lato" panose="020F0502020204030203" pitchFamily="34" charset="0"/>
              </a:rPr>
              <a:t>AI optimization techniques help Lawn Buddy efficiently allocate service providers based on location, availability, and skill level. By minimizing travel time and maximizing the number of lawns serviced per day, AI-driven resource allocation reduces fuel consumption and resource waste, promoting sustainable practices.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Data-Driven Decision Making: </a:t>
            </a:r>
            <a:r>
              <a:rPr lang="en-US" sz="800" dirty="0">
                <a:latin typeface="Lato" panose="020F0502020204030203" pitchFamily="34" charset="0"/>
                <a:ea typeface="Lato" panose="020F0502020204030203" pitchFamily="34" charset="0"/>
                <a:cs typeface="Lato" panose="020F0502020204030203" pitchFamily="34" charset="0"/>
              </a:rPr>
              <a:t>AI analyzes vast amounts of customer data, feedback, and market trends to make data-driven decisions. By understanding customer preferences and evolving market demands, Lawn Buddy can continuously improve its services, ensuring sustainability by meeting customer expectations effectively.</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Real-Time Updates and Customer Engagement: </a:t>
            </a:r>
            <a:r>
              <a:rPr lang="en-US" sz="800" dirty="0">
                <a:latin typeface="Lato" panose="020F0502020204030203" pitchFamily="34" charset="0"/>
                <a:ea typeface="Lato" panose="020F0502020204030203" pitchFamily="34" charset="0"/>
                <a:cs typeface="Lato" panose="020F0502020204030203" pitchFamily="34" charset="0"/>
              </a:rPr>
              <a:t>AI-powered real-time updates and notifications keep customers informed about their scheduled services, estimated arrival times, and any changes in plans. This proactive communication enhances customer engagement, satisfaction, and loyalty, contributing to the long-term sustainability of Lawn Buddy.</a:t>
            </a:r>
          </a:p>
        </p:txBody>
      </p:sp>
      <p:sp>
        <p:nvSpPr>
          <p:cNvPr id="11" name="Google Shape;157;p29">
            <a:extLst>
              <a:ext uri="{FF2B5EF4-FFF2-40B4-BE49-F238E27FC236}">
                <a16:creationId xmlns:a16="http://schemas.microsoft.com/office/drawing/2014/main" id="{5F9592EF-349B-EE9D-5B99-AB88265F120A}"/>
              </a:ext>
            </a:extLst>
          </p:cNvPr>
          <p:cNvSpPr txBox="1">
            <a:spLocks/>
          </p:cNvSpPr>
          <p:nvPr/>
        </p:nvSpPr>
        <p:spPr>
          <a:xfrm flipH="1">
            <a:off x="5526743" y="1242940"/>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Sustainability</a:t>
            </a:r>
          </a:p>
        </p:txBody>
      </p:sp>
      <p:sp>
        <p:nvSpPr>
          <p:cNvPr id="12" name="Google Shape;159;p29">
            <a:extLst>
              <a:ext uri="{FF2B5EF4-FFF2-40B4-BE49-F238E27FC236}">
                <a16:creationId xmlns:a16="http://schemas.microsoft.com/office/drawing/2014/main" id="{5DC64134-E400-F29A-A0C7-E916CA32D320}"/>
              </a:ext>
            </a:extLst>
          </p:cNvPr>
          <p:cNvSpPr/>
          <p:nvPr/>
        </p:nvSpPr>
        <p:spPr>
          <a:xfrm>
            <a:off x="4775247" y="120471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15" name="Picture 14">
            <a:extLst>
              <a:ext uri="{FF2B5EF4-FFF2-40B4-BE49-F238E27FC236}">
                <a16:creationId xmlns:a16="http://schemas.microsoft.com/office/drawing/2014/main" id="{7A3465FF-DA01-2DFE-D5BF-569396CA9FD3}"/>
              </a:ext>
            </a:extLst>
          </p:cNvPr>
          <p:cNvPicPr>
            <a:picLocks noChangeAspect="1"/>
          </p:cNvPicPr>
          <p:nvPr/>
        </p:nvPicPr>
        <p:blipFill>
          <a:blip r:embed="rId4"/>
          <a:stretch>
            <a:fillRect/>
          </a:stretch>
        </p:blipFill>
        <p:spPr>
          <a:xfrm>
            <a:off x="537118" y="1354080"/>
            <a:ext cx="365760" cy="365760"/>
          </a:xfrm>
          <a:prstGeom prst="rect">
            <a:avLst/>
          </a:prstGeom>
        </p:spPr>
      </p:pic>
      <p:pic>
        <p:nvPicPr>
          <p:cNvPr id="18" name="Picture 17">
            <a:extLst>
              <a:ext uri="{FF2B5EF4-FFF2-40B4-BE49-F238E27FC236}">
                <a16:creationId xmlns:a16="http://schemas.microsoft.com/office/drawing/2014/main" id="{6BCFCCED-9FE1-98D7-0206-08F15529E24B}"/>
              </a:ext>
            </a:extLst>
          </p:cNvPr>
          <p:cNvPicPr>
            <a:picLocks noChangeAspect="1"/>
          </p:cNvPicPr>
          <p:nvPr/>
        </p:nvPicPr>
        <p:blipFill>
          <a:blip r:embed="rId5"/>
          <a:stretch>
            <a:fillRect/>
          </a:stretch>
        </p:blipFill>
        <p:spPr>
          <a:xfrm>
            <a:off x="4916667" y="1354080"/>
            <a:ext cx="365760" cy="365760"/>
          </a:xfrm>
          <a:prstGeom prst="rect">
            <a:avLst/>
          </a:prstGeom>
        </p:spPr>
      </p:pic>
    </p:spTree>
    <p:extLst>
      <p:ext uri="{BB962C8B-B14F-4D97-AF65-F5344CB8AC3E}">
        <p14:creationId xmlns:p14="http://schemas.microsoft.com/office/powerpoint/2010/main" val="996180208"/>
      </p:ext>
    </p:extLst>
  </p:cSld>
  <p:clrMapOvr>
    <a:masterClrMapping/>
  </p:clrMapOvr>
</p:sld>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6272</TotalTime>
  <Words>1861</Words>
  <Application>Microsoft Office PowerPoint</Application>
  <PresentationFormat>On-screen Show (16:9)</PresentationFormat>
  <Paragraphs>206</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Poppins SemiBold</vt:lpstr>
      <vt:lpstr>Bungee</vt:lpstr>
      <vt:lpstr>Arial</vt:lpstr>
      <vt:lpstr>Open Sans</vt:lpstr>
      <vt:lpstr>PT Sans</vt:lpstr>
      <vt:lpstr>Lato</vt:lpstr>
      <vt:lpstr>Times New Roman</vt:lpstr>
      <vt:lpstr>Poppins</vt:lpstr>
      <vt:lpstr>Elegant, Modern Milky White Company Profile by Slidesgo</vt:lpstr>
      <vt:lpstr>Lawn Buddy “The cutting hedge technology”</vt:lpstr>
      <vt:lpstr>Business Model Canvas</vt:lpstr>
      <vt:lpstr>Financial Models: Gross Margin Model</vt:lpstr>
      <vt:lpstr>Financial Models: Operating Model</vt:lpstr>
      <vt:lpstr>Financial Models: Working Capital Model</vt:lpstr>
      <vt:lpstr>Financial Models: Financing Model</vt:lpstr>
      <vt:lpstr>AI Operating Model: Scalability Analysis</vt:lpstr>
      <vt:lpstr>AI Operating Model: Viability &amp; Sustainability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382</cp:revision>
  <dcterms:modified xsi:type="dcterms:W3CDTF">2023-08-01T01:24:03Z</dcterms:modified>
</cp:coreProperties>
</file>