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86" r:id="rId3"/>
    <p:sldId id="297" r:id="rId4"/>
    <p:sldId id="298" r:id="rId5"/>
    <p:sldId id="296" r:id="rId6"/>
    <p:sldId id="295" r:id="rId7"/>
    <p:sldId id="287" r:id="rId8"/>
    <p:sldId id="294" r:id="rId9"/>
    <p:sldId id="288" r:id="rId10"/>
    <p:sldId id="289" r:id="rId11"/>
    <p:sldId id="290" r:id="rId12"/>
    <p:sldId id="291" r:id="rId13"/>
    <p:sldId id="292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oppins SemiBold" panose="00000700000000000000" pitchFamily="2" charset="0"/>
      <p:regular r:id="rId24"/>
      <p:bold r:id="rId25"/>
      <p:italic r:id="rId26"/>
      <p:boldItalic r:id="rId27"/>
    </p:embeddedFont>
    <p:embeddedFont>
      <p:font typeface="PT Sans" panose="020B0503020203020204" pitchFamily="34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4626" autoAdjust="0"/>
  </p:normalViewPr>
  <p:slideViewPr>
    <p:cSldViewPr snapToGrid="0">
      <p:cViewPr varScale="1">
        <p:scale>
          <a:sx n="128" d="100"/>
          <a:sy n="128" d="100"/>
        </p:scale>
        <p:origin x="11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84233f2b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84233f2b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c0804df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c0804df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One of the experiments we need to run to improve our operations is to [click] develop a systematic approach to collecting and analyzing customer feedback to identify areas for improvement, and tailor our services accordingly [pause] In addition [pause] we need [click] to test different scheduling options to determine the optimal timing for providing lawn mowing services [pause] to identify the preferred time slots that align with customers’ needs and preferences. [pause] lastly [pause] we need to test and evaluate the use of new equipment or technologies that could improve efficiency and quality that will streamline operations and enhance customer experience accordingly</a:t>
            </a:r>
          </a:p>
        </p:txBody>
      </p:sp>
    </p:spTree>
    <p:extLst>
      <p:ext uri="{BB962C8B-B14F-4D97-AF65-F5344CB8AC3E}">
        <p14:creationId xmlns:p14="http://schemas.microsoft.com/office/powerpoint/2010/main" val="2712365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c0804df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c0804df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One of the resources that Lawn Buddy needs [pause] is to [click] invest in high-quality lawn mowing equipment [pause] in addition to [click] having the necessary insurance coverage [pause] and obtaining any required licenses or permits needed [pause] to operate lawn mowing services legally in the area.[pause]lastly[pause] we will need to allocate resources [click] for ongoing training and education[pause] to stay updated on the latest lawn care practices, safety guidelines, and government regulations</a:t>
            </a:r>
          </a:p>
        </p:txBody>
      </p:sp>
    </p:spTree>
    <p:extLst>
      <p:ext uri="{BB962C8B-B14F-4D97-AF65-F5344CB8AC3E}">
        <p14:creationId xmlns:p14="http://schemas.microsoft.com/office/powerpoint/2010/main" val="2455156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c0804df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c0804df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 order to enhance Lawn Buddy, we need to [pause][click] explore mobile apps and online platforms that can enhance customer experience and provide a user-friendly interface [pause] for managing service requests and payments [pause] we will also need to [pause][click] implement performance tracking and analytics tools [pause] to monitor key metrics that can provide insights into our business's performance [pause] and help us make data-driven decisions [pause] lastly [pause] we need to [click] search for digital marketing solutions that can help us improve our online presence [pause] reach a wider audience [pause] and attract potential customers [pause][pause] 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276199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c0804df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c0804df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4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c0804df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c0804df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c0804df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c0804df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54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c0804df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c0804df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 am building an AI venture concept for [pause][click] a lawn service startup company called [pause][click] Lawn Buddy [pause] that allows [click] lawn owners to input information about their lawn [pause] to help determining the type of service the lawn needs [pause][click] then customers will be able to schedule and confirm their lawn service appointment[pause]</a:t>
            </a:r>
          </a:p>
        </p:txBody>
      </p:sp>
    </p:spTree>
    <p:extLst>
      <p:ext uri="{BB962C8B-B14F-4D97-AF65-F5344CB8AC3E}">
        <p14:creationId xmlns:p14="http://schemas.microsoft.com/office/powerpoint/2010/main" val="2641951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c0804df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c0804df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Common beliefs associated with lawn mowing services include [click][pause] expertise and professionalism where many people believe that hiring a lawn mowing service [pause]ensures that professionals with expertise in lawn care [pause] will handle the task effectively and efficiently [pause] another belief is that [pause] hiring a lawn mowing service [click] saves time especially for people having busy lives and not having the time or energy [pause] to dedicate to regular lawn maintenance [pause] Lawn mowing services are also often believed to have access to [click] the proper equipment and tools required for efficient and high-quality lawn care. [pause] lastly lawn mowing services are expected to provide consistent and regular maintenance schedules [pause] which is believed to promote the health and appearance of the lawn</a:t>
            </a:r>
          </a:p>
        </p:txBody>
      </p:sp>
    </p:spTree>
    <p:extLst>
      <p:ext uri="{BB962C8B-B14F-4D97-AF65-F5344CB8AC3E}">
        <p14:creationId xmlns:p14="http://schemas.microsoft.com/office/powerpoint/2010/main" val="42043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c0804df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c0804df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One of the uncommon beliefs associated with lawn mowing services [pause] is that some people believe that the act of mowing the lawn [click][pause] can create positive energy flow or remove negative energies from the environment. [pause] Some individuals also may believe that mowing the lawn during [click] specific lunar phases can yield better results in terms of growth, health, or overall energy balance [pause] lastly [pause] some individuals may hire lawn mowing services [click] that use eco-friendly practices [pause] to minimize noise, air pollution, or harm to beneficial insects and wildlife</a:t>
            </a:r>
          </a:p>
        </p:txBody>
      </p:sp>
    </p:spTree>
    <p:extLst>
      <p:ext uri="{BB962C8B-B14F-4D97-AF65-F5344CB8AC3E}">
        <p14:creationId xmlns:p14="http://schemas.microsoft.com/office/powerpoint/2010/main" val="143216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c0804df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c0804df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core problem associated with lawn mowing services is [click]"Meeting the Expectations of the Homeowner.“ [pause] Failure to meet these expectations can lead to frustration and a breakdown in the client-provider relationship.[pause] Therefore, addressing the core problem involves understanding and effectively fulfilling the specific needs and desires of the homeowner in terms of lawn mowing services.</a:t>
            </a:r>
            <a:endParaRPr lang="en-US" sz="11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37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c0804df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c0804df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lawn buddy however faces few subproblems [pause] for instance [pause] landscape maintenance [pause][click]involves multiple tasks [pause] that must be performed properly at the right time[pause] to avoid losing the advantage of natural process [pause][click]In addition[pause] scheduling and dispatching landscapers on time with the right equipment makes a big difference to operations and profitability [pause]Also [pause] since the business is seasonal[click] , keeping the equipment safe and in a ready-to-operate condition when the crew needs them at the job site [pause] is a challenge [pause] and requires proper usage and maintenance on a routine basis [pause] Lastly[pause][click] Green industry regulations [pause] whether it is related to the use of pesticides and fertilizers or the equipment and pollution levels [pause] is a big challenge for Lawn Buddy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6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3450" y="1767862"/>
            <a:ext cx="3910500" cy="18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53536" y="3820119"/>
            <a:ext cx="39105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54550" y="1883025"/>
            <a:ext cx="82788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2716300" y="2095925"/>
            <a:ext cx="4992900" cy="13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643400" y="3541275"/>
            <a:ext cx="58572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753050" y="3294944"/>
            <a:ext cx="56379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9550" y="1703638"/>
            <a:ext cx="6384900" cy="14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719900" y="1228725"/>
            <a:ext cx="7704000" cy="3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 flipH="1">
            <a:off x="4836750" y="1917675"/>
            <a:ext cx="32223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1">
  <p:cSld name="CUSTOM_6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833150" y="1445850"/>
            <a:ext cx="23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1"/>
          </p:nvPr>
        </p:nvSpPr>
        <p:spPr>
          <a:xfrm>
            <a:off x="937700" y="3630525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 idx="2"/>
          </p:nvPr>
        </p:nvSpPr>
        <p:spPr>
          <a:xfrm>
            <a:off x="3379875" y="1445850"/>
            <a:ext cx="23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3"/>
          </p:nvPr>
        </p:nvSpPr>
        <p:spPr>
          <a:xfrm>
            <a:off x="3484425" y="3630525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 idx="4"/>
          </p:nvPr>
        </p:nvSpPr>
        <p:spPr>
          <a:xfrm>
            <a:off x="5926600" y="1445850"/>
            <a:ext cx="23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5"/>
          </p:nvPr>
        </p:nvSpPr>
        <p:spPr>
          <a:xfrm>
            <a:off x="6031150" y="3630525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861799" y="1837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1"/>
          </p:nvPr>
        </p:nvSpPr>
        <p:spPr>
          <a:xfrm>
            <a:off x="861799" y="228003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 idx="2"/>
          </p:nvPr>
        </p:nvSpPr>
        <p:spPr>
          <a:xfrm>
            <a:off x="3579012" y="1837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3"/>
          </p:nvPr>
        </p:nvSpPr>
        <p:spPr>
          <a:xfrm>
            <a:off x="3579012" y="228003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idx="4"/>
          </p:nvPr>
        </p:nvSpPr>
        <p:spPr>
          <a:xfrm>
            <a:off x="861799" y="3664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5"/>
          </p:nvPr>
        </p:nvSpPr>
        <p:spPr>
          <a:xfrm>
            <a:off x="861799" y="4100948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 idx="6"/>
          </p:nvPr>
        </p:nvSpPr>
        <p:spPr>
          <a:xfrm>
            <a:off x="3579012" y="3664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7"/>
          </p:nvPr>
        </p:nvSpPr>
        <p:spPr>
          <a:xfrm>
            <a:off x="3579012" y="4100948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8"/>
          </p:nvPr>
        </p:nvSpPr>
        <p:spPr>
          <a:xfrm>
            <a:off x="6281400" y="1837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9"/>
          </p:nvPr>
        </p:nvSpPr>
        <p:spPr>
          <a:xfrm>
            <a:off x="6281400" y="228004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13"/>
          </p:nvPr>
        </p:nvSpPr>
        <p:spPr>
          <a:xfrm>
            <a:off x="6281400" y="36644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4"/>
          </p:nvPr>
        </p:nvSpPr>
        <p:spPr>
          <a:xfrm>
            <a:off x="6281400" y="4100957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 idx="2" hasCustomPrompt="1"/>
          </p:nvPr>
        </p:nvSpPr>
        <p:spPr>
          <a:xfrm>
            <a:off x="1026251" y="1339388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1"/>
          </p:nvPr>
        </p:nvSpPr>
        <p:spPr>
          <a:xfrm>
            <a:off x="1235725" y="216830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 idx="3" hasCustomPrompt="1"/>
          </p:nvPr>
        </p:nvSpPr>
        <p:spPr>
          <a:xfrm>
            <a:off x="5167463" y="1339388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5376976" y="216830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 idx="5" hasCustomPrompt="1"/>
          </p:nvPr>
        </p:nvSpPr>
        <p:spPr>
          <a:xfrm>
            <a:off x="1026251" y="3136425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4" name="Google Shape;134;p24"/>
          <p:cNvSpPr txBox="1">
            <a:spLocks noGrp="1"/>
          </p:cNvSpPr>
          <p:nvPr>
            <p:ph type="subTitle" idx="6"/>
          </p:nvPr>
        </p:nvSpPr>
        <p:spPr>
          <a:xfrm>
            <a:off x="1235725" y="394715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 idx="7" hasCustomPrompt="1"/>
          </p:nvPr>
        </p:nvSpPr>
        <p:spPr>
          <a:xfrm>
            <a:off x="5167463" y="3136425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8"/>
          </p:nvPr>
        </p:nvSpPr>
        <p:spPr>
          <a:xfrm>
            <a:off x="5376912" y="394715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720000" y="1308275"/>
            <a:ext cx="6606000" cy="1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2424600" y="507223"/>
            <a:ext cx="4294800" cy="10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2854650" y="1558696"/>
            <a:ext cx="3434700" cy="1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2378550" y="3566516"/>
            <a:ext cx="438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983400" y="2489600"/>
            <a:ext cx="44406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83400" y="524625"/>
            <a:ext cx="44406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83400" y="3903600"/>
            <a:ext cx="317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87725"/>
            <a:ext cx="7704000" cy="3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454550" y="1883025"/>
            <a:ext cx="82551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 flipH="1">
            <a:off x="2348238" y="2691005"/>
            <a:ext cx="44475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20000" y="1221150"/>
            <a:ext cx="426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20000" y="2240565"/>
            <a:ext cx="4268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20000" y="1174050"/>
            <a:ext cx="44604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454550" y="1883025"/>
            <a:ext cx="82296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1577850" y="2300443"/>
            <a:ext cx="5988300" cy="14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1577850" y="3615825"/>
            <a:ext cx="5988300" cy="49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2"/>
          </p:nvPr>
        </p:nvSpPr>
        <p:spPr>
          <a:xfrm>
            <a:off x="1972675" y="1682850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1972675" y="2315972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582650" y="1667500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/>
          </p:nvPr>
        </p:nvSpPr>
        <p:spPr>
          <a:xfrm>
            <a:off x="5875350" y="1682850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5875350" y="2315972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4485425" y="1667500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/>
          </p:nvPr>
        </p:nvSpPr>
        <p:spPr>
          <a:xfrm>
            <a:off x="1972675" y="3314221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1972675" y="3947343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582650" y="3298874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/>
          </p:nvPr>
        </p:nvSpPr>
        <p:spPr>
          <a:xfrm>
            <a:off x="5875350" y="3314221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5875350" y="3947343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485425" y="3298874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6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ctrTitle"/>
          </p:nvPr>
        </p:nvSpPr>
        <p:spPr>
          <a:xfrm>
            <a:off x="2616750" y="926775"/>
            <a:ext cx="3910500" cy="18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Lawn Buddy</a:t>
            </a:r>
            <a:endParaRPr sz="4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rgbClr val="38761D"/>
                </a:solidFill>
              </a:rPr>
              <a:t>“The cutting hedge technology”</a:t>
            </a:r>
            <a:endParaRPr sz="1000" i="1" dirty="0">
              <a:solidFill>
                <a:srgbClr val="38761D"/>
              </a:solidFill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1"/>
          </p:nvPr>
        </p:nvSpPr>
        <p:spPr>
          <a:xfrm>
            <a:off x="2510400" y="3426284"/>
            <a:ext cx="4123200" cy="1215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Gasser Ahmed</a:t>
            </a:r>
            <a:endParaRPr sz="14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MGT 5824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6/12/2023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516F04-B8DD-B0B8-155C-B26EF7815FB1}"/>
              </a:ext>
            </a:extLst>
          </p:cNvPr>
          <p:cNvSpPr txBox="1"/>
          <p:nvPr/>
        </p:nvSpPr>
        <p:spPr>
          <a:xfrm>
            <a:off x="1754562" y="2787475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Milestone #1: AI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Venture Concept Customer Discovery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451"/>
    </mc:Choice>
    <mc:Fallback xmlns="">
      <p:transition advTm="104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2765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Subproblems</a:t>
            </a:r>
            <a:endParaRPr dirty="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600" y="234850"/>
            <a:ext cx="886950" cy="8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20;p40">
            <a:extLst>
              <a:ext uri="{FF2B5EF4-FFF2-40B4-BE49-F238E27FC236}">
                <a16:creationId xmlns:a16="http://schemas.microsoft.com/office/drawing/2014/main" id="{448C6350-8F42-6761-1616-1181B6447F41}"/>
              </a:ext>
            </a:extLst>
          </p:cNvPr>
          <p:cNvSpPr/>
          <p:nvPr/>
        </p:nvSpPr>
        <p:spPr>
          <a:xfrm>
            <a:off x="3384550" y="1739175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Google Shape;322;p40">
            <a:extLst>
              <a:ext uri="{FF2B5EF4-FFF2-40B4-BE49-F238E27FC236}">
                <a16:creationId xmlns:a16="http://schemas.microsoft.com/office/drawing/2014/main" id="{E2D5D7AF-266C-9275-A0E4-36CAD08E86AB}"/>
              </a:ext>
            </a:extLst>
          </p:cNvPr>
          <p:cNvSpPr/>
          <p:nvPr/>
        </p:nvSpPr>
        <p:spPr>
          <a:xfrm>
            <a:off x="4969150" y="3263725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Google Shape;327;p40">
            <a:extLst>
              <a:ext uri="{FF2B5EF4-FFF2-40B4-BE49-F238E27FC236}">
                <a16:creationId xmlns:a16="http://schemas.microsoft.com/office/drawing/2014/main" id="{364B3581-4678-764F-31E8-7021EB4FE913}"/>
              </a:ext>
            </a:extLst>
          </p:cNvPr>
          <p:cNvSpPr txBox="1">
            <a:spLocks/>
          </p:cNvSpPr>
          <p:nvPr/>
        </p:nvSpPr>
        <p:spPr>
          <a:xfrm>
            <a:off x="720000" y="1651278"/>
            <a:ext cx="2594682" cy="102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603250" lvl="1" indent="0" algn="r">
              <a:spcBef>
                <a:spcPts val="0"/>
              </a:spcBef>
              <a:buSzPts val="1300"/>
              <a:buNone/>
            </a:pPr>
            <a:r>
              <a:rPr lang="en-US" kern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Tasks must be performed properly at the right time</a:t>
            </a:r>
          </a:p>
        </p:txBody>
      </p:sp>
      <p:cxnSp>
        <p:nvCxnSpPr>
          <p:cNvPr id="6" name="Google Shape;335;p40">
            <a:extLst>
              <a:ext uri="{FF2B5EF4-FFF2-40B4-BE49-F238E27FC236}">
                <a16:creationId xmlns:a16="http://schemas.microsoft.com/office/drawing/2014/main" id="{7A276608-839D-C3F6-4B3F-18E9FD04907B}"/>
              </a:ext>
            </a:extLst>
          </p:cNvPr>
          <p:cNvCxnSpPr>
            <a:stCxn id="13" idx="2"/>
            <a:endCxn id="4" idx="0"/>
          </p:cNvCxnSpPr>
          <p:nvPr/>
        </p:nvCxnSpPr>
        <p:spPr>
          <a:xfrm>
            <a:off x="5352250" y="2501175"/>
            <a:ext cx="0" cy="7625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31;p40">
            <a:extLst>
              <a:ext uri="{FF2B5EF4-FFF2-40B4-BE49-F238E27FC236}">
                <a16:creationId xmlns:a16="http://schemas.microsoft.com/office/drawing/2014/main" id="{A9ECD1D7-3674-CEFF-C164-1848F799FB07}"/>
              </a:ext>
            </a:extLst>
          </p:cNvPr>
          <p:cNvSpPr txBox="1">
            <a:spLocks/>
          </p:cNvSpPr>
          <p:nvPr/>
        </p:nvSpPr>
        <p:spPr>
          <a:xfrm>
            <a:off x="5648074" y="3171781"/>
            <a:ext cx="2415300" cy="835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</a:t>
            </a:r>
            <a:r>
              <a:rPr lang="en-US" kern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eeping the equipment safe and in a ready-to-operate condition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D5F6FB-18F4-BB49-15EF-38542BBE2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198" y="1932723"/>
            <a:ext cx="374904" cy="37490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C4C72F2-52D3-33A7-EFF2-F0494E58525E}"/>
              </a:ext>
            </a:extLst>
          </p:cNvPr>
          <p:cNvGrpSpPr/>
          <p:nvPr/>
        </p:nvGrpSpPr>
        <p:grpSpPr>
          <a:xfrm>
            <a:off x="4150750" y="1651278"/>
            <a:ext cx="3913850" cy="886950"/>
            <a:chOff x="4150750" y="1651278"/>
            <a:chExt cx="3913850" cy="886950"/>
          </a:xfrm>
        </p:grpSpPr>
        <p:cxnSp>
          <p:nvCxnSpPr>
            <p:cNvPr id="10" name="Google Shape;334;p40">
              <a:extLst>
                <a:ext uri="{FF2B5EF4-FFF2-40B4-BE49-F238E27FC236}">
                  <a16:creationId xmlns:a16="http://schemas.microsoft.com/office/drawing/2014/main" id="{422C2D5D-99A7-1998-BFC5-4D31241197C0}"/>
                </a:ext>
              </a:extLst>
            </p:cNvPr>
            <p:cNvCxnSpPr>
              <a:cxnSpLocks/>
              <a:stCxn id="3" idx="3"/>
              <a:endCxn id="13" idx="1"/>
            </p:cNvCxnSpPr>
            <p:nvPr/>
          </p:nvCxnSpPr>
          <p:spPr>
            <a:xfrm>
              <a:off x="4150750" y="2120175"/>
              <a:ext cx="81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331;p40">
              <a:extLst>
                <a:ext uri="{FF2B5EF4-FFF2-40B4-BE49-F238E27FC236}">
                  <a16:creationId xmlns:a16="http://schemas.microsoft.com/office/drawing/2014/main" id="{BB3F11AA-E205-8E25-2D85-8AFD6A33912D}"/>
                </a:ext>
              </a:extLst>
            </p:cNvPr>
            <p:cNvSpPr txBox="1">
              <a:spLocks/>
            </p:cNvSpPr>
            <p:nvPr/>
          </p:nvSpPr>
          <p:spPr>
            <a:xfrm>
              <a:off x="5649300" y="1651278"/>
              <a:ext cx="2415300" cy="88695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46050" lvl="0">
                <a:buSzPts val="1300"/>
              </a:pP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Scheduling and dispatching landscapers on time with the right equipment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2C088D-B1E4-1B3A-5DFD-9A9C7191AF21}"/>
                </a:ext>
              </a:extLst>
            </p:cNvPr>
            <p:cNvGrpSpPr/>
            <p:nvPr/>
          </p:nvGrpSpPr>
          <p:grpSpPr>
            <a:xfrm>
              <a:off x="4969150" y="1739175"/>
              <a:ext cx="766200" cy="762000"/>
              <a:chOff x="4969150" y="1739175"/>
              <a:chExt cx="766200" cy="762000"/>
            </a:xfrm>
          </p:grpSpPr>
          <p:sp>
            <p:nvSpPr>
              <p:cNvPr id="13" name="Google Shape;321;p40">
                <a:extLst>
                  <a:ext uri="{FF2B5EF4-FFF2-40B4-BE49-F238E27FC236}">
                    <a16:creationId xmlns:a16="http://schemas.microsoft.com/office/drawing/2014/main" id="{B25651E0-ABDE-84D7-A6DA-A19AE9E05C82}"/>
                  </a:ext>
                </a:extLst>
              </p:cNvPr>
              <p:cNvSpPr/>
              <p:nvPr/>
            </p:nvSpPr>
            <p:spPr>
              <a:xfrm>
                <a:off x="4969150" y="1739175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A66D0CF-A591-4E13-FD20-2D4B3D3E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0105" y="1932723"/>
                <a:ext cx="374904" cy="374904"/>
              </a:xfrm>
              <a:prstGeom prst="rect">
                <a:avLst/>
              </a:prstGeom>
            </p:spPr>
          </p:pic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634833D-0A44-83C4-6BBF-280C29694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4798" y="3457273"/>
            <a:ext cx="374904" cy="37490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E2D03B5-E6CA-1888-614B-DD224FCE2F56}"/>
              </a:ext>
            </a:extLst>
          </p:cNvPr>
          <p:cNvGrpSpPr/>
          <p:nvPr/>
        </p:nvGrpSpPr>
        <p:grpSpPr>
          <a:xfrm>
            <a:off x="899382" y="2501175"/>
            <a:ext cx="4069768" cy="1801710"/>
            <a:chOff x="899382" y="2501175"/>
            <a:chExt cx="4069768" cy="1801710"/>
          </a:xfrm>
        </p:grpSpPr>
        <p:cxnSp>
          <p:nvCxnSpPr>
            <p:cNvPr id="17" name="Google Shape;333;p40">
              <a:extLst>
                <a:ext uri="{FF2B5EF4-FFF2-40B4-BE49-F238E27FC236}">
                  <a16:creationId xmlns:a16="http://schemas.microsoft.com/office/drawing/2014/main" id="{B3CA9B32-8778-7310-31CC-57C65A8410B1}"/>
                </a:ext>
              </a:extLst>
            </p:cNvPr>
            <p:cNvCxnSpPr>
              <a:cxnSpLocks/>
              <a:stCxn id="21" idx="0"/>
              <a:endCxn id="3" idx="2"/>
            </p:cNvCxnSpPr>
            <p:nvPr/>
          </p:nvCxnSpPr>
          <p:spPr>
            <a:xfrm flipV="1">
              <a:off x="3767650" y="2501175"/>
              <a:ext cx="0" cy="7625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336;p40">
              <a:extLst>
                <a:ext uri="{FF2B5EF4-FFF2-40B4-BE49-F238E27FC236}">
                  <a16:creationId xmlns:a16="http://schemas.microsoft.com/office/drawing/2014/main" id="{1BD1DD6A-191D-9374-E3C2-2B7F76FEC07B}"/>
                </a:ext>
              </a:extLst>
            </p:cNvPr>
            <p:cNvCxnSpPr>
              <a:stCxn id="4" idx="1"/>
              <a:endCxn id="21" idx="3"/>
            </p:cNvCxnSpPr>
            <p:nvPr/>
          </p:nvCxnSpPr>
          <p:spPr>
            <a:xfrm flipH="1">
              <a:off x="4150750" y="3644725"/>
              <a:ext cx="81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331;p40">
              <a:extLst>
                <a:ext uri="{FF2B5EF4-FFF2-40B4-BE49-F238E27FC236}">
                  <a16:creationId xmlns:a16="http://schemas.microsoft.com/office/drawing/2014/main" id="{35006802-A60B-A8C5-F353-3931098120F8}"/>
                </a:ext>
              </a:extLst>
            </p:cNvPr>
            <p:cNvSpPr txBox="1">
              <a:spLocks/>
            </p:cNvSpPr>
            <p:nvPr/>
          </p:nvSpPr>
          <p:spPr>
            <a:xfrm>
              <a:off x="899382" y="3069485"/>
              <a:ext cx="2415300" cy="1233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46050" lvl="0" algn="r">
                <a:buSzPts val="1300"/>
              </a:pP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Green industry regulations at state and municipality levels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07C7FD-82FA-84C6-1BBB-3042373848E2}"/>
                </a:ext>
              </a:extLst>
            </p:cNvPr>
            <p:cNvGrpSpPr/>
            <p:nvPr/>
          </p:nvGrpSpPr>
          <p:grpSpPr>
            <a:xfrm>
              <a:off x="3384550" y="3263725"/>
              <a:ext cx="766200" cy="762000"/>
              <a:chOff x="3384550" y="3263725"/>
              <a:chExt cx="766200" cy="762000"/>
            </a:xfrm>
          </p:grpSpPr>
          <p:sp>
            <p:nvSpPr>
              <p:cNvPr id="21" name="Google Shape;323;p40">
                <a:extLst>
                  <a:ext uri="{FF2B5EF4-FFF2-40B4-BE49-F238E27FC236}">
                    <a16:creationId xmlns:a16="http://schemas.microsoft.com/office/drawing/2014/main" id="{738B1025-0077-B0D8-B974-CA81C1404398}"/>
                  </a:ext>
                </a:extLst>
              </p:cNvPr>
              <p:cNvSpPr/>
              <p:nvPr/>
            </p:nvSpPr>
            <p:spPr>
              <a:xfrm>
                <a:off x="3384550" y="3263725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E4C4EEB-A50A-2257-1D73-9DA5E4C41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80198" y="3452813"/>
                <a:ext cx="374904" cy="374904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2063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328"/>
    </mc:Choice>
    <mc:Fallback xmlns="">
      <p:transition advTm="48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2765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Actions: Run Experiments</a:t>
            </a:r>
            <a:endParaRPr dirty="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600" y="234850"/>
            <a:ext cx="886950" cy="8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2;p36">
            <a:extLst>
              <a:ext uri="{FF2B5EF4-FFF2-40B4-BE49-F238E27FC236}">
                <a16:creationId xmlns:a16="http://schemas.microsoft.com/office/drawing/2014/main" id="{02F59B69-37DA-D112-FC5D-D91863A8D216}"/>
              </a:ext>
            </a:extLst>
          </p:cNvPr>
          <p:cNvSpPr/>
          <p:nvPr/>
        </p:nvSpPr>
        <p:spPr>
          <a:xfrm>
            <a:off x="4322539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33;p36">
            <a:extLst>
              <a:ext uri="{FF2B5EF4-FFF2-40B4-BE49-F238E27FC236}">
                <a16:creationId xmlns:a16="http://schemas.microsoft.com/office/drawing/2014/main" id="{905D9034-27AC-1E54-8D4A-48C86C2DF5FA}"/>
              </a:ext>
            </a:extLst>
          </p:cNvPr>
          <p:cNvSpPr/>
          <p:nvPr/>
        </p:nvSpPr>
        <p:spPr>
          <a:xfrm>
            <a:off x="7268491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F9E3BFF-7D8B-E522-602A-91E2B9581C9D}"/>
              </a:ext>
            </a:extLst>
          </p:cNvPr>
          <p:cNvGrpSpPr/>
          <p:nvPr/>
        </p:nvGrpSpPr>
        <p:grpSpPr>
          <a:xfrm>
            <a:off x="705425" y="1794338"/>
            <a:ext cx="7721275" cy="2229946"/>
            <a:chOff x="705425" y="1794338"/>
            <a:chExt cx="7721275" cy="222994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C1F471-E7A6-E4E5-7B38-0799E44E492D}"/>
                </a:ext>
              </a:extLst>
            </p:cNvPr>
            <p:cNvGrpSpPr/>
            <p:nvPr/>
          </p:nvGrpSpPr>
          <p:grpSpPr>
            <a:xfrm>
              <a:off x="705425" y="1794338"/>
              <a:ext cx="7721275" cy="2229946"/>
              <a:chOff x="705425" y="1794338"/>
              <a:chExt cx="7721275" cy="2229946"/>
            </a:xfrm>
          </p:grpSpPr>
          <p:sp>
            <p:nvSpPr>
              <p:cNvPr id="28" name="Google Shape;234;p36">
                <a:extLst>
                  <a:ext uri="{FF2B5EF4-FFF2-40B4-BE49-F238E27FC236}">
                    <a16:creationId xmlns:a16="http://schemas.microsoft.com/office/drawing/2014/main" id="{DF86E1D1-40DD-CEA4-41D5-CA0378F16410}"/>
                  </a:ext>
                </a:extLst>
              </p:cNvPr>
              <p:cNvSpPr/>
              <p:nvPr/>
            </p:nvSpPr>
            <p:spPr>
              <a:xfrm>
                <a:off x="1243725" y="1794338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39;p36">
                <a:extLst>
                  <a:ext uri="{FF2B5EF4-FFF2-40B4-BE49-F238E27FC236}">
                    <a16:creationId xmlns:a16="http://schemas.microsoft.com/office/drawing/2014/main" id="{E7867731-9081-C48A-8A82-F7DC41C8C574}"/>
                  </a:ext>
                </a:extLst>
              </p:cNvPr>
              <p:cNvSpPr txBox="1"/>
              <p:nvPr/>
            </p:nvSpPr>
            <p:spPr>
              <a:xfrm>
                <a:off x="705425" y="3214884"/>
                <a:ext cx="1843200" cy="8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US" dirty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Customer Feedback Experiment</a:t>
                </a:r>
              </a:p>
            </p:txBody>
          </p:sp>
          <p:cxnSp>
            <p:nvCxnSpPr>
              <p:cNvPr id="30" name="Google Shape;246;p36">
                <a:extLst>
                  <a:ext uri="{FF2B5EF4-FFF2-40B4-BE49-F238E27FC236}">
                    <a16:creationId xmlns:a16="http://schemas.microsoft.com/office/drawing/2014/main" id="{344EBBF6-2280-B065-B0AE-BFAEC0648176}"/>
                  </a:ext>
                </a:extLst>
              </p:cNvPr>
              <p:cNvCxnSpPr/>
              <p:nvPr/>
            </p:nvCxnSpPr>
            <p:spPr>
              <a:xfrm>
                <a:off x="717300" y="2828581"/>
                <a:ext cx="770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247;p36">
                <a:extLst>
                  <a:ext uri="{FF2B5EF4-FFF2-40B4-BE49-F238E27FC236}">
                    <a16:creationId xmlns:a16="http://schemas.microsoft.com/office/drawing/2014/main" id="{43542542-3FA8-026A-45D0-71CB64CB9195}"/>
                  </a:ext>
                </a:extLst>
              </p:cNvPr>
              <p:cNvCxnSpPr/>
              <p:nvPr/>
            </p:nvCxnSpPr>
            <p:spPr>
              <a:xfrm flipH="1">
                <a:off x="1626713" y="2556313"/>
                <a:ext cx="600" cy="54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4BE3347-164F-1E2A-9804-611DA4F84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9261" y="1987874"/>
              <a:ext cx="374904" cy="374904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B08B7DA-155F-F9C5-65A8-7C2D368E3499}"/>
              </a:ext>
            </a:extLst>
          </p:cNvPr>
          <p:cNvGrpSpPr/>
          <p:nvPr/>
        </p:nvGrpSpPr>
        <p:grpSpPr>
          <a:xfrm>
            <a:off x="3610800" y="1794338"/>
            <a:ext cx="1922100" cy="2229946"/>
            <a:chOff x="3610800" y="1794338"/>
            <a:chExt cx="1922100" cy="222994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0F4CCD8-7FD2-7D7A-213C-9CF4B880EFD7}"/>
                </a:ext>
              </a:extLst>
            </p:cNvPr>
            <p:cNvGrpSpPr/>
            <p:nvPr/>
          </p:nvGrpSpPr>
          <p:grpSpPr>
            <a:xfrm>
              <a:off x="3610800" y="1794338"/>
              <a:ext cx="1922100" cy="2229946"/>
              <a:chOff x="3610800" y="1794338"/>
              <a:chExt cx="1922100" cy="2229946"/>
            </a:xfrm>
          </p:grpSpPr>
          <p:sp>
            <p:nvSpPr>
              <p:cNvPr id="35" name="Google Shape;235;p36">
                <a:extLst>
                  <a:ext uri="{FF2B5EF4-FFF2-40B4-BE49-F238E27FC236}">
                    <a16:creationId xmlns:a16="http://schemas.microsoft.com/office/drawing/2014/main" id="{1A616C98-CBA1-B2BF-22DA-D7892B52D273}"/>
                  </a:ext>
                </a:extLst>
              </p:cNvPr>
              <p:cNvSpPr/>
              <p:nvPr/>
            </p:nvSpPr>
            <p:spPr>
              <a:xfrm>
                <a:off x="4189213" y="1794338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41;p36">
                <a:extLst>
                  <a:ext uri="{FF2B5EF4-FFF2-40B4-BE49-F238E27FC236}">
                    <a16:creationId xmlns:a16="http://schemas.microsoft.com/office/drawing/2014/main" id="{487EDBBF-454F-6C39-AEF7-AA1D8FC0DCF9}"/>
                  </a:ext>
                </a:extLst>
              </p:cNvPr>
              <p:cNvSpPr txBox="1"/>
              <p:nvPr/>
            </p:nvSpPr>
            <p:spPr>
              <a:xfrm>
                <a:off x="3610800" y="3214884"/>
                <a:ext cx="1922100" cy="8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US" dirty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Service Timing Experiment</a:t>
                </a:r>
              </a:p>
            </p:txBody>
          </p:sp>
          <p:cxnSp>
            <p:nvCxnSpPr>
              <p:cNvPr id="37" name="Google Shape;244;p36">
                <a:extLst>
                  <a:ext uri="{FF2B5EF4-FFF2-40B4-BE49-F238E27FC236}">
                    <a16:creationId xmlns:a16="http://schemas.microsoft.com/office/drawing/2014/main" id="{7D5DC0C8-2CE6-38F0-505C-C0FA1E4147F8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 flipH="1">
                <a:off x="4571713" y="2556338"/>
                <a:ext cx="600" cy="54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C622940-3C07-D29E-2E48-FF4EB4E6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4261" y="1982553"/>
              <a:ext cx="374904" cy="374904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2AFFB0E-DBA6-B5BD-DEF7-D1D6F6A89010}"/>
              </a:ext>
            </a:extLst>
          </p:cNvPr>
          <p:cNvGrpSpPr/>
          <p:nvPr/>
        </p:nvGrpSpPr>
        <p:grpSpPr>
          <a:xfrm>
            <a:off x="6640579" y="1794338"/>
            <a:ext cx="1753800" cy="2229945"/>
            <a:chOff x="6640579" y="1794338"/>
            <a:chExt cx="1753800" cy="22299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EE992DE-00EB-01C8-A14D-7534722E957C}"/>
                </a:ext>
              </a:extLst>
            </p:cNvPr>
            <p:cNvGrpSpPr/>
            <p:nvPr/>
          </p:nvGrpSpPr>
          <p:grpSpPr>
            <a:xfrm>
              <a:off x="6640579" y="1794338"/>
              <a:ext cx="1753800" cy="2229945"/>
              <a:chOff x="6640579" y="1794338"/>
              <a:chExt cx="1753800" cy="2229945"/>
            </a:xfrm>
          </p:grpSpPr>
          <p:sp>
            <p:nvSpPr>
              <p:cNvPr id="41" name="Google Shape;236;p36">
                <a:extLst>
                  <a:ext uri="{FF2B5EF4-FFF2-40B4-BE49-F238E27FC236}">
                    <a16:creationId xmlns:a16="http://schemas.microsoft.com/office/drawing/2014/main" id="{D9AB7955-BAC5-CD49-BA3B-6398F527C3D8}"/>
                  </a:ext>
                </a:extLst>
              </p:cNvPr>
              <p:cNvSpPr/>
              <p:nvPr/>
            </p:nvSpPr>
            <p:spPr>
              <a:xfrm>
                <a:off x="7134213" y="1794338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43;p36">
                <a:extLst>
                  <a:ext uri="{FF2B5EF4-FFF2-40B4-BE49-F238E27FC236}">
                    <a16:creationId xmlns:a16="http://schemas.microsoft.com/office/drawing/2014/main" id="{7E2B6644-AE79-B286-6338-19175A72FE58}"/>
                  </a:ext>
                </a:extLst>
              </p:cNvPr>
              <p:cNvSpPr txBox="1"/>
              <p:nvPr/>
            </p:nvSpPr>
            <p:spPr>
              <a:xfrm>
                <a:off x="6640579" y="3214890"/>
                <a:ext cx="1753800" cy="809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US" dirty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Equipment and Technology Experiment</a:t>
                </a:r>
              </a:p>
            </p:txBody>
          </p:sp>
          <p:cxnSp>
            <p:nvCxnSpPr>
              <p:cNvPr id="43" name="Google Shape;245;p36">
                <a:extLst>
                  <a:ext uri="{FF2B5EF4-FFF2-40B4-BE49-F238E27FC236}">
                    <a16:creationId xmlns:a16="http://schemas.microsoft.com/office/drawing/2014/main" id="{FD5077C2-78EA-3BBA-68D0-249A1AC97BBB}"/>
                  </a:ext>
                </a:extLst>
              </p:cNvPr>
              <p:cNvCxnSpPr>
                <a:cxnSpLocks/>
                <a:stCxn id="41" idx="2"/>
              </p:cNvCxnSpPr>
              <p:nvPr/>
            </p:nvCxnSpPr>
            <p:spPr>
              <a:xfrm>
                <a:off x="7517313" y="2556338"/>
                <a:ext cx="600" cy="54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64420D4-B9E8-3B8C-DCC9-BA3C6D641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29835" y="1982553"/>
              <a:ext cx="374904" cy="37490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2248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574"/>
    </mc:Choice>
    <mc:Fallback xmlns="">
      <p:transition advTm="38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2765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Actions: Shop for Resources</a:t>
            </a:r>
            <a:endParaRPr dirty="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600" y="234850"/>
            <a:ext cx="886950" cy="8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32;p36">
            <a:extLst>
              <a:ext uri="{FF2B5EF4-FFF2-40B4-BE49-F238E27FC236}">
                <a16:creationId xmlns:a16="http://schemas.microsoft.com/office/drawing/2014/main" id="{24854453-6D85-1662-079B-1B44DEA8666A}"/>
              </a:ext>
            </a:extLst>
          </p:cNvPr>
          <p:cNvSpPr/>
          <p:nvPr/>
        </p:nvSpPr>
        <p:spPr>
          <a:xfrm>
            <a:off x="4322539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33;p36">
            <a:extLst>
              <a:ext uri="{FF2B5EF4-FFF2-40B4-BE49-F238E27FC236}">
                <a16:creationId xmlns:a16="http://schemas.microsoft.com/office/drawing/2014/main" id="{68178AA5-E083-B38D-9005-7EF6B39FC6C5}"/>
              </a:ext>
            </a:extLst>
          </p:cNvPr>
          <p:cNvSpPr/>
          <p:nvPr/>
        </p:nvSpPr>
        <p:spPr>
          <a:xfrm>
            <a:off x="7268491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FDF96E-D7DE-AE4C-4311-ABE6BE6B63E9}"/>
              </a:ext>
            </a:extLst>
          </p:cNvPr>
          <p:cNvGrpSpPr/>
          <p:nvPr/>
        </p:nvGrpSpPr>
        <p:grpSpPr>
          <a:xfrm>
            <a:off x="705425" y="1794338"/>
            <a:ext cx="7721275" cy="2229946"/>
            <a:chOff x="705425" y="1794338"/>
            <a:chExt cx="7721275" cy="222994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340305B-B336-DEE7-24B4-C22E928BED70}"/>
                </a:ext>
              </a:extLst>
            </p:cNvPr>
            <p:cNvGrpSpPr/>
            <p:nvPr/>
          </p:nvGrpSpPr>
          <p:grpSpPr>
            <a:xfrm>
              <a:off x="705425" y="1794338"/>
              <a:ext cx="7721275" cy="2229946"/>
              <a:chOff x="705425" y="1794338"/>
              <a:chExt cx="7721275" cy="2229946"/>
            </a:xfrm>
          </p:grpSpPr>
          <p:sp>
            <p:nvSpPr>
              <p:cNvPr id="11" name="Google Shape;234;p36">
                <a:extLst>
                  <a:ext uri="{FF2B5EF4-FFF2-40B4-BE49-F238E27FC236}">
                    <a16:creationId xmlns:a16="http://schemas.microsoft.com/office/drawing/2014/main" id="{55C1B89F-8126-3565-43BD-543A28E6B645}"/>
                  </a:ext>
                </a:extLst>
              </p:cNvPr>
              <p:cNvSpPr/>
              <p:nvPr/>
            </p:nvSpPr>
            <p:spPr>
              <a:xfrm>
                <a:off x="1243725" y="1794338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39;p36">
                <a:extLst>
                  <a:ext uri="{FF2B5EF4-FFF2-40B4-BE49-F238E27FC236}">
                    <a16:creationId xmlns:a16="http://schemas.microsoft.com/office/drawing/2014/main" id="{F71D183E-1174-101F-B21E-97D18414FC4C}"/>
                  </a:ext>
                </a:extLst>
              </p:cNvPr>
              <p:cNvSpPr txBox="1"/>
              <p:nvPr/>
            </p:nvSpPr>
            <p:spPr>
              <a:xfrm>
                <a:off x="705425" y="3214884"/>
                <a:ext cx="1843200" cy="8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US" dirty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Lawn Mowing Equipment</a:t>
                </a:r>
              </a:p>
            </p:txBody>
          </p:sp>
          <p:cxnSp>
            <p:nvCxnSpPr>
              <p:cNvPr id="13" name="Google Shape;246;p36">
                <a:extLst>
                  <a:ext uri="{FF2B5EF4-FFF2-40B4-BE49-F238E27FC236}">
                    <a16:creationId xmlns:a16="http://schemas.microsoft.com/office/drawing/2014/main" id="{42ABFF35-E129-FF6C-B8A5-82AD54055529}"/>
                  </a:ext>
                </a:extLst>
              </p:cNvPr>
              <p:cNvCxnSpPr/>
              <p:nvPr/>
            </p:nvCxnSpPr>
            <p:spPr>
              <a:xfrm>
                <a:off x="717300" y="2828581"/>
                <a:ext cx="770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247;p36">
                <a:extLst>
                  <a:ext uri="{FF2B5EF4-FFF2-40B4-BE49-F238E27FC236}">
                    <a16:creationId xmlns:a16="http://schemas.microsoft.com/office/drawing/2014/main" id="{56F49AC8-068D-568D-5924-A0BAEEE90666}"/>
                  </a:ext>
                </a:extLst>
              </p:cNvPr>
              <p:cNvCxnSpPr/>
              <p:nvPr/>
            </p:nvCxnSpPr>
            <p:spPr>
              <a:xfrm flipH="1">
                <a:off x="1626713" y="2556313"/>
                <a:ext cx="600" cy="54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1608D46-A0D2-1067-6F68-37D17A23B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9261" y="1987874"/>
              <a:ext cx="374904" cy="37490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A8B188-67B5-E84E-9DC3-DB3563CAB02C}"/>
              </a:ext>
            </a:extLst>
          </p:cNvPr>
          <p:cNvGrpSpPr/>
          <p:nvPr/>
        </p:nvGrpSpPr>
        <p:grpSpPr>
          <a:xfrm>
            <a:off x="3610800" y="1794338"/>
            <a:ext cx="1922100" cy="2229946"/>
            <a:chOff x="3610800" y="1794338"/>
            <a:chExt cx="1922100" cy="22299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0D3FA1-1C80-BB24-BE86-A2F10786E758}"/>
                </a:ext>
              </a:extLst>
            </p:cNvPr>
            <p:cNvGrpSpPr/>
            <p:nvPr/>
          </p:nvGrpSpPr>
          <p:grpSpPr>
            <a:xfrm>
              <a:off x="3610800" y="1794338"/>
              <a:ext cx="1922100" cy="2229946"/>
              <a:chOff x="3610800" y="1794338"/>
              <a:chExt cx="1922100" cy="2229946"/>
            </a:xfrm>
          </p:grpSpPr>
          <p:sp>
            <p:nvSpPr>
              <p:cNvPr id="18" name="Google Shape;235;p36">
                <a:extLst>
                  <a:ext uri="{FF2B5EF4-FFF2-40B4-BE49-F238E27FC236}">
                    <a16:creationId xmlns:a16="http://schemas.microsoft.com/office/drawing/2014/main" id="{43C342CF-7EBF-AC4E-B179-886533C12305}"/>
                  </a:ext>
                </a:extLst>
              </p:cNvPr>
              <p:cNvSpPr/>
              <p:nvPr/>
            </p:nvSpPr>
            <p:spPr>
              <a:xfrm>
                <a:off x="4189213" y="1794338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41;p36">
                <a:extLst>
                  <a:ext uri="{FF2B5EF4-FFF2-40B4-BE49-F238E27FC236}">
                    <a16:creationId xmlns:a16="http://schemas.microsoft.com/office/drawing/2014/main" id="{7D2C8E4F-18E2-409F-8283-797510B4BD44}"/>
                  </a:ext>
                </a:extLst>
              </p:cNvPr>
              <p:cNvSpPr txBox="1"/>
              <p:nvPr/>
            </p:nvSpPr>
            <p:spPr>
              <a:xfrm>
                <a:off x="3610800" y="3214884"/>
                <a:ext cx="1922100" cy="8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US" dirty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Insurance and Licensing</a:t>
                </a:r>
              </a:p>
            </p:txBody>
          </p:sp>
          <p:cxnSp>
            <p:nvCxnSpPr>
              <p:cNvPr id="20" name="Google Shape;244;p36">
                <a:extLst>
                  <a:ext uri="{FF2B5EF4-FFF2-40B4-BE49-F238E27FC236}">
                    <a16:creationId xmlns:a16="http://schemas.microsoft.com/office/drawing/2014/main" id="{E222572E-FCB9-19C6-30F2-F692D8AADB7F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flipH="1">
                <a:off x="4571713" y="2556338"/>
                <a:ext cx="600" cy="54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A80AB60-A0C6-7A2A-2A34-0583F3D02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4261" y="1982553"/>
              <a:ext cx="374904" cy="37490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E4F595-BEDE-0770-308D-1AB302CDCFFD}"/>
              </a:ext>
            </a:extLst>
          </p:cNvPr>
          <p:cNvGrpSpPr/>
          <p:nvPr/>
        </p:nvGrpSpPr>
        <p:grpSpPr>
          <a:xfrm>
            <a:off x="6640579" y="1794338"/>
            <a:ext cx="1753800" cy="2229945"/>
            <a:chOff x="6640579" y="1794338"/>
            <a:chExt cx="1753800" cy="222994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CB994C7-998D-4D22-2940-FD1DC5BB9DBB}"/>
                </a:ext>
              </a:extLst>
            </p:cNvPr>
            <p:cNvGrpSpPr/>
            <p:nvPr/>
          </p:nvGrpSpPr>
          <p:grpSpPr>
            <a:xfrm>
              <a:off x="6640579" y="1794338"/>
              <a:ext cx="1753800" cy="2229945"/>
              <a:chOff x="6640579" y="1794338"/>
              <a:chExt cx="1753800" cy="2229945"/>
            </a:xfrm>
          </p:grpSpPr>
          <p:sp>
            <p:nvSpPr>
              <p:cNvPr id="24" name="Google Shape;236;p36">
                <a:extLst>
                  <a:ext uri="{FF2B5EF4-FFF2-40B4-BE49-F238E27FC236}">
                    <a16:creationId xmlns:a16="http://schemas.microsoft.com/office/drawing/2014/main" id="{31879B44-1580-318F-62D2-9BE551DAEC3F}"/>
                  </a:ext>
                </a:extLst>
              </p:cNvPr>
              <p:cNvSpPr/>
              <p:nvPr/>
            </p:nvSpPr>
            <p:spPr>
              <a:xfrm>
                <a:off x="7134213" y="1794338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43;p36">
                <a:extLst>
                  <a:ext uri="{FF2B5EF4-FFF2-40B4-BE49-F238E27FC236}">
                    <a16:creationId xmlns:a16="http://schemas.microsoft.com/office/drawing/2014/main" id="{DB114051-D8D2-8016-5634-1BCC996F22E0}"/>
                  </a:ext>
                </a:extLst>
              </p:cNvPr>
              <p:cNvSpPr txBox="1"/>
              <p:nvPr/>
            </p:nvSpPr>
            <p:spPr>
              <a:xfrm>
                <a:off x="6640579" y="3214890"/>
                <a:ext cx="1753800" cy="809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US" dirty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Training and Education</a:t>
                </a:r>
              </a:p>
            </p:txBody>
          </p:sp>
          <p:cxnSp>
            <p:nvCxnSpPr>
              <p:cNvPr id="26" name="Google Shape;245;p36">
                <a:extLst>
                  <a:ext uri="{FF2B5EF4-FFF2-40B4-BE49-F238E27FC236}">
                    <a16:creationId xmlns:a16="http://schemas.microsoft.com/office/drawing/2014/main" id="{AE0098BA-8502-863A-7247-9EAB54DC1376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>
              <a:xfrm>
                <a:off x="7517313" y="2556338"/>
                <a:ext cx="600" cy="54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FAA48D-DE07-A1BB-74EC-8AAD7D0C1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29835" y="1982553"/>
              <a:ext cx="374904" cy="37490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726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056"/>
    </mc:Choice>
    <mc:Fallback xmlns="">
      <p:transition advTm="290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2765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Actions: Search for Solutions</a:t>
            </a:r>
            <a:endParaRPr dirty="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600" y="234850"/>
            <a:ext cx="886950" cy="8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32;p36">
            <a:extLst>
              <a:ext uri="{FF2B5EF4-FFF2-40B4-BE49-F238E27FC236}">
                <a16:creationId xmlns:a16="http://schemas.microsoft.com/office/drawing/2014/main" id="{B760DD7D-8570-BBF6-D235-264DEE1275E1}"/>
              </a:ext>
            </a:extLst>
          </p:cNvPr>
          <p:cNvSpPr/>
          <p:nvPr/>
        </p:nvSpPr>
        <p:spPr>
          <a:xfrm>
            <a:off x="4322539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33;p36">
            <a:extLst>
              <a:ext uri="{FF2B5EF4-FFF2-40B4-BE49-F238E27FC236}">
                <a16:creationId xmlns:a16="http://schemas.microsoft.com/office/drawing/2014/main" id="{F12F5D12-3641-2D78-082C-0E3E9718C335}"/>
              </a:ext>
            </a:extLst>
          </p:cNvPr>
          <p:cNvSpPr/>
          <p:nvPr/>
        </p:nvSpPr>
        <p:spPr>
          <a:xfrm>
            <a:off x="7268491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1B823F-AFF3-953E-ED7A-927520F46CA9}"/>
              </a:ext>
            </a:extLst>
          </p:cNvPr>
          <p:cNvGrpSpPr/>
          <p:nvPr/>
        </p:nvGrpSpPr>
        <p:grpSpPr>
          <a:xfrm>
            <a:off x="705425" y="1794338"/>
            <a:ext cx="7721275" cy="2229946"/>
            <a:chOff x="705425" y="1794338"/>
            <a:chExt cx="7721275" cy="22299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3E2503-7860-8E64-D8ED-B7326A299283}"/>
                </a:ext>
              </a:extLst>
            </p:cNvPr>
            <p:cNvGrpSpPr/>
            <p:nvPr/>
          </p:nvGrpSpPr>
          <p:grpSpPr>
            <a:xfrm>
              <a:off x="705425" y="1794338"/>
              <a:ext cx="7721275" cy="2229946"/>
              <a:chOff x="705425" y="1794338"/>
              <a:chExt cx="7721275" cy="2229946"/>
            </a:xfrm>
          </p:grpSpPr>
          <p:sp>
            <p:nvSpPr>
              <p:cNvPr id="16" name="Google Shape;234;p36">
                <a:extLst>
                  <a:ext uri="{FF2B5EF4-FFF2-40B4-BE49-F238E27FC236}">
                    <a16:creationId xmlns:a16="http://schemas.microsoft.com/office/drawing/2014/main" id="{F7FB7765-3F58-FA79-573B-238A4A3AC77A}"/>
                  </a:ext>
                </a:extLst>
              </p:cNvPr>
              <p:cNvSpPr/>
              <p:nvPr/>
            </p:nvSpPr>
            <p:spPr>
              <a:xfrm>
                <a:off x="1243725" y="1794338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39;p36">
                <a:extLst>
                  <a:ext uri="{FF2B5EF4-FFF2-40B4-BE49-F238E27FC236}">
                    <a16:creationId xmlns:a16="http://schemas.microsoft.com/office/drawing/2014/main" id="{245A832D-F465-FBC7-56EC-3E5E8717D58D}"/>
                  </a:ext>
                </a:extLst>
              </p:cNvPr>
              <p:cNvSpPr txBox="1"/>
              <p:nvPr/>
            </p:nvSpPr>
            <p:spPr>
              <a:xfrm>
                <a:off x="705425" y="3214884"/>
                <a:ext cx="1843200" cy="8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US" dirty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Mobile Apps and Online Platforms </a:t>
                </a:r>
              </a:p>
            </p:txBody>
          </p:sp>
          <p:cxnSp>
            <p:nvCxnSpPr>
              <p:cNvPr id="18" name="Google Shape;246;p36">
                <a:extLst>
                  <a:ext uri="{FF2B5EF4-FFF2-40B4-BE49-F238E27FC236}">
                    <a16:creationId xmlns:a16="http://schemas.microsoft.com/office/drawing/2014/main" id="{7416231E-33ED-E4C9-EE2E-B889A0A5DF4C}"/>
                  </a:ext>
                </a:extLst>
              </p:cNvPr>
              <p:cNvCxnSpPr/>
              <p:nvPr/>
            </p:nvCxnSpPr>
            <p:spPr>
              <a:xfrm>
                <a:off x="717300" y="2828581"/>
                <a:ext cx="770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247;p36">
                <a:extLst>
                  <a:ext uri="{FF2B5EF4-FFF2-40B4-BE49-F238E27FC236}">
                    <a16:creationId xmlns:a16="http://schemas.microsoft.com/office/drawing/2014/main" id="{3DDC9213-27FA-17CD-1F94-C2674B606EEC}"/>
                  </a:ext>
                </a:extLst>
              </p:cNvPr>
              <p:cNvCxnSpPr/>
              <p:nvPr/>
            </p:nvCxnSpPr>
            <p:spPr>
              <a:xfrm flipH="1">
                <a:off x="1626713" y="2556313"/>
                <a:ext cx="600" cy="54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3B3A022-49BF-5DE0-7972-2B468B1B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9261" y="1982553"/>
              <a:ext cx="374904" cy="374904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BA43223-5218-3303-9EF8-298A7945DFB1}"/>
              </a:ext>
            </a:extLst>
          </p:cNvPr>
          <p:cNvGrpSpPr/>
          <p:nvPr/>
        </p:nvGrpSpPr>
        <p:grpSpPr>
          <a:xfrm>
            <a:off x="3610800" y="1794338"/>
            <a:ext cx="1922100" cy="2229946"/>
            <a:chOff x="3610800" y="1794338"/>
            <a:chExt cx="1922100" cy="222994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CC94520-6F62-D88F-ACCC-AF76665AFCCD}"/>
                </a:ext>
              </a:extLst>
            </p:cNvPr>
            <p:cNvGrpSpPr/>
            <p:nvPr/>
          </p:nvGrpSpPr>
          <p:grpSpPr>
            <a:xfrm>
              <a:off x="3610800" y="1794338"/>
              <a:ext cx="1922100" cy="2229946"/>
              <a:chOff x="3610800" y="1794338"/>
              <a:chExt cx="1922100" cy="2229946"/>
            </a:xfrm>
          </p:grpSpPr>
          <p:sp>
            <p:nvSpPr>
              <p:cNvPr id="23" name="Google Shape;235;p36">
                <a:extLst>
                  <a:ext uri="{FF2B5EF4-FFF2-40B4-BE49-F238E27FC236}">
                    <a16:creationId xmlns:a16="http://schemas.microsoft.com/office/drawing/2014/main" id="{1BE28473-B355-98B3-DF6B-EEB41D236B7D}"/>
                  </a:ext>
                </a:extLst>
              </p:cNvPr>
              <p:cNvSpPr/>
              <p:nvPr/>
            </p:nvSpPr>
            <p:spPr>
              <a:xfrm>
                <a:off x="4189213" y="1794338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1;p36">
                <a:extLst>
                  <a:ext uri="{FF2B5EF4-FFF2-40B4-BE49-F238E27FC236}">
                    <a16:creationId xmlns:a16="http://schemas.microsoft.com/office/drawing/2014/main" id="{2F206A59-9336-1E15-7B65-19D0ED2BCAC5}"/>
                  </a:ext>
                </a:extLst>
              </p:cNvPr>
              <p:cNvSpPr txBox="1"/>
              <p:nvPr/>
            </p:nvSpPr>
            <p:spPr>
              <a:xfrm>
                <a:off x="3610800" y="3214884"/>
                <a:ext cx="1922100" cy="8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Performance Tracking and Analytics Tools</a:t>
                </a:r>
              </a:p>
              <a:p>
                <a:pPr lvl="0" algn="ctr"/>
                <a:endParaRPr lang="en-US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5" name="Google Shape;244;p36">
                <a:extLst>
                  <a:ext uri="{FF2B5EF4-FFF2-40B4-BE49-F238E27FC236}">
                    <a16:creationId xmlns:a16="http://schemas.microsoft.com/office/drawing/2014/main" id="{14B6BC11-5938-F0AB-0DC0-CCF3FAE741CC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 flipH="1">
                <a:off x="4571713" y="2556338"/>
                <a:ext cx="600" cy="54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3581DB5-34BF-F4EB-1615-53F8E5047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4261" y="1982553"/>
              <a:ext cx="374904" cy="37490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42B116C-813F-3BA5-2F61-8B7D018FDCDD}"/>
              </a:ext>
            </a:extLst>
          </p:cNvPr>
          <p:cNvGrpSpPr/>
          <p:nvPr/>
        </p:nvGrpSpPr>
        <p:grpSpPr>
          <a:xfrm>
            <a:off x="6640579" y="1794338"/>
            <a:ext cx="1753800" cy="2229945"/>
            <a:chOff x="6640579" y="1794338"/>
            <a:chExt cx="1753800" cy="222994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FBE61AE-BFDC-DB1C-437F-D7E7B704F7C3}"/>
                </a:ext>
              </a:extLst>
            </p:cNvPr>
            <p:cNvGrpSpPr/>
            <p:nvPr/>
          </p:nvGrpSpPr>
          <p:grpSpPr>
            <a:xfrm>
              <a:off x="6640579" y="1794338"/>
              <a:ext cx="1753800" cy="2229945"/>
              <a:chOff x="6640579" y="1794338"/>
              <a:chExt cx="1753800" cy="2229945"/>
            </a:xfrm>
          </p:grpSpPr>
          <p:sp>
            <p:nvSpPr>
              <p:cNvPr id="29" name="Google Shape;236;p36">
                <a:extLst>
                  <a:ext uri="{FF2B5EF4-FFF2-40B4-BE49-F238E27FC236}">
                    <a16:creationId xmlns:a16="http://schemas.microsoft.com/office/drawing/2014/main" id="{54231A98-9B71-50B5-9500-F2D8A0F1325B}"/>
                  </a:ext>
                </a:extLst>
              </p:cNvPr>
              <p:cNvSpPr/>
              <p:nvPr/>
            </p:nvSpPr>
            <p:spPr>
              <a:xfrm>
                <a:off x="7134213" y="1794338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43;p36">
                <a:extLst>
                  <a:ext uri="{FF2B5EF4-FFF2-40B4-BE49-F238E27FC236}">
                    <a16:creationId xmlns:a16="http://schemas.microsoft.com/office/drawing/2014/main" id="{E0985B23-24B8-95E2-DE89-5B1FC46A5CE2}"/>
                  </a:ext>
                </a:extLst>
              </p:cNvPr>
              <p:cNvSpPr txBox="1"/>
              <p:nvPr/>
            </p:nvSpPr>
            <p:spPr>
              <a:xfrm>
                <a:off x="6640579" y="3214890"/>
                <a:ext cx="1753800" cy="809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US" dirty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Online Marketing and Advertising Solutions</a:t>
                </a:r>
              </a:p>
            </p:txBody>
          </p:sp>
          <p:cxnSp>
            <p:nvCxnSpPr>
              <p:cNvPr id="31" name="Google Shape;245;p36">
                <a:extLst>
                  <a:ext uri="{FF2B5EF4-FFF2-40B4-BE49-F238E27FC236}">
                    <a16:creationId xmlns:a16="http://schemas.microsoft.com/office/drawing/2014/main" id="{1DBAB9F4-E771-EB0D-F90F-CBE7D461D1EB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>
                <a:off x="7517313" y="2556338"/>
                <a:ext cx="600" cy="54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69B5360-9B65-BA0A-FD00-BD7A9A6DA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28913" y="1982553"/>
              <a:ext cx="374904" cy="37490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350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1863"/>
    </mc:Choice>
    <mc:Fallback xmlns="">
      <p:transition advTm="41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2765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Identification of Target Customer Segment</a:t>
            </a:r>
            <a:endParaRPr sz="2400" dirty="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600" y="234850"/>
            <a:ext cx="886950" cy="8869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645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61"/>
    </mc:Choice>
    <mc:Fallback xmlns="">
      <p:transition advTm="187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2765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Identification of Key Customer Problems</a:t>
            </a:r>
            <a:endParaRPr sz="2400" dirty="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600" y="234850"/>
            <a:ext cx="886950" cy="8869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90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61"/>
    </mc:Choice>
    <mc:Fallback xmlns="">
      <p:transition advTm="187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2765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Analysis of Customer Discovery Data</a:t>
            </a:r>
            <a:endParaRPr sz="2400" dirty="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600" y="234850"/>
            <a:ext cx="886950" cy="8869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67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61"/>
    </mc:Choice>
    <mc:Fallback xmlns="">
      <p:transition advTm="187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73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2765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 Venture Concept Overview</a:t>
            </a:r>
            <a:endParaRPr dirty="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600" y="234850"/>
            <a:ext cx="886950" cy="8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32;p36">
            <a:extLst>
              <a:ext uri="{FF2B5EF4-FFF2-40B4-BE49-F238E27FC236}">
                <a16:creationId xmlns:a16="http://schemas.microsoft.com/office/drawing/2014/main" id="{5BB403C9-65AA-ED6F-9180-BD29716DA81E}"/>
              </a:ext>
            </a:extLst>
          </p:cNvPr>
          <p:cNvSpPr/>
          <p:nvPr/>
        </p:nvSpPr>
        <p:spPr>
          <a:xfrm>
            <a:off x="4322539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33;p36">
            <a:extLst>
              <a:ext uri="{FF2B5EF4-FFF2-40B4-BE49-F238E27FC236}">
                <a16:creationId xmlns:a16="http://schemas.microsoft.com/office/drawing/2014/main" id="{69CED6AA-865E-792E-21AE-BD57AF4E196A}"/>
              </a:ext>
            </a:extLst>
          </p:cNvPr>
          <p:cNvSpPr/>
          <p:nvPr/>
        </p:nvSpPr>
        <p:spPr>
          <a:xfrm>
            <a:off x="7268491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BF47D1-F649-04CA-DBEF-7B4B58CEC8D5}"/>
              </a:ext>
            </a:extLst>
          </p:cNvPr>
          <p:cNvGrpSpPr/>
          <p:nvPr/>
        </p:nvGrpSpPr>
        <p:grpSpPr>
          <a:xfrm>
            <a:off x="705425" y="1794338"/>
            <a:ext cx="7721275" cy="2229946"/>
            <a:chOff x="705425" y="1794338"/>
            <a:chExt cx="7721275" cy="2229946"/>
          </a:xfrm>
        </p:grpSpPr>
        <p:sp>
          <p:nvSpPr>
            <p:cNvPr id="5" name="Google Shape;234;p36">
              <a:extLst>
                <a:ext uri="{FF2B5EF4-FFF2-40B4-BE49-F238E27FC236}">
                  <a16:creationId xmlns:a16="http://schemas.microsoft.com/office/drawing/2014/main" id="{A900F4B9-90D2-D044-0438-23385D754BE3}"/>
                </a:ext>
              </a:extLst>
            </p:cNvPr>
            <p:cNvSpPr/>
            <p:nvPr/>
          </p:nvSpPr>
          <p:spPr>
            <a:xfrm>
              <a:off x="1243725" y="1794338"/>
              <a:ext cx="766200" cy="762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9;p36">
              <a:extLst>
                <a:ext uri="{FF2B5EF4-FFF2-40B4-BE49-F238E27FC236}">
                  <a16:creationId xmlns:a16="http://schemas.microsoft.com/office/drawing/2014/main" id="{B38CDD2A-BCD7-1116-7A2C-43F41858DEEC}"/>
                </a:ext>
              </a:extLst>
            </p:cNvPr>
            <p:cNvSpPr txBox="1"/>
            <p:nvPr/>
          </p:nvSpPr>
          <p:spPr>
            <a:xfrm>
              <a:off x="705425" y="3214884"/>
              <a:ext cx="1843200" cy="8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Startup company operating a lawn service platform </a:t>
              </a:r>
            </a:p>
          </p:txBody>
        </p:sp>
        <p:cxnSp>
          <p:nvCxnSpPr>
            <p:cNvPr id="7" name="Google Shape;246;p36">
              <a:extLst>
                <a:ext uri="{FF2B5EF4-FFF2-40B4-BE49-F238E27FC236}">
                  <a16:creationId xmlns:a16="http://schemas.microsoft.com/office/drawing/2014/main" id="{83A8FE91-A2A1-BC2D-E243-4FB736957594}"/>
                </a:ext>
              </a:extLst>
            </p:cNvPr>
            <p:cNvCxnSpPr/>
            <p:nvPr/>
          </p:nvCxnSpPr>
          <p:spPr>
            <a:xfrm>
              <a:off x="717300" y="2828581"/>
              <a:ext cx="7709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247;p36">
              <a:extLst>
                <a:ext uri="{FF2B5EF4-FFF2-40B4-BE49-F238E27FC236}">
                  <a16:creationId xmlns:a16="http://schemas.microsoft.com/office/drawing/2014/main" id="{2BB5C873-D34C-EEC9-63EA-7087E320221D}"/>
                </a:ext>
              </a:extLst>
            </p:cNvPr>
            <p:cNvCxnSpPr/>
            <p:nvPr/>
          </p:nvCxnSpPr>
          <p:spPr>
            <a:xfrm flipH="1">
              <a:off x="1626713" y="2556313"/>
              <a:ext cx="600" cy="544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38845FE-C345-BC16-1AB6-7C299956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9373" y="1987886"/>
              <a:ext cx="374904" cy="37490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781E6D-FEBE-E015-B8D4-D723B986465D}"/>
              </a:ext>
            </a:extLst>
          </p:cNvPr>
          <p:cNvGrpSpPr/>
          <p:nvPr/>
        </p:nvGrpSpPr>
        <p:grpSpPr>
          <a:xfrm>
            <a:off x="3610800" y="1794338"/>
            <a:ext cx="1922100" cy="2229946"/>
            <a:chOff x="3610800" y="1794338"/>
            <a:chExt cx="1922100" cy="2229946"/>
          </a:xfrm>
        </p:grpSpPr>
        <p:sp>
          <p:nvSpPr>
            <p:cNvPr id="11" name="Google Shape;235;p36">
              <a:extLst>
                <a:ext uri="{FF2B5EF4-FFF2-40B4-BE49-F238E27FC236}">
                  <a16:creationId xmlns:a16="http://schemas.microsoft.com/office/drawing/2014/main" id="{CA49E345-ACA6-4256-0313-F71A50F2FE9E}"/>
                </a:ext>
              </a:extLst>
            </p:cNvPr>
            <p:cNvSpPr/>
            <p:nvPr/>
          </p:nvSpPr>
          <p:spPr>
            <a:xfrm>
              <a:off x="4189213" y="1794338"/>
              <a:ext cx="766200" cy="762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;p36">
              <a:extLst>
                <a:ext uri="{FF2B5EF4-FFF2-40B4-BE49-F238E27FC236}">
                  <a16:creationId xmlns:a16="http://schemas.microsoft.com/office/drawing/2014/main" id="{5D67A27C-6FB9-D348-9C43-C687B7FBD2D1}"/>
                </a:ext>
              </a:extLst>
            </p:cNvPr>
            <p:cNvSpPr txBox="1"/>
            <p:nvPr/>
          </p:nvSpPr>
          <p:spPr>
            <a:xfrm>
              <a:off x="3610800" y="3214884"/>
              <a:ext cx="1922100" cy="8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Customers input information about their lawn</a:t>
              </a:r>
            </a:p>
          </p:txBody>
        </p:sp>
        <p:cxnSp>
          <p:nvCxnSpPr>
            <p:cNvPr id="13" name="Google Shape;244;p36">
              <a:extLst>
                <a:ext uri="{FF2B5EF4-FFF2-40B4-BE49-F238E27FC236}">
                  <a16:creationId xmlns:a16="http://schemas.microsoft.com/office/drawing/2014/main" id="{98D625DC-2E0B-92A4-C630-D41E2169DFC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571713" y="2556338"/>
              <a:ext cx="600" cy="544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94C71D-3587-140B-5CA0-9056ECBA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4861" y="1987886"/>
              <a:ext cx="374904" cy="37490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20A96-5E14-B5ED-FCE8-BC60796CF989}"/>
              </a:ext>
            </a:extLst>
          </p:cNvPr>
          <p:cNvGrpSpPr/>
          <p:nvPr/>
        </p:nvGrpSpPr>
        <p:grpSpPr>
          <a:xfrm>
            <a:off x="6640579" y="1794338"/>
            <a:ext cx="1753800" cy="2927074"/>
            <a:chOff x="6640579" y="1794338"/>
            <a:chExt cx="1753800" cy="2927074"/>
          </a:xfrm>
        </p:grpSpPr>
        <p:sp>
          <p:nvSpPr>
            <p:cNvPr id="16" name="Google Shape;236;p36">
              <a:extLst>
                <a:ext uri="{FF2B5EF4-FFF2-40B4-BE49-F238E27FC236}">
                  <a16:creationId xmlns:a16="http://schemas.microsoft.com/office/drawing/2014/main" id="{3DC7F920-6365-71A2-DFF9-B5BF65194DAC}"/>
                </a:ext>
              </a:extLst>
            </p:cNvPr>
            <p:cNvSpPr/>
            <p:nvPr/>
          </p:nvSpPr>
          <p:spPr>
            <a:xfrm>
              <a:off x="7134213" y="1794338"/>
              <a:ext cx="766200" cy="762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3;p36">
              <a:extLst>
                <a:ext uri="{FF2B5EF4-FFF2-40B4-BE49-F238E27FC236}">
                  <a16:creationId xmlns:a16="http://schemas.microsoft.com/office/drawing/2014/main" id="{6F89295A-DB26-B04F-98AD-5AB1266561E0}"/>
                </a:ext>
              </a:extLst>
            </p:cNvPr>
            <p:cNvSpPr txBox="1"/>
            <p:nvPr/>
          </p:nvSpPr>
          <p:spPr>
            <a:xfrm>
              <a:off x="6640579" y="3214890"/>
              <a:ext cx="1753800" cy="1506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Customers schedule and confirm lawn service appointment</a:t>
              </a:r>
            </a:p>
          </p:txBody>
        </p:sp>
        <p:cxnSp>
          <p:nvCxnSpPr>
            <p:cNvPr id="18" name="Google Shape;245;p36">
              <a:extLst>
                <a:ext uri="{FF2B5EF4-FFF2-40B4-BE49-F238E27FC236}">
                  <a16:creationId xmlns:a16="http://schemas.microsoft.com/office/drawing/2014/main" id="{64985885-9B37-AC55-DED5-4465FEBBA015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7517313" y="2556338"/>
              <a:ext cx="600" cy="544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93ECBF-7B3D-5B0C-C7BF-E46ABB880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29861" y="1987886"/>
              <a:ext cx="374904" cy="374904"/>
            </a:xfrm>
            <a:prstGeom prst="rect">
              <a:avLst/>
            </a:prstGeom>
          </p:spPr>
        </p:pic>
      </p:grpSp>
      <p:sp>
        <p:nvSpPr>
          <p:cNvPr id="20" name="Google Shape;248;p36">
            <a:extLst>
              <a:ext uri="{FF2B5EF4-FFF2-40B4-BE49-F238E27FC236}">
                <a16:creationId xmlns:a16="http://schemas.microsoft.com/office/drawing/2014/main" id="{236DA039-266F-E294-3284-7E04717CC8C4}"/>
              </a:ext>
            </a:extLst>
          </p:cNvPr>
          <p:cNvSpPr txBox="1"/>
          <p:nvPr/>
        </p:nvSpPr>
        <p:spPr>
          <a:xfrm>
            <a:off x="3650113" y="4431838"/>
            <a:ext cx="18432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Lawn Buddy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28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61"/>
    </mc:Choice>
    <mc:Fallback xmlns="">
      <p:transition advTm="18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2765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"Theory“: Common Beliefs</a:t>
            </a:r>
            <a:endParaRPr dirty="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600" y="234850"/>
            <a:ext cx="886950" cy="88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987A1E3-D3D9-FE69-92DF-7AA8A2084FF1}"/>
              </a:ext>
            </a:extLst>
          </p:cNvPr>
          <p:cNvGrpSpPr/>
          <p:nvPr/>
        </p:nvGrpSpPr>
        <p:grpSpPr>
          <a:xfrm>
            <a:off x="4150750" y="1651278"/>
            <a:ext cx="3913850" cy="886950"/>
            <a:chOff x="4150750" y="1651278"/>
            <a:chExt cx="3913850" cy="8869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2F1473-3E60-4E33-5E59-42D6F821B972}"/>
                </a:ext>
              </a:extLst>
            </p:cNvPr>
            <p:cNvGrpSpPr/>
            <p:nvPr/>
          </p:nvGrpSpPr>
          <p:grpSpPr>
            <a:xfrm>
              <a:off x="4150750" y="1651278"/>
              <a:ext cx="3913850" cy="886950"/>
              <a:chOff x="4150750" y="1651278"/>
              <a:chExt cx="3913850" cy="886950"/>
            </a:xfrm>
          </p:grpSpPr>
          <p:cxnSp>
            <p:nvCxnSpPr>
              <p:cNvPr id="15" name="Google Shape;334;p40">
                <a:extLst>
                  <a:ext uri="{FF2B5EF4-FFF2-40B4-BE49-F238E27FC236}">
                    <a16:creationId xmlns:a16="http://schemas.microsoft.com/office/drawing/2014/main" id="{B758B350-EB3E-92D6-2E8A-7D680EE649AB}"/>
                  </a:ext>
                </a:extLst>
              </p:cNvPr>
              <p:cNvCxnSpPr>
                <a:cxnSpLocks/>
                <a:stCxn id="8" idx="3"/>
                <a:endCxn id="18" idx="1"/>
              </p:cNvCxnSpPr>
              <p:nvPr/>
            </p:nvCxnSpPr>
            <p:spPr>
              <a:xfrm>
                <a:off x="4150750" y="2120175"/>
                <a:ext cx="818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331;p40">
                <a:extLst>
                  <a:ext uri="{FF2B5EF4-FFF2-40B4-BE49-F238E27FC236}">
                    <a16:creationId xmlns:a16="http://schemas.microsoft.com/office/drawing/2014/main" id="{34E9B840-E424-14BC-2F7E-94CF3465F9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9300" y="1651278"/>
                <a:ext cx="2415300" cy="8869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46050" lvl="0">
                  <a:buSzPts val="1300"/>
                </a:pPr>
                <a:r>
                  <a:rPr lang="en-US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Time-Saving</a:t>
                </a:r>
              </a:p>
            </p:txBody>
          </p:sp>
          <p:sp>
            <p:nvSpPr>
              <p:cNvPr id="18" name="Google Shape;321;p40">
                <a:extLst>
                  <a:ext uri="{FF2B5EF4-FFF2-40B4-BE49-F238E27FC236}">
                    <a16:creationId xmlns:a16="http://schemas.microsoft.com/office/drawing/2014/main" id="{E86EDC60-68DC-B159-0C87-6E4A179B1C69}"/>
                  </a:ext>
                </a:extLst>
              </p:cNvPr>
              <p:cNvSpPr/>
              <p:nvPr/>
            </p:nvSpPr>
            <p:spPr>
              <a:xfrm>
                <a:off x="4969150" y="1739175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92D32D-9961-51C7-2E2F-A0C8AFF02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61295" y="1932723"/>
              <a:ext cx="374904" cy="37490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571B7-1DBC-4D7D-8F93-D750B85F4BE5}"/>
              </a:ext>
            </a:extLst>
          </p:cNvPr>
          <p:cNvGrpSpPr/>
          <p:nvPr/>
        </p:nvGrpSpPr>
        <p:grpSpPr>
          <a:xfrm>
            <a:off x="720000" y="1739175"/>
            <a:ext cx="3430750" cy="1078554"/>
            <a:chOff x="720000" y="1739175"/>
            <a:chExt cx="3430750" cy="1078554"/>
          </a:xfrm>
        </p:grpSpPr>
        <p:sp>
          <p:nvSpPr>
            <p:cNvPr id="8" name="Google Shape;320;p40">
              <a:extLst>
                <a:ext uri="{FF2B5EF4-FFF2-40B4-BE49-F238E27FC236}">
                  <a16:creationId xmlns:a16="http://schemas.microsoft.com/office/drawing/2014/main" id="{762C1D53-A2BA-DEEB-E3CE-210F0003F08C}"/>
                </a:ext>
              </a:extLst>
            </p:cNvPr>
            <p:cNvSpPr/>
            <p:nvPr/>
          </p:nvSpPr>
          <p:spPr>
            <a:xfrm>
              <a:off x="3384550" y="1739175"/>
              <a:ext cx="766200" cy="762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Google Shape;327;p40">
              <a:extLst>
                <a:ext uri="{FF2B5EF4-FFF2-40B4-BE49-F238E27FC236}">
                  <a16:creationId xmlns:a16="http://schemas.microsoft.com/office/drawing/2014/main" id="{411227FF-3A61-5343-8810-D2A6427BD261}"/>
                </a:ext>
              </a:extLst>
            </p:cNvPr>
            <p:cNvSpPr txBox="1">
              <a:spLocks/>
            </p:cNvSpPr>
            <p:nvPr/>
          </p:nvSpPr>
          <p:spPr>
            <a:xfrm>
              <a:off x="720000" y="1797525"/>
              <a:ext cx="2594682" cy="1020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AutoNum type="arabicPeriod"/>
                <a:defRPr sz="12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048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 Condensed Light"/>
                <a:buAutoNum type="alphaLcPeriod"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048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 Condensed Light"/>
                <a:buAutoNum type="romanLcPeriod"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048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 Condensed Light"/>
                <a:buAutoNum type="arabicPeriod"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048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 Condensed Light"/>
                <a:buAutoNum type="alphaLcPeriod"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048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 Condensed Light"/>
                <a:buAutoNum type="romanLcPeriod"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048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 Condensed Light"/>
                <a:buAutoNum type="arabicPeriod"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048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 Condensed Light"/>
                <a:buAutoNum type="alphaLcPeriod"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048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200"/>
                <a:buFont typeface="Roboto Condensed Light"/>
                <a:buAutoNum type="romanLcPeriod"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603250" lvl="1" indent="0" algn="r">
                <a:spcBef>
                  <a:spcPts val="0"/>
                </a:spcBef>
                <a:buSzPts val="1300"/>
                <a:buNone/>
              </a:pP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Expertise and Professionalism</a:t>
              </a:r>
              <a:endParaRPr lang="en-US" kern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FE74947-4027-4C92-20FC-A63A3527C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0198" y="1932723"/>
              <a:ext cx="374904" cy="37490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21C6486-F99B-1083-FCCB-3E4840CB72ED}"/>
              </a:ext>
            </a:extLst>
          </p:cNvPr>
          <p:cNvGrpSpPr/>
          <p:nvPr/>
        </p:nvGrpSpPr>
        <p:grpSpPr>
          <a:xfrm>
            <a:off x="899382" y="2501175"/>
            <a:ext cx="4069768" cy="1801710"/>
            <a:chOff x="899382" y="2501175"/>
            <a:chExt cx="4069768" cy="18017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BA28C8-687A-8386-C98B-C2B044B90DC0}"/>
                </a:ext>
              </a:extLst>
            </p:cNvPr>
            <p:cNvGrpSpPr/>
            <p:nvPr/>
          </p:nvGrpSpPr>
          <p:grpSpPr>
            <a:xfrm>
              <a:off x="899382" y="2501175"/>
              <a:ext cx="4069768" cy="1801710"/>
              <a:chOff x="899382" y="2501175"/>
              <a:chExt cx="4069768" cy="1801710"/>
            </a:xfrm>
          </p:grpSpPr>
          <p:cxnSp>
            <p:nvCxnSpPr>
              <p:cNvPr id="22" name="Google Shape;333;p40">
                <a:extLst>
                  <a:ext uri="{FF2B5EF4-FFF2-40B4-BE49-F238E27FC236}">
                    <a16:creationId xmlns:a16="http://schemas.microsoft.com/office/drawing/2014/main" id="{B6467B9C-261E-647B-C4D7-7DA53AE7AF20}"/>
                  </a:ext>
                </a:extLst>
              </p:cNvPr>
              <p:cNvCxnSpPr>
                <a:cxnSpLocks/>
                <a:stCxn id="26" idx="0"/>
                <a:endCxn id="8" idx="2"/>
              </p:cNvCxnSpPr>
              <p:nvPr/>
            </p:nvCxnSpPr>
            <p:spPr>
              <a:xfrm flipV="1">
                <a:off x="3767650" y="2501175"/>
                <a:ext cx="0" cy="76255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336;p40">
                <a:extLst>
                  <a:ext uri="{FF2B5EF4-FFF2-40B4-BE49-F238E27FC236}">
                    <a16:creationId xmlns:a16="http://schemas.microsoft.com/office/drawing/2014/main" id="{BB74ECD5-8B20-9AF2-90C2-8651D2D81AA5}"/>
                  </a:ext>
                </a:extLst>
              </p:cNvPr>
              <p:cNvCxnSpPr>
                <a:stCxn id="9" idx="1"/>
                <a:endCxn id="26" idx="3"/>
              </p:cNvCxnSpPr>
              <p:nvPr/>
            </p:nvCxnSpPr>
            <p:spPr>
              <a:xfrm flipH="1">
                <a:off x="4150750" y="3644725"/>
                <a:ext cx="818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" name="Google Shape;331;p40">
                <a:extLst>
                  <a:ext uri="{FF2B5EF4-FFF2-40B4-BE49-F238E27FC236}">
                    <a16:creationId xmlns:a16="http://schemas.microsoft.com/office/drawing/2014/main" id="{952A7DAC-D341-C085-28F8-ED1E5B2CD5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382" y="3069485"/>
                <a:ext cx="2415300" cy="1233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46050" lvl="0" algn="r">
                  <a:buSzPts val="1300"/>
                </a:pPr>
                <a:r>
                  <a:rPr lang="en-US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Consistency and Regularity</a:t>
                </a:r>
              </a:p>
            </p:txBody>
          </p:sp>
          <p:sp>
            <p:nvSpPr>
              <p:cNvPr id="26" name="Google Shape;323;p40">
                <a:extLst>
                  <a:ext uri="{FF2B5EF4-FFF2-40B4-BE49-F238E27FC236}">
                    <a16:creationId xmlns:a16="http://schemas.microsoft.com/office/drawing/2014/main" id="{44E9DCDF-6474-5D0D-09AC-6A3ABA455981}"/>
                  </a:ext>
                </a:extLst>
              </p:cNvPr>
              <p:cNvSpPr/>
              <p:nvPr/>
            </p:nvSpPr>
            <p:spPr>
              <a:xfrm>
                <a:off x="3384550" y="3263725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8402A6D-FED8-5C1A-4912-28B999EA3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79560" y="3457273"/>
              <a:ext cx="374904" cy="37490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01569-C605-2A55-EA64-08D5357CE8BE}"/>
              </a:ext>
            </a:extLst>
          </p:cNvPr>
          <p:cNvGrpSpPr/>
          <p:nvPr/>
        </p:nvGrpSpPr>
        <p:grpSpPr>
          <a:xfrm>
            <a:off x="4969150" y="2501175"/>
            <a:ext cx="3094224" cy="1524550"/>
            <a:chOff x="4969150" y="2501175"/>
            <a:chExt cx="3094224" cy="1524550"/>
          </a:xfrm>
        </p:grpSpPr>
        <p:sp>
          <p:nvSpPr>
            <p:cNvPr id="9" name="Google Shape;322;p40">
              <a:extLst>
                <a:ext uri="{FF2B5EF4-FFF2-40B4-BE49-F238E27FC236}">
                  <a16:creationId xmlns:a16="http://schemas.microsoft.com/office/drawing/2014/main" id="{0C854EA6-EE5F-C667-D7A0-F6079BF9CC76}"/>
                </a:ext>
              </a:extLst>
            </p:cNvPr>
            <p:cNvSpPr/>
            <p:nvPr/>
          </p:nvSpPr>
          <p:spPr>
            <a:xfrm>
              <a:off x="4969150" y="3263725"/>
              <a:ext cx="766200" cy="762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1" name="Google Shape;335;p40">
              <a:extLst>
                <a:ext uri="{FF2B5EF4-FFF2-40B4-BE49-F238E27FC236}">
                  <a16:creationId xmlns:a16="http://schemas.microsoft.com/office/drawing/2014/main" id="{E4D1C12C-F856-1024-BFB3-AE5F43924F87}"/>
                </a:ext>
              </a:extLst>
            </p:cNvPr>
            <p:cNvCxnSpPr>
              <a:stCxn id="18" idx="2"/>
              <a:endCxn id="9" idx="0"/>
            </p:cNvCxnSpPr>
            <p:nvPr/>
          </p:nvCxnSpPr>
          <p:spPr>
            <a:xfrm>
              <a:off x="5352250" y="2501175"/>
              <a:ext cx="0" cy="7625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331;p40">
              <a:extLst>
                <a:ext uri="{FF2B5EF4-FFF2-40B4-BE49-F238E27FC236}">
                  <a16:creationId xmlns:a16="http://schemas.microsoft.com/office/drawing/2014/main" id="{0D6B4C94-E8D0-3CB5-FF5E-332F141FAF25}"/>
                </a:ext>
              </a:extLst>
            </p:cNvPr>
            <p:cNvSpPr txBox="1">
              <a:spLocks/>
            </p:cNvSpPr>
            <p:nvPr/>
          </p:nvSpPr>
          <p:spPr>
            <a:xfrm>
              <a:off x="5648074" y="3171781"/>
              <a:ext cx="2415300" cy="835935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46050" lvl="0">
                <a:buSzPts val="1300"/>
              </a:pP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Equipment and Tools</a:t>
              </a:r>
              <a:endParaRPr lang="en-US" kern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B1D8A62-A872-C091-3EE2-52C0448D7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61295" y="3457273"/>
              <a:ext cx="374904" cy="37490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380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255"/>
    </mc:Choice>
    <mc:Fallback xmlns="">
      <p:transition advTm="482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2765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"Theory“: Uncommon Beliefs</a:t>
            </a:r>
            <a:endParaRPr dirty="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600" y="234850"/>
            <a:ext cx="886950" cy="8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232;p36">
            <a:extLst>
              <a:ext uri="{FF2B5EF4-FFF2-40B4-BE49-F238E27FC236}">
                <a16:creationId xmlns:a16="http://schemas.microsoft.com/office/drawing/2014/main" id="{F5A5D9B7-DC5D-AA3B-3E29-FAF3F8C43194}"/>
              </a:ext>
            </a:extLst>
          </p:cNvPr>
          <p:cNvSpPr/>
          <p:nvPr/>
        </p:nvSpPr>
        <p:spPr>
          <a:xfrm>
            <a:off x="4322539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33;p36">
            <a:extLst>
              <a:ext uri="{FF2B5EF4-FFF2-40B4-BE49-F238E27FC236}">
                <a16:creationId xmlns:a16="http://schemas.microsoft.com/office/drawing/2014/main" id="{3FEE10D0-10E6-AE79-E513-7C08655CEB93}"/>
              </a:ext>
            </a:extLst>
          </p:cNvPr>
          <p:cNvSpPr/>
          <p:nvPr/>
        </p:nvSpPr>
        <p:spPr>
          <a:xfrm>
            <a:off x="7268491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488D36-F7AD-6E03-37F3-4297CBFF31A2}"/>
              </a:ext>
            </a:extLst>
          </p:cNvPr>
          <p:cNvGrpSpPr/>
          <p:nvPr/>
        </p:nvGrpSpPr>
        <p:grpSpPr>
          <a:xfrm>
            <a:off x="705425" y="1794338"/>
            <a:ext cx="7721275" cy="2229946"/>
            <a:chOff x="705425" y="1794338"/>
            <a:chExt cx="7721275" cy="222994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5601814-7F5F-1FB4-D3BB-600E7CB7247D}"/>
                </a:ext>
              </a:extLst>
            </p:cNvPr>
            <p:cNvGrpSpPr/>
            <p:nvPr/>
          </p:nvGrpSpPr>
          <p:grpSpPr>
            <a:xfrm>
              <a:off x="705425" y="1794338"/>
              <a:ext cx="7721275" cy="2229946"/>
              <a:chOff x="705425" y="1794338"/>
              <a:chExt cx="7721275" cy="2229946"/>
            </a:xfrm>
          </p:grpSpPr>
          <p:sp>
            <p:nvSpPr>
              <p:cNvPr id="48" name="Google Shape;234;p36">
                <a:extLst>
                  <a:ext uri="{FF2B5EF4-FFF2-40B4-BE49-F238E27FC236}">
                    <a16:creationId xmlns:a16="http://schemas.microsoft.com/office/drawing/2014/main" id="{94DE8B9C-73B7-BA51-49E4-865378EFDBC3}"/>
                  </a:ext>
                </a:extLst>
              </p:cNvPr>
              <p:cNvSpPr/>
              <p:nvPr/>
            </p:nvSpPr>
            <p:spPr>
              <a:xfrm>
                <a:off x="1243725" y="1794338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39;p36">
                <a:extLst>
                  <a:ext uri="{FF2B5EF4-FFF2-40B4-BE49-F238E27FC236}">
                    <a16:creationId xmlns:a16="http://schemas.microsoft.com/office/drawing/2014/main" id="{5A287751-49DA-D00A-A6FB-A75CC688CAAA}"/>
                  </a:ext>
                </a:extLst>
              </p:cNvPr>
              <p:cNvSpPr txBox="1"/>
              <p:nvPr/>
            </p:nvSpPr>
            <p:spPr>
              <a:xfrm>
                <a:off x="705425" y="3214884"/>
                <a:ext cx="1843200" cy="8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US" dirty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Spiritual Benefits</a:t>
                </a:r>
              </a:p>
            </p:txBody>
          </p:sp>
          <p:cxnSp>
            <p:nvCxnSpPr>
              <p:cNvPr id="50" name="Google Shape;246;p36">
                <a:extLst>
                  <a:ext uri="{FF2B5EF4-FFF2-40B4-BE49-F238E27FC236}">
                    <a16:creationId xmlns:a16="http://schemas.microsoft.com/office/drawing/2014/main" id="{28EE22E6-A3B7-E3CE-597B-C841D8AA34ED}"/>
                  </a:ext>
                </a:extLst>
              </p:cNvPr>
              <p:cNvCxnSpPr/>
              <p:nvPr/>
            </p:nvCxnSpPr>
            <p:spPr>
              <a:xfrm>
                <a:off x="717300" y="2828581"/>
                <a:ext cx="770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247;p36">
                <a:extLst>
                  <a:ext uri="{FF2B5EF4-FFF2-40B4-BE49-F238E27FC236}">
                    <a16:creationId xmlns:a16="http://schemas.microsoft.com/office/drawing/2014/main" id="{C75120B9-A731-3905-8E69-12197D09B444}"/>
                  </a:ext>
                </a:extLst>
              </p:cNvPr>
              <p:cNvCxnSpPr/>
              <p:nvPr/>
            </p:nvCxnSpPr>
            <p:spPr>
              <a:xfrm flipH="1">
                <a:off x="1626713" y="2556313"/>
                <a:ext cx="600" cy="54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DCE2635-EE55-CE05-3792-B4A014F45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9261" y="1982553"/>
              <a:ext cx="374904" cy="374904"/>
            </a:xfrm>
            <a:prstGeom prst="rect">
              <a:avLst/>
            </a:prstGeom>
          </p:spPr>
        </p:pic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6A4FDB9-B8EE-375E-C5DE-6409D53EE767}"/>
              </a:ext>
            </a:extLst>
          </p:cNvPr>
          <p:cNvGrpSpPr/>
          <p:nvPr/>
        </p:nvGrpSpPr>
        <p:grpSpPr>
          <a:xfrm>
            <a:off x="3610800" y="1794338"/>
            <a:ext cx="1922100" cy="2229946"/>
            <a:chOff x="3610800" y="1794338"/>
            <a:chExt cx="1922100" cy="222994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17C45A4-5CD2-542E-7D46-54859EE0C904}"/>
                </a:ext>
              </a:extLst>
            </p:cNvPr>
            <p:cNvGrpSpPr/>
            <p:nvPr/>
          </p:nvGrpSpPr>
          <p:grpSpPr>
            <a:xfrm>
              <a:off x="3610800" y="1794338"/>
              <a:ext cx="1922100" cy="2229946"/>
              <a:chOff x="3610800" y="1794338"/>
              <a:chExt cx="1922100" cy="2229946"/>
            </a:xfrm>
          </p:grpSpPr>
          <p:sp>
            <p:nvSpPr>
              <p:cNvPr id="54" name="Google Shape;235;p36">
                <a:extLst>
                  <a:ext uri="{FF2B5EF4-FFF2-40B4-BE49-F238E27FC236}">
                    <a16:creationId xmlns:a16="http://schemas.microsoft.com/office/drawing/2014/main" id="{A45FCAF4-8F0B-B4ED-EEE1-2BEB7F566F24}"/>
                  </a:ext>
                </a:extLst>
              </p:cNvPr>
              <p:cNvSpPr/>
              <p:nvPr/>
            </p:nvSpPr>
            <p:spPr>
              <a:xfrm>
                <a:off x="4189213" y="1794338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41;p36">
                <a:extLst>
                  <a:ext uri="{FF2B5EF4-FFF2-40B4-BE49-F238E27FC236}">
                    <a16:creationId xmlns:a16="http://schemas.microsoft.com/office/drawing/2014/main" id="{FDCF1A2D-D51C-ACC0-FCF5-262AF57A9095}"/>
                  </a:ext>
                </a:extLst>
              </p:cNvPr>
              <p:cNvSpPr txBox="1"/>
              <p:nvPr/>
            </p:nvSpPr>
            <p:spPr>
              <a:xfrm>
                <a:off x="3610800" y="3214884"/>
                <a:ext cx="1922100" cy="8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US" dirty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Astrological Considerations</a:t>
                </a:r>
              </a:p>
            </p:txBody>
          </p:sp>
          <p:cxnSp>
            <p:nvCxnSpPr>
              <p:cNvPr id="56" name="Google Shape;244;p36">
                <a:extLst>
                  <a:ext uri="{FF2B5EF4-FFF2-40B4-BE49-F238E27FC236}">
                    <a16:creationId xmlns:a16="http://schemas.microsoft.com/office/drawing/2014/main" id="{3E2AE8D9-1C4E-61ED-009D-280065599C20}"/>
                  </a:ext>
                </a:extLst>
              </p:cNvPr>
              <p:cNvCxnSpPr>
                <a:cxnSpLocks/>
                <a:stCxn id="54" idx="2"/>
              </p:cNvCxnSpPr>
              <p:nvPr/>
            </p:nvCxnSpPr>
            <p:spPr>
              <a:xfrm flipH="1">
                <a:off x="4571713" y="2556338"/>
                <a:ext cx="600" cy="54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522B29F7-E5BC-90D9-F0DB-55AD76E7C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4261" y="1982553"/>
              <a:ext cx="374904" cy="374904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C523303-8B1E-1F0B-61A8-69F8303A6017}"/>
              </a:ext>
            </a:extLst>
          </p:cNvPr>
          <p:cNvGrpSpPr/>
          <p:nvPr/>
        </p:nvGrpSpPr>
        <p:grpSpPr>
          <a:xfrm>
            <a:off x="6640579" y="1794338"/>
            <a:ext cx="1753800" cy="2229945"/>
            <a:chOff x="6640579" y="1794338"/>
            <a:chExt cx="1753800" cy="222994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B7C966E-3741-0B0F-39D3-704567419D32}"/>
                </a:ext>
              </a:extLst>
            </p:cNvPr>
            <p:cNvGrpSpPr/>
            <p:nvPr/>
          </p:nvGrpSpPr>
          <p:grpSpPr>
            <a:xfrm>
              <a:off x="6640579" y="1794338"/>
              <a:ext cx="1753800" cy="2229945"/>
              <a:chOff x="6640579" y="1794338"/>
              <a:chExt cx="1753800" cy="2229945"/>
            </a:xfrm>
          </p:grpSpPr>
          <p:sp>
            <p:nvSpPr>
              <p:cNvPr id="59" name="Google Shape;236;p36">
                <a:extLst>
                  <a:ext uri="{FF2B5EF4-FFF2-40B4-BE49-F238E27FC236}">
                    <a16:creationId xmlns:a16="http://schemas.microsoft.com/office/drawing/2014/main" id="{176CAB03-3F46-FADA-93A2-CF13B4E17C67}"/>
                  </a:ext>
                </a:extLst>
              </p:cNvPr>
              <p:cNvSpPr/>
              <p:nvPr/>
            </p:nvSpPr>
            <p:spPr>
              <a:xfrm>
                <a:off x="7134213" y="1794338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43;p36">
                <a:extLst>
                  <a:ext uri="{FF2B5EF4-FFF2-40B4-BE49-F238E27FC236}">
                    <a16:creationId xmlns:a16="http://schemas.microsoft.com/office/drawing/2014/main" id="{F3F747D4-8050-0202-C0F4-A63895DFACDA}"/>
                  </a:ext>
                </a:extLst>
              </p:cNvPr>
              <p:cNvSpPr txBox="1"/>
              <p:nvPr/>
            </p:nvSpPr>
            <p:spPr>
              <a:xfrm>
                <a:off x="6640579" y="3214890"/>
                <a:ext cx="1753800" cy="809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US" dirty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Ecological Harmony</a:t>
                </a:r>
              </a:p>
            </p:txBody>
          </p:sp>
          <p:cxnSp>
            <p:nvCxnSpPr>
              <p:cNvPr id="61" name="Google Shape;245;p36">
                <a:extLst>
                  <a:ext uri="{FF2B5EF4-FFF2-40B4-BE49-F238E27FC236}">
                    <a16:creationId xmlns:a16="http://schemas.microsoft.com/office/drawing/2014/main" id="{F48934C7-9BF9-9E20-2908-67FDC3D3397E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7517313" y="2556338"/>
                <a:ext cx="600" cy="54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45D6A68F-72B1-D24C-828F-1614C4EA3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28913" y="1982553"/>
              <a:ext cx="374904" cy="37490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40215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289"/>
    </mc:Choice>
    <mc:Fallback xmlns="">
      <p:transition advTm="38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2765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Problem</a:t>
            </a:r>
            <a:endParaRPr dirty="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600" y="234850"/>
            <a:ext cx="886950" cy="8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32;p36">
            <a:extLst>
              <a:ext uri="{FF2B5EF4-FFF2-40B4-BE49-F238E27FC236}">
                <a16:creationId xmlns:a16="http://schemas.microsoft.com/office/drawing/2014/main" id="{F9712709-1533-D9E5-EBAD-6A0958F62045}"/>
              </a:ext>
            </a:extLst>
          </p:cNvPr>
          <p:cNvSpPr/>
          <p:nvPr/>
        </p:nvSpPr>
        <p:spPr>
          <a:xfrm>
            <a:off x="4322539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33;p36">
            <a:extLst>
              <a:ext uri="{FF2B5EF4-FFF2-40B4-BE49-F238E27FC236}">
                <a16:creationId xmlns:a16="http://schemas.microsoft.com/office/drawing/2014/main" id="{86562A6E-0A07-7B01-3ECD-717BC2072919}"/>
              </a:ext>
            </a:extLst>
          </p:cNvPr>
          <p:cNvSpPr/>
          <p:nvPr/>
        </p:nvSpPr>
        <p:spPr>
          <a:xfrm>
            <a:off x="7268491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099EA1-6EC1-5C14-DA3F-0D200EDEDCC9}"/>
              </a:ext>
            </a:extLst>
          </p:cNvPr>
          <p:cNvGrpSpPr/>
          <p:nvPr/>
        </p:nvGrpSpPr>
        <p:grpSpPr>
          <a:xfrm>
            <a:off x="3610800" y="1794338"/>
            <a:ext cx="1922100" cy="2229946"/>
            <a:chOff x="3610800" y="1794338"/>
            <a:chExt cx="1922100" cy="22299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BF5E18-E200-F1B4-71AF-311AB5B50C6D}"/>
                </a:ext>
              </a:extLst>
            </p:cNvPr>
            <p:cNvGrpSpPr/>
            <p:nvPr/>
          </p:nvGrpSpPr>
          <p:grpSpPr>
            <a:xfrm>
              <a:off x="3610800" y="1794338"/>
              <a:ext cx="1922100" cy="2229946"/>
              <a:chOff x="3610800" y="1794338"/>
              <a:chExt cx="1922100" cy="2229946"/>
            </a:xfrm>
          </p:grpSpPr>
          <p:sp>
            <p:nvSpPr>
              <p:cNvPr id="15" name="Google Shape;235;p36">
                <a:extLst>
                  <a:ext uri="{FF2B5EF4-FFF2-40B4-BE49-F238E27FC236}">
                    <a16:creationId xmlns:a16="http://schemas.microsoft.com/office/drawing/2014/main" id="{C14E92B0-10FC-5BEC-6BE1-D71A0663E055}"/>
                  </a:ext>
                </a:extLst>
              </p:cNvPr>
              <p:cNvSpPr/>
              <p:nvPr/>
            </p:nvSpPr>
            <p:spPr>
              <a:xfrm>
                <a:off x="4189213" y="1794338"/>
                <a:ext cx="766200" cy="762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41;p36">
                <a:extLst>
                  <a:ext uri="{FF2B5EF4-FFF2-40B4-BE49-F238E27FC236}">
                    <a16:creationId xmlns:a16="http://schemas.microsoft.com/office/drawing/2014/main" id="{A2897A80-FC2B-C1E7-F0B1-04E3077433FB}"/>
                  </a:ext>
                </a:extLst>
              </p:cNvPr>
              <p:cNvSpPr txBox="1"/>
              <p:nvPr/>
            </p:nvSpPr>
            <p:spPr>
              <a:xfrm>
                <a:off x="3610800" y="3214884"/>
                <a:ext cx="1922100" cy="8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US" dirty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Meeting the Expectations of the Homeowner</a:t>
                </a:r>
              </a:p>
            </p:txBody>
          </p:sp>
          <p:cxnSp>
            <p:nvCxnSpPr>
              <p:cNvPr id="17" name="Google Shape;244;p36">
                <a:extLst>
                  <a:ext uri="{FF2B5EF4-FFF2-40B4-BE49-F238E27FC236}">
                    <a16:creationId xmlns:a16="http://schemas.microsoft.com/office/drawing/2014/main" id="{9DB646E5-C11E-48D3-975A-2929E3E1B191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flipH="1">
                <a:off x="4571713" y="2556338"/>
                <a:ext cx="600" cy="54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C4979A2-7A4D-2B3A-1580-C07089AFA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4261" y="1987886"/>
              <a:ext cx="374904" cy="37490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9028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6471"/>
    </mc:Choice>
    <mc:Fallback xmlns="">
      <p:transition advTm="26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.5|2.6|5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4.4|1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1.7|1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.5|2.6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.5|2.6|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.5|2.6|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4.9|11.8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4|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9.7|10.7|1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0.3|11.9"/>
</p:tagLst>
</file>

<file path=ppt/theme/theme1.xml><?xml version="1.0" encoding="utf-8"?>
<a:theme xmlns:a="http://schemas.openxmlformats.org/drawingml/2006/main" name="Elegant, Modern Milky White Company Profile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F3F3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1113</Words>
  <Application>Microsoft Office PowerPoint</Application>
  <PresentationFormat>On-screen Show (16:9)</PresentationFormat>
  <Paragraphs>50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Roboto Condensed Light</vt:lpstr>
      <vt:lpstr>Poppins SemiBold</vt:lpstr>
      <vt:lpstr>Times New Roman</vt:lpstr>
      <vt:lpstr>PT Sans</vt:lpstr>
      <vt:lpstr>Open Sans</vt:lpstr>
      <vt:lpstr>Arial</vt:lpstr>
      <vt:lpstr>Lato</vt:lpstr>
      <vt:lpstr>Elegant, Modern Milky White Company Profile by Slidesgo</vt:lpstr>
      <vt:lpstr>Lawn Buddy “The cutting hedge technology”</vt:lpstr>
      <vt:lpstr>Identification of Target Customer Segment</vt:lpstr>
      <vt:lpstr>Identification of Key Customer Problems</vt:lpstr>
      <vt:lpstr>Analysis of Customer Discovery Data</vt:lpstr>
      <vt:lpstr>PowerPoint Presentation</vt:lpstr>
      <vt:lpstr>AI Venture Concept Overview</vt:lpstr>
      <vt:lpstr>The "Theory“: Common Beliefs</vt:lpstr>
      <vt:lpstr>The "Theory“: Uncommon Beliefs</vt:lpstr>
      <vt:lpstr>Core Problem</vt:lpstr>
      <vt:lpstr>Subproblems</vt:lpstr>
      <vt:lpstr>Actions: Run Experiments</vt:lpstr>
      <vt:lpstr>Actions: Shop for Resources</vt:lpstr>
      <vt:lpstr>Actions: Search for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Lawn Buddy “The cutting hedge technology”</dc:title>
  <dc:creator>gasser18</dc:creator>
  <cp:lastModifiedBy>Ahmed, Gasser</cp:lastModifiedBy>
  <cp:revision>211</cp:revision>
  <dcterms:modified xsi:type="dcterms:W3CDTF">2023-06-13T00:55:27Z</dcterms:modified>
</cp:coreProperties>
</file>