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340" r:id="rId4"/>
    <p:sldId id="349" r:id="rId5"/>
    <p:sldId id="341" r:id="rId6"/>
    <p:sldId id="342" r:id="rId7"/>
    <p:sldId id="343" r:id="rId8"/>
    <p:sldId id="344" r:id="rId9"/>
    <p:sldId id="345" r:id="rId10"/>
    <p:sldId id="346" r:id="rId11"/>
    <p:sldId id="347" r:id="rId12"/>
    <p:sldId id="348" r:id="rId13"/>
    <p:sldId id="338" r:id="rId14"/>
    <p:sldId id="339" r:id="rId15"/>
    <p:sldId id="332" r:id="rId16"/>
    <p:sldId id="335" r:id="rId17"/>
    <p:sldId id="333" r:id="rId18"/>
    <p:sldId id="334" r:id="rId19"/>
    <p:sldId id="336" r:id="rId20"/>
    <p:sldId id="337" r:id="rId21"/>
  </p:sldIdLst>
  <p:sldSz cx="9144000" cy="5143500" type="screen16x9"/>
  <p:notesSz cx="6858000" cy="9144000"/>
  <p:embeddedFontLst>
    <p:embeddedFont>
      <p:font typeface="Bungee" panose="020B0604020202020204" pitchFamily="34" charset="0"/>
      <p:regular r:id="rId23"/>
    </p:embeddedFont>
    <p:embeddedFont>
      <p:font typeface="Lato" panose="020F0502020204030203"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oppins" pitchFamily="2" charset="77"/>
      <p:regular r:id="rId32"/>
      <p:bold r:id="rId33"/>
      <p:italic r:id="rId34"/>
      <p:boldItalic r:id="rId35"/>
    </p:embeddedFont>
    <p:embeddedFont>
      <p:font typeface="Poppins SemiBold" panose="020B0604020202020204" pitchFamily="34" charset="0"/>
      <p:regular r:id="rId36"/>
      <p:bold r:id="rId37"/>
      <p:italic r:id="rId38"/>
      <p:boldItalic r:id="rId39"/>
    </p:embeddedFont>
    <p:embeddedFont>
      <p:font typeface="PT Sans" panose="020B0503020203020204" pitchFamily="34" charset="77"/>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80"/>
    <p:restoredTop sz="85644" autoAdjust="0"/>
  </p:normalViewPr>
  <p:slideViewPr>
    <p:cSldViewPr snapToGrid="0">
      <p:cViewPr varScale="1">
        <p:scale>
          <a:sx n="128" d="100"/>
          <a:sy n="128" d="100"/>
        </p:scale>
        <p:origin x="184"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emphasize the scalability of your business model</a:t>
            </a:r>
            <a:endParaRPr dirty="0"/>
          </a:p>
        </p:txBody>
      </p:sp>
    </p:spTree>
    <p:extLst>
      <p:ext uri="{BB962C8B-B14F-4D97-AF65-F5344CB8AC3E}">
        <p14:creationId xmlns:p14="http://schemas.microsoft.com/office/powerpoint/2010/main" val="380661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will you finance your growth? Calculate and justify your post-money valuation</a:t>
            </a:r>
          </a:p>
          <a:p>
            <a:pPr marL="0" lvl="0" indent="0" algn="l" rtl="0">
              <a:spcBef>
                <a:spcPts val="0"/>
              </a:spcBef>
              <a:spcAft>
                <a:spcPts val="0"/>
              </a:spcAft>
              <a:buNone/>
            </a:pPr>
            <a:r>
              <a:rPr lang="en-US" dirty="0"/>
              <a:t>PMV = Total Financing Raised/% of equity sold to an investor. For example, if I am raising $5 M and offering 20% of my company’s outstanding equity, my post-money valuation would be $25M</a:t>
            </a:r>
            <a:endParaRPr dirty="0"/>
          </a:p>
        </p:txBody>
      </p:sp>
    </p:spTree>
    <p:extLst>
      <p:ext uri="{BB962C8B-B14F-4D97-AF65-F5344CB8AC3E}">
        <p14:creationId xmlns:p14="http://schemas.microsoft.com/office/powerpoint/2010/main" val="2398460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103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00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16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9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469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 in these specific ways, Lawn Buddy can efficiently scale its operations, maintain service quality, and deliver a personalized and seamless experience to a growing number of customers. The adaptability and efficiency of AI ensure that Lawn Buddy can continue to meet customer demands and market challenges as it expands its reach and user base.</a:t>
            </a:r>
            <a:endParaRPr dirty="0"/>
          </a:p>
        </p:txBody>
      </p:sp>
    </p:spTree>
    <p:extLst>
      <p:ext uri="{BB962C8B-B14F-4D97-AF65-F5344CB8AC3E}">
        <p14:creationId xmlns:p14="http://schemas.microsoft.com/office/powerpoint/2010/main" val="246978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AI's capabilities for efficient scheduling, personalized service, resource optimization, and data-driven decision-making, Lawn Buddy creates a scalable and sustainable operating model. The AI-driven features not only enhance the overall customer experience but also contribute to the platform's long-term success and positive environmental impact through optimized resource utilization.</a:t>
            </a:r>
          </a:p>
        </p:txBody>
      </p:sp>
    </p:spTree>
    <p:extLst>
      <p:ext uri="{BB962C8B-B14F-4D97-AF65-F5344CB8AC3E}">
        <p14:creationId xmlns:p14="http://schemas.microsoft.com/office/powerpoint/2010/main" val="84844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30-second elevator pitch summarizing your ‘value proposition canvas’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"Introducing Lawn Buddy: Your ultimate lawn care companion. With cutting-edge AI technology, we bring you convenient and efficient scheduling, tailored to your lawn's unique needs. Imagine saving time as we automate your lawn care services, while skilled professionals ensure a perfectly manicured lawn. Personalized plans, real-time updates, and notifications keep you informed every step of the way. Say goodbye to lawn worries – Lawn Buddy is here to transform your outdoor space hassle-free.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the customer persona(s) for your target customer segment</a:t>
            </a:r>
            <a:endParaRPr dirty="0"/>
          </a:p>
        </p:txBody>
      </p:sp>
    </p:spTree>
    <p:extLst>
      <p:ext uri="{BB962C8B-B14F-4D97-AF65-F5344CB8AC3E}">
        <p14:creationId xmlns:p14="http://schemas.microsoft.com/office/powerpoint/2010/main" val="23631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customer personas highlight the diverse needs and pain points of two distinct segments targeted by Lawn Buddy. By addressing the specific goals and challenges of middle-aged homeowners and commercial property managers, Lawn Buddy can tailor its value propositions to provide maximum value and convenience to each customer group.</a:t>
            </a:r>
            <a:endParaRPr dirty="0"/>
          </a:p>
        </p:txBody>
      </p:sp>
    </p:spTree>
    <p:extLst>
      <p:ext uri="{BB962C8B-B14F-4D97-AF65-F5344CB8AC3E}">
        <p14:creationId xmlns:p14="http://schemas.microsoft.com/office/powerpoint/2010/main" val="15126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understanding and addressing these customer problems, Lawn Buddy can create a tailored solution that truly resonates with its target customers, whether they are middle-aged homeowners or commercial property managers.</a:t>
            </a:r>
          </a:p>
        </p:txBody>
      </p:sp>
    </p:spTree>
    <p:extLst>
      <p:ext uri="{BB962C8B-B14F-4D97-AF65-F5344CB8AC3E}">
        <p14:creationId xmlns:p14="http://schemas.microsoft.com/office/powerpoint/2010/main" val="16519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277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Elaborate on key findings from the customer discovery process validating your proposed solution)</a:t>
            </a:r>
            <a:endParaRPr dirty="0"/>
          </a:p>
        </p:txBody>
      </p:sp>
    </p:spTree>
    <p:extLst>
      <p:ext uri="{BB962C8B-B14F-4D97-AF65-F5344CB8AC3E}">
        <p14:creationId xmlns:p14="http://schemas.microsoft.com/office/powerpoint/2010/main" val="278494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the total addressable market? What is the size of the market segment(s) you are targeting? Total customer demand? Revenue model?</a:t>
            </a:r>
            <a:endParaRPr dirty="0"/>
          </a:p>
        </p:txBody>
      </p:sp>
    </p:spTree>
    <p:extLst>
      <p:ext uri="{BB962C8B-B14F-4D97-AF65-F5344CB8AC3E}">
        <p14:creationId xmlns:p14="http://schemas.microsoft.com/office/powerpoint/2010/main" val="418415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13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6" r:id="rId13"/>
    <p:sldLayoutId id="2147483669" r:id="rId14"/>
    <p:sldLayoutId id="2147483670" r:id="rId15"/>
    <p:sldLayoutId id="2147483671" r:id="rId16"/>
    <p:sldLayoutId id="2147483672" r:id="rId17"/>
    <p:sldLayoutId id="2147483673"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6.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8/4/2023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3065818" y="2784075"/>
            <a:ext cx="3012363"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Final Venture Concept Pitch</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387530"/>
            <a:ext cx="7671552"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Overview</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8C073D0B-1492-FD32-8429-A3909FE811D1}"/>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14E6D14-3841-5CD2-0A33-6BAFB41C74E3}"/>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5318796-CD96-948B-85D1-73126F21A195}"/>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CD20A1D-A8FE-5F7C-9E90-50246F835808}"/>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5592EFF5-8B33-26F1-60D6-53D2C85F36DE}"/>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7" name="Google Shape;157;p29">
            <a:extLst>
              <a:ext uri="{FF2B5EF4-FFF2-40B4-BE49-F238E27FC236}">
                <a16:creationId xmlns:a16="http://schemas.microsoft.com/office/drawing/2014/main" id="{07D7083E-B3AB-DFAB-491E-5777042DE365}"/>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9" name="Google Shape;158;p29">
            <a:extLst>
              <a:ext uri="{FF2B5EF4-FFF2-40B4-BE49-F238E27FC236}">
                <a16:creationId xmlns:a16="http://schemas.microsoft.com/office/drawing/2014/main" id="{C79E21B4-4A0C-C421-1B6D-DE7E4828F467}"/>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10" name="Google Shape;159;p29">
            <a:extLst>
              <a:ext uri="{FF2B5EF4-FFF2-40B4-BE49-F238E27FC236}">
                <a16:creationId xmlns:a16="http://schemas.microsoft.com/office/drawing/2014/main" id="{3BE5AF34-AE19-37AE-73D1-2B417C1F8BD8}"/>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0;p29">
            <a:extLst>
              <a:ext uri="{FF2B5EF4-FFF2-40B4-BE49-F238E27FC236}">
                <a16:creationId xmlns:a16="http://schemas.microsoft.com/office/drawing/2014/main" id="{4D0B3772-63C5-EACC-3E5F-83577EC78AA0}"/>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12" name="Google Shape;161;p29">
            <a:extLst>
              <a:ext uri="{FF2B5EF4-FFF2-40B4-BE49-F238E27FC236}">
                <a16:creationId xmlns:a16="http://schemas.microsoft.com/office/drawing/2014/main" id="{C4E2311C-3980-E6A8-9F20-D474163F888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13" name="Google Shape;162;p29">
            <a:extLst>
              <a:ext uri="{FF2B5EF4-FFF2-40B4-BE49-F238E27FC236}">
                <a16:creationId xmlns:a16="http://schemas.microsoft.com/office/drawing/2014/main" id="{79E3CF75-C285-920A-841A-AE8018CB8885}"/>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p29">
            <a:extLst>
              <a:ext uri="{FF2B5EF4-FFF2-40B4-BE49-F238E27FC236}">
                <a16:creationId xmlns:a16="http://schemas.microsoft.com/office/drawing/2014/main" id="{4C4C7EC8-FBDC-9E14-61B4-F2509D72A875}"/>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15" name="Google Shape;164;p29">
            <a:extLst>
              <a:ext uri="{FF2B5EF4-FFF2-40B4-BE49-F238E27FC236}">
                <a16:creationId xmlns:a16="http://schemas.microsoft.com/office/drawing/2014/main" id="{07BAD35C-5F4F-8E81-3F1A-683D48042E41}"/>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17" name="Google Shape;165;p29">
            <a:extLst>
              <a:ext uri="{FF2B5EF4-FFF2-40B4-BE49-F238E27FC236}">
                <a16:creationId xmlns:a16="http://schemas.microsoft.com/office/drawing/2014/main" id="{13292171-AED0-F3AB-11DF-44138D87B9F3}"/>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p29">
            <a:extLst>
              <a:ext uri="{FF2B5EF4-FFF2-40B4-BE49-F238E27FC236}">
                <a16:creationId xmlns:a16="http://schemas.microsoft.com/office/drawing/2014/main" id="{A6B54A1F-BC6E-FDC5-47D1-8D8214A0DB30}"/>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19" name="Google Shape;167;p29">
            <a:extLst>
              <a:ext uri="{FF2B5EF4-FFF2-40B4-BE49-F238E27FC236}">
                <a16:creationId xmlns:a16="http://schemas.microsoft.com/office/drawing/2014/main" id="{34D14511-431D-6C2F-79DC-5AD857D216D5}"/>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20" name="Google Shape;168;p29">
            <a:extLst>
              <a:ext uri="{FF2B5EF4-FFF2-40B4-BE49-F238E27FC236}">
                <a16:creationId xmlns:a16="http://schemas.microsoft.com/office/drawing/2014/main" id="{018CBEA2-6022-AD58-3011-9BD73BAFDBFB}"/>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9;p29">
            <a:extLst>
              <a:ext uri="{FF2B5EF4-FFF2-40B4-BE49-F238E27FC236}">
                <a16:creationId xmlns:a16="http://schemas.microsoft.com/office/drawing/2014/main" id="{32832FA5-B81F-5483-6ADC-CFE30AEF5B30}"/>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22" name="Google Shape;170;p29">
            <a:extLst>
              <a:ext uri="{FF2B5EF4-FFF2-40B4-BE49-F238E27FC236}">
                <a16:creationId xmlns:a16="http://schemas.microsoft.com/office/drawing/2014/main" id="{A3C628BA-68EC-480C-84F6-6037F5DCAFD2}"/>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23" name="Google Shape;171;p29">
            <a:extLst>
              <a:ext uri="{FF2B5EF4-FFF2-40B4-BE49-F238E27FC236}">
                <a16:creationId xmlns:a16="http://schemas.microsoft.com/office/drawing/2014/main" id="{7FFB918C-3EA8-B564-96FA-5D2036A98C85}"/>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p29">
            <a:extLst>
              <a:ext uri="{FF2B5EF4-FFF2-40B4-BE49-F238E27FC236}">
                <a16:creationId xmlns:a16="http://schemas.microsoft.com/office/drawing/2014/main" id="{8AC7E4B3-9FD7-77A2-8F98-DA745ED8954A}"/>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25" name="Google Shape;173;p29">
            <a:extLst>
              <a:ext uri="{FF2B5EF4-FFF2-40B4-BE49-F238E27FC236}">
                <a16:creationId xmlns:a16="http://schemas.microsoft.com/office/drawing/2014/main" id="{C9CA4A37-9696-098F-844F-D876D257BC85}"/>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26" name="Google Shape;174;p29">
            <a:extLst>
              <a:ext uri="{FF2B5EF4-FFF2-40B4-BE49-F238E27FC236}">
                <a16:creationId xmlns:a16="http://schemas.microsoft.com/office/drawing/2014/main" id="{01AFFD32-BB01-9726-E7CD-C4904C34ECF5}"/>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a:extLst>
              <a:ext uri="{FF2B5EF4-FFF2-40B4-BE49-F238E27FC236}">
                <a16:creationId xmlns:a16="http://schemas.microsoft.com/office/drawing/2014/main" id="{7E1EC969-7A1C-26E8-F9F8-811FFCE3FAF6}"/>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28" name="Google Shape;158;p29">
            <a:extLst>
              <a:ext uri="{FF2B5EF4-FFF2-40B4-BE49-F238E27FC236}">
                <a16:creationId xmlns:a16="http://schemas.microsoft.com/office/drawing/2014/main" id="{6083A3D1-799D-4793-4B04-B4E90C3EB225}"/>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29" name="Google Shape;159;p29">
            <a:extLst>
              <a:ext uri="{FF2B5EF4-FFF2-40B4-BE49-F238E27FC236}">
                <a16:creationId xmlns:a16="http://schemas.microsoft.com/office/drawing/2014/main" id="{802FB9F3-B7D0-926A-C80F-9D03DB8D376B}"/>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p29">
            <a:extLst>
              <a:ext uri="{FF2B5EF4-FFF2-40B4-BE49-F238E27FC236}">
                <a16:creationId xmlns:a16="http://schemas.microsoft.com/office/drawing/2014/main" id="{C07F8F4A-2C05-8E94-ED82-D8854B5387AB}"/>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31" name="Google Shape;170;p29">
            <a:extLst>
              <a:ext uri="{FF2B5EF4-FFF2-40B4-BE49-F238E27FC236}">
                <a16:creationId xmlns:a16="http://schemas.microsoft.com/office/drawing/2014/main" id="{EB31A853-EE7A-FFAE-6607-1109FDE3E164}"/>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32" name="Google Shape;171;p29">
            <a:extLst>
              <a:ext uri="{FF2B5EF4-FFF2-40B4-BE49-F238E27FC236}">
                <a16:creationId xmlns:a16="http://schemas.microsoft.com/office/drawing/2014/main" id="{4A1DCB33-19B3-7FA7-7D44-36929D562F3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p29">
            <a:extLst>
              <a:ext uri="{FF2B5EF4-FFF2-40B4-BE49-F238E27FC236}">
                <a16:creationId xmlns:a16="http://schemas.microsoft.com/office/drawing/2014/main" id="{22C197E6-5BAD-114E-F231-376BD4B1591F}"/>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34" name="Google Shape;173;p29">
            <a:extLst>
              <a:ext uri="{FF2B5EF4-FFF2-40B4-BE49-F238E27FC236}">
                <a16:creationId xmlns:a16="http://schemas.microsoft.com/office/drawing/2014/main" id="{000A9976-7BE4-BF1F-E1A2-EAAB6453443A}"/>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35" name="Google Shape;174;p29">
            <a:extLst>
              <a:ext uri="{FF2B5EF4-FFF2-40B4-BE49-F238E27FC236}">
                <a16:creationId xmlns:a16="http://schemas.microsoft.com/office/drawing/2014/main" id="{7015DE05-DA96-800F-68AF-B8BCAD04E911}"/>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Picture 35">
            <a:extLst>
              <a:ext uri="{FF2B5EF4-FFF2-40B4-BE49-F238E27FC236}">
                <a16:creationId xmlns:a16="http://schemas.microsoft.com/office/drawing/2014/main" id="{D4964DF4-1D6D-7F4C-443D-3CFC6A7F214C}"/>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37" name="Picture 36">
            <a:extLst>
              <a:ext uri="{FF2B5EF4-FFF2-40B4-BE49-F238E27FC236}">
                <a16:creationId xmlns:a16="http://schemas.microsoft.com/office/drawing/2014/main" id="{7DC90ADC-47B1-4026-5A9D-5448E9FE033C}"/>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38" name="Picture 37">
            <a:extLst>
              <a:ext uri="{FF2B5EF4-FFF2-40B4-BE49-F238E27FC236}">
                <a16:creationId xmlns:a16="http://schemas.microsoft.com/office/drawing/2014/main" id="{1D97C282-3F49-12D4-9498-3220815A18FE}"/>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39" name="Picture 38">
            <a:extLst>
              <a:ext uri="{FF2B5EF4-FFF2-40B4-BE49-F238E27FC236}">
                <a16:creationId xmlns:a16="http://schemas.microsoft.com/office/drawing/2014/main" id="{26CDE2FF-E028-176B-7F78-C41CB5EBDC43}"/>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40" name="Picture 39">
            <a:extLst>
              <a:ext uri="{FF2B5EF4-FFF2-40B4-BE49-F238E27FC236}">
                <a16:creationId xmlns:a16="http://schemas.microsoft.com/office/drawing/2014/main" id="{12D18789-6A1A-6793-A24C-820E4F5C6454}"/>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41" name="Picture 40">
            <a:extLst>
              <a:ext uri="{FF2B5EF4-FFF2-40B4-BE49-F238E27FC236}">
                <a16:creationId xmlns:a16="http://schemas.microsoft.com/office/drawing/2014/main" id="{919DF1F6-C48D-091A-A694-0A94B0272241}"/>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42" name="Picture 41">
            <a:extLst>
              <a:ext uri="{FF2B5EF4-FFF2-40B4-BE49-F238E27FC236}">
                <a16:creationId xmlns:a16="http://schemas.microsoft.com/office/drawing/2014/main" id="{174D8359-F258-927C-F642-83E911C7920B}"/>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43" name="Picture 42">
            <a:extLst>
              <a:ext uri="{FF2B5EF4-FFF2-40B4-BE49-F238E27FC236}">
                <a16:creationId xmlns:a16="http://schemas.microsoft.com/office/drawing/2014/main" id="{2F84276C-B465-EDE2-4478-88039B558C55}"/>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44" name="Picture 43">
            <a:extLst>
              <a:ext uri="{FF2B5EF4-FFF2-40B4-BE49-F238E27FC236}">
                <a16:creationId xmlns:a16="http://schemas.microsoft.com/office/drawing/2014/main" id="{3614B2A5-70D8-A5FD-4A2D-99DEABB6752D}"/>
              </a:ext>
            </a:extLst>
          </p:cNvPr>
          <p:cNvPicPr>
            <a:picLocks noChangeAspect="1"/>
          </p:cNvPicPr>
          <p:nvPr/>
        </p:nvPicPr>
        <p:blipFill>
          <a:blip r:embed="rId12"/>
          <a:stretch>
            <a:fillRect/>
          </a:stretch>
        </p:blipFill>
        <p:spPr>
          <a:xfrm>
            <a:off x="6369686" y="3874448"/>
            <a:ext cx="365760" cy="365760"/>
          </a:xfrm>
          <a:prstGeom prst="rect">
            <a:avLst/>
          </a:prstGeom>
        </p:spPr>
      </p:pic>
    </p:spTree>
    <p:extLst>
      <p:ext uri="{BB962C8B-B14F-4D97-AF65-F5344CB8AC3E}">
        <p14:creationId xmlns:p14="http://schemas.microsoft.com/office/powerpoint/2010/main" val="2930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477078" y="387530"/>
            <a:ext cx="7519440" cy="664500"/>
          </a:xfrm>
          <a:prstGeom prst="rect">
            <a:avLst/>
          </a:prstGeom>
        </p:spPr>
        <p:txBody>
          <a:bodyPr spcFirstLastPara="1" wrap="square" lIns="91425" tIns="91425" rIns="91425" bIns="91425" anchor="t" anchorCtr="0">
            <a:noAutofit/>
          </a:bodyPr>
          <a:lstStyle/>
          <a:p>
            <a:pPr>
              <a:lnSpc>
                <a:spcPct val="150000"/>
              </a:lnSpc>
            </a:pPr>
            <a:r>
              <a:rPr lang="en-US" sz="1800" dirty="0"/>
              <a:t>Unit Economics – Gross Margins, Operating Margins, Cashflows</a:t>
            </a:r>
            <a:endParaRPr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0763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Growth &amp; Strategy &amp; Funding Needs</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114567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12F21A-1D97-3784-FDE6-A5CBBB845A8E}"/>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088C8F7E-3E85-D771-3831-110BE0872A32}"/>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F6E57B62-73F7-6FC9-0942-A954B88B6181}"/>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65157B76-FFA8-F1B1-3B0F-D03221AC82CF}"/>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171A73F3-6025-B60A-695E-E1EAB4B79B7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5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DBC2B71-C239-6650-4A9A-B051ABC114C5}"/>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F16FC7-3B9C-DC33-2246-CFDC1C4683A5}"/>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AD91CC5-163E-4A8B-E76E-D305B2069168}"/>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02ADD85-7F64-CA98-28EF-611E09BE4CFC}"/>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672C708-196A-3100-E386-C286D25203FD}"/>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Canvas</a:t>
            </a:r>
            <a:endParaRPr sz="2000" dirty="0">
              <a:latin typeface="Poppins" panose="00000500000000000000" pitchFamily="2" charset="0"/>
              <a:cs typeface="Poppins" panose="00000500000000000000" pitchFamily="2" charset="0"/>
            </a:endParaRPr>
          </a:p>
        </p:txBody>
      </p:sp>
      <p:sp>
        <p:nvSpPr>
          <p:cNvPr id="41" name="Google Shape;157;p29">
            <a:extLst>
              <a:ext uri="{FF2B5EF4-FFF2-40B4-BE49-F238E27FC236}">
                <a16:creationId xmlns:a16="http://schemas.microsoft.com/office/drawing/2014/main" id="{D77A1853-E113-6580-77E4-6E5C7C090F63}"/>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42" name="Google Shape;158;p29">
            <a:extLst>
              <a:ext uri="{FF2B5EF4-FFF2-40B4-BE49-F238E27FC236}">
                <a16:creationId xmlns:a16="http://schemas.microsoft.com/office/drawing/2014/main" id="{EC0DF5A0-9A5F-8238-537C-BCB1086ECDD8}"/>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43" name="Google Shape;159;p29">
            <a:extLst>
              <a:ext uri="{FF2B5EF4-FFF2-40B4-BE49-F238E27FC236}">
                <a16:creationId xmlns:a16="http://schemas.microsoft.com/office/drawing/2014/main" id="{AE8E3547-7401-4501-59B0-8218F75A7AA9}"/>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0;p29">
            <a:extLst>
              <a:ext uri="{FF2B5EF4-FFF2-40B4-BE49-F238E27FC236}">
                <a16:creationId xmlns:a16="http://schemas.microsoft.com/office/drawing/2014/main" id="{C38C362C-6EA5-0FF2-8AA2-47C5B5C0116C}"/>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45" name="Google Shape;161;p29">
            <a:extLst>
              <a:ext uri="{FF2B5EF4-FFF2-40B4-BE49-F238E27FC236}">
                <a16:creationId xmlns:a16="http://schemas.microsoft.com/office/drawing/2014/main" id="{DD950442-16B3-9DB4-01E5-D0A33F1E064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46" name="Google Shape;162;p29">
            <a:extLst>
              <a:ext uri="{FF2B5EF4-FFF2-40B4-BE49-F238E27FC236}">
                <a16:creationId xmlns:a16="http://schemas.microsoft.com/office/drawing/2014/main" id="{0FBDD397-6CA3-A313-A914-273D0D0FF591}"/>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p29">
            <a:extLst>
              <a:ext uri="{FF2B5EF4-FFF2-40B4-BE49-F238E27FC236}">
                <a16:creationId xmlns:a16="http://schemas.microsoft.com/office/drawing/2014/main" id="{6959FC84-360B-F903-EA9A-A6BE5A34E690}"/>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48" name="Google Shape;164;p29">
            <a:extLst>
              <a:ext uri="{FF2B5EF4-FFF2-40B4-BE49-F238E27FC236}">
                <a16:creationId xmlns:a16="http://schemas.microsoft.com/office/drawing/2014/main" id="{67710017-0DEB-4156-5097-F3C95D9B2364}"/>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49" name="Google Shape;165;p29">
            <a:extLst>
              <a:ext uri="{FF2B5EF4-FFF2-40B4-BE49-F238E27FC236}">
                <a16:creationId xmlns:a16="http://schemas.microsoft.com/office/drawing/2014/main" id="{38BE82D5-069F-D7AA-B72E-632CFC27FAEE}"/>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p29">
            <a:extLst>
              <a:ext uri="{FF2B5EF4-FFF2-40B4-BE49-F238E27FC236}">
                <a16:creationId xmlns:a16="http://schemas.microsoft.com/office/drawing/2014/main" id="{822FA2A9-1E0B-A90E-26B3-DB57301D1903}"/>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51" name="Google Shape;167;p29">
            <a:extLst>
              <a:ext uri="{FF2B5EF4-FFF2-40B4-BE49-F238E27FC236}">
                <a16:creationId xmlns:a16="http://schemas.microsoft.com/office/drawing/2014/main" id="{11C623EB-2B72-3363-D75F-5671A00B9D32}"/>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52" name="Google Shape;168;p29">
            <a:extLst>
              <a:ext uri="{FF2B5EF4-FFF2-40B4-BE49-F238E27FC236}">
                <a16:creationId xmlns:a16="http://schemas.microsoft.com/office/drawing/2014/main" id="{1B33946F-3750-8DA0-FA24-C9062D854E5D}"/>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p29">
            <a:extLst>
              <a:ext uri="{FF2B5EF4-FFF2-40B4-BE49-F238E27FC236}">
                <a16:creationId xmlns:a16="http://schemas.microsoft.com/office/drawing/2014/main" id="{B52DF110-FB43-322E-D7AC-4BC335B07262}"/>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54" name="Google Shape;170;p29">
            <a:extLst>
              <a:ext uri="{FF2B5EF4-FFF2-40B4-BE49-F238E27FC236}">
                <a16:creationId xmlns:a16="http://schemas.microsoft.com/office/drawing/2014/main" id="{8751B1EF-43A4-356F-393F-FB6ED9E1610D}"/>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55" name="Google Shape;171;p29">
            <a:extLst>
              <a:ext uri="{FF2B5EF4-FFF2-40B4-BE49-F238E27FC236}">
                <a16:creationId xmlns:a16="http://schemas.microsoft.com/office/drawing/2014/main" id="{80750460-6A0D-8669-7D8E-31EE4B42A21E}"/>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p29">
            <a:extLst>
              <a:ext uri="{FF2B5EF4-FFF2-40B4-BE49-F238E27FC236}">
                <a16:creationId xmlns:a16="http://schemas.microsoft.com/office/drawing/2014/main" id="{47BDA455-3B47-9E9F-C562-C6E2A23DDFE2}"/>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57" name="Google Shape;173;p29">
            <a:extLst>
              <a:ext uri="{FF2B5EF4-FFF2-40B4-BE49-F238E27FC236}">
                <a16:creationId xmlns:a16="http://schemas.microsoft.com/office/drawing/2014/main" id="{B68150DA-BB60-9317-16C9-746FB3056DB7}"/>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58" name="Google Shape;174;p29">
            <a:extLst>
              <a:ext uri="{FF2B5EF4-FFF2-40B4-BE49-F238E27FC236}">
                <a16:creationId xmlns:a16="http://schemas.microsoft.com/office/drawing/2014/main" id="{6044CF3E-D7FC-3ACC-0200-9078CB8C5116}"/>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29">
            <a:extLst>
              <a:ext uri="{FF2B5EF4-FFF2-40B4-BE49-F238E27FC236}">
                <a16:creationId xmlns:a16="http://schemas.microsoft.com/office/drawing/2014/main" id="{140C8A1E-71C5-B320-D5C2-962E696F33BC}"/>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137" name="Google Shape;158;p29">
            <a:extLst>
              <a:ext uri="{FF2B5EF4-FFF2-40B4-BE49-F238E27FC236}">
                <a16:creationId xmlns:a16="http://schemas.microsoft.com/office/drawing/2014/main" id="{B58995A6-5147-0F2D-8F56-02781C0752C6}"/>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138" name="Google Shape;159;p29">
            <a:extLst>
              <a:ext uri="{FF2B5EF4-FFF2-40B4-BE49-F238E27FC236}">
                <a16:creationId xmlns:a16="http://schemas.microsoft.com/office/drawing/2014/main" id="{1BA17A72-60A8-5C43-DADE-25731EFE51D5}"/>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29">
            <a:extLst>
              <a:ext uri="{FF2B5EF4-FFF2-40B4-BE49-F238E27FC236}">
                <a16:creationId xmlns:a16="http://schemas.microsoft.com/office/drawing/2014/main" id="{D3F6DF5F-E9CF-E534-F433-F5807A2E2558}"/>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149" name="Google Shape;170;p29">
            <a:extLst>
              <a:ext uri="{FF2B5EF4-FFF2-40B4-BE49-F238E27FC236}">
                <a16:creationId xmlns:a16="http://schemas.microsoft.com/office/drawing/2014/main" id="{40199DE4-F16C-B6D8-175C-459E323112BB}"/>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150" name="Google Shape;171;p29">
            <a:extLst>
              <a:ext uri="{FF2B5EF4-FFF2-40B4-BE49-F238E27FC236}">
                <a16:creationId xmlns:a16="http://schemas.microsoft.com/office/drawing/2014/main" id="{4BD371FA-6F42-39CB-7D9F-7142125D2B9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29">
            <a:extLst>
              <a:ext uri="{FF2B5EF4-FFF2-40B4-BE49-F238E27FC236}">
                <a16:creationId xmlns:a16="http://schemas.microsoft.com/office/drawing/2014/main" id="{BB1D101D-1203-87AC-0C95-ED2F4FBC8AF2}"/>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152" name="Google Shape;173;p29">
            <a:extLst>
              <a:ext uri="{FF2B5EF4-FFF2-40B4-BE49-F238E27FC236}">
                <a16:creationId xmlns:a16="http://schemas.microsoft.com/office/drawing/2014/main" id="{FDE9639A-35CF-F672-92A5-A42F1BC03D87}"/>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153" name="Google Shape;174;p29">
            <a:extLst>
              <a:ext uri="{FF2B5EF4-FFF2-40B4-BE49-F238E27FC236}">
                <a16:creationId xmlns:a16="http://schemas.microsoft.com/office/drawing/2014/main" id="{E5BB0880-4883-7A87-9305-1EE8B68817DF}"/>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Picture 207">
            <a:extLst>
              <a:ext uri="{FF2B5EF4-FFF2-40B4-BE49-F238E27FC236}">
                <a16:creationId xmlns:a16="http://schemas.microsoft.com/office/drawing/2014/main" id="{9F807856-ABCF-8F89-345F-D4BC8A8DF69F}"/>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210" name="Picture 209">
            <a:extLst>
              <a:ext uri="{FF2B5EF4-FFF2-40B4-BE49-F238E27FC236}">
                <a16:creationId xmlns:a16="http://schemas.microsoft.com/office/drawing/2014/main" id="{DBBD7433-73FB-8F7C-22DE-1F4D5AC7C3F9}"/>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212" name="Picture 211">
            <a:extLst>
              <a:ext uri="{FF2B5EF4-FFF2-40B4-BE49-F238E27FC236}">
                <a16:creationId xmlns:a16="http://schemas.microsoft.com/office/drawing/2014/main" id="{4B8E8CE8-65AA-0EF6-34D6-CCCD622B0EF1}"/>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214" name="Picture 213">
            <a:extLst>
              <a:ext uri="{FF2B5EF4-FFF2-40B4-BE49-F238E27FC236}">
                <a16:creationId xmlns:a16="http://schemas.microsoft.com/office/drawing/2014/main" id="{C0B8FA1D-5D45-CFA7-0F6D-7E9155FB2CCF}"/>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216" name="Picture 215">
            <a:extLst>
              <a:ext uri="{FF2B5EF4-FFF2-40B4-BE49-F238E27FC236}">
                <a16:creationId xmlns:a16="http://schemas.microsoft.com/office/drawing/2014/main" id="{50B2E4BB-A614-CF0A-3F05-00A3495357BA}"/>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218" name="Picture 217">
            <a:extLst>
              <a:ext uri="{FF2B5EF4-FFF2-40B4-BE49-F238E27FC236}">
                <a16:creationId xmlns:a16="http://schemas.microsoft.com/office/drawing/2014/main" id="{EAA678A6-366E-4A0C-E708-D409058237BF}"/>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220" name="Picture 219">
            <a:extLst>
              <a:ext uri="{FF2B5EF4-FFF2-40B4-BE49-F238E27FC236}">
                <a16:creationId xmlns:a16="http://schemas.microsoft.com/office/drawing/2014/main" id="{B3F329C0-1420-2792-9AD0-3A36400D1C4A}"/>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222" name="Picture 221">
            <a:extLst>
              <a:ext uri="{FF2B5EF4-FFF2-40B4-BE49-F238E27FC236}">
                <a16:creationId xmlns:a16="http://schemas.microsoft.com/office/drawing/2014/main" id="{6A3A3E95-8FF5-F868-06E7-4FA1722EDE82}"/>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224" name="Picture 223">
            <a:extLst>
              <a:ext uri="{FF2B5EF4-FFF2-40B4-BE49-F238E27FC236}">
                <a16:creationId xmlns:a16="http://schemas.microsoft.com/office/drawing/2014/main" id="{1123D65C-8822-7CAB-BBA1-96D20A4AC32B}"/>
              </a:ext>
            </a:extLst>
          </p:cNvPr>
          <p:cNvPicPr>
            <a:picLocks noChangeAspect="1"/>
          </p:cNvPicPr>
          <p:nvPr/>
        </p:nvPicPr>
        <p:blipFill>
          <a:blip r:embed="rId12"/>
          <a:stretch>
            <a:fillRect/>
          </a:stretch>
        </p:blipFill>
        <p:spPr>
          <a:xfrm>
            <a:off x="6369686" y="3874448"/>
            <a:ext cx="365760" cy="365760"/>
          </a:xfrm>
          <a:prstGeom prst="rect">
            <a:avLst/>
          </a:prstGeom>
        </p:spPr>
      </p:pic>
    </p:spTree>
    <p:extLst>
      <p:ext uri="{BB962C8B-B14F-4D97-AF65-F5344CB8AC3E}">
        <p14:creationId xmlns:p14="http://schemas.microsoft.com/office/powerpoint/2010/main" val="30509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Gross Margin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4E73D130-2E16-0CD0-B6CA-B9D0B0377B42}"/>
              </a:ext>
            </a:extLst>
          </p:cNvPr>
          <p:cNvGraphicFramePr>
            <a:graphicFrameLocks noGrp="1"/>
          </p:cNvGraphicFramePr>
          <p:nvPr>
            <p:extLst>
              <p:ext uri="{D42A27DB-BD31-4B8C-83A1-F6EECF244321}">
                <p14:modId xmlns:p14="http://schemas.microsoft.com/office/powerpoint/2010/main" val="1501367232"/>
              </p:ext>
            </p:extLst>
          </p:nvPr>
        </p:nvGraphicFramePr>
        <p:xfrm>
          <a:off x="1612150" y="1121800"/>
          <a:ext cx="5919699" cy="3611070"/>
        </p:xfrm>
        <a:graphic>
          <a:graphicData uri="http://schemas.openxmlformats.org/drawingml/2006/table">
            <a:tbl>
              <a:tblPr/>
              <a:tblGrid>
                <a:gridCol w="1973233">
                  <a:extLst>
                    <a:ext uri="{9D8B030D-6E8A-4147-A177-3AD203B41FA5}">
                      <a16:colId xmlns:a16="http://schemas.microsoft.com/office/drawing/2014/main" val="2401853442"/>
                    </a:ext>
                  </a:extLst>
                </a:gridCol>
                <a:gridCol w="2931608">
                  <a:extLst>
                    <a:ext uri="{9D8B030D-6E8A-4147-A177-3AD203B41FA5}">
                      <a16:colId xmlns:a16="http://schemas.microsoft.com/office/drawing/2014/main" val="615842123"/>
                    </a:ext>
                  </a:extLst>
                </a:gridCol>
                <a:gridCol w="1014858">
                  <a:extLst>
                    <a:ext uri="{9D8B030D-6E8A-4147-A177-3AD203B41FA5}">
                      <a16:colId xmlns:a16="http://schemas.microsoft.com/office/drawing/2014/main" val="1662972692"/>
                    </a:ext>
                  </a:extLst>
                </a:gridCol>
              </a:tblGrid>
              <a:tr h="19280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84204659"/>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5646124"/>
                  </a:ext>
                </a:extLst>
              </a:tr>
              <a:tr h="37578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Commissions from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generated from commissions charged to service providers (Commission Rate: 10%)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$700,000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92879601"/>
                  </a:ext>
                </a:extLst>
              </a:tr>
              <a:tr h="32136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Subscription Fees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earned from premium subscription plans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4651164"/>
                  </a:ext>
                </a:extLst>
              </a:tr>
              <a:tr h="20607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Advertising Revenue</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Revenue generated from advertising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2767491"/>
                  </a:ext>
                </a:extLst>
              </a:tr>
              <a:tr h="19280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revenue sources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$750,000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4854474"/>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0983675"/>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68905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Service Provider Payments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Payments made to service providers for lawn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$550,000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042535"/>
                  </a:ext>
                </a:extLst>
              </a:tr>
              <a:tr h="33622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Platform Maintenance and Hosting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for maintaining and hosting the Lawn Buddy platform</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8608087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Customer Support</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Expenses related to providing customer support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62983001"/>
                  </a:ext>
                </a:extLst>
              </a:tr>
              <a:tr h="20607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COGS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$590,000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4930789"/>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3811776"/>
                  </a:ext>
                </a:extLst>
              </a:tr>
              <a:tr h="336229">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 – COGS)/Revenue x 100%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21.33%</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5300088"/>
                  </a:ext>
                </a:extLst>
              </a:tr>
            </a:tbl>
          </a:graphicData>
        </a:graphic>
      </p:graphicFrame>
    </p:spTree>
    <p:extLst>
      <p:ext uri="{BB962C8B-B14F-4D97-AF65-F5344CB8AC3E}">
        <p14:creationId xmlns:p14="http://schemas.microsoft.com/office/powerpoint/2010/main" val="157562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Operating Model</a:t>
            </a:r>
            <a:endParaRPr sz="2000" dirty="0">
              <a:latin typeface="Poppins" panose="00000500000000000000" pitchFamily="2" charset="0"/>
              <a:cs typeface="Poppins" panose="00000500000000000000" pitchFamily="2" charset="0"/>
            </a:endParaRPr>
          </a:p>
        </p:txBody>
      </p:sp>
      <p:graphicFrame>
        <p:nvGraphicFramePr>
          <p:cNvPr id="6" name="Table 5">
            <a:extLst>
              <a:ext uri="{FF2B5EF4-FFF2-40B4-BE49-F238E27FC236}">
                <a16:creationId xmlns:a16="http://schemas.microsoft.com/office/drawing/2014/main" id="{E6215711-5391-6983-2B10-83C942534911}"/>
              </a:ext>
            </a:extLst>
          </p:cNvPr>
          <p:cNvGraphicFramePr>
            <a:graphicFrameLocks noGrp="1"/>
          </p:cNvGraphicFramePr>
          <p:nvPr>
            <p:extLst>
              <p:ext uri="{D42A27DB-BD31-4B8C-83A1-F6EECF244321}">
                <p14:modId xmlns:p14="http://schemas.microsoft.com/office/powerpoint/2010/main" val="3726077967"/>
              </p:ext>
            </p:extLst>
          </p:nvPr>
        </p:nvGraphicFramePr>
        <p:xfrm>
          <a:off x="1909762" y="1121800"/>
          <a:ext cx="5324475" cy="3198841"/>
        </p:xfrm>
        <a:graphic>
          <a:graphicData uri="http://schemas.openxmlformats.org/drawingml/2006/table">
            <a:tbl>
              <a:tblPr/>
              <a:tblGrid>
                <a:gridCol w="1774825">
                  <a:extLst>
                    <a:ext uri="{9D8B030D-6E8A-4147-A177-3AD203B41FA5}">
                      <a16:colId xmlns:a16="http://schemas.microsoft.com/office/drawing/2014/main" val="2396444643"/>
                    </a:ext>
                  </a:extLst>
                </a:gridCol>
                <a:gridCol w="2754313">
                  <a:extLst>
                    <a:ext uri="{9D8B030D-6E8A-4147-A177-3AD203B41FA5}">
                      <a16:colId xmlns:a16="http://schemas.microsoft.com/office/drawing/2014/main" val="3610986612"/>
                    </a:ext>
                  </a:extLst>
                </a:gridCol>
                <a:gridCol w="795337">
                  <a:extLst>
                    <a:ext uri="{9D8B030D-6E8A-4147-A177-3AD203B41FA5}">
                      <a16:colId xmlns:a16="http://schemas.microsoft.com/office/drawing/2014/main" val="3940439794"/>
                    </a:ext>
                  </a:extLst>
                </a:gridCol>
              </a:tblGrid>
              <a:tr h="26104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019035282"/>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Marketing and Advertising</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Costs associated with marketing and advertising efforts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$40,000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32814060"/>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Research and Development</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enhancing Lawn Buddy's AI capabilities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8063897"/>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General and Administrative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Overhead expenses for running the business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952891445"/>
                  </a:ext>
                </a:extLst>
              </a:tr>
              <a:tr h="26104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$100,000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5527785"/>
                  </a:ext>
                </a:extLst>
              </a:tr>
              <a:tr h="261047">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5552944"/>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Income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 - 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$60,000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521356"/>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Margin</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Income / Total Revenue) x 100%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8%</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0260207"/>
                  </a:ext>
                </a:extLst>
              </a:tr>
            </a:tbl>
          </a:graphicData>
        </a:graphic>
      </p:graphicFrame>
    </p:spTree>
    <p:extLst>
      <p:ext uri="{BB962C8B-B14F-4D97-AF65-F5344CB8AC3E}">
        <p14:creationId xmlns:p14="http://schemas.microsoft.com/office/powerpoint/2010/main" val="141445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Working Capital Model</a:t>
            </a:r>
            <a:endParaRPr sz="2000" dirty="0">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CD1C5DE1-69BA-3BC0-3D3C-3DC1C858A30D}"/>
              </a:ext>
            </a:extLst>
          </p:cNvPr>
          <p:cNvGraphicFramePr>
            <a:graphicFrameLocks noGrp="1"/>
          </p:cNvGraphicFramePr>
          <p:nvPr>
            <p:extLst>
              <p:ext uri="{D42A27DB-BD31-4B8C-83A1-F6EECF244321}">
                <p14:modId xmlns:p14="http://schemas.microsoft.com/office/powerpoint/2010/main" val="2481075584"/>
              </p:ext>
            </p:extLst>
          </p:nvPr>
        </p:nvGraphicFramePr>
        <p:xfrm>
          <a:off x="2391906" y="1121800"/>
          <a:ext cx="4360188" cy="3337494"/>
        </p:xfrm>
        <a:graphic>
          <a:graphicData uri="http://schemas.openxmlformats.org/drawingml/2006/table">
            <a:tbl>
              <a:tblPr/>
              <a:tblGrid>
                <a:gridCol w="1453396">
                  <a:extLst>
                    <a:ext uri="{9D8B030D-6E8A-4147-A177-3AD203B41FA5}">
                      <a16:colId xmlns:a16="http://schemas.microsoft.com/office/drawing/2014/main" val="1681100160"/>
                    </a:ext>
                  </a:extLst>
                </a:gridCol>
                <a:gridCol w="1893332">
                  <a:extLst>
                    <a:ext uri="{9D8B030D-6E8A-4147-A177-3AD203B41FA5}">
                      <a16:colId xmlns:a16="http://schemas.microsoft.com/office/drawing/2014/main" val="2180930475"/>
                    </a:ext>
                  </a:extLst>
                </a:gridCol>
                <a:gridCol w="1013460">
                  <a:extLst>
                    <a:ext uri="{9D8B030D-6E8A-4147-A177-3AD203B41FA5}">
                      <a16:colId xmlns:a16="http://schemas.microsoft.com/office/drawing/2014/main" val="460534775"/>
                    </a:ext>
                  </a:extLst>
                </a:gridCol>
              </a:tblGrid>
              <a:tr h="173416">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61697738"/>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Assets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288863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and Cash Equivalents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available for daily operations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$80,000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8765208"/>
                  </a:ext>
                </a:extLst>
              </a:tr>
              <a:tr h="41619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Accounts Receivable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Amounts due from customers for services provided</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$40,000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7567255"/>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4798251"/>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Liabilities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77021056"/>
                  </a:ext>
                </a:extLst>
              </a:tr>
              <a:tr h="41619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Accounts Payable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Amounts owed to service providers and suppliers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9098854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Accrued Expenses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Outstanding expenses to be paid in the future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14099493"/>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2282172"/>
                  </a:ext>
                </a:extLst>
              </a:tr>
              <a:tr h="173416">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0307825"/>
                  </a:ext>
                </a:extLst>
              </a:tr>
              <a:tr h="294808">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Working Capital</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 - 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$90,000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67200108"/>
                  </a:ext>
                </a:extLst>
              </a:tr>
            </a:tbl>
          </a:graphicData>
        </a:graphic>
      </p:graphicFrame>
    </p:spTree>
    <p:extLst>
      <p:ext uri="{BB962C8B-B14F-4D97-AF65-F5344CB8AC3E}">
        <p14:creationId xmlns:p14="http://schemas.microsoft.com/office/powerpoint/2010/main" val="19154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Financing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6C25D7A8-899F-5127-7516-A53D1054A994}"/>
              </a:ext>
            </a:extLst>
          </p:cNvPr>
          <p:cNvGraphicFramePr>
            <a:graphicFrameLocks noGrp="1"/>
          </p:cNvGraphicFramePr>
          <p:nvPr>
            <p:extLst>
              <p:ext uri="{D42A27DB-BD31-4B8C-83A1-F6EECF244321}">
                <p14:modId xmlns:p14="http://schemas.microsoft.com/office/powerpoint/2010/main" val="2513488183"/>
              </p:ext>
            </p:extLst>
          </p:nvPr>
        </p:nvGraphicFramePr>
        <p:xfrm>
          <a:off x="1844040" y="1186483"/>
          <a:ext cx="5455920" cy="3569487"/>
        </p:xfrm>
        <a:graphic>
          <a:graphicData uri="http://schemas.openxmlformats.org/drawingml/2006/table">
            <a:tbl>
              <a:tblPr/>
              <a:tblGrid>
                <a:gridCol w="1714499">
                  <a:extLst>
                    <a:ext uri="{9D8B030D-6E8A-4147-A177-3AD203B41FA5}">
                      <a16:colId xmlns:a16="http://schemas.microsoft.com/office/drawing/2014/main" val="2089205042"/>
                    </a:ext>
                  </a:extLst>
                </a:gridCol>
                <a:gridCol w="2682240">
                  <a:extLst>
                    <a:ext uri="{9D8B030D-6E8A-4147-A177-3AD203B41FA5}">
                      <a16:colId xmlns:a16="http://schemas.microsoft.com/office/drawing/2014/main" val="700048946"/>
                    </a:ext>
                  </a:extLst>
                </a:gridCol>
                <a:gridCol w="1059181">
                  <a:extLst>
                    <a:ext uri="{9D8B030D-6E8A-4147-A177-3AD203B41FA5}">
                      <a16:colId xmlns:a16="http://schemas.microsoft.com/office/drawing/2014/main" val="2855986215"/>
                    </a:ext>
                  </a:extLst>
                </a:gridCol>
              </a:tblGrid>
              <a:tr h="11502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833054283"/>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Funds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76671839"/>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Equity Investment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Capital raised from investors to fund operations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151078335"/>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Bank Loan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Borrowed funds from a bank to support expansion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98913289"/>
                  </a:ext>
                </a:extLst>
              </a:tr>
              <a:tr h="11502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8113300"/>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Costs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44583792"/>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Initial Marketing and Advertising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initial marketing and advertising campaigns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9886023"/>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Product Research and Development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Funds allocated to enhance Lawn Buddy's AI capabilities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00593727"/>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Legal and Registration Expenses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associated with legal and company registration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4360913"/>
                  </a:ext>
                </a:extLst>
              </a:tr>
              <a:tr h="356583">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Employee Training and Onboarding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Training and onboarding expenses for staff and service providers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63093003"/>
                  </a:ext>
                </a:extLst>
              </a:tr>
              <a:tr h="356583">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Technology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technology and app development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40895357"/>
                  </a:ext>
                </a:extLst>
              </a:tr>
              <a:tr h="2760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5022573"/>
                  </a:ext>
                </a:extLst>
              </a:tr>
              <a:tr h="115027">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3779132"/>
                  </a:ext>
                </a:extLst>
              </a:tr>
              <a:tr h="195546">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Funds - 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$230,000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3285726"/>
                  </a:ext>
                </a:extLst>
              </a:tr>
            </a:tbl>
          </a:graphicData>
        </a:graphic>
      </p:graphicFrame>
    </p:spTree>
    <p:extLst>
      <p:ext uri="{BB962C8B-B14F-4D97-AF65-F5344CB8AC3E}">
        <p14:creationId xmlns:p14="http://schemas.microsoft.com/office/powerpoint/2010/main" val="415522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Scalability Analysis</a:t>
            </a:r>
            <a:endParaRPr sz="20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4946A67F-B9C3-739E-8FD3-152EC78A4BFD}"/>
              </a:ext>
            </a:extLst>
          </p:cNvPr>
          <p:cNvSpPr txBox="1"/>
          <p:nvPr/>
        </p:nvSpPr>
        <p:spPr>
          <a:xfrm>
            <a:off x="720000" y="1121800"/>
            <a:ext cx="8231550" cy="3970318"/>
          </a:xfrm>
          <a:prstGeom prst="rect">
            <a:avLst/>
          </a:prstGeom>
          <a:noFill/>
        </p:spPr>
        <p:txBody>
          <a:bodyPr wrap="square">
            <a:spAutoFit/>
          </a:bodyPr>
          <a:lstStyle/>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Efficient Scheduling and Resource Allocation: </a:t>
            </a:r>
            <a:r>
              <a:rPr lang="en-US" sz="900" dirty="0">
                <a:latin typeface="Lato" panose="020F0502020204030203" pitchFamily="34" charset="0"/>
                <a:ea typeface="Lato" panose="020F0502020204030203" pitchFamily="34" charset="0"/>
                <a:cs typeface="Lato" panose="020F0502020204030203" pitchFamily="34" charset="0"/>
              </a:rPr>
              <a:t>Lawn Buddy leverages AI technology, including object recognition and machine learning, to optimize the scheduling of lawn mowing services. The AI algorithms scan lawns, assess their size, layout, and specific requirements, and then create optimized mowing schedules for service providers. This automation reduces manual effort and ensures that resources are efficiently allocated, allowing Lawn Buddy to handle a larger number of service requests without compromising on service quality or responsiveness.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Automated Lawn Care Services: </a:t>
            </a:r>
            <a:r>
              <a:rPr lang="en-US" sz="900" dirty="0">
                <a:latin typeface="Lato" panose="020F0502020204030203" pitchFamily="34" charset="0"/>
                <a:ea typeface="Lato" panose="020F0502020204030203" pitchFamily="34" charset="0"/>
                <a:cs typeface="Lato" panose="020F0502020204030203" pitchFamily="34" charset="0"/>
              </a:rPr>
              <a:t>With the power of AI-driven automation, Lawn Buddy offers customers a seamless and time-saving experience for scheduling lawn care services. Through AI algorithms, the app automatically matches service providers with available time slots, streamlining the entire scheduling process. As Lawn Buddy scales and serves a growing customer base, the automation ensures that the platform can efficiently handle a higher volume of service requests without the need for significant human intervention.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Personalized Lawn Care Plans: </a:t>
            </a:r>
            <a:r>
              <a:rPr lang="en-US" sz="900" dirty="0">
                <a:latin typeface="Lato" panose="020F0502020204030203" pitchFamily="34" charset="0"/>
                <a:ea typeface="Lato" panose="020F0502020204030203" pitchFamily="34" charset="0"/>
                <a:cs typeface="Lato" panose="020F0502020204030203" pitchFamily="34" charset="0"/>
              </a:rPr>
              <a:t>AI plays a crucial role in tailoring personalized lawn care plans for each customer. By analyzing customer data, including lawn size, location, and specific preferences, AI algorithms generate personalized recommendations for lawn care. These tailored plans cater to the specific needs of each customer, ensuring a higher level of satisfaction and building strong customer loyalty. As Lawn Buddy expands its user base, AI continues to refine its recommendations to provide a personalized experience to a larger audience.</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Real-Time Updates and Notifications: </a:t>
            </a:r>
            <a:r>
              <a:rPr lang="en-US" sz="9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throughout the entire lawn care process. Customers receive timely updates about scheduled services, estimated arrival times of service providers, and any changes to the plan. As Lawn Buddy's user base grows, the AI system ensures that all customers receive relevant and timely notifications, fostering better communication and engagement.</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Continuous Improvement and Learning: </a:t>
            </a:r>
            <a:r>
              <a:rPr lang="en-US" sz="900" dirty="0">
                <a:latin typeface="Lato" panose="020F0502020204030203" pitchFamily="34" charset="0"/>
                <a:ea typeface="Lato" panose="020F0502020204030203" pitchFamily="34" charset="0"/>
                <a:cs typeface="Lato" panose="020F0502020204030203" pitchFamily="34" charset="0"/>
              </a:rPr>
              <a:t>AI's ability to learn from customer interactions and data analysis drives continuous improvement in Lawn Buddy's services. As the platform scales, AI gathers more data, leading to refined algorithms that enhance the accuracy of lawn scanning, scheduling, and personalized recommendations. This continuous learning and improvement enable Lawn Buddy to adapt and stay efficient, meeting customer demands and market challenges effectively as it grows.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Quality Assurance: </a:t>
            </a:r>
            <a:r>
              <a:rPr lang="en-US" sz="900" dirty="0">
                <a:latin typeface="Lato" panose="020F0502020204030203" pitchFamily="34" charset="0"/>
                <a:ea typeface="Lato" panose="020F0502020204030203" pitchFamily="34" charset="0"/>
                <a:cs typeface="Lato" panose="020F0502020204030203" pitchFamily="34" charset="0"/>
              </a:rPr>
              <a:t>AI is employed to evaluate service provider performance through customer feedback and reviews. By analyzing past interactions, AI identifies reliable and skilled lawn mowing service providers. This quality assurance mechanism ensures consistent service quality and reliability as Lawn Buddy scales and attracts more service providers to meet growing customer demands. The result is a platform that maintains high-quality standards and fosters trust among its customers.</a:t>
            </a:r>
          </a:p>
        </p:txBody>
      </p:sp>
    </p:spTree>
    <p:extLst>
      <p:ext uri="{BB962C8B-B14F-4D97-AF65-F5344CB8AC3E}">
        <p14:creationId xmlns:p14="http://schemas.microsoft.com/office/powerpoint/2010/main" val="75706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9" name="Google Shape;235;p36">
            <a:extLst>
              <a:ext uri="{FF2B5EF4-FFF2-40B4-BE49-F238E27FC236}">
                <a16:creationId xmlns:a16="http://schemas.microsoft.com/office/drawing/2014/main" id="{F5203E10-1CBD-153A-62CC-DA49A47F9F8A}"/>
              </a:ext>
            </a:extLst>
          </p:cNvPr>
          <p:cNvSpPr/>
          <p:nvPr/>
        </p:nvSpPr>
        <p:spPr>
          <a:xfrm>
            <a:off x="2459577"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36">
            <a:extLst>
              <a:ext uri="{FF2B5EF4-FFF2-40B4-BE49-F238E27FC236}">
                <a16:creationId xmlns:a16="http://schemas.microsoft.com/office/drawing/2014/main" id="{92EBD80F-9C57-E4A2-6B94-4E41CB5CFDCB}"/>
              </a:ext>
            </a:extLst>
          </p:cNvPr>
          <p:cNvSpPr txBox="1"/>
          <p:nvPr/>
        </p:nvSpPr>
        <p:spPr>
          <a:xfrm>
            <a:off x="1964726" y="3097976"/>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Time-saving for customers by automating lawn care services</a:t>
            </a:r>
          </a:p>
          <a:p>
            <a:pPr lvl="0" algn="ctr"/>
            <a:endParaRPr lang="en-US" dirty="0">
              <a:solidFill>
                <a:schemeClr val="dk1"/>
              </a:solidFill>
              <a:latin typeface="Lato"/>
              <a:ea typeface="Lato"/>
              <a:cs typeface="Lato"/>
              <a:sym typeface="Lato"/>
            </a:endParaRPr>
          </a:p>
        </p:txBody>
      </p:sp>
      <p:cxnSp>
        <p:nvCxnSpPr>
          <p:cNvPr id="31" name="Google Shape;244;p36">
            <a:extLst>
              <a:ext uri="{FF2B5EF4-FFF2-40B4-BE49-F238E27FC236}">
                <a16:creationId xmlns:a16="http://schemas.microsoft.com/office/drawing/2014/main" id="{9FF6CE3B-FF68-9397-BA5F-E469214E9403}"/>
              </a:ext>
            </a:extLst>
          </p:cNvPr>
          <p:cNvCxnSpPr>
            <a:cxnSpLocks/>
            <a:stCxn id="29" idx="2"/>
          </p:cNvCxnSpPr>
          <p:nvPr/>
        </p:nvCxnSpPr>
        <p:spPr>
          <a:xfrm flipH="1">
            <a:off x="2842077" y="2419861"/>
            <a:ext cx="600" cy="544500"/>
          </a:xfrm>
          <a:prstGeom prst="straightConnector1">
            <a:avLst/>
          </a:prstGeom>
          <a:noFill/>
          <a:ln w="19050" cap="flat" cmpd="sng">
            <a:solidFill>
              <a:schemeClr val="dk1"/>
            </a:solidFill>
            <a:prstDash val="solid"/>
            <a:round/>
            <a:headEnd type="none" w="med" len="med"/>
            <a:tailEnd type="none" w="med" len="med"/>
          </a:ln>
        </p:spPr>
      </p:cxnSp>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Venture Concept</a:t>
            </a:r>
            <a:endParaRPr sz="2000" dirty="0">
              <a:latin typeface="Poppins" panose="00000500000000000000" pitchFamily="2" charset="0"/>
              <a:cs typeface="Poppins" panose="00000500000000000000" pitchFamily="2" charset="0"/>
            </a:endParaRPr>
          </a:p>
        </p:txBody>
      </p:sp>
      <p:sp>
        <p:nvSpPr>
          <p:cNvPr id="19" name="Google Shape;232;p36">
            <a:extLst>
              <a:ext uri="{FF2B5EF4-FFF2-40B4-BE49-F238E27FC236}">
                <a16:creationId xmlns:a16="http://schemas.microsoft.com/office/drawing/2014/main" id="{18CDB568-2E15-6737-0C4E-8A85919F087E}"/>
              </a:ext>
            </a:extLst>
          </p:cNvPr>
          <p:cNvSpPr/>
          <p:nvPr/>
        </p:nvSpPr>
        <p:spPr>
          <a:xfrm>
            <a:off x="3089615"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p36">
            <a:extLst>
              <a:ext uri="{FF2B5EF4-FFF2-40B4-BE49-F238E27FC236}">
                <a16:creationId xmlns:a16="http://schemas.microsoft.com/office/drawing/2014/main" id="{C22DFCD8-C9F5-7D4E-354A-C1A97DB80433}"/>
              </a:ext>
            </a:extLst>
          </p:cNvPr>
          <p:cNvSpPr/>
          <p:nvPr/>
        </p:nvSpPr>
        <p:spPr>
          <a:xfrm>
            <a:off x="7699209"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46;p36">
            <a:extLst>
              <a:ext uri="{FF2B5EF4-FFF2-40B4-BE49-F238E27FC236}">
                <a16:creationId xmlns:a16="http://schemas.microsoft.com/office/drawing/2014/main" id="{292F470E-2338-3739-2AAE-2D14CBF0ACED}"/>
              </a:ext>
            </a:extLst>
          </p:cNvPr>
          <p:cNvCxnSpPr/>
          <p:nvPr/>
        </p:nvCxnSpPr>
        <p:spPr>
          <a:xfrm>
            <a:off x="703652" y="2692104"/>
            <a:ext cx="7709400" cy="0"/>
          </a:xfrm>
          <a:prstGeom prst="straightConnector1">
            <a:avLst/>
          </a:prstGeom>
          <a:noFill/>
          <a:ln w="19050" cap="flat" cmpd="sng">
            <a:solidFill>
              <a:schemeClr val="dk1"/>
            </a:solidFill>
            <a:prstDash val="solid"/>
            <a:round/>
            <a:headEnd type="none" w="med" len="med"/>
            <a:tailEnd type="none" w="med" len="med"/>
          </a:ln>
        </p:spPr>
      </p:cxnSp>
      <p:sp>
        <p:nvSpPr>
          <p:cNvPr id="23" name="Google Shape;234;p36">
            <a:extLst>
              <a:ext uri="{FF2B5EF4-FFF2-40B4-BE49-F238E27FC236}">
                <a16:creationId xmlns:a16="http://schemas.microsoft.com/office/drawing/2014/main" id="{A85EAB4A-02CA-D627-E743-024D909A108D}"/>
              </a:ext>
            </a:extLst>
          </p:cNvPr>
          <p:cNvSpPr/>
          <p:nvPr/>
        </p:nvSpPr>
        <p:spPr>
          <a:xfrm>
            <a:off x="719207"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9;p36">
            <a:extLst>
              <a:ext uri="{FF2B5EF4-FFF2-40B4-BE49-F238E27FC236}">
                <a16:creationId xmlns:a16="http://schemas.microsoft.com/office/drawing/2014/main" id="{F7139940-F188-FAE3-5D77-60D6AEEF6F74}"/>
              </a:ext>
            </a:extLst>
          </p:cNvPr>
          <p:cNvSpPr txBox="1"/>
          <p:nvPr/>
        </p:nvSpPr>
        <p:spPr>
          <a:xfrm>
            <a:off x="180907" y="3078407"/>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Convenient and efficient lawn mowing scheduling using AI technology</a:t>
            </a:r>
          </a:p>
          <a:p>
            <a:pPr lvl="0" algn="ctr"/>
            <a:endParaRPr lang="en-US" dirty="0">
              <a:solidFill>
                <a:schemeClr val="dk1"/>
              </a:solidFill>
              <a:latin typeface="Lato"/>
              <a:ea typeface="Lato"/>
              <a:cs typeface="Lato"/>
              <a:sym typeface="Lato"/>
            </a:endParaRPr>
          </a:p>
        </p:txBody>
      </p:sp>
      <p:cxnSp>
        <p:nvCxnSpPr>
          <p:cNvPr id="26" name="Google Shape;247;p36">
            <a:extLst>
              <a:ext uri="{FF2B5EF4-FFF2-40B4-BE49-F238E27FC236}">
                <a16:creationId xmlns:a16="http://schemas.microsoft.com/office/drawing/2014/main" id="{C8773EAB-B808-67D5-77FA-5EE2BF5304CC}"/>
              </a:ext>
            </a:extLst>
          </p:cNvPr>
          <p:cNvCxnSpPr/>
          <p:nvPr/>
        </p:nvCxnSpPr>
        <p:spPr>
          <a:xfrm flipH="1">
            <a:off x="1102195" y="2419836"/>
            <a:ext cx="600" cy="544500"/>
          </a:xfrm>
          <a:prstGeom prst="straightConnector1">
            <a:avLst/>
          </a:prstGeom>
          <a:noFill/>
          <a:ln w="19050" cap="flat" cmpd="sng">
            <a:solidFill>
              <a:schemeClr val="dk1"/>
            </a:solidFill>
            <a:prstDash val="solid"/>
            <a:round/>
            <a:headEnd type="none" w="med" len="med"/>
            <a:tailEnd type="none" w="med" len="med"/>
          </a:ln>
        </p:spPr>
      </p:cxnSp>
      <p:pic>
        <p:nvPicPr>
          <p:cNvPr id="27" name="Picture 26">
            <a:extLst>
              <a:ext uri="{FF2B5EF4-FFF2-40B4-BE49-F238E27FC236}">
                <a16:creationId xmlns:a16="http://schemas.microsoft.com/office/drawing/2014/main" id="{F4AF8C12-8F15-B343-7FD3-3EFAD199D0B1}"/>
              </a:ext>
            </a:extLst>
          </p:cNvPr>
          <p:cNvPicPr>
            <a:picLocks noChangeAspect="1"/>
          </p:cNvPicPr>
          <p:nvPr/>
        </p:nvPicPr>
        <p:blipFill>
          <a:blip r:embed="rId4"/>
          <a:stretch>
            <a:fillRect/>
          </a:stretch>
        </p:blipFill>
        <p:spPr>
          <a:xfrm>
            <a:off x="914855" y="1851409"/>
            <a:ext cx="374904" cy="374904"/>
          </a:xfrm>
          <a:prstGeom prst="rect">
            <a:avLst/>
          </a:prstGeom>
        </p:spPr>
      </p:pic>
      <p:sp>
        <p:nvSpPr>
          <p:cNvPr id="34" name="Google Shape;236;p36">
            <a:extLst>
              <a:ext uri="{FF2B5EF4-FFF2-40B4-BE49-F238E27FC236}">
                <a16:creationId xmlns:a16="http://schemas.microsoft.com/office/drawing/2014/main" id="{3955E81B-9858-8576-98BD-890445270CBC}"/>
              </a:ext>
            </a:extLst>
          </p:cNvPr>
          <p:cNvSpPr/>
          <p:nvPr/>
        </p:nvSpPr>
        <p:spPr>
          <a:xfrm>
            <a:off x="7564931"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36">
            <a:extLst>
              <a:ext uri="{FF2B5EF4-FFF2-40B4-BE49-F238E27FC236}">
                <a16:creationId xmlns:a16="http://schemas.microsoft.com/office/drawing/2014/main" id="{E9F8E619-3DF0-DABB-289E-0210AA0F34C8}"/>
              </a:ext>
            </a:extLst>
          </p:cNvPr>
          <p:cNvSpPr txBox="1"/>
          <p:nvPr/>
        </p:nvSpPr>
        <p:spPr>
          <a:xfrm>
            <a:off x="7071297" y="3078413"/>
            <a:ext cx="1753800" cy="1506522"/>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Real-time updates and notifications for customers</a:t>
            </a:r>
          </a:p>
          <a:p>
            <a:pPr lvl="0" algn="ctr"/>
            <a:endParaRPr lang="en-US" dirty="0">
              <a:solidFill>
                <a:schemeClr val="dk1"/>
              </a:solidFill>
              <a:latin typeface="Lato"/>
              <a:ea typeface="Lato"/>
              <a:cs typeface="Lato"/>
              <a:sym typeface="Lato"/>
            </a:endParaRPr>
          </a:p>
        </p:txBody>
      </p:sp>
      <p:cxnSp>
        <p:nvCxnSpPr>
          <p:cNvPr id="36" name="Google Shape;245;p36">
            <a:extLst>
              <a:ext uri="{FF2B5EF4-FFF2-40B4-BE49-F238E27FC236}">
                <a16:creationId xmlns:a16="http://schemas.microsoft.com/office/drawing/2014/main" id="{736A6800-591A-788C-5632-F73FEE0EED3F}"/>
              </a:ext>
            </a:extLst>
          </p:cNvPr>
          <p:cNvCxnSpPr>
            <a:cxnSpLocks/>
            <a:stCxn id="34" idx="2"/>
          </p:cNvCxnSpPr>
          <p:nvPr/>
        </p:nvCxnSpPr>
        <p:spPr>
          <a:xfrm>
            <a:off x="7948031" y="2419861"/>
            <a:ext cx="600" cy="544500"/>
          </a:xfrm>
          <a:prstGeom prst="straightConnector1">
            <a:avLst/>
          </a:prstGeom>
          <a:noFill/>
          <a:ln w="19050" cap="flat" cmpd="sng">
            <a:solidFill>
              <a:schemeClr val="dk1"/>
            </a:solidFill>
            <a:prstDash val="solid"/>
            <a:round/>
            <a:headEnd type="none" w="med" len="med"/>
            <a:tailEnd type="none" w="med" len="med"/>
          </a:ln>
        </p:spPr>
      </p:cxnSp>
      <p:sp>
        <p:nvSpPr>
          <p:cNvPr id="38" name="Google Shape;248;p36">
            <a:extLst>
              <a:ext uri="{FF2B5EF4-FFF2-40B4-BE49-F238E27FC236}">
                <a16:creationId xmlns:a16="http://schemas.microsoft.com/office/drawing/2014/main" id="{C640840E-7BAA-2319-F34D-537BC91A7765}"/>
              </a:ext>
            </a:extLst>
          </p:cNvPr>
          <p:cNvSpPr txBox="1"/>
          <p:nvPr/>
        </p:nvSpPr>
        <p:spPr>
          <a:xfrm>
            <a:off x="3650400" y="4446894"/>
            <a:ext cx="18432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Lawn Buddy</a:t>
            </a:r>
            <a:endParaRPr dirty="0">
              <a:solidFill>
                <a:schemeClr val="dk1"/>
              </a:solidFill>
              <a:latin typeface="Lato"/>
              <a:ea typeface="Lato"/>
              <a:cs typeface="Lato"/>
              <a:sym typeface="Lato"/>
            </a:endParaRPr>
          </a:p>
        </p:txBody>
      </p:sp>
      <p:sp>
        <p:nvSpPr>
          <p:cNvPr id="39" name="Google Shape;232;p36">
            <a:extLst>
              <a:ext uri="{FF2B5EF4-FFF2-40B4-BE49-F238E27FC236}">
                <a16:creationId xmlns:a16="http://schemas.microsoft.com/office/drawing/2014/main" id="{5FF7E2FB-625D-6EC5-BA31-950ADBE829EA}"/>
              </a:ext>
            </a:extLst>
          </p:cNvPr>
          <p:cNvSpPr/>
          <p:nvPr/>
        </p:nvSpPr>
        <p:spPr>
          <a:xfrm>
            <a:off x="4546608"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5;p36">
            <a:extLst>
              <a:ext uri="{FF2B5EF4-FFF2-40B4-BE49-F238E27FC236}">
                <a16:creationId xmlns:a16="http://schemas.microsoft.com/office/drawing/2014/main" id="{9F621B7C-CAE3-D00F-C4CE-7999F35D6CBD}"/>
              </a:ext>
            </a:extLst>
          </p:cNvPr>
          <p:cNvSpPr/>
          <p:nvPr/>
        </p:nvSpPr>
        <p:spPr>
          <a:xfrm>
            <a:off x="4179620"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p36">
            <a:extLst>
              <a:ext uri="{FF2B5EF4-FFF2-40B4-BE49-F238E27FC236}">
                <a16:creationId xmlns:a16="http://schemas.microsoft.com/office/drawing/2014/main" id="{1B5FF4FB-6DCC-F3FF-F3D7-71EAE2DE6793}"/>
              </a:ext>
            </a:extLst>
          </p:cNvPr>
          <p:cNvSpPr txBox="1"/>
          <p:nvPr/>
        </p:nvSpPr>
        <p:spPr>
          <a:xfrm>
            <a:off x="3686456" y="3089033"/>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Personalized lawn care plans based on lawn size, location, and specific needs</a:t>
            </a:r>
          </a:p>
          <a:p>
            <a:pPr lvl="0" algn="ctr"/>
            <a:endParaRPr lang="en-US" dirty="0">
              <a:solidFill>
                <a:schemeClr val="dk1"/>
              </a:solidFill>
              <a:latin typeface="Lato"/>
              <a:ea typeface="Lato"/>
              <a:cs typeface="Lato"/>
              <a:sym typeface="Lato"/>
            </a:endParaRPr>
          </a:p>
        </p:txBody>
      </p:sp>
      <p:cxnSp>
        <p:nvCxnSpPr>
          <p:cNvPr id="61" name="Google Shape;244;p36">
            <a:extLst>
              <a:ext uri="{FF2B5EF4-FFF2-40B4-BE49-F238E27FC236}">
                <a16:creationId xmlns:a16="http://schemas.microsoft.com/office/drawing/2014/main" id="{912F1050-5AD3-B524-F72D-4662AEFB4D89}"/>
              </a:ext>
            </a:extLst>
          </p:cNvPr>
          <p:cNvCxnSpPr>
            <a:cxnSpLocks/>
            <a:stCxn id="59" idx="2"/>
          </p:cNvCxnSpPr>
          <p:nvPr/>
        </p:nvCxnSpPr>
        <p:spPr>
          <a:xfrm flipH="1">
            <a:off x="4562120" y="2419861"/>
            <a:ext cx="600" cy="544500"/>
          </a:xfrm>
          <a:prstGeom prst="straightConnector1">
            <a:avLst/>
          </a:prstGeom>
          <a:noFill/>
          <a:ln w="19050" cap="flat" cmpd="sng">
            <a:solidFill>
              <a:schemeClr val="dk1"/>
            </a:solidFill>
            <a:prstDash val="solid"/>
            <a:round/>
            <a:headEnd type="none" w="med" len="med"/>
            <a:tailEnd type="none" w="med" len="med"/>
          </a:ln>
        </p:spPr>
      </p:cxnSp>
      <p:sp>
        <p:nvSpPr>
          <p:cNvPr id="63" name="Google Shape;232;p36">
            <a:extLst>
              <a:ext uri="{FF2B5EF4-FFF2-40B4-BE49-F238E27FC236}">
                <a16:creationId xmlns:a16="http://schemas.microsoft.com/office/drawing/2014/main" id="{0502E4E7-6931-DA6C-2458-255E1AAD81FC}"/>
              </a:ext>
            </a:extLst>
          </p:cNvPr>
          <p:cNvSpPr/>
          <p:nvPr/>
        </p:nvSpPr>
        <p:spPr>
          <a:xfrm>
            <a:off x="5835804"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5;p36">
            <a:extLst>
              <a:ext uri="{FF2B5EF4-FFF2-40B4-BE49-F238E27FC236}">
                <a16:creationId xmlns:a16="http://schemas.microsoft.com/office/drawing/2014/main" id="{7924555E-D160-8FDA-A5ED-3CC443E00C59}"/>
              </a:ext>
            </a:extLst>
          </p:cNvPr>
          <p:cNvSpPr/>
          <p:nvPr/>
        </p:nvSpPr>
        <p:spPr>
          <a:xfrm>
            <a:off x="5913054" y="1676009"/>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1;p36">
            <a:extLst>
              <a:ext uri="{FF2B5EF4-FFF2-40B4-BE49-F238E27FC236}">
                <a16:creationId xmlns:a16="http://schemas.microsoft.com/office/drawing/2014/main" id="{E6AB7BE9-B809-CA49-1F5D-AF0D173E9046}"/>
              </a:ext>
            </a:extLst>
          </p:cNvPr>
          <p:cNvSpPr txBox="1"/>
          <p:nvPr/>
        </p:nvSpPr>
        <p:spPr>
          <a:xfrm>
            <a:off x="5407016" y="3096561"/>
            <a:ext cx="1777076"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Reliable and skilled lawn mowing service providers</a:t>
            </a:r>
          </a:p>
          <a:p>
            <a:pPr lvl="0" algn="ctr"/>
            <a:endParaRPr lang="en-US" dirty="0">
              <a:solidFill>
                <a:schemeClr val="dk1"/>
              </a:solidFill>
              <a:latin typeface="Lato"/>
              <a:ea typeface="Lato"/>
              <a:cs typeface="Lato"/>
              <a:sym typeface="Lato"/>
            </a:endParaRPr>
          </a:p>
        </p:txBody>
      </p:sp>
      <p:cxnSp>
        <p:nvCxnSpPr>
          <p:cNvPr id="131" name="Google Shape;244;p36">
            <a:extLst>
              <a:ext uri="{FF2B5EF4-FFF2-40B4-BE49-F238E27FC236}">
                <a16:creationId xmlns:a16="http://schemas.microsoft.com/office/drawing/2014/main" id="{994F0642-67D7-A4A4-504C-B6EEFB426774}"/>
              </a:ext>
            </a:extLst>
          </p:cNvPr>
          <p:cNvCxnSpPr>
            <a:cxnSpLocks/>
            <a:stCxn id="129" idx="2"/>
          </p:cNvCxnSpPr>
          <p:nvPr/>
        </p:nvCxnSpPr>
        <p:spPr>
          <a:xfrm flipH="1">
            <a:off x="6295554" y="2438009"/>
            <a:ext cx="600" cy="544500"/>
          </a:xfrm>
          <a:prstGeom prst="straightConnector1">
            <a:avLst/>
          </a:prstGeom>
          <a:noFill/>
          <a:ln w="19050" cap="flat" cmpd="sng">
            <a:solidFill>
              <a:schemeClr val="dk1"/>
            </a:solidFill>
            <a:prstDash val="solid"/>
            <a:round/>
            <a:headEnd type="none" w="med" len="med"/>
            <a:tailEnd type="none" w="med" len="med"/>
          </a:ln>
        </p:spPr>
      </p:cxnSp>
      <p:pic>
        <p:nvPicPr>
          <p:cNvPr id="135" name="Picture 134">
            <a:extLst>
              <a:ext uri="{FF2B5EF4-FFF2-40B4-BE49-F238E27FC236}">
                <a16:creationId xmlns:a16="http://schemas.microsoft.com/office/drawing/2014/main" id="{C382288C-B77C-0570-F116-941A5D66793A}"/>
              </a:ext>
            </a:extLst>
          </p:cNvPr>
          <p:cNvPicPr>
            <a:picLocks noChangeAspect="1"/>
          </p:cNvPicPr>
          <p:nvPr/>
        </p:nvPicPr>
        <p:blipFill>
          <a:blip r:embed="rId5"/>
          <a:stretch>
            <a:fillRect/>
          </a:stretch>
        </p:blipFill>
        <p:spPr>
          <a:xfrm>
            <a:off x="2654624" y="1869557"/>
            <a:ext cx="374904" cy="374904"/>
          </a:xfrm>
          <a:prstGeom prst="rect">
            <a:avLst/>
          </a:prstGeom>
        </p:spPr>
      </p:pic>
      <p:pic>
        <p:nvPicPr>
          <p:cNvPr id="139" name="Picture 138">
            <a:extLst>
              <a:ext uri="{FF2B5EF4-FFF2-40B4-BE49-F238E27FC236}">
                <a16:creationId xmlns:a16="http://schemas.microsoft.com/office/drawing/2014/main" id="{7C2E5041-C34B-8CA2-2354-0A3149570BCF}"/>
              </a:ext>
            </a:extLst>
          </p:cNvPr>
          <p:cNvPicPr>
            <a:picLocks noChangeAspect="1"/>
          </p:cNvPicPr>
          <p:nvPr/>
        </p:nvPicPr>
        <p:blipFill>
          <a:blip r:embed="rId6"/>
          <a:stretch>
            <a:fillRect/>
          </a:stretch>
        </p:blipFill>
        <p:spPr>
          <a:xfrm>
            <a:off x="4374668" y="1869557"/>
            <a:ext cx="374904" cy="374904"/>
          </a:xfrm>
          <a:prstGeom prst="rect">
            <a:avLst/>
          </a:prstGeom>
        </p:spPr>
      </p:pic>
      <p:pic>
        <p:nvPicPr>
          <p:cNvPr id="141" name="Picture 140">
            <a:extLst>
              <a:ext uri="{FF2B5EF4-FFF2-40B4-BE49-F238E27FC236}">
                <a16:creationId xmlns:a16="http://schemas.microsoft.com/office/drawing/2014/main" id="{BDC9B77E-D67F-E612-40D8-585D2BB71F6C}"/>
              </a:ext>
            </a:extLst>
          </p:cNvPr>
          <p:cNvPicPr>
            <a:picLocks noChangeAspect="1"/>
          </p:cNvPicPr>
          <p:nvPr/>
        </p:nvPicPr>
        <p:blipFill>
          <a:blip r:embed="rId7"/>
          <a:stretch>
            <a:fillRect/>
          </a:stretch>
        </p:blipFill>
        <p:spPr>
          <a:xfrm>
            <a:off x="6108102" y="1869557"/>
            <a:ext cx="374904" cy="374904"/>
          </a:xfrm>
          <a:prstGeom prst="rect">
            <a:avLst/>
          </a:prstGeom>
        </p:spPr>
      </p:pic>
      <p:pic>
        <p:nvPicPr>
          <p:cNvPr id="142" name="Picture 141">
            <a:extLst>
              <a:ext uri="{FF2B5EF4-FFF2-40B4-BE49-F238E27FC236}">
                <a16:creationId xmlns:a16="http://schemas.microsoft.com/office/drawing/2014/main" id="{B0C7EC74-F287-5582-791D-93A8DC8B056B}"/>
              </a:ext>
            </a:extLst>
          </p:cNvPr>
          <p:cNvPicPr>
            <a:picLocks noChangeAspect="1"/>
          </p:cNvPicPr>
          <p:nvPr/>
        </p:nvPicPr>
        <p:blipFill>
          <a:blip r:embed="rId8"/>
          <a:stretch>
            <a:fillRect/>
          </a:stretch>
        </p:blipFill>
        <p:spPr>
          <a:xfrm>
            <a:off x="7760579" y="1869557"/>
            <a:ext cx="374904" cy="3749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82148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Viability &amp; Sustainability Analysis</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965B3E7C-1166-F5EA-DA5B-1CC940B422DC}"/>
              </a:ext>
            </a:extLst>
          </p:cNvPr>
          <p:cNvSpPr txBox="1"/>
          <p:nvPr/>
        </p:nvSpPr>
        <p:spPr>
          <a:xfrm>
            <a:off x="1114173" y="1516380"/>
            <a:ext cx="3457828" cy="3539430"/>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Efficient Scheduling: </a:t>
            </a:r>
            <a:r>
              <a:rPr lang="en-US" sz="800" dirty="0">
                <a:latin typeface="Lato" panose="020F0502020204030203" pitchFamily="34" charset="0"/>
                <a:ea typeface="Lato" panose="020F0502020204030203" pitchFamily="34" charset="0"/>
                <a:cs typeface="Lato" panose="020F0502020204030203" pitchFamily="34" charset="0"/>
              </a:rPr>
              <a:t>AI technology utilizes object recognition to scan lawns and assess their size, layout, and specific requirements. Machine learning algorithms then analyze this data to create optimized mowing schedules for service providers. This automated scheduling process reduces manual effort and ensures efficient allocation of resources, contributing to the viability of Lawn Buddy's operations.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Time-Saving Automation: </a:t>
            </a:r>
            <a:r>
              <a:rPr lang="en-US" sz="800" dirty="0">
                <a:latin typeface="Lato" panose="020F0502020204030203" pitchFamily="34" charset="0"/>
                <a:ea typeface="Lato" panose="020F0502020204030203" pitchFamily="34" charset="0"/>
                <a:cs typeface="Lato" panose="020F0502020204030203" pitchFamily="34" charset="0"/>
              </a:rPr>
              <a:t>Through AI-driven automation, customers can easily schedule lawn care services through the app. AI algorithms automatically match service providers with available time slots, optimizing the overall scheduling process. This time-saving feature attracts more customers, enhancing the viability of Lawn Buddy as a convenient and efficient lawn care solution.</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Personalization for Customer Satisfaction: </a:t>
            </a:r>
            <a:r>
              <a:rPr lang="en-US" sz="800" dirty="0">
                <a:latin typeface="Lato" panose="020F0502020204030203" pitchFamily="34" charset="0"/>
                <a:ea typeface="Lato" panose="020F0502020204030203" pitchFamily="34" charset="0"/>
                <a:cs typeface="Lato" panose="020F0502020204030203" pitchFamily="34" charset="0"/>
              </a:rPr>
              <a:t>AI technology analyzes customer data, including lawn size, location, and previous preferences, to create personalized lawn care plans. These plans are tailored to the specific needs of each customer, ensuring high customer satisfaction and loyalty, which is essential for the viability of Lawn Buddy's recurring service model.</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Reliable and Skilled Service Providers: </a:t>
            </a:r>
            <a:r>
              <a:rPr lang="en-US" sz="800" dirty="0">
                <a:latin typeface="Lato" panose="020F0502020204030203" pitchFamily="34" charset="0"/>
                <a:ea typeface="Lato" panose="020F0502020204030203" pitchFamily="34" charset="0"/>
                <a:cs typeface="Lato" panose="020F0502020204030203" pitchFamily="34" charset="0"/>
              </a:rPr>
              <a:t>AI is used to evaluate service provider performance and customer feedback. By analyzing past customer reviews and ratings, Lawn Buddy can identify reliable and skilled service providers. This quality assurance ensures that customers receive top-notch service, contributing to the viability of the platform.</a:t>
            </a:r>
          </a:p>
        </p:txBody>
      </p:sp>
      <p:sp>
        <p:nvSpPr>
          <p:cNvPr id="2" name="Google Shape;157;p29">
            <a:extLst>
              <a:ext uri="{FF2B5EF4-FFF2-40B4-BE49-F238E27FC236}">
                <a16:creationId xmlns:a16="http://schemas.microsoft.com/office/drawing/2014/main" id="{DFEA2258-F1D4-3967-807F-7972F37A8A47}"/>
              </a:ext>
            </a:extLst>
          </p:cNvPr>
          <p:cNvSpPr txBox="1">
            <a:spLocks/>
          </p:cNvSpPr>
          <p:nvPr/>
        </p:nvSpPr>
        <p:spPr>
          <a:xfrm flipH="1">
            <a:off x="1147194"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Viability</a:t>
            </a:r>
          </a:p>
        </p:txBody>
      </p:sp>
      <p:sp>
        <p:nvSpPr>
          <p:cNvPr id="4" name="Google Shape;159;p29">
            <a:extLst>
              <a:ext uri="{FF2B5EF4-FFF2-40B4-BE49-F238E27FC236}">
                <a16:creationId xmlns:a16="http://schemas.microsoft.com/office/drawing/2014/main" id="{6AD83185-8726-168C-638E-1F16A89C77DF}"/>
              </a:ext>
            </a:extLst>
          </p:cNvPr>
          <p:cNvSpPr/>
          <p:nvPr/>
        </p:nvSpPr>
        <p:spPr>
          <a:xfrm>
            <a:off x="395698"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0" name="TextBox 9">
            <a:extLst>
              <a:ext uri="{FF2B5EF4-FFF2-40B4-BE49-F238E27FC236}">
                <a16:creationId xmlns:a16="http://schemas.microsoft.com/office/drawing/2014/main" id="{6470AF96-3F37-84E9-65F0-AD2B96CA4001}"/>
              </a:ext>
            </a:extLst>
          </p:cNvPr>
          <p:cNvSpPr txBox="1"/>
          <p:nvPr/>
        </p:nvSpPr>
        <p:spPr>
          <a:xfrm>
            <a:off x="5493722" y="1516380"/>
            <a:ext cx="3457828" cy="3293209"/>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Scalable and Adaptive Technology: </a:t>
            </a:r>
            <a:r>
              <a:rPr lang="en-US" sz="800" dirty="0">
                <a:latin typeface="Lato" panose="020F0502020204030203" pitchFamily="34" charset="0"/>
                <a:ea typeface="Lato" panose="020F0502020204030203" pitchFamily="34" charset="0"/>
                <a:cs typeface="Lato" panose="020F0502020204030203" pitchFamily="34" charset="0"/>
              </a:rPr>
              <a:t>AI algorithms used for scheduling and resource allocation are designed to scale seamlessly as the user base expands. As the demand for lawn care services increases, Lawn Buddy's AI system can handle a larger volume of requests, ensuring sustainability even during peak seasons.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Optimized Resource Allocation: </a:t>
            </a:r>
            <a:r>
              <a:rPr lang="en-US" sz="800" dirty="0">
                <a:latin typeface="Lato" panose="020F0502020204030203" pitchFamily="34" charset="0"/>
                <a:ea typeface="Lato" panose="020F0502020204030203" pitchFamily="34" charset="0"/>
                <a:cs typeface="Lato" panose="020F0502020204030203" pitchFamily="34" charset="0"/>
              </a:rPr>
              <a:t>AI optimization techniques help Lawn Buddy efficiently allocate service providers based on location, availability, and skill level. By minimizing travel time and maximizing the number of lawns serviced per day, AI-driven resource allocation reduces fuel consumption and resource waste, promoting sustainable practices.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Data-Driven Decision Making: </a:t>
            </a:r>
            <a:r>
              <a:rPr lang="en-US" sz="800" dirty="0">
                <a:latin typeface="Lato" panose="020F0502020204030203" pitchFamily="34" charset="0"/>
                <a:ea typeface="Lato" panose="020F0502020204030203" pitchFamily="34" charset="0"/>
                <a:cs typeface="Lato" panose="020F0502020204030203" pitchFamily="34" charset="0"/>
              </a:rPr>
              <a:t>AI analyzes vast amounts of customer data, feedback, and market trends to make data-driven decisions. By understanding customer preferences and evolving market demands, Lawn Buddy can continuously improve its services, ensuring sustainability by meeting customer expectations effectively.</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Real-Time Updates and Customer Engagement: </a:t>
            </a:r>
            <a:r>
              <a:rPr lang="en-US" sz="8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about their scheduled services, estimated arrival times, and any changes in plans. This proactive communication enhances customer engagement, satisfaction, and loyalty, contributing to the long-term sustainability of Lawn Buddy.</a:t>
            </a:r>
          </a:p>
        </p:txBody>
      </p:sp>
      <p:sp>
        <p:nvSpPr>
          <p:cNvPr id="11" name="Google Shape;157;p29">
            <a:extLst>
              <a:ext uri="{FF2B5EF4-FFF2-40B4-BE49-F238E27FC236}">
                <a16:creationId xmlns:a16="http://schemas.microsoft.com/office/drawing/2014/main" id="{5F9592EF-349B-EE9D-5B99-AB88265F120A}"/>
              </a:ext>
            </a:extLst>
          </p:cNvPr>
          <p:cNvSpPr txBox="1">
            <a:spLocks/>
          </p:cNvSpPr>
          <p:nvPr/>
        </p:nvSpPr>
        <p:spPr>
          <a:xfrm flipH="1">
            <a:off x="5526743"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Sustainability</a:t>
            </a:r>
          </a:p>
        </p:txBody>
      </p:sp>
      <p:sp>
        <p:nvSpPr>
          <p:cNvPr id="12" name="Google Shape;159;p29">
            <a:extLst>
              <a:ext uri="{FF2B5EF4-FFF2-40B4-BE49-F238E27FC236}">
                <a16:creationId xmlns:a16="http://schemas.microsoft.com/office/drawing/2014/main" id="{5DC64134-E400-F29A-A0C7-E916CA32D320}"/>
              </a:ext>
            </a:extLst>
          </p:cNvPr>
          <p:cNvSpPr/>
          <p:nvPr/>
        </p:nvSpPr>
        <p:spPr>
          <a:xfrm>
            <a:off x="4775247"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5" name="Picture 14">
            <a:extLst>
              <a:ext uri="{FF2B5EF4-FFF2-40B4-BE49-F238E27FC236}">
                <a16:creationId xmlns:a16="http://schemas.microsoft.com/office/drawing/2014/main" id="{7A3465FF-DA01-2DFE-D5BF-569396CA9FD3}"/>
              </a:ext>
            </a:extLst>
          </p:cNvPr>
          <p:cNvPicPr>
            <a:picLocks noChangeAspect="1"/>
          </p:cNvPicPr>
          <p:nvPr/>
        </p:nvPicPr>
        <p:blipFill>
          <a:blip r:embed="rId4"/>
          <a:stretch>
            <a:fillRect/>
          </a:stretch>
        </p:blipFill>
        <p:spPr>
          <a:xfrm>
            <a:off x="537118" y="1354080"/>
            <a:ext cx="365760" cy="365760"/>
          </a:xfrm>
          <a:prstGeom prst="rect">
            <a:avLst/>
          </a:prstGeom>
        </p:spPr>
      </p:pic>
      <p:pic>
        <p:nvPicPr>
          <p:cNvPr id="18" name="Picture 17">
            <a:extLst>
              <a:ext uri="{FF2B5EF4-FFF2-40B4-BE49-F238E27FC236}">
                <a16:creationId xmlns:a16="http://schemas.microsoft.com/office/drawing/2014/main" id="{6BCFCCED-9FE1-98D7-0206-08F15529E24B}"/>
              </a:ext>
            </a:extLst>
          </p:cNvPr>
          <p:cNvPicPr>
            <a:picLocks noChangeAspect="1"/>
          </p:cNvPicPr>
          <p:nvPr/>
        </p:nvPicPr>
        <p:blipFill>
          <a:blip r:embed="rId5"/>
          <a:stretch>
            <a:fillRect/>
          </a:stretch>
        </p:blipFill>
        <p:spPr>
          <a:xfrm>
            <a:off x="4916667" y="1354080"/>
            <a:ext cx="365760" cy="365760"/>
          </a:xfrm>
          <a:prstGeom prst="rect">
            <a:avLst/>
          </a:prstGeom>
        </p:spPr>
      </p:pic>
    </p:spTree>
    <p:extLst>
      <p:ext uri="{BB962C8B-B14F-4D97-AF65-F5344CB8AC3E}">
        <p14:creationId xmlns:p14="http://schemas.microsoft.com/office/powerpoint/2010/main" val="99618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387529"/>
            <a:ext cx="7283928"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1</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a:off x="3239385"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879549"/>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3"/>
            <a:ext cx="1892822" cy="162759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ensures her lawn is maintained without manual intervention.</a:t>
            </a:r>
          </a:p>
          <a:p>
            <a:pPr marL="171450" indent="-171450" algn="l">
              <a:buSzPct val="100000"/>
              <a:buFont typeface="Arial" panose="020B0604020202020204" pitchFamily="34" charset="0"/>
              <a:buChar char="•"/>
            </a:pPr>
            <a:r>
              <a:rPr lang="en-US" sz="900" dirty="0"/>
              <a:t>Personalized care plans consider her lawn's unique needs.</a:t>
            </a:r>
          </a:p>
          <a:p>
            <a:pPr marL="171450" indent="-171450" algn="l">
              <a:buSzPct val="100000"/>
              <a:buFont typeface="Arial" panose="020B0604020202020204" pitchFamily="34" charset="0"/>
              <a:buChar char="•"/>
            </a:pPr>
            <a:r>
              <a:rPr lang="en-US" sz="900" dirty="0"/>
              <a:t>Real-time updates and notifications keep her informed about the service progress.</a:t>
            </a:r>
          </a:p>
          <a:p>
            <a:pPr marL="171450" indent="-171450" algn="l">
              <a:buSzPct val="100000"/>
              <a:buFont typeface="Arial" panose="020B0604020202020204" pitchFamily="34" charset="0"/>
              <a:buChar char="•"/>
            </a:pPr>
            <a:r>
              <a:rPr lang="en-US" sz="900" dirty="0"/>
              <a:t>Easy payment and cashless transactions streamline the process.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Maintain a beautiful lawn to enhance curb appeal.</a:t>
            </a:r>
          </a:p>
          <a:p>
            <a:pPr marL="171450" indent="-171450" algn="l">
              <a:buSzPct val="100000"/>
              <a:buFont typeface="Arial" panose="020B0604020202020204" pitchFamily="34" charset="0"/>
              <a:buChar char="•"/>
            </a:pPr>
            <a:r>
              <a:rPr lang="en-US" sz="900" dirty="0"/>
              <a:t>Free up time on weekends for family and leisure activities.</a:t>
            </a:r>
          </a:p>
          <a:p>
            <a:pPr marL="171450" indent="-171450" algn="l">
              <a:buSzPct val="100000"/>
              <a:buFont typeface="Arial" panose="020B0604020202020204" pitchFamily="34" charset="0"/>
              <a:buChar char="•"/>
            </a:pPr>
            <a:r>
              <a:rPr lang="en-US" sz="900" dirty="0"/>
              <a:t>Hassle-free scheduling and reliable lawn care service.</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70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Limited time for lawn care due to work and family commitments.</a:t>
            </a:r>
          </a:p>
          <a:p>
            <a:pPr marL="171450" indent="-171450" algn="l">
              <a:buSzPct val="100000"/>
              <a:buFont typeface="Arial" panose="020B0604020202020204" pitchFamily="34" charset="0"/>
              <a:buChar char="•"/>
            </a:pPr>
            <a:r>
              <a:rPr lang="en-US" sz="900" dirty="0"/>
              <a:t>Difficulty finding trustworthy and skilled lawn care professionals.</a:t>
            </a:r>
          </a:p>
          <a:p>
            <a:pPr marL="171450" indent="-171450" algn="l">
              <a:buSzPct val="100000"/>
              <a:buFont typeface="Arial" panose="020B0604020202020204" pitchFamily="34" charset="0"/>
              <a:buChar char="•"/>
            </a:pPr>
            <a:r>
              <a:rPr lang="en-US" sz="900" dirty="0"/>
              <a:t>Lack of control over lawn care scheduling.</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Jamila is a 50-year-old homeowner who takes pride in her well-maintained lawn. She works a demanding job and values her free time on weekends. She's tech-savvy and uses her smartphone for various tasks. However, the time-consuming nature of lawn care has become a challenge for her.</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50</a:t>
            </a:r>
          </a:p>
          <a:p>
            <a:pPr marL="171450" indent="-171450" algn="l">
              <a:buSzPct val="100000"/>
              <a:buFont typeface="Arial" panose="020B0604020202020204" pitchFamily="34" charset="0"/>
              <a:buChar char="•"/>
            </a:pPr>
            <a:r>
              <a:rPr lang="en-US" sz="900" b="1" dirty="0"/>
              <a:t>Occupation</a:t>
            </a:r>
            <a:r>
              <a:rPr lang="en-US" sz="900" dirty="0"/>
              <a:t>: Marketing Manager</a:t>
            </a:r>
          </a:p>
          <a:p>
            <a:pPr marL="171450" indent="-171450" algn="l">
              <a:buSzPct val="100000"/>
              <a:buFont typeface="Arial" panose="020B0604020202020204" pitchFamily="34" charset="0"/>
              <a:buChar char="•"/>
            </a:pPr>
            <a:r>
              <a:rPr lang="en-US" sz="900" b="1" dirty="0"/>
              <a:t>Household</a:t>
            </a:r>
            <a:r>
              <a:rPr lang="en-US" sz="900" dirty="0"/>
              <a:t>: Married with two teenagers</a:t>
            </a:r>
          </a:p>
          <a:p>
            <a:pPr marL="171450" indent="-171450" algn="l">
              <a:buSzPct val="100000"/>
              <a:buFont typeface="Arial" panose="020B0604020202020204" pitchFamily="34" charset="0"/>
              <a:buChar char="•"/>
            </a:pPr>
            <a:r>
              <a:rPr lang="en-US" sz="900" b="1" dirty="0"/>
              <a:t>Location</a:t>
            </a:r>
            <a:r>
              <a:rPr lang="en-US" sz="900" dirty="0"/>
              <a:t>: Suburban neighborhood</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Jamila</a:t>
              </a:r>
            </a:p>
            <a:p>
              <a:pPr marL="0" indent="0"/>
              <a:r>
                <a:rPr lang="en-US" sz="1100" dirty="0">
                  <a:latin typeface="Lato" panose="020F0502020204030203" pitchFamily="34" charset="0"/>
                  <a:ea typeface="Lato" panose="020F0502020204030203" pitchFamily="34" charset="0"/>
                  <a:cs typeface="Lato" panose="020F0502020204030203" pitchFamily="34" charset="0"/>
                </a:rPr>
                <a:t>Middle-Aged Homeowner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8" name="Picture 47">
              <a:extLst>
                <a:ext uri="{FF2B5EF4-FFF2-40B4-BE49-F238E27FC236}">
                  <a16:creationId xmlns:a16="http://schemas.microsoft.com/office/drawing/2014/main" id="{DC44E2C4-561B-63E1-6AAD-F936CFA343D6}"/>
                </a:ext>
              </a:extLst>
            </p:cNvPr>
            <p:cNvPicPr>
              <a:picLocks noChangeAspect="1"/>
            </p:cNvPicPr>
            <p:nvPr/>
          </p:nvPicPr>
          <p:blipFill>
            <a:blip r:embed="rId4"/>
            <a:stretch>
              <a:fillRect/>
            </a:stretch>
          </p:blipFill>
          <p:spPr>
            <a:xfrm>
              <a:off x="1599494" y="1267228"/>
              <a:ext cx="365760" cy="365760"/>
            </a:xfrm>
            <a:prstGeom prst="rect">
              <a:avLst/>
            </a:prstGeom>
          </p:spPr>
        </p:pic>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5"/>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6"/>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7"/>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8"/>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9"/>
          <a:stretch>
            <a:fillRect/>
          </a:stretch>
        </p:blipFill>
        <p:spPr>
          <a:xfrm>
            <a:off x="6370083" y="3196354"/>
            <a:ext cx="365760" cy="365760"/>
          </a:xfrm>
          <a:prstGeom prst="rect">
            <a:avLst/>
          </a:prstGeom>
        </p:spPr>
      </p:pic>
    </p:spTree>
    <p:extLst>
      <p:ext uri="{BB962C8B-B14F-4D97-AF65-F5344CB8AC3E}">
        <p14:creationId xmlns:p14="http://schemas.microsoft.com/office/powerpoint/2010/main" val="91744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387529"/>
            <a:ext cx="7671552"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2</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flipH="1">
            <a:off x="3239349" y="1050581"/>
            <a:ext cx="36"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985246"/>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2"/>
            <a:ext cx="1892822"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automates lawn care planning across various properties.</a:t>
            </a:r>
          </a:p>
          <a:p>
            <a:pPr marL="171450" indent="-171450" algn="l">
              <a:buSzPct val="100000"/>
              <a:buFont typeface="Arial" panose="020B0604020202020204" pitchFamily="34" charset="0"/>
              <a:buChar char="•"/>
            </a:pPr>
            <a:r>
              <a:rPr lang="en-US" sz="900" dirty="0"/>
              <a:t>Reliable service providers consistently deliver high-quality results.</a:t>
            </a:r>
          </a:p>
          <a:p>
            <a:pPr marL="171450" indent="-171450" algn="l">
              <a:buSzPct val="100000"/>
              <a:buFont typeface="Arial" panose="020B0604020202020204" pitchFamily="34" charset="0"/>
              <a:buChar char="•"/>
            </a:pPr>
            <a:r>
              <a:rPr lang="en-US" sz="900" dirty="0"/>
              <a:t>Real-time updates and notifications provide visibility into service execution.</a:t>
            </a:r>
          </a:p>
          <a:p>
            <a:pPr marL="171450" indent="-171450" algn="l">
              <a:buSzPct val="100000"/>
              <a:buFont typeface="Arial" panose="020B0604020202020204" pitchFamily="34" charset="0"/>
              <a:buChar char="•"/>
            </a:pPr>
            <a:r>
              <a:rPr lang="en-US" sz="900" dirty="0"/>
              <a:t>Cost-effective solutions and competitive pricing fit within budget constraints.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Ensure the outdoor spaces of commercial properties are well-maintained.</a:t>
            </a:r>
          </a:p>
          <a:p>
            <a:pPr marL="171450" indent="-171450" algn="l">
              <a:buSzPct val="100000"/>
              <a:buFont typeface="Arial" panose="020B0604020202020204" pitchFamily="34" charset="0"/>
              <a:buChar char="•"/>
            </a:pPr>
            <a:r>
              <a:rPr lang="en-US" sz="900" dirty="0"/>
              <a:t>Optimize operational efficiency and reduce landscaping costs.</a:t>
            </a:r>
          </a:p>
          <a:p>
            <a:pPr marL="171450" indent="-171450" algn="l">
              <a:buSzPct val="100000"/>
              <a:buFont typeface="Arial" panose="020B0604020202020204" pitchFamily="34" charset="0"/>
              <a:buChar char="•"/>
            </a:pPr>
            <a:r>
              <a:rPr lang="en-US" sz="900" dirty="0"/>
              <a:t>Access to a trusted and skilled team of lawn care professionals.</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61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Balancing multiple properties and maintenance tasks.</a:t>
            </a:r>
          </a:p>
          <a:p>
            <a:pPr marL="171450" indent="-171450" algn="l">
              <a:buSzPct val="100000"/>
              <a:buFont typeface="Arial" panose="020B0604020202020204" pitchFamily="34" charset="0"/>
              <a:buChar char="•"/>
            </a:pPr>
            <a:r>
              <a:rPr lang="en-US" sz="900" dirty="0"/>
              <a:t>Managing landscaping budgets while ensuring quality.</a:t>
            </a:r>
          </a:p>
          <a:p>
            <a:pPr marL="171450" indent="-171450" algn="l">
              <a:buSzPct val="100000"/>
              <a:buFont typeface="Arial" panose="020B0604020202020204" pitchFamily="34" charset="0"/>
              <a:buChar char="•"/>
            </a:pPr>
            <a:r>
              <a:rPr lang="en-US" sz="900" dirty="0"/>
              <a:t>Difficulty coordinating schedules and tracking service progress.</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408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Bilal is a 40-year-old property manager responsible for maintaining the grounds of a busy commercial office complex. They oversee multiple properties and need a reliable solution to keep the lawns well-manicured. Efficiency and cost-effectiveness are top priorities.</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40</a:t>
            </a:r>
          </a:p>
          <a:p>
            <a:pPr marL="171450" indent="-171450" algn="l">
              <a:buSzPct val="100000"/>
              <a:buFont typeface="Arial" panose="020B0604020202020204" pitchFamily="34" charset="0"/>
              <a:buChar char="•"/>
            </a:pPr>
            <a:r>
              <a:rPr lang="en-US" sz="900" b="1" dirty="0"/>
              <a:t>Occupation</a:t>
            </a:r>
            <a:r>
              <a:rPr lang="en-US" sz="900" dirty="0"/>
              <a:t>: Property Manager</a:t>
            </a:r>
          </a:p>
          <a:p>
            <a:pPr marL="171450" indent="-171450" algn="l">
              <a:buSzPct val="100000"/>
              <a:buFont typeface="Arial" panose="020B0604020202020204" pitchFamily="34" charset="0"/>
              <a:buChar char="•"/>
            </a:pPr>
            <a:r>
              <a:rPr lang="en-US" sz="900" b="1" dirty="0"/>
              <a:t>Company</a:t>
            </a:r>
            <a:r>
              <a:rPr lang="en-US" sz="900" dirty="0"/>
              <a:t>: Commercial property management firm</a:t>
            </a:r>
          </a:p>
          <a:p>
            <a:pPr marL="171450" indent="-171450" algn="l">
              <a:buSzPct val="100000"/>
              <a:buFont typeface="Arial" panose="020B0604020202020204" pitchFamily="34" charset="0"/>
              <a:buChar char="•"/>
            </a:pPr>
            <a:r>
              <a:rPr lang="en-US" sz="900" b="1" dirty="0"/>
              <a:t>Location</a:t>
            </a:r>
            <a:r>
              <a:rPr lang="en-US" sz="900" dirty="0"/>
              <a:t>: Urban area</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Bilal</a:t>
              </a:r>
            </a:p>
            <a:p>
              <a:pPr marL="0" indent="0"/>
              <a:r>
                <a:rPr lang="en-US" sz="1100" dirty="0">
                  <a:latin typeface="Lato" panose="020F0502020204030203" pitchFamily="34" charset="0"/>
                  <a:ea typeface="Lato" panose="020F0502020204030203" pitchFamily="34" charset="0"/>
                  <a:cs typeface="Lato" panose="020F0502020204030203" pitchFamily="34" charset="0"/>
                </a:rPr>
                <a:t>Commercial Property Manager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4"/>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5"/>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6"/>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7"/>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8"/>
          <a:stretch>
            <a:fillRect/>
          </a:stretch>
        </p:blipFill>
        <p:spPr>
          <a:xfrm>
            <a:off x="6370083" y="3196354"/>
            <a:ext cx="365760" cy="365760"/>
          </a:xfrm>
          <a:prstGeom prst="rect">
            <a:avLst/>
          </a:prstGeom>
        </p:spPr>
      </p:pic>
      <p:pic>
        <p:nvPicPr>
          <p:cNvPr id="2" name="Picture 1">
            <a:extLst>
              <a:ext uri="{FF2B5EF4-FFF2-40B4-BE49-F238E27FC236}">
                <a16:creationId xmlns:a16="http://schemas.microsoft.com/office/drawing/2014/main" id="{25082C98-7B79-E234-F352-DACF38A76A34}"/>
              </a:ext>
            </a:extLst>
          </p:cNvPr>
          <p:cNvPicPr>
            <a:picLocks noChangeAspect="1"/>
          </p:cNvPicPr>
          <p:nvPr/>
        </p:nvPicPr>
        <p:blipFill>
          <a:blip r:embed="rId9"/>
          <a:stretch>
            <a:fillRect/>
          </a:stretch>
        </p:blipFill>
        <p:spPr>
          <a:xfrm>
            <a:off x="1614380" y="1535308"/>
            <a:ext cx="365760" cy="365760"/>
          </a:xfrm>
          <a:prstGeom prst="rect">
            <a:avLst/>
          </a:prstGeom>
        </p:spPr>
      </p:pic>
    </p:spTree>
    <p:extLst>
      <p:ext uri="{BB962C8B-B14F-4D97-AF65-F5344CB8AC3E}">
        <p14:creationId xmlns:p14="http://schemas.microsoft.com/office/powerpoint/2010/main" val="30644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Key Customer Problems</a:t>
            </a:r>
            <a:endParaRPr sz="2000" dirty="0">
              <a:latin typeface="Poppins" panose="00000500000000000000" pitchFamily="2" charset="0"/>
              <a:cs typeface="Poppins" panose="00000500000000000000" pitchFamily="2" charset="0"/>
            </a:endParaRPr>
          </a:p>
        </p:txBody>
      </p:sp>
      <p:grpSp>
        <p:nvGrpSpPr>
          <p:cNvPr id="26" name="Group 25">
            <a:extLst>
              <a:ext uri="{FF2B5EF4-FFF2-40B4-BE49-F238E27FC236}">
                <a16:creationId xmlns:a16="http://schemas.microsoft.com/office/drawing/2014/main" id="{2858A37B-BAE0-D0B2-417A-8344E5C9A26E}"/>
              </a:ext>
            </a:extLst>
          </p:cNvPr>
          <p:cNvGrpSpPr/>
          <p:nvPr/>
        </p:nvGrpSpPr>
        <p:grpSpPr>
          <a:xfrm>
            <a:off x="750592" y="1199626"/>
            <a:ext cx="2624720" cy="2976668"/>
            <a:chOff x="750592" y="1199626"/>
            <a:chExt cx="2624720" cy="2976668"/>
          </a:xfrm>
        </p:grpSpPr>
        <p:sp>
          <p:nvSpPr>
            <p:cNvPr id="2" name="TextBox 1">
              <a:extLst>
                <a:ext uri="{FF2B5EF4-FFF2-40B4-BE49-F238E27FC236}">
                  <a16:creationId xmlns:a16="http://schemas.microsoft.com/office/drawing/2014/main" id="{8D2ECE71-AA6E-CB04-4E02-205FDADE3A91}"/>
                </a:ext>
              </a:extLst>
            </p:cNvPr>
            <p:cNvSpPr txBox="1"/>
            <p:nvPr/>
          </p:nvSpPr>
          <p:spPr>
            <a:xfrm>
              <a:off x="750592"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 Constraints: </a:t>
              </a:r>
              <a:r>
                <a:rPr lang="en-US" sz="1000" dirty="0">
                  <a:latin typeface="Lato" panose="020F0502020204030203" pitchFamily="34" charset="0"/>
                  <a:ea typeface="Lato" panose="020F0502020204030203" pitchFamily="34" charset="0"/>
                  <a:cs typeface="Lato" panose="020F0502020204030203" pitchFamily="34" charset="0"/>
                </a:rPr>
                <a:t>Busy individuals lack the time for regular lawn care due to work and personal commitments.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Gap: </a:t>
              </a:r>
              <a:r>
                <a:rPr lang="en-US" sz="1000" dirty="0">
                  <a:latin typeface="Lato" panose="020F0502020204030203" pitchFamily="34" charset="0"/>
                  <a:ea typeface="Lato" panose="020F0502020204030203" pitchFamily="34" charset="0"/>
                  <a:cs typeface="Lato" panose="020F0502020204030203" pitchFamily="34" charset="0"/>
                </a:rPr>
                <a:t>Many lack the knowledge and skills needed for effective lawn maintenance.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Concerns:</a:t>
              </a:r>
              <a:r>
                <a:rPr lang="en-US" sz="1000" dirty="0">
                  <a:latin typeface="Lato" panose="020F0502020204030203" pitchFamily="34" charset="0"/>
                  <a:ea typeface="Lato" panose="020F0502020204030203" pitchFamily="34" charset="0"/>
                  <a:cs typeface="Lato" panose="020F0502020204030203" pitchFamily="34" charset="0"/>
                </a:rPr>
                <a:t> Finding trustworthy and skilled lawn care providers poses a challenge.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Scheduling Hassles: </a:t>
              </a:r>
              <a:r>
                <a:rPr lang="en-US" sz="1000" dirty="0">
                  <a:latin typeface="Lato" panose="020F0502020204030203" pitchFamily="34" charset="0"/>
                  <a:ea typeface="Lato" panose="020F0502020204030203" pitchFamily="34" charset="0"/>
                  <a:cs typeface="Lato" panose="020F0502020204030203" pitchFamily="34" charset="0"/>
                </a:rPr>
                <a:t>Coordinating and scheduling lawn care services manually is inconvenient and time-consuming.</a:t>
              </a:r>
            </a:p>
          </p:txBody>
        </p:sp>
        <p:sp>
          <p:nvSpPr>
            <p:cNvPr id="3" name="Google Shape;157;p29">
              <a:extLst>
                <a:ext uri="{FF2B5EF4-FFF2-40B4-BE49-F238E27FC236}">
                  <a16:creationId xmlns:a16="http://schemas.microsoft.com/office/drawing/2014/main" id="{F15ED7A7-9992-67D2-B5E6-8E2B0F000E7E}"/>
                </a:ext>
              </a:extLst>
            </p:cNvPr>
            <p:cNvSpPr txBox="1">
              <a:spLocks/>
            </p:cNvSpPr>
            <p:nvPr/>
          </p:nvSpPr>
          <p:spPr>
            <a:xfrm flipH="1">
              <a:off x="750593" y="193401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Pains</a:t>
              </a:r>
            </a:p>
          </p:txBody>
        </p:sp>
        <p:sp>
          <p:nvSpPr>
            <p:cNvPr id="4" name="Google Shape;159;p29">
              <a:extLst>
                <a:ext uri="{FF2B5EF4-FFF2-40B4-BE49-F238E27FC236}">
                  <a16:creationId xmlns:a16="http://schemas.microsoft.com/office/drawing/2014/main" id="{444686CE-084F-F217-BC25-EEA98A8F93DD}"/>
                </a:ext>
              </a:extLst>
            </p:cNvPr>
            <p:cNvSpPr/>
            <p:nvPr/>
          </p:nvSpPr>
          <p:spPr>
            <a:xfrm>
              <a:off x="808177"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0" name="Picture 19">
              <a:extLst>
                <a:ext uri="{FF2B5EF4-FFF2-40B4-BE49-F238E27FC236}">
                  <a16:creationId xmlns:a16="http://schemas.microsoft.com/office/drawing/2014/main" id="{C23180E0-532D-C429-764F-BEC38C19E3F1}"/>
                </a:ext>
              </a:extLst>
            </p:cNvPr>
            <p:cNvPicPr>
              <a:picLocks noChangeAspect="1"/>
            </p:cNvPicPr>
            <p:nvPr/>
          </p:nvPicPr>
          <p:blipFill>
            <a:blip r:embed="rId4"/>
            <a:stretch>
              <a:fillRect/>
            </a:stretch>
          </p:blipFill>
          <p:spPr>
            <a:xfrm>
              <a:off x="949597" y="1348996"/>
              <a:ext cx="365760" cy="365760"/>
            </a:xfrm>
            <a:prstGeom prst="rect">
              <a:avLst/>
            </a:prstGeom>
          </p:spPr>
        </p:pic>
      </p:grpSp>
      <p:grpSp>
        <p:nvGrpSpPr>
          <p:cNvPr id="27" name="Group 26">
            <a:extLst>
              <a:ext uri="{FF2B5EF4-FFF2-40B4-BE49-F238E27FC236}">
                <a16:creationId xmlns:a16="http://schemas.microsoft.com/office/drawing/2014/main" id="{49542C62-2FCE-3FE1-36EE-AB0991F0145E}"/>
              </a:ext>
            </a:extLst>
          </p:cNvPr>
          <p:cNvGrpSpPr/>
          <p:nvPr/>
        </p:nvGrpSpPr>
        <p:grpSpPr>
          <a:xfrm>
            <a:off x="3581573" y="1199626"/>
            <a:ext cx="2624720" cy="2976668"/>
            <a:chOff x="3581573" y="1199626"/>
            <a:chExt cx="2624720" cy="2976668"/>
          </a:xfrm>
        </p:grpSpPr>
        <p:sp>
          <p:nvSpPr>
            <p:cNvPr id="5" name="TextBox 4">
              <a:extLst>
                <a:ext uri="{FF2B5EF4-FFF2-40B4-BE49-F238E27FC236}">
                  <a16:creationId xmlns:a16="http://schemas.microsoft.com/office/drawing/2014/main" id="{4BBD1A6C-0554-359A-122E-74B1C377CEAF}"/>
                </a:ext>
              </a:extLst>
            </p:cNvPr>
            <p:cNvSpPr txBox="1"/>
            <p:nvPr/>
          </p:nvSpPr>
          <p:spPr>
            <a:xfrm>
              <a:off x="3581573"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Time-Saving: </a:t>
              </a:r>
              <a:r>
                <a:rPr lang="en-US" sz="1000" dirty="0">
                  <a:latin typeface="Lato" panose="020F0502020204030203" pitchFamily="34" charset="0"/>
                  <a:ea typeface="Lato" panose="020F0502020204030203" pitchFamily="34" charset="0"/>
                  <a:cs typeface="Lato" panose="020F0502020204030203" pitchFamily="34" charset="0"/>
                </a:rPr>
                <a:t>Customers seek solutions that free up their time by automating lawn care.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and Convenience: </a:t>
              </a:r>
              <a:r>
                <a:rPr lang="en-US" sz="1000" dirty="0">
                  <a:latin typeface="Lato" panose="020F0502020204030203" pitchFamily="34" charset="0"/>
                  <a:ea typeface="Lato" panose="020F0502020204030203" pitchFamily="34" charset="0"/>
                  <a:cs typeface="Lato" panose="020F0502020204030203" pitchFamily="34" charset="0"/>
                </a:rPr>
                <a:t>Access to professional lawn care expertise without personal involvement.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a:t>
              </a:r>
              <a:r>
                <a:rPr lang="en-US" sz="1000" dirty="0">
                  <a:latin typeface="Lato" panose="020F0502020204030203" pitchFamily="34" charset="0"/>
                  <a:ea typeface="Lato" panose="020F0502020204030203" pitchFamily="34" charset="0"/>
                  <a:cs typeface="Lato" panose="020F0502020204030203" pitchFamily="34" charset="0"/>
                </a:rPr>
                <a:t>Consistent and reliable lawn care services without worries about provider quality.</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Control and Peace of Mind: </a:t>
              </a:r>
              <a:r>
                <a:rPr lang="en-US" sz="1000" dirty="0">
                  <a:latin typeface="Lato" panose="020F0502020204030203" pitchFamily="34" charset="0"/>
                  <a:ea typeface="Lato" panose="020F0502020204030203" pitchFamily="34" charset="0"/>
                  <a:cs typeface="Lato" panose="020F0502020204030203" pitchFamily="34" charset="0"/>
                </a:rPr>
                <a:t>Control over scheduling, notifications, and updates for a stress-free experience.</a:t>
              </a:r>
            </a:p>
          </p:txBody>
        </p:sp>
        <p:sp>
          <p:nvSpPr>
            <p:cNvPr id="6" name="Google Shape;157;p29">
              <a:extLst>
                <a:ext uri="{FF2B5EF4-FFF2-40B4-BE49-F238E27FC236}">
                  <a16:creationId xmlns:a16="http://schemas.microsoft.com/office/drawing/2014/main" id="{31EDB588-DAE4-9F3B-577F-3A9693B8DE58}"/>
                </a:ext>
              </a:extLst>
            </p:cNvPr>
            <p:cNvSpPr txBox="1">
              <a:spLocks/>
            </p:cNvSpPr>
            <p:nvPr/>
          </p:nvSpPr>
          <p:spPr>
            <a:xfrm flipH="1">
              <a:off x="3584056" y="191284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Gains</a:t>
              </a:r>
            </a:p>
          </p:txBody>
        </p:sp>
        <p:sp>
          <p:nvSpPr>
            <p:cNvPr id="7" name="Google Shape;159;p29">
              <a:extLst>
                <a:ext uri="{FF2B5EF4-FFF2-40B4-BE49-F238E27FC236}">
                  <a16:creationId xmlns:a16="http://schemas.microsoft.com/office/drawing/2014/main" id="{DFA59AFE-F046-348D-8405-8A7A6717DAB2}"/>
                </a:ext>
              </a:extLst>
            </p:cNvPr>
            <p:cNvSpPr/>
            <p:nvPr/>
          </p:nvSpPr>
          <p:spPr>
            <a:xfrm>
              <a:off x="365765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3" name="Picture 22">
              <a:extLst>
                <a:ext uri="{FF2B5EF4-FFF2-40B4-BE49-F238E27FC236}">
                  <a16:creationId xmlns:a16="http://schemas.microsoft.com/office/drawing/2014/main" id="{6C95C7EB-6842-E205-6744-9D014F3624D7}"/>
                </a:ext>
              </a:extLst>
            </p:cNvPr>
            <p:cNvPicPr>
              <a:picLocks noChangeAspect="1"/>
            </p:cNvPicPr>
            <p:nvPr/>
          </p:nvPicPr>
          <p:blipFill>
            <a:blip r:embed="rId5"/>
            <a:stretch>
              <a:fillRect/>
            </a:stretch>
          </p:blipFill>
          <p:spPr>
            <a:xfrm>
              <a:off x="3739643" y="1290669"/>
              <a:ext cx="484632" cy="484632"/>
            </a:xfrm>
            <a:prstGeom prst="rect">
              <a:avLst/>
            </a:prstGeom>
          </p:spPr>
        </p:pic>
      </p:grpSp>
      <p:grpSp>
        <p:nvGrpSpPr>
          <p:cNvPr id="28" name="Group 27">
            <a:extLst>
              <a:ext uri="{FF2B5EF4-FFF2-40B4-BE49-F238E27FC236}">
                <a16:creationId xmlns:a16="http://schemas.microsoft.com/office/drawing/2014/main" id="{96CDE9B3-1DE9-82EA-64AC-0C942AA10FA0}"/>
              </a:ext>
            </a:extLst>
          </p:cNvPr>
          <p:cNvGrpSpPr/>
          <p:nvPr/>
        </p:nvGrpSpPr>
        <p:grpSpPr>
          <a:xfrm>
            <a:off x="6412554" y="1199626"/>
            <a:ext cx="2668086" cy="2822780"/>
            <a:chOff x="6412554" y="1199626"/>
            <a:chExt cx="2668086" cy="2822780"/>
          </a:xfrm>
        </p:grpSpPr>
        <p:sp>
          <p:nvSpPr>
            <p:cNvPr id="11" name="TextBox 10">
              <a:extLst>
                <a:ext uri="{FF2B5EF4-FFF2-40B4-BE49-F238E27FC236}">
                  <a16:creationId xmlns:a16="http://schemas.microsoft.com/office/drawing/2014/main" id="{6235C1B3-85E9-9431-BA08-3A3381BC254B}"/>
                </a:ext>
              </a:extLst>
            </p:cNvPr>
            <p:cNvSpPr txBox="1"/>
            <p:nvPr/>
          </p:nvSpPr>
          <p:spPr>
            <a:xfrm>
              <a:off x="6412554" y="2237302"/>
              <a:ext cx="2668086" cy="1785104"/>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Efficient Lawn Care: </a:t>
              </a:r>
              <a:r>
                <a:rPr lang="en-US" sz="1000" dirty="0">
                  <a:latin typeface="Lato" panose="020F0502020204030203" pitchFamily="34" charset="0"/>
                  <a:ea typeface="Lato" panose="020F0502020204030203" pitchFamily="34" charset="0"/>
                  <a:cs typeface="Lato" panose="020F0502020204030203" pitchFamily="34" charset="0"/>
                </a:rPr>
                <a:t>Achieve a well-maintained lawn without investing personal time and effort.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Trusted Care: </a:t>
              </a:r>
              <a:r>
                <a:rPr lang="en-US" sz="1000" dirty="0">
                  <a:latin typeface="Lato" panose="020F0502020204030203" pitchFamily="34" charset="0"/>
                  <a:ea typeface="Lato" panose="020F0502020204030203" pitchFamily="34" charset="0"/>
                  <a:cs typeface="Lato" panose="020F0502020204030203" pitchFamily="34" charset="0"/>
                </a:rPr>
                <a:t>Ensure professional lawn care even without direct oversight.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Convenient Scheduling: </a:t>
              </a:r>
              <a:r>
                <a:rPr lang="en-US" sz="1000" dirty="0">
                  <a:latin typeface="Lato" panose="020F0502020204030203" pitchFamily="34" charset="0"/>
                  <a:ea typeface="Lato" panose="020F0502020204030203" pitchFamily="34" charset="0"/>
                  <a:cs typeface="Lato" panose="020F0502020204030203" pitchFamily="34" charset="0"/>
                </a:rPr>
                <a:t>Easily schedule and manage lawn care services based on individual preferences.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Stay Informed: </a:t>
              </a:r>
              <a:r>
                <a:rPr lang="en-US" sz="1000" dirty="0">
                  <a:latin typeface="Lato" panose="020F0502020204030203" pitchFamily="34" charset="0"/>
                  <a:ea typeface="Lato" panose="020F0502020204030203" pitchFamily="34" charset="0"/>
                  <a:cs typeface="Lato" panose="020F0502020204030203" pitchFamily="34" charset="0"/>
                </a:rPr>
                <a:t>Receive real-time updates and notifications about service progress.</a:t>
              </a:r>
            </a:p>
          </p:txBody>
        </p:sp>
        <p:sp>
          <p:nvSpPr>
            <p:cNvPr id="12" name="Google Shape;157;p29">
              <a:extLst>
                <a:ext uri="{FF2B5EF4-FFF2-40B4-BE49-F238E27FC236}">
                  <a16:creationId xmlns:a16="http://schemas.microsoft.com/office/drawing/2014/main" id="{3A518BC4-9633-D80E-4AD8-D51FBCDC25DA}"/>
                </a:ext>
              </a:extLst>
            </p:cNvPr>
            <p:cNvSpPr txBox="1">
              <a:spLocks/>
            </p:cNvSpPr>
            <p:nvPr/>
          </p:nvSpPr>
          <p:spPr>
            <a:xfrm flipH="1">
              <a:off x="6412554" y="1934014"/>
              <a:ext cx="2151899"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Jobs to Be Done</a:t>
              </a:r>
            </a:p>
          </p:txBody>
        </p:sp>
        <p:sp>
          <p:nvSpPr>
            <p:cNvPr id="13" name="Google Shape;159;p29">
              <a:extLst>
                <a:ext uri="{FF2B5EF4-FFF2-40B4-BE49-F238E27FC236}">
                  <a16:creationId xmlns:a16="http://schemas.microsoft.com/office/drawing/2014/main" id="{5B956641-30CD-A805-B3F6-15B93F6DE75F}"/>
                </a:ext>
              </a:extLst>
            </p:cNvPr>
            <p:cNvSpPr/>
            <p:nvPr/>
          </p:nvSpPr>
          <p:spPr>
            <a:xfrm>
              <a:off x="649337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4" name="Picture 23">
              <a:extLst>
                <a:ext uri="{FF2B5EF4-FFF2-40B4-BE49-F238E27FC236}">
                  <a16:creationId xmlns:a16="http://schemas.microsoft.com/office/drawing/2014/main" id="{243B71DD-D861-B03F-707A-A94728682BC8}"/>
                </a:ext>
              </a:extLst>
            </p:cNvPr>
            <p:cNvPicPr>
              <a:picLocks noChangeAspect="1"/>
            </p:cNvPicPr>
            <p:nvPr/>
          </p:nvPicPr>
          <p:blipFill>
            <a:blip r:embed="rId6"/>
            <a:stretch>
              <a:fillRect/>
            </a:stretch>
          </p:blipFill>
          <p:spPr>
            <a:xfrm>
              <a:off x="6634799" y="1348996"/>
              <a:ext cx="365760" cy="365760"/>
            </a:xfrm>
            <a:prstGeom prst="rect">
              <a:avLst/>
            </a:prstGeom>
          </p:spPr>
        </p:pic>
      </p:grpSp>
    </p:spTree>
    <p:extLst>
      <p:ext uri="{BB962C8B-B14F-4D97-AF65-F5344CB8AC3E}">
        <p14:creationId xmlns:p14="http://schemas.microsoft.com/office/powerpoint/2010/main" val="41442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285617" y="387528"/>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Proposed Solution – MVP</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FBD1067D-6456-6F72-EC07-AD578B708B4C}"/>
              </a:ext>
            </a:extLst>
          </p:cNvPr>
          <p:cNvCxnSpPr>
            <a:cxnSpLocks/>
          </p:cNvCxnSpPr>
          <p:nvPr/>
        </p:nvCxnSpPr>
        <p:spPr>
          <a:xfrm>
            <a:off x="6032792" y="1304636"/>
            <a:ext cx="0" cy="327692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737506B-6601-AED9-2F97-BE593327EF62}"/>
              </a:ext>
            </a:extLst>
          </p:cNvPr>
          <p:cNvCxnSpPr>
            <a:cxnSpLocks/>
          </p:cNvCxnSpPr>
          <p:nvPr/>
        </p:nvCxnSpPr>
        <p:spPr>
          <a:xfrm flipH="1">
            <a:off x="3168797" y="1304636"/>
            <a:ext cx="31239" cy="327692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C461E8A-C590-C9C7-26F4-FBF2077FF298}"/>
              </a:ext>
            </a:extLst>
          </p:cNvPr>
          <p:cNvCxnSpPr>
            <a:cxnSpLocks/>
          </p:cNvCxnSpPr>
          <p:nvPr/>
        </p:nvCxnSpPr>
        <p:spPr>
          <a:xfrm>
            <a:off x="285617" y="2972937"/>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42E043C3-F29F-8C70-C651-51A8E5CBE945}"/>
              </a:ext>
            </a:extLst>
          </p:cNvPr>
          <p:cNvSpPr/>
          <p:nvPr/>
        </p:nvSpPr>
        <p:spPr>
          <a:xfrm>
            <a:off x="286014" y="1304635"/>
            <a:ext cx="8625790" cy="3276925"/>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6" name="Google Shape;160;p29">
            <a:extLst>
              <a:ext uri="{FF2B5EF4-FFF2-40B4-BE49-F238E27FC236}">
                <a16:creationId xmlns:a16="http://schemas.microsoft.com/office/drawing/2014/main" id="{52717ED2-954A-EF8A-21E3-80ADC459123A}"/>
              </a:ext>
            </a:extLst>
          </p:cNvPr>
          <p:cNvSpPr txBox="1">
            <a:spLocks/>
          </p:cNvSpPr>
          <p:nvPr/>
        </p:nvSpPr>
        <p:spPr>
          <a:xfrm flipH="1">
            <a:off x="6938082" y="310009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User Profiles</a:t>
            </a:r>
          </a:p>
        </p:txBody>
      </p:sp>
      <p:sp>
        <p:nvSpPr>
          <p:cNvPr id="7" name="Google Shape;161;p29">
            <a:extLst>
              <a:ext uri="{FF2B5EF4-FFF2-40B4-BE49-F238E27FC236}">
                <a16:creationId xmlns:a16="http://schemas.microsoft.com/office/drawing/2014/main" id="{4D1B8F2A-50CC-BD09-CBE9-FFF441B16527}"/>
              </a:ext>
            </a:extLst>
          </p:cNvPr>
          <p:cNvSpPr txBox="1">
            <a:spLocks/>
          </p:cNvSpPr>
          <p:nvPr/>
        </p:nvSpPr>
        <p:spPr>
          <a:xfrm flipH="1">
            <a:off x="6938032" y="3245232"/>
            <a:ext cx="1892822"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Create and manage your user profile to customize preferences, set mowing schedules, and view a comprehensive history of past services. Adjust your plan as your lawn's needs change over time.</a:t>
            </a:r>
          </a:p>
        </p:txBody>
      </p:sp>
      <p:sp>
        <p:nvSpPr>
          <p:cNvPr id="9" name="Google Shape;162;p29">
            <a:extLst>
              <a:ext uri="{FF2B5EF4-FFF2-40B4-BE49-F238E27FC236}">
                <a16:creationId xmlns:a16="http://schemas.microsoft.com/office/drawing/2014/main" id="{CD2E0FBC-BF6B-1A63-1BEC-718D795C22AB}"/>
              </a:ext>
            </a:extLst>
          </p:cNvPr>
          <p:cNvSpPr/>
          <p:nvPr/>
        </p:nvSpPr>
        <p:spPr>
          <a:xfrm>
            <a:off x="6219695" y="309583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p29">
            <a:extLst>
              <a:ext uri="{FF2B5EF4-FFF2-40B4-BE49-F238E27FC236}">
                <a16:creationId xmlns:a16="http://schemas.microsoft.com/office/drawing/2014/main" id="{640EBD24-43BD-64AA-D8A6-3C80C4DC6C3D}"/>
              </a:ext>
            </a:extLst>
          </p:cNvPr>
          <p:cNvSpPr txBox="1">
            <a:spLocks/>
          </p:cNvSpPr>
          <p:nvPr/>
        </p:nvSpPr>
        <p:spPr>
          <a:xfrm flipH="1">
            <a:off x="1188378" y="310008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Real-Time Updates</a:t>
            </a:r>
          </a:p>
        </p:txBody>
      </p:sp>
      <p:sp>
        <p:nvSpPr>
          <p:cNvPr id="11" name="Google Shape;164;p29">
            <a:extLst>
              <a:ext uri="{FF2B5EF4-FFF2-40B4-BE49-F238E27FC236}">
                <a16:creationId xmlns:a16="http://schemas.microsoft.com/office/drawing/2014/main" id="{E4D24918-898B-7D5F-8C18-FFF53AA2205D}"/>
              </a:ext>
            </a:extLst>
          </p:cNvPr>
          <p:cNvSpPr txBox="1">
            <a:spLocks/>
          </p:cNvSpPr>
          <p:nvPr/>
        </p:nvSpPr>
        <p:spPr>
          <a:xfrm flipH="1">
            <a:off x="1188026" y="324524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Receive instant notifications when a service provider is </a:t>
            </a:r>
            <a:r>
              <a:rPr lang="en-US" sz="900" dirty="0" err="1"/>
              <a:t>en</a:t>
            </a:r>
            <a:r>
              <a:rPr lang="en-US" sz="900" dirty="0"/>
              <a:t> route, has started the mowing session, and when the job is completed. Real-time GPS tracking allows you to monitor progress and anticipate service completion.</a:t>
            </a:r>
          </a:p>
        </p:txBody>
      </p:sp>
      <p:sp>
        <p:nvSpPr>
          <p:cNvPr id="12" name="Google Shape;165;p29">
            <a:extLst>
              <a:ext uri="{FF2B5EF4-FFF2-40B4-BE49-F238E27FC236}">
                <a16:creationId xmlns:a16="http://schemas.microsoft.com/office/drawing/2014/main" id="{62593FAE-D129-8EBC-411F-567A48F243E3}"/>
              </a:ext>
            </a:extLst>
          </p:cNvPr>
          <p:cNvSpPr/>
          <p:nvPr/>
        </p:nvSpPr>
        <p:spPr>
          <a:xfrm>
            <a:off x="469441" y="309583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p29">
            <a:extLst>
              <a:ext uri="{FF2B5EF4-FFF2-40B4-BE49-F238E27FC236}">
                <a16:creationId xmlns:a16="http://schemas.microsoft.com/office/drawing/2014/main" id="{4E735433-13C3-A66C-CFC6-E340D1EED3A0}"/>
              </a:ext>
            </a:extLst>
          </p:cNvPr>
          <p:cNvSpPr txBox="1">
            <a:spLocks/>
          </p:cNvSpPr>
          <p:nvPr/>
        </p:nvSpPr>
        <p:spPr>
          <a:xfrm flipH="1">
            <a:off x="4115098" y="310436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Secure Payments</a:t>
            </a:r>
          </a:p>
        </p:txBody>
      </p:sp>
      <p:sp>
        <p:nvSpPr>
          <p:cNvPr id="14" name="Google Shape;167;p29">
            <a:extLst>
              <a:ext uri="{FF2B5EF4-FFF2-40B4-BE49-F238E27FC236}">
                <a16:creationId xmlns:a16="http://schemas.microsoft.com/office/drawing/2014/main" id="{8CA097C4-A7CD-056C-E38B-8A5157B5476E}"/>
              </a:ext>
            </a:extLst>
          </p:cNvPr>
          <p:cNvSpPr txBox="1">
            <a:spLocks/>
          </p:cNvSpPr>
          <p:nvPr/>
        </p:nvSpPr>
        <p:spPr>
          <a:xfrm flipH="1">
            <a:off x="4115197" y="3249488"/>
            <a:ext cx="1940798" cy="1261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Secure and cashless payment options directly through the app. Easily review and approve charges, making transactions convenient and hassle-free.</a:t>
            </a:r>
          </a:p>
        </p:txBody>
      </p:sp>
      <p:sp>
        <p:nvSpPr>
          <p:cNvPr id="15" name="Google Shape;168;p29">
            <a:extLst>
              <a:ext uri="{FF2B5EF4-FFF2-40B4-BE49-F238E27FC236}">
                <a16:creationId xmlns:a16="http://schemas.microsoft.com/office/drawing/2014/main" id="{977B2524-02DD-1C9F-3670-769A35799A6C}"/>
              </a:ext>
            </a:extLst>
          </p:cNvPr>
          <p:cNvSpPr/>
          <p:nvPr/>
        </p:nvSpPr>
        <p:spPr>
          <a:xfrm>
            <a:off x="3396613" y="310010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p29">
            <a:extLst>
              <a:ext uri="{FF2B5EF4-FFF2-40B4-BE49-F238E27FC236}">
                <a16:creationId xmlns:a16="http://schemas.microsoft.com/office/drawing/2014/main" id="{F2DAEBCB-E0AD-F8C9-1DC3-B44D209B5E66}"/>
              </a:ext>
            </a:extLst>
          </p:cNvPr>
          <p:cNvSpPr txBox="1">
            <a:spLocks/>
          </p:cNvSpPr>
          <p:nvPr/>
        </p:nvSpPr>
        <p:spPr>
          <a:xfrm flipH="1">
            <a:off x="6907901" y="1451808"/>
            <a:ext cx="195764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Trusted Service Providers</a:t>
            </a:r>
          </a:p>
        </p:txBody>
      </p:sp>
      <p:sp>
        <p:nvSpPr>
          <p:cNvPr id="21" name="Google Shape;173;p29">
            <a:extLst>
              <a:ext uri="{FF2B5EF4-FFF2-40B4-BE49-F238E27FC236}">
                <a16:creationId xmlns:a16="http://schemas.microsoft.com/office/drawing/2014/main" id="{789C09F0-3A2A-4FC1-7711-D7EA16318F9F}"/>
              </a:ext>
            </a:extLst>
          </p:cNvPr>
          <p:cNvSpPr txBox="1">
            <a:spLocks/>
          </p:cNvSpPr>
          <p:nvPr/>
        </p:nvSpPr>
        <p:spPr>
          <a:xfrm flipH="1">
            <a:off x="6908051" y="1596946"/>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Our network features thoroughly vetted and experienced lawn care professionals. Each provider undergoes a rigorous selection process, ensuring you receive top-quality service that meets our high standards.</a:t>
            </a:r>
            <a:endParaRPr lang="en-US" sz="700" dirty="0">
              <a:latin typeface="Lato" panose="020F0502020204030203" pitchFamily="34" charset="0"/>
              <a:ea typeface="Lato" panose="020F0502020204030203" pitchFamily="34" charset="0"/>
              <a:cs typeface="Lato" panose="020F0502020204030203" pitchFamily="34" charset="0"/>
            </a:endParaRPr>
          </a:p>
        </p:txBody>
      </p:sp>
      <p:sp>
        <p:nvSpPr>
          <p:cNvPr id="22" name="Google Shape;174;p29">
            <a:extLst>
              <a:ext uri="{FF2B5EF4-FFF2-40B4-BE49-F238E27FC236}">
                <a16:creationId xmlns:a16="http://schemas.microsoft.com/office/drawing/2014/main" id="{6B9692C5-8473-B662-7544-68EE7D8C9074}"/>
              </a:ext>
            </a:extLst>
          </p:cNvPr>
          <p:cNvSpPr/>
          <p:nvPr/>
        </p:nvSpPr>
        <p:spPr>
          <a:xfrm>
            <a:off x="6189314" y="144755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roup 31">
            <a:extLst>
              <a:ext uri="{FF2B5EF4-FFF2-40B4-BE49-F238E27FC236}">
                <a16:creationId xmlns:a16="http://schemas.microsoft.com/office/drawing/2014/main" id="{BAD3049E-BECE-F8E5-5236-9B0C17F490F0}"/>
              </a:ext>
            </a:extLst>
          </p:cNvPr>
          <p:cNvGrpSpPr/>
          <p:nvPr/>
        </p:nvGrpSpPr>
        <p:grpSpPr>
          <a:xfrm>
            <a:off x="3378994" y="1447558"/>
            <a:ext cx="2628069" cy="1199428"/>
            <a:chOff x="3418343" y="1193503"/>
            <a:chExt cx="2628069" cy="1199428"/>
          </a:xfrm>
        </p:grpSpPr>
        <p:sp>
          <p:nvSpPr>
            <p:cNvPr id="17" name="Google Shape;169;p29">
              <a:extLst>
                <a:ext uri="{FF2B5EF4-FFF2-40B4-BE49-F238E27FC236}">
                  <a16:creationId xmlns:a16="http://schemas.microsoft.com/office/drawing/2014/main" id="{B28D35A4-C47D-F7D1-619E-10504200464B}"/>
                </a:ext>
              </a:extLst>
            </p:cNvPr>
            <p:cNvSpPr txBox="1">
              <a:spLocks/>
            </p:cNvSpPr>
            <p:nvPr/>
          </p:nvSpPr>
          <p:spPr>
            <a:xfrm flipH="1">
              <a:off x="4136929" y="1197753"/>
              <a:ext cx="1855799"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Personalized Care Plans</a:t>
              </a:r>
            </a:p>
          </p:txBody>
        </p:sp>
        <p:sp>
          <p:nvSpPr>
            <p:cNvPr id="18" name="Google Shape;170;p29">
              <a:extLst>
                <a:ext uri="{FF2B5EF4-FFF2-40B4-BE49-F238E27FC236}">
                  <a16:creationId xmlns:a16="http://schemas.microsoft.com/office/drawing/2014/main" id="{367F6922-1E5C-B3A1-010E-C4D0DE7DCF50}"/>
                </a:ext>
              </a:extLst>
            </p:cNvPr>
            <p:cNvSpPr txBox="1">
              <a:spLocks/>
            </p:cNvSpPr>
            <p:nvPr/>
          </p:nvSpPr>
          <p:spPr>
            <a:xfrm flipH="1">
              <a:off x="4136930" y="1342891"/>
              <a:ext cx="1909482" cy="105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Using advanced object recognition technology, the app scans your lawn's unique characteristics, such as patches, obstacles, and specific care requirements. This data informs a personalized care plan tailored precisely to your lawn's needs.</a:t>
              </a:r>
            </a:p>
          </p:txBody>
        </p:sp>
        <p:sp>
          <p:nvSpPr>
            <p:cNvPr id="19" name="Google Shape;171;p29">
              <a:extLst>
                <a:ext uri="{FF2B5EF4-FFF2-40B4-BE49-F238E27FC236}">
                  <a16:creationId xmlns:a16="http://schemas.microsoft.com/office/drawing/2014/main" id="{F99BFA08-E568-D554-6202-0C69C7F769DE}"/>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69;p29">
            <a:extLst>
              <a:ext uri="{FF2B5EF4-FFF2-40B4-BE49-F238E27FC236}">
                <a16:creationId xmlns:a16="http://schemas.microsoft.com/office/drawing/2014/main" id="{D150298E-FC97-93DC-B5DE-A4B374BF8994}"/>
              </a:ext>
            </a:extLst>
          </p:cNvPr>
          <p:cNvSpPr txBox="1">
            <a:spLocks/>
          </p:cNvSpPr>
          <p:nvPr/>
        </p:nvSpPr>
        <p:spPr>
          <a:xfrm flipH="1">
            <a:off x="1162159" y="1457353"/>
            <a:ext cx="1841306"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AI-Powered Scheduling</a:t>
            </a:r>
          </a:p>
        </p:txBody>
      </p:sp>
      <p:sp>
        <p:nvSpPr>
          <p:cNvPr id="35" name="Google Shape;170;p29">
            <a:extLst>
              <a:ext uri="{FF2B5EF4-FFF2-40B4-BE49-F238E27FC236}">
                <a16:creationId xmlns:a16="http://schemas.microsoft.com/office/drawing/2014/main" id="{7E8F1B06-295B-F2A2-DBB9-D8949815919C}"/>
              </a:ext>
            </a:extLst>
          </p:cNvPr>
          <p:cNvSpPr txBox="1">
            <a:spLocks/>
          </p:cNvSpPr>
          <p:nvPr/>
        </p:nvSpPr>
        <p:spPr>
          <a:xfrm flipH="1">
            <a:off x="1162159" y="1602490"/>
            <a:ext cx="2006638" cy="1408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Our cutting-edge AI algorithms take into account your lawn's exact measurements, grass type, growth patterns, and local weather conditions. This ensures that the mowing schedule is perfectly optimized for maintaining a healthy and beautiful lawn.</a:t>
            </a:r>
          </a:p>
        </p:txBody>
      </p:sp>
      <p:sp>
        <p:nvSpPr>
          <p:cNvPr id="36" name="Google Shape;171;p29">
            <a:extLst>
              <a:ext uri="{FF2B5EF4-FFF2-40B4-BE49-F238E27FC236}">
                <a16:creationId xmlns:a16="http://schemas.microsoft.com/office/drawing/2014/main" id="{39B1C7B8-9C01-2A4A-67F3-2EA3B41D3D0A}"/>
              </a:ext>
            </a:extLst>
          </p:cNvPr>
          <p:cNvSpPr/>
          <p:nvPr/>
        </p:nvSpPr>
        <p:spPr>
          <a:xfrm>
            <a:off x="443572" y="14531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Picture 40">
            <a:extLst>
              <a:ext uri="{FF2B5EF4-FFF2-40B4-BE49-F238E27FC236}">
                <a16:creationId xmlns:a16="http://schemas.microsoft.com/office/drawing/2014/main" id="{C820F358-9B0B-EDE6-41F8-2DC64796BB19}"/>
              </a:ext>
            </a:extLst>
          </p:cNvPr>
          <p:cNvPicPr>
            <a:picLocks noChangeAspect="1"/>
          </p:cNvPicPr>
          <p:nvPr/>
        </p:nvPicPr>
        <p:blipFill>
          <a:blip r:embed="rId4"/>
          <a:stretch>
            <a:fillRect/>
          </a:stretch>
        </p:blipFill>
        <p:spPr>
          <a:xfrm>
            <a:off x="606289" y="3240632"/>
            <a:ext cx="374904" cy="374904"/>
          </a:xfrm>
          <a:prstGeom prst="rect">
            <a:avLst/>
          </a:prstGeom>
        </p:spPr>
      </p:pic>
      <p:pic>
        <p:nvPicPr>
          <p:cNvPr id="43" name="Picture 42">
            <a:extLst>
              <a:ext uri="{FF2B5EF4-FFF2-40B4-BE49-F238E27FC236}">
                <a16:creationId xmlns:a16="http://schemas.microsoft.com/office/drawing/2014/main" id="{093894C2-AA26-11D3-09CB-8AD943CCFD0C}"/>
              </a:ext>
            </a:extLst>
          </p:cNvPr>
          <p:cNvPicPr>
            <a:picLocks noChangeAspect="1"/>
          </p:cNvPicPr>
          <p:nvPr/>
        </p:nvPicPr>
        <p:blipFill>
          <a:blip r:embed="rId5"/>
          <a:stretch>
            <a:fillRect/>
          </a:stretch>
        </p:blipFill>
        <p:spPr>
          <a:xfrm>
            <a:off x="584992" y="1602615"/>
            <a:ext cx="365760" cy="365760"/>
          </a:xfrm>
          <a:prstGeom prst="rect">
            <a:avLst/>
          </a:prstGeom>
        </p:spPr>
      </p:pic>
      <p:pic>
        <p:nvPicPr>
          <p:cNvPr id="44" name="Picture 43">
            <a:extLst>
              <a:ext uri="{FF2B5EF4-FFF2-40B4-BE49-F238E27FC236}">
                <a16:creationId xmlns:a16="http://schemas.microsoft.com/office/drawing/2014/main" id="{5A1E02A1-5DA4-D674-0862-817CEAB82E45}"/>
              </a:ext>
            </a:extLst>
          </p:cNvPr>
          <p:cNvPicPr>
            <a:picLocks noChangeAspect="1"/>
          </p:cNvPicPr>
          <p:nvPr/>
        </p:nvPicPr>
        <p:blipFill>
          <a:blip r:embed="rId6"/>
          <a:stretch>
            <a:fillRect/>
          </a:stretch>
        </p:blipFill>
        <p:spPr>
          <a:xfrm>
            <a:off x="3522360" y="1593471"/>
            <a:ext cx="374904" cy="374904"/>
          </a:xfrm>
          <a:prstGeom prst="rect">
            <a:avLst/>
          </a:prstGeom>
        </p:spPr>
      </p:pic>
      <p:pic>
        <p:nvPicPr>
          <p:cNvPr id="45" name="Picture 44">
            <a:extLst>
              <a:ext uri="{FF2B5EF4-FFF2-40B4-BE49-F238E27FC236}">
                <a16:creationId xmlns:a16="http://schemas.microsoft.com/office/drawing/2014/main" id="{A82C6504-F470-AA3F-CB16-2748F0162411}"/>
              </a:ext>
            </a:extLst>
          </p:cNvPr>
          <p:cNvPicPr>
            <a:picLocks noChangeAspect="1"/>
          </p:cNvPicPr>
          <p:nvPr/>
        </p:nvPicPr>
        <p:blipFill>
          <a:blip r:embed="rId7"/>
          <a:stretch>
            <a:fillRect/>
          </a:stretch>
        </p:blipFill>
        <p:spPr>
          <a:xfrm>
            <a:off x="6330318" y="1602490"/>
            <a:ext cx="374904" cy="374904"/>
          </a:xfrm>
          <a:prstGeom prst="rect">
            <a:avLst/>
          </a:prstGeom>
        </p:spPr>
      </p:pic>
      <p:pic>
        <p:nvPicPr>
          <p:cNvPr id="46" name="Picture 45">
            <a:extLst>
              <a:ext uri="{FF2B5EF4-FFF2-40B4-BE49-F238E27FC236}">
                <a16:creationId xmlns:a16="http://schemas.microsoft.com/office/drawing/2014/main" id="{AE7C0249-C58A-E145-D724-58E6F0BB38C8}"/>
              </a:ext>
            </a:extLst>
          </p:cNvPr>
          <p:cNvPicPr>
            <a:picLocks noChangeAspect="1"/>
          </p:cNvPicPr>
          <p:nvPr/>
        </p:nvPicPr>
        <p:blipFill>
          <a:blip r:embed="rId8"/>
          <a:stretch>
            <a:fillRect/>
          </a:stretch>
        </p:blipFill>
        <p:spPr>
          <a:xfrm>
            <a:off x="3538033" y="3240632"/>
            <a:ext cx="365760" cy="365760"/>
          </a:xfrm>
          <a:prstGeom prst="rect">
            <a:avLst/>
          </a:prstGeom>
        </p:spPr>
      </p:pic>
      <p:pic>
        <p:nvPicPr>
          <p:cNvPr id="47" name="Picture 46">
            <a:extLst>
              <a:ext uri="{FF2B5EF4-FFF2-40B4-BE49-F238E27FC236}">
                <a16:creationId xmlns:a16="http://schemas.microsoft.com/office/drawing/2014/main" id="{CD2796CB-37A4-6A5B-BC84-483D3128FEB9}"/>
              </a:ext>
            </a:extLst>
          </p:cNvPr>
          <p:cNvPicPr>
            <a:picLocks noChangeAspect="1"/>
          </p:cNvPicPr>
          <p:nvPr/>
        </p:nvPicPr>
        <p:blipFill>
          <a:blip r:embed="rId9"/>
          <a:stretch>
            <a:fillRect/>
          </a:stretch>
        </p:blipFill>
        <p:spPr>
          <a:xfrm>
            <a:off x="6356187" y="3234544"/>
            <a:ext cx="365760" cy="365760"/>
          </a:xfrm>
          <a:prstGeom prst="rect">
            <a:avLst/>
          </a:prstGeom>
        </p:spPr>
      </p:pic>
    </p:spTree>
    <p:extLst>
      <p:ext uri="{BB962C8B-B14F-4D97-AF65-F5344CB8AC3E}">
        <p14:creationId xmlns:p14="http://schemas.microsoft.com/office/powerpoint/2010/main" val="120923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99781" y="385482"/>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Problem-Solution Fit &amp; Market Validation</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5C6FFFEB-8F08-AF12-D51B-A0A4A26CE691}"/>
              </a:ext>
            </a:extLst>
          </p:cNvPr>
          <p:cNvCxnSpPr>
            <a:cxnSpLocks/>
          </p:cNvCxnSpPr>
          <p:nvPr/>
        </p:nvCxnSpPr>
        <p:spPr>
          <a:xfrm>
            <a:off x="4402777" y="1052028"/>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895710E7-0BB6-CA27-837A-33A23F5107EE}"/>
              </a:ext>
            </a:extLst>
          </p:cNvPr>
          <p:cNvCxnSpPr>
            <a:cxnSpLocks/>
          </p:cNvCxnSpPr>
          <p:nvPr/>
        </p:nvCxnSpPr>
        <p:spPr>
          <a:xfrm>
            <a:off x="2196402" y="1052028"/>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1B52ECD-78E3-736D-1287-9E93442CBA1D}"/>
              </a:ext>
            </a:extLst>
          </p:cNvPr>
          <p:cNvCxnSpPr>
            <a:cxnSpLocks/>
          </p:cNvCxnSpPr>
          <p:nvPr/>
        </p:nvCxnSpPr>
        <p:spPr>
          <a:xfrm>
            <a:off x="89683" y="3090408"/>
            <a:ext cx="8961694"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49B2D503-A65F-B6DD-E59C-378E243B8305}"/>
              </a:ext>
            </a:extLst>
          </p:cNvPr>
          <p:cNvSpPr/>
          <p:nvPr/>
        </p:nvSpPr>
        <p:spPr>
          <a:xfrm>
            <a:off x="89881" y="1052031"/>
            <a:ext cx="8964238" cy="4013464"/>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6" name="Google Shape;160;p29">
            <a:extLst>
              <a:ext uri="{FF2B5EF4-FFF2-40B4-BE49-F238E27FC236}">
                <a16:creationId xmlns:a16="http://schemas.microsoft.com/office/drawing/2014/main" id="{861ECE64-D739-4D85-EEAC-0EEAF3BF7AF0}"/>
              </a:ext>
            </a:extLst>
          </p:cNvPr>
          <p:cNvSpPr txBox="1">
            <a:spLocks/>
          </p:cNvSpPr>
          <p:nvPr/>
        </p:nvSpPr>
        <p:spPr>
          <a:xfrm flipH="1">
            <a:off x="4407121" y="3199722"/>
            <a:ext cx="2251719" cy="2058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Affordability and Pricing Sensitivity</a:t>
            </a:r>
          </a:p>
        </p:txBody>
      </p:sp>
      <p:sp>
        <p:nvSpPr>
          <p:cNvPr id="7" name="Google Shape;161;p29">
            <a:extLst>
              <a:ext uri="{FF2B5EF4-FFF2-40B4-BE49-F238E27FC236}">
                <a16:creationId xmlns:a16="http://schemas.microsoft.com/office/drawing/2014/main" id="{F35C82EF-ECD3-FABE-8AD5-372724F546AF}"/>
              </a:ext>
            </a:extLst>
          </p:cNvPr>
          <p:cNvSpPr txBox="1">
            <a:spLocks/>
          </p:cNvSpPr>
          <p:nvPr/>
        </p:nvSpPr>
        <p:spPr>
          <a:xfrm flipH="1">
            <a:off x="4392618" y="3372959"/>
            <a:ext cx="2251718"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Transparent Pricing: </a:t>
            </a:r>
            <a:r>
              <a:rPr lang="en-US" sz="700" dirty="0"/>
              <a:t>Customers' preference for transparent pricing without hidden costs aligns with Lawn Buddy's commitment to straightforward and accessible pricing models.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Flexibility: </a:t>
            </a:r>
            <a:r>
              <a:rPr lang="en-US" sz="700" dirty="0"/>
              <a:t>The desire for flexible payment plans and rental options matches Lawn Buddy's consideration of diverse pricing structures to cater to different user needs.</a:t>
            </a:r>
          </a:p>
        </p:txBody>
      </p:sp>
      <p:sp>
        <p:nvSpPr>
          <p:cNvPr id="10" name="Google Shape;163;p29">
            <a:extLst>
              <a:ext uri="{FF2B5EF4-FFF2-40B4-BE49-F238E27FC236}">
                <a16:creationId xmlns:a16="http://schemas.microsoft.com/office/drawing/2014/main" id="{36DB7F8C-AEE5-C519-5AE5-D811B8DEB169}"/>
              </a:ext>
            </a:extLst>
          </p:cNvPr>
          <p:cNvSpPr txBox="1">
            <a:spLocks/>
          </p:cNvSpPr>
          <p:nvPr/>
        </p:nvSpPr>
        <p:spPr>
          <a:xfrm flipH="1">
            <a:off x="92973" y="3201227"/>
            <a:ext cx="2174506" cy="2549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Health Limitations &amp; Accessibility</a:t>
            </a:r>
          </a:p>
        </p:txBody>
      </p:sp>
      <p:sp>
        <p:nvSpPr>
          <p:cNvPr id="11" name="Google Shape;164;p29">
            <a:extLst>
              <a:ext uri="{FF2B5EF4-FFF2-40B4-BE49-F238E27FC236}">
                <a16:creationId xmlns:a16="http://schemas.microsoft.com/office/drawing/2014/main" id="{8506313D-7272-615C-A0A3-2DF2A331AEDE}"/>
              </a:ext>
            </a:extLst>
          </p:cNvPr>
          <p:cNvSpPr txBox="1">
            <a:spLocks/>
          </p:cNvSpPr>
          <p:nvPr/>
        </p:nvSpPr>
        <p:spPr>
          <a:xfrm flipH="1">
            <a:off x="70041" y="3397242"/>
            <a:ext cx="2106154" cy="157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Health-Related Limitations: </a:t>
            </a:r>
            <a:r>
              <a:rPr lang="en-US" sz="700" dirty="0"/>
              <a:t>The data highlights health conditions such as respiratory issues, vision problems, and chronic fatigue affecting the ability to mow efficiently. Lawn Buddy's personalized care plans and adaptability cater to individuals with diverse health-related limitations.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Accessibility Enhancement: </a:t>
            </a:r>
            <a:r>
              <a:rPr lang="en-US" sz="700" dirty="0"/>
              <a:t>By providing remote monitoring and adaptable features, Lawn Buddy ensures that those with physical limitations can easily access and manage their lawn care.</a:t>
            </a:r>
          </a:p>
        </p:txBody>
      </p:sp>
      <p:sp>
        <p:nvSpPr>
          <p:cNvPr id="13" name="Google Shape;166;p29">
            <a:extLst>
              <a:ext uri="{FF2B5EF4-FFF2-40B4-BE49-F238E27FC236}">
                <a16:creationId xmlns:a16="http://schemas.microsoft.com/office/drawing/2014/main" id="{9F7D9FF2-63DE-8AA6-1405-22E3B7BDC185}"/>
              </a:ext>
            </a:extLst>
          </p:cNvPr>
          <p:cNvSpPr txBox="1">
            <a:spLocks/>
          </p:cNvSpPr>
          <p:nvPr/>
        </p:nvSpPr>
        <p:spPr>
          <a:xfrm flipH="1">
            <a:off x="2192536" y="3209107"/>
            <a:ext cx="1940798" cy="2273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Desired Features Aligned</a:t>
            </a:r>
          </a:p>
        </p:txBody>
      </p:sp>
      <p:sp>
        <p:nvSpPr>
          <p:cNvPr id="14" name="Google Shape;167;p29">
            <a:extLst>
              <a:ext uri="{FF2B5EF4-FFF2-40B4-BE49-F238E27FC236}">
                <a16:creationId xmlns:a16="http://schemas.microsoft.com/office/drawing/2014/main" id="{FE9C2A13-FD9A-28BE-5512-C70439F2434E}"/>
              </a:ext>
            </a:extLst>
          </p:cNvPr>
          <p:cNvSpPr txBox="1">
            <a:spLocks/>
          </p:cNvSpPr>
          <p:nvPr/>
        </p:nvSpPr>
        <p:spPr>
          <a:xfrm flipH="1">
            <a:off x="2192536" y="3377375"/>
            <a:ext cx="2224504" cy="1794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Automatic Obstacle Detection: </a:t>
            </a:r>
            <a:r>
              <a:rPr lang="en-US" sz="700" dirty="0"/>
              <a:t>Respondents' desire for automatic obstacle detection and avoidance resonates with Lawn Buddy's AI-powered obstacle recognition technology.</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Weather-Based Scheduling</a:t>
            </a:r>
            <a:r>
              <a:rPr lang="en-US" sz="700" dirty="0"/>
              <a:t>: The emphasis on weather-based scheduling aligns with Lawn Buddy's intention to optimize schedules based on local weather conditions.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Real-Time Updates: </a:t>
            </a:r>
            <a:r>
              <a:rPr lang="en-US" sz="700" dirty="0"/>
              <a:t>The need for real-time updates and notifications corresponds to Lawn Buddy's commitment to keeping users informed about service progress.</a:t>
            </a:r>
          </a:p>
        </p:txBody>
      </p:sp>
      <p:sp>
        <p:nvSpPr>
          <p:cNvPr id="17" name="Google Shape;172;p29">
            <a:extLst>
              <a:ext uri="{FF2B5EF4-FFF2-40B4-BE49-F238E27FC236}">
                <a16:creationId xmlns:a16="http://schemas.microsoft.com/office/drawing/2014/main" id="{DE2445D4-DED7-5D37-A99D-04C447D77889}"/>
              </a:ext>
            </a:extLst>
          </p:cNvPr>
          <p:cNvSpPr txBox="1">
            <a:spLocks/>
          </p:cNvSpPr>
          <p:nvPr/>
        </p:nvSpPr>
        <p:spPr>
          <a:xfrm flipH="1">
            <a:off x="4411516" y="1154869"/>
            <a:ext cx="195764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Primary Customer Segment - Single-Family Residential</a:t>
            </a:r>
          </a:p>
        </p:txBody>
      </p:sp>
      <p:sp>
        <p:nvSpPr>
          <p:cNvPr id="18" name="Google Shape;173;p29">
            <a:extLst>
              <a:ext uri="{FF2B5EF4-FFF2-40B4-BE49-F238E27FC236}">
                <a16:creationId xmlns:a16="http://schemas.microsoft.com/office/drawing/2014/main" id="{E65BEB7C-5EBB-BEB7-D7C2-54EE4DF0432C}"/>
              </a:ext>
            </a:extLst>
          </p:cNvPr>
          <p:cNvSpPr txBox="1">
            <a:spLocks/>
          </p:cNvSpPr>
          <p:nvPr/>
        </p:nvSpPr>
        <p:spPr>
          <a:xfrm flipH="1">
            <a:off x="4422618" y="1428097"/>
            <a:ext cx="2222308"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Largest Customer Segment: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Single-family residential customers constitute the majority, representing 59% of the total customer base. This statistic highlights homeowners' significant demand for lawn care services.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Commercial and Other Segments: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Commercial properties (24%), multi-family residential (11%), and governmental (5%) segments also contribute to the customer base, showing a diverse but central focus on single-family residential customers.</a:t>
            </a:r>
            <a:endParaRPr lang="en-US" sz="500" dirty="0">
              <a:latin typeface="Lato" panose="020F0502020204030203" pitchFamily="34" charset="0"/>
              <a:ea typeface="Lato" panose="020F0502020204030203" pitchFamily="34" charset="0"/>
              <a:cs typeface="Lato" panose="020F0502020204030203" pitchFamily="34" charset="0"/>
            </a:endParaRPr>
          </a:p>
        </p:txBody>
      </p:sp>
      <p:sp>
        <p:nvSpPr>
          <p:cNvPr id="21" name="Google Shape;169;p29">
            <a:extLst>
              <a:ext uri="{FF2B5EF4-FFF2-40B4-BE49-F238E27FC236}">
                <a16:creationId xmlns:a16="http://schemas.microsoft.com/office/drawing/2014/main" id="{75D5414D-A8A8-2E77-2AFF-949CC71E6257}"/>
              </a:ext>
            </a:extLst>
          </p:cNvPr>
          <p:cNvSpPr txBox="1">
            <a:spLocks/>
          </p:cNvSpPr>
          <p:nvPr/>
        </p:nvSpPr>
        <p:spPr>
          <a:xfrm flipH="1">
            <a:off x="2201183" y="1168069"/>
            <a:ext cx="2224527" cy="238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Target Demographic Validation - Age Group:</a:t>
            </a:r>
          </a:p>
        </p:txBody>
      </p:sp>
      <p:sp>
        <p:nvSpPr>
          <p:cNvPr id="22" name="Google Shape;170;p29">
            <a:extLst>
              <a:ext uri="{FF2B5EF4-FFF2-40B4-BE49-F238E27FC236}">
                <a16:creationId xmlns:a16="http://schemas.microsoft.com/office/drawing/2014/main" id="{FB03D9E6-FC02-F157-565D-43F75E969392}"/>
              </a:ext>
            </a:extLst>
          </p:cNvPr>
          <p:cNvSpPr txBox="1">
            <a:spLocks/>
          </p:cNvSpPr>
          <p:nvPr/>
        </p:nvSpPr>
        <p:spPr>
          <a:xfrm flipH="1">
            <a:off x="2201183" y="1428097"/>
            <a:ext cx="2205553" cy="1762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Dominant Age Group: </a:t>
            </a:r>
            <a:r>
              <a:rPr lang="en-US" sz="700" dirty="0"/>
              <a:t>The age group of 50-64 years represents the largest share of respondents at 32.09%. This demographic alignment confirms that middle-aged and older individuals are actively engaged in and interested in lawn mowing activities.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Prime Working Years: </a:t>
            </a:r>
            <a:r>
              <a:rPr lang="en-US" sz="700" dirty="0"/>
              <a:t>The 30-49 years age group, accounting for 22.58% of respondents, indicates that individuals in their prime working years also have a significant presence in the lawn mowing market.</a:t>
            </a:r>
          </a:p>
        </p:txBody>
      </p:sp>
      <p:sp>
        <p:nvSpPr>
          <p:cNvPr id="24" name="Google Shape;169;p29">
            <a:extLst>
              <a:ext uri="{FF2B5EF4-FFF2-40B4-BE49-F238E27FC236}">
                <a16:creationId xmlns:a16="http://schemas.microsoft.com/office/drawing/2014/main" id="{4D2D1CC6-7B73-3F5E-1070-C0AE6F6077A7}"/>
              </a:ext>
            </a:extLst>
          </p:cNvPr>
          <p:cNvSpPr txBox="1">
            <a:spLocks/>
          </p:cNvSpPr>
          <p:nvPr/>
        </p:nvSpPr>
        <p:spPr>
          <a:xfrm flipH="1">
            <a:off x="99781" y="1181799"/>
            <a:ext cx="1946823" cy="209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Growing Market Demand</a:t>
            </a:r>
          </a:p>
        </p:txBody>
      </p:sp>
      <p:sp>
        <p:nvSpPr>
          <p:cNvPr id="25" name="Google Shape;170;p29">
            <a:extLst>
              <a:ext uri="{FF2B5EF4-FFF2-40B4-BE49-F238E27FC236}">
                <a16:creationId xmlns:a16="http://schemas.microsoft.com/office/drawing/2014/main" id="{443D21EE-2840-DC2E-A32B-B40E257B5457}"/>
              </a:ext>
            </a:extLst>
          </p:cNvPr>
          <p:cNvSpPr txBox="1">
            <a:spLocks/>
          </p:cNvSpPr>
          <p:nvPr/>
        </p:nvSpPr>
        <p:spPr>
          <a:xfrm flipH="1">
            <a:off x="92620" y="1438065"/>
            <a:ext cx="2158518" cy="1794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Market Growth: </a:t>
            </a:r>
            <a:r>
              <a:rPr lang="en-US" sz="700" dirty="0"/>
              <a:t>The lawn mowing market has consistently expanded, growing from 83.25 billion in 2013 to a substantial 176 billion in 2023. This growth trend indicates sustained demand for lawn care services.</a:t>
            </a:r>
          </a:p>
          <a:p>
            <a:pPr marL="9144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Rapid Expansion: </a:t>
            </a:r>
            <a:r>
              <a:rPr lang="en-US" sz="700" dirty="0"/>
              <a:t>The acceleration of market growth from 119 billion in 2018 to 176 billion in 2023 showcases a surge in demand over recent years. This period of rapid expansion underscores the increasing need for efficient lawn maintenance solutions.</a:t>
            </a:r>
          </a:p>
        </p:txBody>
      </p:sp>
      <p:cxnSp>
        <p:nvCxnSpPr>
          <p:cNvPr id="33" name="Straight Connector 32">
            <a:extLst>
              <a:ext uri="{FF2B5EF4-FFF2-40B4-BE49-F238E27FC236}">
                <a16:creationId xmlns:a16="http://schemas.microsoft.com/office/drawing/2014/main" id="{EE6AFE0E-0020-D2F7-3DDB-5260C316C241}"/>
              </a:ext>
            </a:extLst>
          </p:cNvPr>
          <p:cNvCxnSpPr>
            <a:cxnSpLocks/>
          </p:cNvCxnSpPr>
          <p:nvPr/>
        </p:nvCxnSpPr>
        <p:spPr>
          <a:xfrm>
            <a:off x="6668760" y="1052028"/>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38" name="Google Shape;172;p29">
            <a:extLst>
              <a:ext uri="{FF2B5EF4-FFF2-40B4-BE49-F238E27FC236}">
                <a16:creationId xmlns:a16="http://schemas.microsoft.com/office/drawing/2014/main" id="{B23339F3-C92F-9130-D821-3B545220F808}"/>
              </a:ext>
            </a:extLst>
          </p:cNvPr>
          <p:cNvSpPr txBox="1">
            <a:spLocks/>
          </p:cNvSpPr>
          <p:nvPr/>
        </p:nvSpPr>
        <p:spPr>
          <a:xfrm flipH="1">
            <a:off x="6678681" y="1180841"/>
            <a:ext cx="2355249" cy="223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Challenges &amp; Pain Points Confirmed</a:t>
            </a:r>
          </a:p>
        </p:txBody>
      </p:sp>
      <p:sp>
        <p:nvSpPr>
          <p:cNvPr id="39" name="Google Shape;173;p29">
            <a:extLst>
              <a:ext uri="{FF2B5EF4-FFF2-40B4-BE49-F238E27FC236}">
                <a16:creationId xmlns:a16="http://schemas.microsoft.com/office/drawing/2014/main" id="{955EE6D3-BDBE-8625-53F9-1B5842F09409}"/>
              </a:ext>
            </a:extLst>
          </p:cNvPr>
          <p:cNvSpPr txBox="1">
            <a:spLocks/>
          </p:cNvSpPr>
          <p:nvPr/>
        </p:nvSpPr>
        <p:spPr>
          <a:xfrm flipH="1">
            <a:off x="6634984" y="1413740"/>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Physical Challenges: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Customer feedback consistently highlights physical challenges, including limited mobility, arthritis, and back injuries. This confirms that Lawn Buddy's emphasis on reducing physical effort through AI-powered solutions is well-aligned with customer needs.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Time Consumption and Obstacles: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Interviews reveal time-consuming aspects of lawn care, especially maneuvering around obstacles and dealing with post-mowing tasks. Lawn Buddy's optimization of scheduling and obstacle detection directly addresses these concerns.</a:t>
            </a:r>
            <a:endParaRPr lang="en-US" sz="500" dirty="0">
              <a:latin typeface="Lato" panose="020F0502020204030203" pitchFamily="34" charset="0"/>
              <a:ea typeface="Lato" panose="020F0502020204030203" pitchFamily="34" charset="0"/>
              <a:cs typeface="Lato" panose="020F0502020204030203" pitchFamily="34" charset="0"/>
            </a:endParaRPr>
          </a:p>
        </p:txBody>
      </p:sp>
      <p:sp>
        <p:nvSpPr>
          <p:cNvPr id="44" name="Google Shape;172;p29">
            <a:extLst>
              <a:ext uri="{FF2B5EF4-FFF2-40B4-BE49-F238E27FC236}">
                <a16:creationId xmlns:a16="http://schemas.microsoft.com/office/drawing/2014/main" id="{42804BDA-3401-924D-2208-45CA692D40FF}"/>
              </a:ext>
            </a:extLst>
          </p:cNvPr>
          <p:cNvSpPr txBox="1">
            <a:spLocks/>
          </p:cNvSpPr>
          <p:nvPr/>
        </p:nvSpPr>
        <p:spPr>
          <a:xfrm flipH="1">
            <a:off x="6693188" y="3177242"/>
            <a:ext cx="2357839" cy="2370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Strong Problem-Solution Fit</a:t>
            </a:r>
          </a:p>
        </p:txBody>
      </p:sp>
      <p:sp>
        <p:nvSpPr>
          <p:cNvPr id="45" name="Google Shape;173;p29">
            <a:extLst>
              <a:ext uri="{FF2B5EF4-FFF2-40B4-BE49-F238E27FC236}">
                <a16:creationId xmlns:a16="http://schemas.microsoft.com/office/drawing/2014/main" id="{DD061A74-203B-A9FA-02A1-18691E4C71E2}"/>
              </a:ext>
            </a:extLst>
          </p:cNvPr>
          <p:cNvSpPr txBox="1">
            <a:spLocks/>
          </p:cNvSpPr>
          <p:nvPr/>
        </p:nvSpPr>
        <p:spPr>
          <a:xfrm flipH="1">
            <a:off x="6657566" y="3383167"/>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Solution Relevance: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identified customer problems and desired features closely mirror Lawn Buddy's proposed AI-powered solution, demonstrating a strong alignment between market needs and the platform's capabilities.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a:t>
            </a: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ustomer-Centric Approach: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comprehensive understanding of customer pain points and preferences strengthens Lawn Buddy's problem-solution fit, ensuring a solution that truly addresses the challenges faced by homeowners and property managers.</a:t>
            </a:r>
          </a:p>
        </p:txBody>
      </p:sp>
    </p:spTree>
    <p:extLst>
      <p:ext uri="{BB962C8B-B14F-4D97-AF65-F5344CB8AC3E}">
        <p14:creationId xmlns:p14="http://schemas.microsoft.com/office/powerpoint/2010/main" val="287702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5360" y="387530"/>
            <a:ext cx="7671158" cy="664500"/>
          </a:xfrm>
          <a:prstGeom prst="rect">
            <a:avLst/>
          </a:prstGeom>
        </p:spPr>
        <p:txBody>
          <a:bodyPr spcFirstLastPara="1" wrap="square" lIns="91425" tIns="91425" rIns="91425" bIns="91425" anchor="t" anchorCtr="0">
            <a:noAutofit/>
          </a:bodyPr>
          <a:lstStyle/>
          <a:p>
            <a:pPr>
              <a:lnSpc>
                <a:spcPct val="150000"/>
              </a:lnSpc>
            </a:pPr>
            <a:r>
              <a:rPr lang="en-US" sz="1800" dirty="0"/>
              <a:t>Market Size</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7B62EBA4-E3F8-AD1E-4DEE-AEAADF6DBCFA}"/>
              </a:ext>
            </a:extLst>
          </p:cNvPr>
          <p:cNvCxnSpPr>
            <a:cxnSpLocks/>
          </p:cNvCxnSpPr>
          <p:nvPr/>
        </p:nvCxnSpPr>
        <p:spPr>
          <a:xfrm>
            <a:off x="6072141" y="1050581"/>
            <a:ext cx="0" cy="1936906"/>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1DEBBD41-BCB7-9B32-0D5E-06211B64CFB5}"/>
              </a:ext>
            </a:extLst>
          </p:cNvPr>
          <p:cNvCxnSpPr>
            <a:cxnSpLocks/>
          </p:cNvCxnSpPr>
          <p:nvPr/>
        </p:nvCxnSpPr>
        <p:spPr>
          <a:xfrm>
            <a:off x="3239385" y="1050581"/>
            <a:ext cx="0" cy="1936906"/>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4D436021-96B3-87DE-09A3-27A20E66BF26}"/>
              </a:ext>
            </a:extLst>
          </p:cNvPr>
          <p:cNvCxnSpPr>
            <a:cxnSpLocks/>
          </p:cNvCxnSpPr>
          <p:nvPr/>
        </p:nvCxnSpPr>
        <p:spPr>
          <a:xfrm>
            <a:off x="342669" y="2987487"/>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047F08E-D44E-0D3F-BE11-E6620252F57D}"/>
              </a:ext>
            </a:extLst>
          </p:cNvPr>
          <p:cNvSpPr/>
          <p:nvPr/>
        </p:nvSpPr>
        <p:spPr>
          <a:xfrm>
            <a:off x="325363" y="1050580"/>
            <a:ext cx="8625790" cy="3879549"/>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7" name="Google Shape;169;p29">
            <a:extLst>
              <a:ext uri="{FF2B5EF4-FFF2-40B4-BE49-F238E27FC236}">
                <a16:creationId xmlns:a16="http://schemas.microsoft.com/office/drawing/2014/main" id="{178A7E0A-E92F-19E1-EE43-FC8F5B09E8FC}"/>
              </a:ext>
            </a:extLst>
          </p:cNvPr>
          <p:cNvSpPr txBox="1">
            <a:spLocks/>
          </p:cNvSpPr>
          <p:nvPr/>
        </p:nvSpPr>
        <p:spPr>
          <a:xfrm flipH="1">
            <a:off x="3253988" y="1101967"/>
            <a:ext cx="2748005"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Market Size and Segment Targeting</a:t>
            </a:r>
          </a:p>
        </p:txBody>
      </p:sp>
      <p:sp>
        <p:nvSpPr>
          <p:cNvPr id="18" name="Google Shape;170;p29">
            <a:extLst>
              <a:ext uri="{FF2B5EF4-FFF2-40B4-BE49-F238E27FC236}">
                <a16:creationId xmlns:a16="http://schemas.microsoft.com/office/drawing/2014/main" id="{891B6FBB-E1A0-C253-391F-811D2CCA1224}"/>
              </a:ext>
            </a:extLst>
          </p:cNvPr>
          <p:cNvSpPr txBox="1">
            <a:spLocks/>
          </p:cNvSpPr>
          <p:nvPr/>
        </p:nvSpPr>
        <p:spPr>
          <a:xfrm flipH="1">
            <a:off x="3239385" y="1249456"/>
            <a:ext cx="2832756"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700" dirty="0"/>
              <a:t>Lawn Buddy's focus aligns with a flourishing lawn mowing market that has demonstrated consistent growth. With market size figures indicating an expansion from 83.25 billion in 2013 to an impressive 176 billion in 2023, this trajectory underscores sustained demand. The surge from 119 billion in 2018 to 176 billion in 2023 signals a period of rapid expansion, implying heightened demand and a robust market landscape.</a:t>
            </a:r>
          </a:p>
          <a:p>
            <a:pPr marL="0" indent="0" algn="l">
              <a:buSzPct val="100000"/>
            </a:pPr>
            <a:endParaRPr lang="en-US" sz="700" dirty="0"/>
          </a:p>
          <a:p>
            <a:pPr marL="0" indent="0" algn="l">
              <a:buSzPct val="100000"/>
            </a:pPr>
            <a:r>
              <a:rPr lang="en-US" sz="700" dirty="0"/>
              <a:t>Lawn Buddy's primary target is the middle-aged and older demographic, particularly those aged 50-64 years, which accounts for 32.09% of respondents. This group stands out as the most engaged or interested in lawn mowing activities, forming a substantial portion of the market. Lawn Buddy aims to capitalize on this demographic's need for efficient and convenient lawn care solutions.</a:t>
            </a:r>
          </a:p>
        </p:txBody>
      </p:sp>
      <p:sp>
        <p:nvSpPr>
          <p:cNvPr id="36" name="Google Shape;169;p29">
            <a:extLst>
              <a:ext uri="{FF2B5EF4-FFF2-40B4-BE49-F238E27FC236}">
                <a16:creationId xmlns:a16="http://schemas.microsoft.com/office/drawing/2014/main" id="{D76B4CFB-A275-3F52-AB9C-60DEEC15D92D}"/>
              </a:ext>
            </a:extLst>
          </p:cNvPr>
          <p:cNvSpPr txBox="1">
            <a:spLocks/>
          </p:cNvSpPr>
          <p:nvPr/>
        </p:nvSpPr>
        <p:spPr>
          <a:xfrm flipH="1">
            <a:off x="325361" y="1102945"/>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Addressable Market (TAM)</a:t>
            </a:r>
          </a:p>
        </p:txBody>
      </p:sp>
      <p:sp>
        <p:nvSpPr>
          <p:cNvPr id="37" name="Google Shape;170;p29">
            <a:extLst>
              <a:ext uri="{FF2B5EF4-FFF2-40B4-BE49-F238E27FC236}">
                <a16:creationId xmlns:a16="http://schemas.microsoft.com/office/drawing/2014/main" id="{F57CE2B9-5551-6DD5-4F07-4E0ECF097439}"/>
              </a:ext>
            </a:extLst>
          </p:cNvPr>
          <p:cNvSpPr txBox="1">
            <a:spLocks/>
          </p:cNvSpPr>
          <p:nvPr/>
        </p:nvSpPr>
        <p:spPr>
          <a:xfrm flipH="1">
            <a:off x="325360" y="1261573"/>
            <a:ext cx="2820792"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700" dirty="0"/>
              <a:t>The total addressable market for Lawn Buddy encompasses all potential transactions within the lawn mowing industry, assuming complete market penetration. It accounts for every possible instance where lawn mowing services could be required, regardless of customer demographics or geographic restrictions. TAM provides an upper limit on potential revenue if Lawn Buddy were to capture the entire market.</a:t>
            </a:r>
          </a:p>
        </p:txBody>
      </p:sp>
      <p:sp>
        <p:nvSpPr>
          <p:cNvPr id="44" name="Google Shape;169;p29">
            <a:extLst>
              <a:ext uri="{FF2B5EF4-FFF2-40B4-BE49-F238E27FC236}">
                <a16:creationId xmlns:a16="http://schemas.microsoft.com/office/drawing/2014/main" id="{D28BD04A-7787-A77D-8F16-78F0DD9B3E5A}"/>
              </a:ext>
            </a:extLst>
          </p:cNvPr>
          <p:cNvSpPr txBox="1">
            <a:spLocks/>
          </p:cNvSpPr>
          <p:nvPr/>
        </p:nvSpPr>
        <p:spPr>
          <a:xfrm flipH="1">
            <a:off x="6072141" y="1101270"/>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Customer Demand</a:t>
            </a:r>
          </a:p>
        </p:txBody>
      </p:sp>
      <p:sp>
        <p:nvSpPr>
          <p:cNvPr id="45" name="Google Shape;170;p29">
            <a:extLst>
              <a:ext uri="{FF2B5EF4-FFF2-40B4-BE49-F238E27FC236}">
                <a16:creationId xmlns:a16="http://schemas.microsoft.com/office/drawing/2014/main" id="{0E807215-608B-DB90-7B63-B009470C83DA}"/>
              </a:ext>
            </a:extLst>
          </p:cNvPr>
          <p:cNvSpPr txBox="1">
            <a:spLocks/>
          </p:cNvSpPr>
          <p:nvPr/>
        </p:nvSpPr>
        <p:spPr>
          <a:xfrm flipH="1">
            <a:off x="6072140" y="1259898"/>
            <a:ext cx="2820792"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700" dirty="0"/>
              <a:t>The total customer demand for lawn mowing services encapsulates the collective necessity for lawn care across various customer segments. It encompasses the aggregate demand from homeowners, businesses, commercial properties, multi-family residences, and governmental entities seeking lawn maintenance.</a:t>
            </a:r>
          </a:p>
          <a:p>
            <a:pPr marL="0" indent="0" algn="l">
              <a:buSzPct val="100000"/>
            </a:pPr>
            <a:endParaRPr lang="en-US" sz="700" dirty="0"/>
          </a:p>
          <a:p>
            <a:pPr marL="0" indent="0" algn="l">
              <a:buSzPct val="100000"/>
            </a:pPr>
            <a:r>
              <a:rPr lang="en-US" sz="700" dirty="0"/>
              <a:t>Lawn Buddy strategically focuses on a specific subset of this overall demand: middle-aged and older homeowners in need of streamlined lawn care. By catering to this demographic, Lawn Buddy captures a segment of the broader market demand, addressing a critical pain point for a specific customer group.</a:t>
            </a:r>
          </a:p>
        </p:txBody>
      </p:sp>
      <p:sp>
        <p:nvSpPr>
          <p:cNvPr id="46" name="Google Shape;169;p29">
            <a:extLst>
              <a:ext uri="{FF2B5EF4-FFF2-40B4-BE49-F238E27FC236}">
                <a16:creationId xmlns:a16="http://schemas.microsoft.com/office/drawing/2014/main" id="{31057DAE-31D5-8FEF-8096-3C86C6E7AD68}"/>
              </a:ext>
            </a:extLst>
          </p:cNvPr>
          <p:cNvSpPr txBox="1">
            <a:spLocks/>
          </p:cNvSpPr>
          <p:nvPr/>
        </p:nvSpPr>
        <p:spPr>
          <a:xfrm flipH="1">
            <a:off x="325361" y="3034880"/>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47" name="Google Shape;170;p29">
            <a:extLst>
              <a:ext uri="{FF2B5EF4-FFF2-40B4-BE49-F238E27FC236}">
                <a16:creationId xmlns:a16="http://schemas.microsoft.com/office/drawing/2014/main" id="{A4465B08-DA80-1C2C-E076-C48F9F15ED6F}"/>
              </a:ext>
            </a:extLst>
          </p:cNvPr>
          <p:cNvSpPr txBox="1">
            <a:spLocks/>
          </p:cNvSpPr>
          <p:nvPr/>
        </p:nvSpPr>
        <p:spPr>
          <a:xfrm flipH="1">
            <a:off x="325360" y="3193508"/>
            <a:ext cx="4246640" cy="1729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Commission-Based: Lawn Buddy's revenue model entails charging a percentage of every transaction made through the app for lawn mowing services. This revenue is directly proportional to the volume of successful transactions facilitated by the platform.</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dirty="0"/>
              <a:t>Subscription Model: Lawn Buddy offers premium subscription plans entailing extra features for a recurring monthly or yearly fee. This model ensures a steady and predictable revenue stream from subscribers seeking enhanced offerings beyond the basic service.</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dirty="0"/>
              <a:t>Advertisements: Lawn Buddy leverages advertisements to generate revenue by enabling local lawn care businesses and related companies to advertise within the app. This strategy establishes an additional income stream by capitalizing on collaborations with businesses keen on reaching Lawn Buddy's user base.</a:t>
            </a:r>
          </a:p>
        </p:txBody>
      </p:sp>
      <p:cxnSp>
        <p:nvCxnSpPr>
          <p:cNvPr id="51" name="Straight Connector 50">
            <a:extLst>
              <a:ext uri="{FF2B5EF4-FFF2-40B4-BE49-F238E27FC236}">
                <a16:creationId xmlns:a16="http://schemas.microsoft.com/office/drawing/2014/main" id="{895C6967-2EFC-E45B-7135-A4C1583C8D67}"/>
              </a:ext>
            </a:extLst>
          </p:cNvPr>
          <p:cNvCxnSpPr>
            <a:cxnSpLocks/>
          </p:cNvCxnSpPr>
          <p:nvPr/>
        </p:nvCxnSpPr>
        <p:spPr>
          <a:xfrm>
            <a:off x="4564602" y="2986037"/>
            <a:ext cx="0" cy="1936906"/>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2" name="Google Shape;169;p29">
            <a:extLst>
              <a:ext uri="{FF2B5EF4-FFF2-40B4-BE49-F238E27FC236}">
                <a16:creationId xmlns:a16="http://schemas.microsoft.com/office/drawing/2014/main" id="{D61B2463-9702-8520-F71D-FBF5C933751C}"/>
              </a:ext>
            </a:extLst>
          </p:cNvPr>
          <p:cNvSpPr txBox="1">
            <a:spLocks/>
          </p:cNvSpPr>
          <p:nvPr/>
        </p:nvSpPr>
        <p:spPr>
          <a:xfrm flipH="1">
            <a:off x="4564603" y="3039852"/>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Market Size Analysis</a:t>
            </a:r>
          </a:p>
        </p:txBody>
      </p:sp>
      <p:sp>
        <p:nvSpPr>
          <p:cNvPr id="53" name="Google Shape;170;p29">
            <a:extLst>
              <a:ext uri="{FF2B5EF4-FFF2-40B4-BE49-F238E27FC236}">
                <a16:creationId xmlns:a16="http://schemas.microsoft.com/office/drawing/2014/main" id="{AEB09B73-7A27-E21E-90E3-0446AF8100DC}"/>
              </a:ext>
            </a:extLst>
          </p:cNvPr>
          <p:cNvSpPr txBox="1">
            <a:spLocks/>
          </p:cNvSpPr>
          <p:nvPr/>
        </p:nvSpPr>
        <p:spPr>
          <a:xfrm flipH="1">
            <a:off x="4564602" y="3198480"/>
            <a:ext cx="4246640" cy="1729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28600" indent="-228600" algn="l">
              <a:buSzPct val="100000"/>
              <a:buFont typeface="+mj-lt"/>
              <a:buAutoNum type="arabicPeriod"/>
            </a:pPr>
            <a:r>
              <a:rPr lang="en-US" sz="700" dirty="0"/>
              <a:t>Estimated Market Size: The projected value of the lawn mowing market is 176 billion in 2023.</a:t>
            </a:r>
          </a:p>
          <a:p>
            <a:pPr marL="228600" indent="-228600" algn="l">
              <a:buSzPct val="100000"/>
              <a:buFont typeface="+mj-lt"/>
              <a:buAutoNum type="arabicPeriod"/>
            </a:pPr>
            <a:endParaRPr lang="en-US" sz="700" dirty="0"/>
          </a:p>
          <a:p>
            <a:pPr marL="228600" indent="-228600" algn="l">
              <a:buSzPct val="100000"/>
              <a:buFont typeface="+mj-lt"/>
              <a:buAutoNum type="arabicPeriod"/>
            </a:pPr>
            <a:r>
              <a:rPr lang="en-US" sz="700" dirty="0"/>
              <a:t>Target Segment's Share: Considering the prominence of the 50-64 years age group (32.09%), Lawn Buddy conservatively assumes a 20% share of this segment.</a:t>
            </a:r>
          </a:p>
          <a:p>
            <a:pPr marL="228600" indent="-228600" algn="l">
              <a:buSzPct val="100000"/>
              <a:buFont typeface="+mj-lt"/>
              <a:buAutoNum type="arabicPeriod"/>
            </a:pPr>
            <a:endParaRPr lang="en-US" sz="700" dirty="0"/>
          </a:p>
          <a:p>
            <a:pPr marL="228600" indent="-228600" algn="l">
              <a:buSzPct val="100000"/>
              <a:buFont typeface="+mj-lt"/>
              <a:buAutoNum type="arabicPeriod"/>
            </a:pPr>
            <a:r>
              <a:rPr lang="en-US" sz="700" dirty="0"/>
              <a:t>Potential Market Size for Target Segment:</a:t>
            </a:r>
          </a:p>
          <a:p>
            <a:pPr marL="628650" lvl="1" indent="-171450" algn="l">
              <a:buSzPct val="100000"/>
              <a:buFont typeface="Arial" panose="020B0604020202020204" pitchFamily="34" charset="0"/>
              <a:buChar char="•"/>
            </a:pPr>
            <a:r>
              <a:rPr lang="en-US" sz="700" dirty="0"/>
              <a:t>Potential Market Size = Estimated Market Size * Target Segment's Share</a:t>
            </a:r>
          </a:p>
          <a:p>
            <a:pPr marL="628650" lvl="1" indent="-171450" algn="l">
              <a:buSzPct val="100000"/>
              <a:buFont typeface="Arial" panose="020B0604020202020204" pitchFamily="34" charset="0"/>
              <a:buChar char="•"/>
            </a:pPr>
            <a:r>
              <a:rPr lang="en-US" sz="700" dirty="0"/>
              <a:t>Potential Market Size = $176 billion * 0.20 = $35.2 billion.</a:t>
            </a:r>
          </a:p>
          <a:p>
            <a:pPr marL="171450" indent="-171450" algn="l">
              <a:buSzPct val="100000"/>
              <a:buFont typeface="Arial" panose="020B0604020202020204" pitchFamily="34" charset="0"/>
              <a:buChar char="•"/>
            </a:pPr>
            <a:endParaRPr lang="en-US" sz="700" dirty="0"/>
          </a:p>
          <a:p>
            <a:pPr marL="0" indent="0" algn="l">
              <a:buSzPct val="100000"/>
            </a:pPr>
            <a:r>
              <a:rPr lang="en-US" sz="700" dirty="0"/>
              <a:t>This calculated potential market size of $35.2 billion signifies the focused segment of the lawn mowing market that Lawn Buddy aims to serve, specifically middle-aged and older homeowners. It demonstrates the substantial revenue opportunity inherent in catering to the unique needs of this customer group.</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endParaRPr lang="en-US" sz="700" dirty="0"/>
          </a:p>
        </p:txBody>
      </p:sp>
    </p:spTree>
    <p:extLst>
      <p:ext uri="{BB962C8B-B14F-4D97-AF65-F5344CB8AC3E}">
        <p14:creationId xmlns:p14="http://schemas.microsoft.com/office/powerpoint/2010/main" val="127567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95698" y="387530"/>
            <a:ext cx="7600820" cy="664500"/>
          </a:xfrm>
          <a:prstGeom prst="rect">
            <a:avLst/>
          </a:prstGeom>
        </p:spPr>
        <p:txBody>
          <a:bodyPr spcFirstLastPara="1" wrap="square" lIns="91425" tIns="91425" rIns="91425" bIns="91425" anchor="t" anchorCtr="0">
            <a:noAutofit/>
          </a:bodyPr>
          <a:lstStyle/>
          <a:p>
            <a:pPr>
              <a:lnSpc>
                <a:spcPct val="150000"/>
              </a:lnSpc>
            </a:pPr>
            <a:r>
              <a:rPr lang="en-US" sz="1800" dirty="0"/>
              <a:t>Competitive Advantage &amp; Value Proposition</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3F95E64D-6422-6EA5-59F7-B6974725737B}"/>
              </a:ext>
            </a:extLst>
          </p:cNvPr>
          <p:cNvSpPr txBox="1"/>
          <p:nvPr/>
        </p:nvSpPr>
        <p:spPr>
          <a:xfrm>
            <a:off x="1114173" y="1363700"/>
            <a:ext cx="3457828" cy="3785652"/>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AI-Driven Precision and Efficiency: </a:t>
            </a:r>
            <a:r>
              <a:rPr lang="en-US" sz="800" dirty="0">
                <a:latin typeface="Lato" panose="020F0502020204030203" pitchFamily="34" charset="0"/>
                <a:ea typeface="Lato" panose="020F0502020204030203" pitchFamily="34" charset="0"/>
                <a:cs typeface="Lato" panose="020F0502020204030203" pitchFamily="34" charset="0"/>
              </a:rPr>
              <a:t>Our advanced AI technology sets us apart by revolutionizing the scheduling process. Lawn Buddy's algorithms analyze diverse parameters such as lawn size, grass growth patterns, and local weather conditions. This unparalleled precision ensures optimal mowing schedules, resulting in efficient and timely service.</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Streamlined Automation: </a:t>
            </a:r>
            <a:r>
              <a:rPr lang="en-US" sz="800" dirty="0">
                <a:latin typeface="Lato" panose="020F0502020204030203" pitchFamily="34" charset="0"/>
                <a:ea typeface="Lato" panose="020F0502020204030203" pitchFamily="34" charset="0"/>
                <a:cs typeface="Lato" panose="020F0502020204030203" pitchFamily="34" charset="0"/>
              </a:rPr>
              <a:t>By automating lawn care through AI-guided scheduling and skilled professionals, we create a seamless experience. This streamlined approach not only ensures precise and punctual mowing but also liberates our customers from the arduous task, allowing them to invest their time in more meaningful pursuits.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Tailored Perfection: Lawn </a:t>
            </a:r>
            <a:r>
              <a:rPr lang="en-US" sz="800" dirty="0">
                <a:latin typeface="Lato" panose="020F0502020204030203" pitchFamily="34" charset="0"/>
                <a:ea typeface="Lato" panose="020F0502020204030203" pitchFamily="34" charset="0"/>
                <a:cs typeface="Lato" panose="020F0502020204030203" pitchFamily="34" charset="0"/>
              </a:rPr>
              <a:t>Buddy redefines personalization by crafting lawn care plans tailored to each lawn's unique characteristics. The customization extends to factors like size, location, and specific needs, guaranteeing that every lawn receives the individualized attention it deserves.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Dependable Expertise: </a:t>
            </a:r>
            <a:r>
              <a:rPr lang="en-US" sz="800" dirty="0">
                <a:latin typeface="Lato" panose="020F0502020204030203" pitchFamily="34" charset="0"/>
                <a:ea typeface="Lato" panose="020F0502020204030203" pitchFamily="34" charset="0"/>
                <a:cs typeface="Lato" panose="020F0502020204030203" pitchFamily="34" charset="0"/>
              </a:rPr>
              <a:t>Our handpicked network of proficient lawn mowing professionals brings a wealth of expertise to every task. This trust in skilled hands reassures our customers that their lawns are in reliable care, fostering a sense of confidence and satisfaction.</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Transparent Real-Time Communication: </a:t>
            </a:r>
            <a:r>
              <a:rPr lang="en-US" sz="800" dirty="0">
                <a:latin typeface="Lato" panose="020F0502020204030203" pitchFamily="34" charset="0"/>
                <a:ea typeface="Lato" panose="020F0502020204030203" pitchFamily="34" charset="0"/>
                <a:cs typeface="Lato" panose="020F0502020204030203" pitchFamily="34" charset="0"/>
              </a:rPr>
              <a:t>Lawn Buddy stands out through real-time updates and notifications. From service provider progress alerts to task completion notifications, our transparent communication ensures that our customers are always informed and engaged in the process.</a:t>
            </a:r>
          </a:p>
        </p:txBody>
      </p:sp>
      <p:sp>
        <p:nvSpPr>
          <p:cNvPr id="4" name="Google Shape;157;p29">
            <a:extLst>
              <a:ext uri="{FF2B5EF4-FFF2-40B4-BE49-F238E27FC236}">
                <a16:creationId xmlns:a16="http://schemas.microsoft.com/office/drawing/2014/main" id="{CB3350C5-2100-0C69-398D-718E6F53BFBA}"/>
              </a:ext>
            </a:extLst>
          </p:cNvPr>
          <p:cNvSpPr txBox="1">
            <a:spLocks/>
          </p:cNvSpPr>
          <p:nvPr/>
        </p:nvSpPr>
        <p:spPr>
          <a:xfrm flipH="1">
            <a:off x="1147194" y="1090260"/>
            <a:ext cx="2758884"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Competitive Advantage</a:t>
            </a:r>
          </a:p>
        </p:txBody>
      </p:sp>
      <p:sp>
        <p:nvSpPr>
          <p:cNvPr id="5" name="Google Shape;159;p29">
            <a:extLst>
              <a:ext uri="{FF2B5EF4-FFF2-40B4-BE49-F238E27FC236}">
                <a16:creationId xmlns:a16="http://schemas.microsoft.com/office/drawing/2014/main" id="{EA0292C1-3BFF-0F70-42E2-6BF0C2037171}"/>
              </a:ext>
            </a:extLst>
          </p:cNvPr>
          <p:cNvSpPr/>
          <p:nvPr/>
        </p:nvSpPr>
        <p:spPr>
          <a:xfrm>
            <a:off x="395698"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6" name="TextBox 5">
            <a:extLst>
              <a:ext uri="{FF2B5EF4-FFF2-40B4-BE49-F238E27FC236}">
                <a16:creationId xmlns:a16="http://schemas.microsoft.com/office/drawing/2014/main" id="{CF5D9892-B4C3-B018-A534-CD5620E62D2E}"/>
              </a:ext>
            </a:extLst>
          </p:cNvPr>
          <p:cNvSpPr txBox="1"/>
          <p:nvPr/>
        </p:nvSpPr>
        <p:spPr>
          <a:xfrm>
            <a:off x="5493722" y="1363700"/>
            <a:ext cx="3457828" cy="3046988"/>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Effortless Efficiency: </a:t>
            </a:r>
            <a:r>
              <a:rPr lang="en-US" sz="800" dirty="0">
                <a:latin typeface="Lato" panose="020F0502020204030203" pitchFamily="34" charset="0"/>
                <a:ea typeface="Lato" panose="020F0502020204030203" pitchFamily="34" charset="0"/>
                <a:cs typeface="Lato" panose="020F0502020204030203" pitchFamily="34" charset="0"/>
              </a:rPr>
              <a:t>Powered by AI and object recognition technology, Lawn Buddy ensures effortless lawn maintenance. Say goodbye to manual effort – our platform identifies obstacles and optimizes mowing patterns for a flawless finish.</a:t>
            </a:r>
          </a:p>
          <a:p>
            <a:pPr marL="228600" indent="-228600">
              <a:buFont typeface="+mj-lt"/>
              <a:buAutoNum type="arabicPeriod"/>
            </a:pPr>
            <a:endParaRPr lang="en-US" sz="8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Time Reclaimed: </a:t>
            </a:r>
            <a:r>
              <a:rPr lang="en-US" sz="800" dirty="0">
                <a:latin typeface="Lato" panose="020F0502020204030203" pitchFamily="34" charset="0"/>
                <a:ea typeface="Lato" panose="020F0502020204030203" pitchFamily="34" charset="0"/>
                <a:cs typeface="Lato" panose="020F0502020204030203" pitchFamily="34" charset="0"/>
              </a:rPr>
              <a:t>Our automation not only ensures a perfectly mowed lawn but also gives customers the luxury of time. Spend more moments doing what you love, knowing your lawn is in capable hands.</a:t>
            </a:r>
          </a:p>
          <a:p>
            <a:pPr marL="228600" indent="-228600">
              <a:buFont typeface="+mj-lt"/>
              <a:buAutoNum type="arabicPeriod"/>
            </a:pPr>
            <a:endParaRPr lang="en-US" sz="8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Your Lawn, Your Plan: </a:t>
            </a:r>
            <a:r>
              <a:rPr lang="en-US" sz="800" dirty="0">
                <a:latin typeface="Lato" panose="020F0502020204030203" pitchFamily="34" charset="0"/>
                <a:ea typeface="Lato" panose="020F0502020204030203" pitchFamily="34" charset="0"/>
                <a:cs typeface="Lato" panose="020F0502020204030203" pitchFamily="34" charset="0"/>
              </a:rPr>
              <a:t>Lawn Buddy's personalized care plans guarantee that your lawn's unique needs are met. Whether it's a small backyard or an expansive estate, we tailor our approach to deliver the perfect care.</a:t>
            </a:r>
          </a:p>
          <a:p>
            <a:pPr marL="228600" indent="-228600">
              <a:buFont typeface="+mj-lt"/>
              <a:buAutoNum type="arabicPeriod"/>
            </a:pPr>
            <a:endParaRPr lang="en-US" sz="8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Trusted Care: </a:t>
            </a:r>
            <a:r>
              <a:rPr lang="en-US" sz="800" dirty="0">
                <a:latin typeface="Lato" panose="020F0502020204030203" pitchFamily="34" charset="0"/>
                <a:ea typeface="Lato" panose="020F0502020204030203" pitchFamily="34" charset="0"/>
                <a:cs typeface="Lato" panose="020F0502020204030203" pitchFamily="34" charset="0"/>
              </a:rPr>
              <a:t>With Lawn Buddy, you're entrusting your lawn to skilled professionals who are committed to excellence. Experience peace of mind knowing that your outdoor space is cared for by dependable experts.</a:t>
            </a:r>
          </a:p>
          <a:p>
            <a:pPr marL="228600" indent="-228600">
              <a:buFont typeface="+mj-lt"/>
              <a:buAutoNum type="arabicPeriod"/>
            </a:pPr>
            <a:endParaRPr lang="en-US" sz="8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Stay Connected: </a:t>
            </a:r>
            <a:r>
              <a:rPr lang="en-US" sz="800" dirty="0">
                <a:latin typeface="Lato" panose="020F0502020204030203" pitchFamily="34" charset="0"/>
                <a:ea typeface="Lato" panose="020F0502020204030203" pitchFamily="34" charset="0"/>
                <a:cs typeface="Lato" panose="020F0502020204030203" pitchFamily="34" charset="0"/>
              </a:rPr>
              <a:t>Our real-time updates keep you informed throughout the process, ensuring transparency and fostering a sense of partnership. Enjoy a sense of control and engagement as your lawn transforms.</a:t>
            </a:r>
          </a:p>
        </p:txBody>
      </p:sp>
      <p:sp>
        <p:nvSpPr>
          <p:cNvPr id="7" name="Google Shape;157;p29">
            <a:extLst>
              <a:ext uri="{FF2B5EF4-FFF2-40B4-BE49-F238E27FC236}">
                <a16:creationId xmlns:a16="http://schemas.microsoft.com/office/drawing/2014/main" id="{7F82C4D6-A576-6CAE-1083-2A9E79D6FC7A}"/>
              </a:ext>
            </a:extLst>
          </p:cNvPr>
          <p:cNvSpPr txBox="1">
            <a:spLocks/>
          </p:cNvSpPr>
          <p:nvPr/>
        </p:nvSpPr>
        <p:spPr>
          <a:xfrm flipH="1">
            <a:off x="5526742" y="1090260"/>
            <a:ext cx="2245657"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Value Proposition</a:t>
            </a:r>
          </a:p>
        </p:txBody>
      </p:sp>
      <p:sp>
        <p:nvSpPr>
          <p:cNvPr id="9" name="Google Shape;159;p29">
            <a:extLst>
              <a:ext uri="{FF2B5EF4-FFF2-40B4-BE49-F238E27FC236}">
                <a16:creationId xmlns:a16="http://schemas.microsoft.com/office/drawing/2014/main" id="{622D6E01-24B4-BCEF-91A3-F6644F9DD746}"/>
              </a:ext>
            </a:extLst>
          </p:cNvPr>
          <p:cNvSpPr/>
          <p:nvPr/>
        </p:nvSpPr>
        <p:spPr>
          <a:xfrm>
            <a:off x="4775247"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2" name="Picture 11">
            <a:extLst>
              <a:ext uri="{FF2B5EF4-FFF2-40B4-BE49-F238E27FC236}">
                <a16:creationId xmlns:a16="http://schemas.microsoft.com/office/drawing/2014/main" id="{AA7000CC-9820-20AB-A915-C5FF8C14C9FB}"/>
              </a:ext>
            </a:extLst>
          </p:cNvPr>
          <p:cNvPicPr>
            <a:picLocks noChangeAspect="1"/>
          </p:cNvPicPr>
          <p:nvPr/>
        </p:nvPicPr>
        <p:blipFill>
          <a:blip r:embed="rId4"/>
          <a:stretch>
            <a:fillRect/>
          </a:stretch>
        </p:blipFill>
        <p:spPr>
          <a:xfrm>
            <a:off x="537118" y="1201400"/>
            <a:ext cx="365760" cy="365760"/>
          </a:xfrm>
          <a:prstGeom prst="rect">
            <a:avLst/>
          </a:prstGeom>
        </p:spPr>
      </p:pic>
      <p:pic>
        <p:nvPicPr>
          <p:cNvPr id="13" name="Picture 12">
            <a:extLst>
              <a:ext uri="{FF2B5EF4-FFF2-40B4-BE49-F238E27FC236}">
                <a16:creationId xmlns:a16="http://schemas.microsoft.com/office/drawing/2014/main" id="{164707D0-751B-1DAC-5EE0-7D1EA0B766A3}"/>
              </a:ext>
            </a:extLst>
          </p:cNvPr>
          <p:cNvPicPr>
            <a:picLocks noChangeAspect="1"/>
          </p:cNvPicPr>
          <p:nvPr/>
        </p:nvPicPr>
        <p:blipFill>
          <a:blip r:embed="rId5"/>
          <a:stretch>
            <a:fillRect/>
          </a:stretch>
        </p:blipFill>
        <p:spPr>
          <a:xfrm>
            <a:off x="4916667" y="1201400"/>
            <a:ext cx="365760" cy="365760"/>
          </a:xfrm>
          <a:prstGeom prst="rect">
            <a:avLst/>
          </a:prstGeom>
        </p:spPr>
      </p:pic>
    </p:spTree>
    <p:extLst>
      <p:ext uri="{BB962C8B-B14F-4D97-AF65-F5344CB8AC3E}">
        <p14:creationId xmlns:p14="http://schemas.microsoft.com/office/powerpoint/2010/main" val="2084921804"/>
      </p:ext>
    </p:extLst>
  </p:cSld>
  <p:clrMapOvr>
    <a:masterClrMapping/>
  </p:clrMapOvr>
</p:sld>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6625</TotalTime>
  <Words>4907</Words>
  <Application>Microsoft Macintosh PowerPoint</Application>
  <PresentationFormat>On-screen Show (16:9)</PresentationFormat>
  <Paragraphs>438</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Poppins SemiBold</vt:lpstr>
      <vt:lpstr>Times New Roman</vt:lpstr>
      <vt:lpstr>Poppins</vt:lpstr>
      <vt:lpstr>Lato</vt:lpstr>
      <vt:lpstr>Bungee</vt:lpstr>
      <vt:lpstr>PT Sans</vt:lpstr>
      <vt:lpstr>Open Sans</vt:lpstr>
      <vt:lpstr>Elegant, Modern Milky White Company Profile by Slidesgo</vt:lpstr>
      <vt:lpstr>Lawn Buddy “The cutting hedge technology”</vt:lpstr>
      <vt:lpstr>Venture Concept</vt:lpstr>
      <vt:lpstr>Target Customer Segment: Customer Persona 1</vt:lpstr>
      <vt:lpstr>Target Customer Segment: Customer Persona 2</vt:lpstr>
      <vt:lpstr>Key Customer Problems</vt:lpstr>
      <vt:lpstr>Proposed Solution – MVP</vt:lpstr>
      <vt:lpstr>Problem-Solution Fit &amp; Market Validation</vt:lpstr>
      <vt:lpstr>Market Size</vt:lpstr>
      <vt:lpstr>Competitive Advantage &amp; Value Proposition</vt:lpstr>
      <vt:lpstr>Business Model Overview</vt:lpstr>
      <vt:lpstr>Unit Economics – Gross Margins, Operating Margins, Cashflows</vt:lpstr>
      <vt:lpstr>Growth &amp; Strategy &amp; Funding Needs</vt:lpstr>
      <vt:lpstr>PowerPoint Presentation</vt:lpstr>
      <vt:lpstr>Business Model Canvas</vt:lpstr>
      <vt:lpstr>Financial Models: Gross Margin Model</vt:lpstr>
      <vt:lpstr>Financial Models: Operating Model</vt:lpstr>
      <vt:lpstr>Financial Models: Working Capital Model</vt:lpstr>
      <vt:lpstr>Financial Models: Financing Model</vt:lpstr>
      <vt:lpstr>AI Operating Model: Scalability Analysis</vt:lpstr>
      <vt:lpstr>AI Operating Model: Viability &amp; Sustainability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416</cp:revision>
  <dcterms:modified xsi:type="dcterms:W3CDTF">2023-08-07T00:00:17Z</dcterms:modified>
</cp:coreProperties>
</file>