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3"/>
  </p:notesMasterIdLst>
  <p:sldIdLst>
    <p:sldId id="256" r:id="rId2"/>
    <p:sldId id="266" r:id="rId3"/>
    <p:sldId id="326" r:id="rId4"/>
    <p:sldId id="327" r:id="rId5"/>
    <p:sldId id="323" r:id="rId6"/>
    <p:sldId id="307" r:id="rId7"/>
    <p:sldId id="308" r:id="rId8"/>
    <p:sldId id="316" r:id="rId9"/>
    <p:sldId id="309" r:id="rId10"/>
    <p:sldId id="310" r:id="rId11"/>
    <p:sldId id="311" r:id="rId12"/>
    <p:sldId id="312" r:id="rId13"/>
    <p:sldId id="317" r:id="rId14"/>
    <p:sldId id="318" r:id="rId15"/>
    <p:sldId id="313" r:id="rId16"/>
    <p:sldId id="319" r:id="rId17"/>
    <p:sldId id="314" r:id="rId18"/>
    <p:sldId id="328" r:id="rId19"/>
    <p:sldId id="315" r:id="rId20"/>
    <p:sldId id="321" r:id="rId21"/>
    <p:sldId id="322" r:id="rId22"/>
  </p:sldIdLst>
  <p:sldSz cx="9144000" cy="5143500" type="screen16x9"/>
  <p:notesSz cx="6858000" cy="9144000"/>
  <p:embeddedFontLst>
    <p:embeddedFont>
      <p:font typeface="Lato" panose="020F0502020204030203" pitchFamily="34" charset="0"/>
      <p:regular r:id="rId24"/>
      <p:bold r:id="rId25"/>
      <p:italic r:id="rId26"/>
      <p:boldItalic r:id="rId27"/>
    </p:embeddedFont>
    <p:embeddedFont>
      <p:font typeface="Open Sans" panose="020B0606030504020204" pitchFamily="34" charset="0"/>
      <p:regular r:id="rId28"/>
      <p:bold r:id="rId29"/>
      <p:italic r:id="rId30"/>
      <p:boldItalic r:id="rId31"/>
    </p:embeddedFont>
    <p:embeddedFont>
      <p:font typeface="Poppins" pitchFamily="2" charset="77"/>
      <p:regular r:id="rId32"/>
      <p:bold r:id="rId33"/>
      <p:italic r:id="rId34"/>
      <p:boldItalic r:id="rId35"/>
    </p:embeddedFont>
    <p:embeddedFont>
      <p:font typeface="Poppins SemiBold" panose="020B0604020202020204" pitchFamily="34" charset="0"/>
      <p:regular r:id="rId36"/>
      <p:bold r:id="rId37"/>
      <p:italic r:id="rId38"/>
      <p:boldItalic r:id="rId39"/>
    </p:embeddedFont>
    <p:embeddedFont>
      <p:font typeface="PT Sans" panose="020B0503020203020204" pitchFamily="34" charset="77"/>
      <p:regular r:id="rId40"/>
      <p:bold r:id="rId41"/>
      <p:italic r:id="rId41"/>
      <p:boldItalic r:id="rId41"/>
    </p:embeddedFont>
    <p:embeddedFont>
      <p:font typeface="Roboto Condensed Light" panose="020F0302020204030204" pitchFamily="34" charset="0"/>
      <p:regular r:id="rId42"/>
      <p: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F00"/>
    <a:srgbClr val="FF8F00"/>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216"/>
    <p:restoredTop sz="78844" autoAdjust="0"/>
  </p:normalViewPr>
  <p:slideViewPr>
    <p:cSldViewPr snapToGrid="0">
      <p:cViewPr varScale="1">
        <p:scale>
          <a:sx n="127" d="100"/>
          <a:sy n="127" d="100"/>
        </p:scale>
        <p:origin x="77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font" Target="fonts/font19.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font" Target="fonts/font20.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184233f2bd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184233f2bd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lang="en-US" sz="1050" b="0" i="0" u="none" strike="noStrike" cap="none" dirty="0">
              <a:solidFill>
                <a:srgbClr val="000000"/>
              </a:solidFill>
              <a:effectLst/>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3709646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2470728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6233188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450973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kern="0" dirty="0">
                <a:effectLst/>
                <a:latin typeface="+mj-lt"/>
                <a:ea typeface="Times New Roman" panose="02020603050405020304" pitchFamily="18" charset="0"/>
                <a:cs typeface="Arial" panose="020B0604020202020204" pitchFamily="34" charset="0"/>
              </a:rPr>
              <a:t>https://</a:t>
            </a:r>
            <a:r>
              <a:rPr lang="en-US" sz="1800" kern="0" dirty="0" err="1">
                <a:effectLst/>
                <a:latin typeface="+mj-lt"/>
                <a:ea typeface="Times New Roman" panose="02020603050405020304" pitchFamily="18" charset="0"/>
                <a:cs typeface="Arial" panose="020B0604020202020204" pitchFamily="34" charset="0"/>
              </a:rPr>
              <a:t>aws.amazon.com</a:t>
            </a:r>
            <a:r>
              <a:rPr lang="en-US" sz="1800" kern="0" dirty="0">
                <a:effectLst/>
                <a:latin typeface="+mj-lt"/>
                <a:ea typeface="Times New Roman" panose="02020603050405020304" pitchFamily="18" charset="0"/>
                <a:cs typeface="Arial" panose="020B0604020202020204" pitchFamily="34" charset="0"/>
              </a:rPr>
              <a:t>/blogs/machine-learning/build-a-risk-management-machine-learning-workflow-on-amazon-sagemaker-with-no-code/</a:t>
            </a:r>
          </a:p>
        </p:txBody>
      </p:sp>
    </p:spTree>
    <p:extLst>
      <p:ext uri="{BB962C8B-B14F-4D97-AF65-F5344CB8AC3E}">
        <p14:creationId xmlns:p14="http://schemas.microsoft.com/office/powerpoint/2010/main" val="9107394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0204645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4139502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8785454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kern="0" dirty="0">
                <a:effectLst/>
                <a:latin typeface="+mj-lt"/>
                <a:ea typeface="Times New Roman" panose="02020603050405020304" pitchFamily="18" charset="0"/>
                <a:cs typeface="Arial" panose="020B0604020202020204" pitchFamily="34" charset="0"/>
              </a:rPr>
              <a:t>Data Security and Privacy:</a:t>
            </a:r>
          </a:p>
          <a:p>
            <a:pPr marL="285750" marR="0" lvl="0" indent="-285750" algn="l" defTabSz="914400" rtl="0" eaLnBrk="1" fontAlgn="auto" latinLnBrk="0" hangingPunct="1">
              <a:lnSpc>
                <a:spcPct val="100000"/>
              </a:lnSpc>
              <a:spcBef>
                <a:spcPts val="0"/>
              </a:spcBef>
              <a:spcAft>
                <a:spcPts val="0"/>
              </a:spcAft>
              <a:buClr>
                <a:srgbClr val="000000"/>
              </a:buClr>
              <a:buSzPts val="1100"/>
              <a:tabLst/>
              <a:defRPr/>
            </a:pPr>
            <a:r>
              <a:rPr lang="en-US" sz="1800" kern="0" dirty="0">
                <a:effectLst/>
                <a:latin typeface="+mj-lt"/>
                <a:ea typeface="Times New Roman" panose="02020603050405020304" pitchFamily="18" charset="0"/>
                <a:cs typeface="Arial" panose="020B0604020202020204" pitchFamily="34" charset="0"/>
              </a:rPr>
              <a:t>Secure Data Transmission: Secure communication protocols (e.g., HTTPS) to encrypt data transmission between the mobile app and backend servers, protecting user data from unauthorized interception.</a:t>
            </a:r>
          </a:p>
          <a:p>
            <a:pPr marL="285750" marR="0" lvl="0" indent="-285750" algn="l" defTabSz="914400" rtl="0" eaLnBrk="1" fontAlgn="auto" latinLnBrk="0" hangingPunct="1">
              <a:lnSpc>
                <a:spcPct val="100000"/>
              </a:lnSpc>
              <a:spcBef>
                <a:spcPts val="0"/>
              </a:spcBef>
              <a:spcAft>
                <a:spcPts val="0"/>
              </a:spcAft>
              <a:buClr>
                <a:srgbClr val="000000"/>
              </a:buClr>
              <a:buSzPts val="1100"/>
              <a:tabLst/>
              <a:defRPr/>
            </a:pPr>
            <a:r>
              <a:rPr lang="en-US" sz="1800" kern="0" dirty="0">
                <a:effectLst/>
                <a:latin typeface="+mj-lt"/>
                <a:ea typeface="Times New Roman" panose="02020603050405020304" pitchFamily="18" charset="0"/>
                <a:cs typeface="Arial" panose="020B0604020202020204" pitchFamily="34" charset="0"/>
              </a:rPr>
              <a:t>Strong User Authentication and Access Control: Robust user authentication mechanisms (e.g., passwords, biometrics) to ensure only authorized users can access the app. Apply access controls to restrict data access based on user roles and privileges.</a:t>
            </a:r>
          </a:p>
          <a:p>
            <a:pPr marL="285750" marR="0" lvl="0" indent="-285750" algn="l" defTabSz="914400" rtl="0" eaLnBrk="1" fontAlgn="auto" latinLnBrk="0" hangingPunct="1">
              <a:lnSpc>
                <a:spcPct val="100000"/>
              </a:lnSpc>
              <a:spcBef>
                <a:spcPts val="0"/>
              </a:spcBef>
              <a:spcAft>
                <a:spcPts val="0"/>
              </a:spcAft>
              <a:buClr>
                <a:srgbClr val="000000"/>
              </a:buClr>
              <a:buSzPts val="1100"/>
              <a:tabLst/>
              <a:defRPr/>
            </a:pPr>
            <a:r>
              <a:rPr lang="en-US" sz="1800" kern="0" dirty="0">
                <a:effectLst/>
                <a:latin typeface="+mj-lt"/>
                <a:ea typeface="Times New Roman" panose="02020603050405020304" pitchFamily="18" charset="0"/>
                <a:cs typeface="Arial" panose="020B0604020202020204" pitchFamily="34" charset="0"/>
              </a:rPr>
              <a:t>Encryption and Data Storage: Encryption techniques to protect sensitive user data, both in transit and at rest. Use secure storage mechanisms, such as encrypted databases or cloud storage services, to safeguard user information.</a:t>
            </a:r>
          </a:p>
          <a:p>
            <a:pPr marL="285750" marR="0" lvl="0" indent="-285750" algn="l" defTabSz="914400" rtl="0" eaLnBrk="1" fontAlgn="auto" latinLnBrk="0" hangingPunct="1">
              <a:lnSpc>
                <a:spcPct val="100000"/>
              </a:lnSpc>
              <a:spcBef>
                <a:spcPts val="0"/>
              </a:spcBef>
              <a:spcAft>
                <a:spcPts val="0"/>
              </a:spcAft>
              <a:buClr>
                <a:srgbClr val="000000"/>
              </a:buClr>
              <a:buSzPts val="1100"/>
              <a:tabLst/>
              <a:defRPr/>
            </a:pPr>
            <a:r>
              <a:rPr lang="en-US" sz="1800" kern="0" dirty="0">
                <a:effectLst/>
                <a:latin typeface="+mj-lt"/>
                <a:ea typeface="Times New Roman" panose="02020603050405020304" pitchFamily="18" charset="0"/>
                <a:cs typeface="Arial" panose="020B0604020202020204" pitchFamily="34" charset="0"/>
              </a:rPr>
              <a:t>Privacy Policy and User Consent: Create a comprehensive privacy policy that outlines the types of data collected, the purposes of data usage, and how user privacy is protected. Obtain informed consent from users for data collection, storage, and usage, and provide options for users to manage their data preferences.</a:t>
            </a:r>
          </a:p>
          <a:p>
            <a:pPr marL="285750" marR="0" lvl="0" indent="-285750" algn="l" defTabSz="914400" rtl="0" eaLnBrk="1" fontAlgn="auto" latinLnBrk="0" hangingPunct="1">
              <a:lnSpc>
                <a:spcPct val="100000"/>
              </a:lnSpc>
              <a:spcBef>
                <a:spcPts val="0"/>
              </a:spcBef>
              <a:spcAft>
                <a:spcPts val="0"/>
              </a:spcAft>
              <a:buClr>
                <a:srgbClr val="000000"/>
              </a:buClr>
              <a:buSzPts val="1100"/>
              <a:tabLst/>
              <a:defRPr/>
            </a:pPr>
            <a:r>
              <a:rPr lang="en-US" sz="1800" kern="0" dirty="0">
                <a:effectLst/>
                <a:latin typeface="+mj-lt"/>
                <a:ea typeface="Times New Roman" panose="02020603050405020304" pitchFamily="18" charset="0"/>
                <a:cs typeface="Arial" panose="020B0604020202020204" pitchFamily="34" charset="0"/>
              </a:rPr>
              <a:t>Compliance with Data Protection Regulations: Adhere to relevant data protection regulations, such as GDPR or CCPA, by ensuring user rights are respected, providing transparency in data practices, and facilitating user data access, modification, and deletion requests.</a:t>
            </a:r>
          </a:p>
        </p:txBody>
      </p:sp>
    </p:spTree>
    <p:extLst>
      <p:ext uri="{BB962C8B-B14F-4D97-AF65-F5344CB8AC3E}">
        <p14:creationId xmlns:p14="http://schemas.microsoft.com/office/powerpoint/2010/main" val="37639640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46177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13b3942b985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13b3942b985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Arial" panose="020B0604020202020204" pitchFamily="34" charset="0"/>
              <a:cs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5016857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242075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13b3942b985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13b3942b985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7231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13b3942b985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13b3942b985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5218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13b3942b985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13b3942b985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24325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5231269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549751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711897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07061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53450" y="1767862"/>
            <a:ext cx="3910500" cy="1857300"/>
          </a:xfrm>
          <a:prstGeom prst="rect">
            <a:avLst/>
          </a:prstGeom>
        </p:spPr>
        <p:txBody>
          <a:bodyPr spcFirstLastPara="1" wrap="square" lIns="91425" tIns="91425" rIns="91425" bIns="91425" anchor="b" anchorCtr="0">
            <a:noAutofit/>
          </a:bodyPr>
          <a:lstStyle>
            <a:lvl1pPr lvl="0" algn="r">
              <a:lnSpc>
                <a:spcPct val="95000"/>
              </a:lnSpc>
              <a:spcBef>
                <a:spcPts val="0"/>
              </a:spcBef>
              <a:spcAft>
                <a:spcPts val="0"/>
              </a:spcAft>
              <a:buClr>
                <a:srgbClr val="191919"/>
              </a:buClr>
              <a:buSzPts val="5200"/>
              <a:buNone/>
              <a:defRPr sz="4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653536" y="3820119"/>
            <a:ext cx="3910500" cy="39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8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title">
  <p:cSld name="CUSTOM_1">
    <p:spTree>
      <p:nvGrpSpPr>
        <p:cNvPr id="1" name="Shape 56"/>
        <p:cNvGrpSpPr/>
        <p:nvPr/>
      </p:nvGrpSpPr>
      <p:grpSpPr>
        <a:xfrm>
          <a:off x="0" y="0"/>
          <a:ext cx="0" cy="0"/>
          <a:chOff x="0" y="0"/>
          <a:chExt cx="0" cy="0"/>
        </a:xfrm>
      </p:grpSpPr>
      <p:sp>
        <p:nvSpPr>
          <p:cNvPr id="57" name="Google Shape;57;p14"/>
          <p:cNvSpPr/>
          <p:nvPr/>
        </p:nvSpPr>
        <p:spPr>
          <a:xfrm>
            <a:off x="454550" y="1883025"/>
            <a:ext cx="8278800" cy="2865300"/>
          </a:xfrm>
          <a:prstGeom prst="roundRect">
            <a:avLst>
              <a:gd name="adj" fmla="val 3352"/>
            </a:avLst>
          </a:prstGeom>
          <a:gradFill>
            <a:gsLst>
              <a:gs pos="0">
                <a:srgbClr val="000000">
                  <a:alpha val="0"/>
                </a:srgbClr>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4"/>
          <p:cNvSpPr txBox="1">
            <a:spLocks noGrp="1"/>
          </p:cNvSpPr>
          <p:nvPr>
            <p:ph type="title"/>
          </p:nvPr>
        </p:nvSpPr>
        <p:spPr>
          <a:xfrm>
            <a:off x="2716300" y="2095925"/>
            <a:ext cx="4992900" cy="1369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100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9" name="Google Shape;59;p14"/>
          <p:cNvSpPr txBox="1">
            <a:spLocks noGrp="1"/>
          </p:cNvSpPr>
          <p:nvPr>
            <p:ph type="subTitle" idx="1"/>
          </p:nvPr>
        </p:nvSpPr>
        <p:spPr>
          <a:xfrm>
            <a:off x="1643400" y="3541275"/>
            <a:ext cx="5857200" cy="72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60"/>
        <p:cNvGrpSpPr/>
        <p:nvPr/>
      </p:nvGrpSpPr>
      <p:grpSpPr>
        <a:xfrm>
          <a:off x="0" y="0"/>
          <a:ext cx="0" cy="0"/>
          <a:chOff x="0" y="0"/>
          <a:chExt cx="0" cy="0"/>
        </a:xfrm>
      </p:grpSpPr>
      <p:sp>
        <p:nvSpPr>
          <p:cNvPr id="61" name="Google Shape;61;p15"/>
          <p:cNvSpPr txBox="1">
            <a:spLocks noGrp="1"/>
          </p:cNvSpPr>
          <p:nvPr>
            <p:ph type="title"/>
          </p:nvPr>
        </p:nvSpPr>
        <p:spPr>
          <a:xfrm>
            <a:off x="1753050" y="3294944"/>
            <a:ext cx="5637900" cy="292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62" name="Google Shape;62;p15"/>
          <p:cNvSpPr txBox="1">
            <a:spLocks noGrp="1"/>
          </p:cNvSpPr>
          <p:nvPr>
            <p:ph type="subTitle" idx="1"/>
          </p:nvPr>
        </p:nvSpPr>
        <p:spPr>
          <a:xfrm>
            <a:off x="1379550" y="1703638"/>
            <a:ext cx="6384900" cy="14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25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2">
  <p:cSld name="CUSTOM_2">
    <p:spTree>
      <p:nvGrpSpPr>
        <p:cNvPr id="1" name="Shape 63"/>
        <p:cNvGrpSpPr/>
        <p:nvPr/>
      </p:nvGrpSpPr>
      <p:grpSpPr>
        <a:xfrm>
          <a:off x="0" y="0"/>
          <a:ext cx="0" cy="0"/>
          <a:chOff x="0" y="0"/>
          <a:chExt cx="0" cy="0"/>
        </a:xfrm>
      </p:grpSpPr>
      <p:sp>
        <p:nvSpPr>
          <p:cNvPr id="64" name="Google Shape;64;p16"/>
          <p:cNvSpPr txBox="1">
            <a:spLocks noGrp="1"/>
          </p:cNvSpPr>
          <p:nvPr>
            <p:ph type="body" idx="1"/>
          </p:nvPr>
        </p:nvSpPr>
        <p:spPr>
          <a:xfrm>
            <a:off x="719900" y="1228725"/>
            <a:ext cx="7704000" cy="3403500"/>
          </a:xfrm>
          <a:prstGeom prst="rect">
            <a:avLst/>
          </a:prstGeom>
        </p:spPr>
        <p:txBody>
          <a:bodyPr spcFirstLastPara="1" wrap="square" lIns="91425" tIns="91425" rIns="91425" bIns="91425" anchor="t" anchorCtr="0">
            <a:noAutofit/>
          </a:bodyPr>
          <a:lstStyle>
            <a:lvl1pPr marL="457200" lvl="0" indent="-342900" rtl="0">
              <a:lnSpc>
                <a:spcPct val="100000"/>
              </a:lnSpc>
              <a:spcBef>
                <a:spcPts val="0"/>
              </a:spcBef>
              <a:spcAft>
                <a:spcPts val="0"/>
              </a:spcAft>
              <a:buSzPts val="1800"/>
              <a:buChar char="●"/>
              <a:defRPr/>
            </a:lvl1pPr>
            <a:lvl2pPr marL="914400" lvl="1" indent="-317500" rtl="0">
              <a:lnSpc>
                <a:spcPct val="115000"/>
              </a:lnSpc>
              <a:spcBef>
                <a:spcPts val="1000"/>
              </a:spcBef>
              <a:spcAft>
                <a:spcPts val="0"/>
              </a:spcAft>
              <a:buSzPts val="1400"/>
              <a:buChar char="○"/>
              <a:defRPr/>
            </a:lvl2pPr>
            <a:lvl3pPr marL="1371600" lvl="2" indent="-317500" rtl="0">
              <a:lnSpc>
                <a:spcPct val="115000"/>
              </a:lnSpc>
              <a:spcBef>
                <a:spcPts val="1600"/>
              </a:spcBef>
              <a:spcAft>
                <a:spcPts val="0"/>
              </a:spcAft>
              <a:buSzPts val="1400"/>
              <a:buChar char="■"/>
              <a:defRPr/>
            </a:lvl3pPr>
            <a:lvl4pPr marL="1828800" lvl="3" indent="-317500" rtl="0">
              <a:lnSpc>
                <a:spcPct val="115000"/>
              </a:lnSpc>
              <a:spcBef>
                <a:spcPts val="1600"/>
              </a:spcBef>
              <a:spcAft>
                <a:spcPts val="0"/>
              </a:spcAft>
              <a:buSzPts val="1400"/>
              <a:buChar char="●"/>
              <a:defRPr/>
            </a:lvl4pPr>
            <a:lvl5pPr marL="2286000" lvl="4" indent="-317500" rtl="0">
              <a:lnSpc>
                <a:spcPct val="115000"/>
              </a:lnSpc>
              <a:spcBef>
                <a:spcPts val="1600"/>
              </a:spcBef>
              <a:spcAft>
                <a:spcPts val="0"/>
              </a:spcAft>
              <a:buSzPts val="1400"/>
              <a:buChar char="○"/>
              <a:defRPr/>
            </a:lvl5pPr>
            <a:lvl6pPr marL="2743200" lvl="5" indent="-317500" rtl="0">
              <a:lnSpc>
                <a:spcPct val="115000"/>
              </a:lnSpc>
              <a:spcBef>
                <a:spcPts val="1600"/>
              </a:spcBef>
              <a:spcAft>
                <a:spcPts val="0"/>
              </a:spcAft>
              <a:buSzPts val="1400"/>
              <a:buChar char="■"/>
              <a:defRPr/>
            </a:lvl6pPr>
            <a:lvl7pPr marL="3200400" lvl="6" indent="-317500" rtl="0">
              <a:lnSpc>
                <a:spcPct val="115000"/>
              </a:lnSpc>
              <a:spcBef>
                <a:spcPts val="1600"/>
              </a:spcBef>
              <a:spcAft>
                <a:spcPts val="0"/>
              </a:spcAft>
              <a:buSzPts val="1400"/>
              <a:buChar char="●"/>
              <a:defRPr/>
            </a:lvl7pPr>
            <a:lvl8pPr marL="3657600" lvl="7" indent="-317500" rtl="0">
              <a:lnSpc>
                <a:spcPct val="115000"/>
              </a:lnSpc>
              <a:spcBef>
                <a:spcPts val="1600"/>
              </a:spcBef>
              <a:spcAft>
                <a:spcPts val="0"/>
              </a:spcAft>
              <a:buSzPts val="1400"/>
              <a:buChar char="○"/>
              <a:defRPr/>
            </a:lvl8pPr>
            <a:lvl9pPr marL="4114800" lvl="8" indent="-317500" rtl="0">
              <a:lnSpc>
                <a:spcPct val="115000"/>
              </a:lnSpc>
              <a:spcBef>
                <a:spcPts val="1600"/>
              </a:spcBef>
              <a:spcAft>
                <a:spcPts val="1600"/>
              </a:spcAft>
              <a:buSzPts val="1400"/>
              <a:buChar char="■"/>
              <a:defRPr/>
            </a:lvl9pPr>
          </a:lstStyle>
          <a:p>
            <a:endParaRPr/>
          </a:p>
        </p:txBody>
      </p:sp>
      <p:sp>
        <p:nvSpPr>
          <p:cNvPr id="65" name="Google Shape;65;p16"/>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3">
  <p:cSld name="CUSTOM_4">
    <p:spTree>
      <p:nvGrpSpPr>
        <p:cNvPr id="1" name="Shape 66"/>
        <p:cNvGrpSpPr/>
        <p:nvPr/>
      </p:nvGrpSpPr>
      <p:grpSpPr>
        <a:xfrm>
          <a:off x="0" y="0"/>
          <a:ext cx="0" cy="0"/>
          <a:chOff x="0" y="0"/>
          <a:chExt cx="0" cy="0"/>
        </a:xfrm>
      </p:grpSpPr>
      <p:sp>
        <p:nvSpPr>
          <p:cNvPr id="67" name="Google Shape;67;p17"/>
          <p:cNvSpPr txBox="1">
            <a:spLocks noGrp="1"/>
          </p:cNvSpPr>
          <p:nvPr>
            <p:ph type="subTitle" idx="1"/>
          </p:nvPr>
        </p:nvSpPr>
        <p:spPr>
          <a:xfrm flipH="1">
            <a:off x="4836750" y="1917675"/>
            <a:ext cx="3222300" cy="125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8" name="Google Shape;68;p17"/>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s 1">
  <p:cSld name="CUSTOM_6_1">
    <p:spTree>
      <p:nvGrpSpPr>
        <p:cNvPr id="1" name="Shape 85"/>
        <p:cNvGrpSpPr/>
        <p:nvPr/>
      </p:nvGrpSpPr>
      <p:grpSpPr>
        <a:xfrm>
          <a:off x="0" y="0"/>
          <a:ext cx="0" cy="0"/>
          <a:chOff x="0" y="0"/>
          <a:chExt cx="0" cy="0"/>
        </a:xfrm>
      </p:grpSpPr>
      <p:sp>
        <p:nvSpPr>
          <p:cNvPr id="86" name="Google Shape;86;p20"/>
          <p:cNvSpPr txBox="1">
            <a:spLocks noGrp="1"/>
          </p:cNvSpPr>
          <p:nvPr>
            <p:ph type="title"/>
          </p:nvPr>
        </p:nvSpPr>
        <p:spPr>
          <a:xfrm>
            <a:off x="833150" y="1445850"/>
            <a:ext cx="2384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7" name="Google Shape;87;p20"/>
          <p:cNvSpPr txBox="1">
            <a:spLocks noGrp="1"/>
          </p:cNvSpPr>
          <p:nvPr>
            <p:ph type="subTitle" idx="1"/>
          </p:nvPr>
        </p:nvSpPr>
        <p:spPr>
          <a:xfrm>
            <a:off x="937700" y="3630525"/>
            <a:ext cx="2175300" cy="61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8" name="Google Shape;88;p20"/>
          <p:cNvSpPr txBox="1">
            <a:spLocks noGrp="1"/>
          </p:cNvSpPr>
          <p:nvPr>
            <p:ph type="title" idx="2"/>
          </p:nvPr>
        </p:nvSpPr>
        <p:spPr>
          <a:xfrm>
            <a:off x="3379875" y="1445850"/>
            <a:ext cx="2384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9" name="Google Shape;89;p20"/>
          <p:cNvSpPr txBox="1">
            <a:spLocks noGrp="1"/>
          </p:cNvSpPr>
          <p:nvPr>
            <p:ph type="subTitle" idx="3"/>
          </p:nvPr>
        </p:nvSpPr>
        <p:spPr>
          <a:xfrm>
            <a:off x="3484425" y="3630525"/>
            <a:ext cx="2175300" cy="61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0" name="Google Shape;90;p20"/>
          <p:cNvSpPr txBox="1">
            <a:spLocks noGrp="1"/>
          </p:cNvSpPr>
          <p:nvPr>
            <p:ph type="title" idx="4"/>
          </p:nvPr>
        </p:nvSpPr>
        <p:spPr>
          <a:xfrm>
            <a:off x="5926600" y="1445850"/>
            <a:ext cx="2384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1" name="Google Shape;91;p20"/>
          <p:cNvSpPr txBox="1">
            <a:spLocks noGrp="1"/>
          </p:cNvSpPr>
          <p:nvPr>
            <p:ph type="subTitle" idx="5"/>
          </p:nvPr>
        </p:nvSpPr>
        <p:spPr>
          <a:xfrm>
            <a:off x="6031150" y="3630525"/>
            <a:ext cx="2175300" cy="61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2" name="Google Shape;92;p20"/>
          <p:cNvSpPr txBox="1">
            <a:spLocks noGrp="1"/>
          </p:cNvSpPr>
          <p:nvPr>
            <p:ph type="title" idx="6"/>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861799" y="18374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5" name="Google Shape;115;p23"/>
          <p:cNvSpPr txBox="1">
            <a:spLocks noGrp="1"/>
          </p:cNvSpPr>
          <p:nvPr>
            <p:ph type="subTitle" idx="1"/>
          </p:nvPr>
        </p:nvSpPr>
        <p:spPr>
          <a:xfrm>
            <a:off x="861799" y="2280035"/>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6" name="Google Shape;116;p23"/>
          <p:cNvSpPr txBox="1">
            <a:spLocks noGrp="1"/>
          </p:cNvSpPr>
          <p:nvPr>
            <p:ph type="title" idx="2"/>
          </p:nvPr>
        </p:nvSpPr>
        <p:spPr>
          <a:xfrm>
            <a:off x="3579012" y="18374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7" name="Google Shape;117;p23"/>
          <p:cNvSpPr txBox="1">
            <a:spLocks noGrp="1"/>
          </p:cNvSpPr>
          <p:nvPr>
            <p:ph type="subTitle" idx="3"/>
          </p:nvPr>
        </p:nvSpPr>
        <p:spPr>
          <a:xfrm>
            <a:off x="3579012" y="2280035"/>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8" name="Google Shape;118;p23"/>
          <p:cNvSpPr txBox="1">
            <a:spLocks noGrp="1"/>
          </p:cNvSpPr>
          <p:nvPr>
            <p:ph type="title" idx="4"/>
          </p:nvPr>
        </p:nvSpPr>
        <p:spPr>
          <a:xfrm>
            <a:off x="861799" y="36644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9" name="Google Shape;119;p23"/>
          <p:cNvSpPr txBox="1">
            <a:spLocks noGrp="1"/>
          </p:cNvSpPr>
          <p:nvPr>
            <p:ph type="subTitle" idx="5"/>
          </p:nvPr>
        </p:nvSpPr>
        <p:spPr>
          <a:xfrm>
            <a:off x="861799" y="4100948"/>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0" name="Google Shape;120;p23"/>
          <p:cNvSpPr txBox="1">
            <a:spLocks noGrp="1"/>
          </p:cNvSpPr>
          <p:nvPr>
            <p:ph type="title" idx="6"/>
          </p:nvPr>
        </p:nvSpPr>
        <p:spPr>
          <a:xfrm>
            <a:off x="3579012" y="36644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21" name="Google Shape;121;p23"/>
          <p:cNvSpPr txBox="1">
            <a:spLocks noGrp="1"/>
          </p:cNvSpPr>
          <p:nvPr>
            <p:ph type="subTitle" idx="7"/>
          </p:nvPr>
        </p:nvSpPr>
        <p:spPr>
          <a:xfrm>
            <a:off x="3579012" y="4100948"/>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2" name="Google Shape;122;p23"/>
          <p:cNvSpPr txBox="1">
            <a:spLocks noGrp="1"/>
          </p:cNvSpPr>
          <p:nvPr>
            <p:ph type="title" idx="8"/>
          </p:nvPr>
        </p:nvSpPr>
        <p:spPr>
          <a:xfrm>
            <a:off x="6281400" y="18374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23" name="Google Shape;123;p23"/>
          <p:cNvSpPr txBox="1">
            <a:spLocks noGrp="1"/>
          </p:cNvSpPr>
          <p:nvPr>
            <p:ph type="subTitle" idx="9"/>
          </p:nvPr>
        </p:nvSpPr>
        <p:spPr>
          <a:xfrm>
            <a:off x="6281400" y="2280043"/>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4" name="Google Shape;124;p23"/>
          <p:cNvSpPr txBox="1">
            <a:spLocks noGrp="1"/>
          </p:cNvSpPr>
          <p:nvPr>
            <p:ph type="title" idx="13"/>
          </p:nvPr>
        </p:nvSpPr>
        <p:spPr>
          <a:xfrm>
            <a:off x="6281400" y="3664438"/>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25" name="Google Shape;125;p23"/>
          <p:cNvSpPr txBox="1">
            <a:spLocks noGrp="1"/>
          </p:cNvSpPr>
          <p:nvPr>
            <p:ph type="subTitle" idx="14"/>
          </p:nvPr>
        </p:nvSpPr>
        <p:spPr>
          <a:xfrm>
            <a:off x="6281400" y="4100957"/>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6" name="Google Shape;126;p23"/>
          <p:cNvSpPr txBox="1">
            <a:spLocks noGrp="1"/>
          </p:cNvSpPr>
          <p:nvPr>
            <p:ph type="title" idx="15"/>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nd text">
  <p:cSld name="CUSTOM_7_1">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9" name="Google Shape;129;p24"/>
          <p:cNvSpPr txBox="1">
            <a:spLocks noGrp="1"/>
          </p:cNvSpPr>
          <p:nvPr>
            <p:ph type="title" idx="2" hasCustomPrompt="1"/>
          </p:nvPr>
        </p:nvSpPr>
        <p:spPr>
          <a:xfrm>
            <a:off x="1026251" y="1339388"/>
            <a:ext cx="2950200" cy="5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0" name="Google Shape;130;p24"/>
          <p:cNvSpPr txBox="1">
            <a:spLocks noGrp="1"/>
          </p:cNvSpPr>
          <p:nvPr>
            <p:ph type="subTitle" idx="1"/>
          </p:nvPr>
        </p:nvSpPr>
        <p:spPr>
          <a:xfrm>
            <a:off x="1235725" y="2168303"/>
            <a:ext cx="2531400" cy="52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400">
                <a:solidFill>
                  <a:srgbClr val="242424"/>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31" name="Google Shape;131;p24"/>
          <p:cNvSpPr txBox="1">
            <a:spLocks noGrp="1"/>
          </p:cNvSpPr>
          <p:nvPr>
            <p:ph type="title" idx="3" hasCustomPrompt="1"/>
          </p:nvPr>
        </p:nvSpPr>
        <p:spPr>
          <a:xfrm>
            <a:off x="5167463" y="1339388"/>
            <a:ext cx="2950200" cy="5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2" name="Google Shape;132;p24"/>
          <p:cNvSpPr txBox="1">
            <a:spLocks noGrp="1"/>
          </p:cNvSpPr>
          <p:nvPr>
            <p:ph type="subTitle" idx="4"/>
          </p:nvPr>
        </p:nvSpPr>
        <p:spPr>
          <a:xfrm>
            <a:off x="5376976" y="2168303"/>
            <a:ext cx="2531400" cy="52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400">
                <a:solidFill>
                  <a:srgbClr val="242424"/>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33" name="Google Shape;133;p24"/>
          <p:cNvSpPr txBox="1">
            <a:spLocks noGrp="1"/>
          </p:cNvSpPr>
          <p:nvPr>
            <p:ph type="title" idx="5" hasCustomPrompt="1"/>
          </p:nvPr>
        </p:nvSpPr>
        <p:spPr>
          <a:xfrm>
            <a:off x="1026251" y="3136425"/>
            <a:ext cx="2950200" cy="5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4" name="Google Shape;134;p24"/>
          <p:cNvSpPr txBox="1">
            <a:spLocks noGrp="1"/>
          </p:cNvSpPr>
          <p:nvPr>
            <p:ph type="subTitle" idx="6"/>
          </p:nvPr>
        </p:nvSpPr>
        <p:spPr>
          <a:xfrm>
            <a:off x="1235725" y="3947153"/>
            <a:ext cx="2531400" cy="52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400">
                <a:solidFill>
                  <a:srgbClr val="242424"/>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35" name="Google Shape;135;p24"/>
          <p:cNvSpPr txBox="1">
            <a:spLocks noGrp="1"/>
          </p:cNvSpPr>
          <p:nvPr>
            <p:ph type="title" idx="7" hasCustomPrompt="1"/>
          </p:nvPr>
        </p:nvSpPr>
        <p:spPr>
          <a:xfrm>
            <a:off x="5167463" y="3136425"/>
            <a:ext cx="2950200" cy="5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6" name="Google Shape;136;p24"/>
          <p:cNvSpPr txBox="1">
            <a:spLocks noGrp="1"/>
          </p:cNvSpPr>
          <p:nvPr>
            <p:ph type="subTitle" idx="8"/>
          </p:nvPr>
        </p:nvSpPr>
        <p:spPr>
          <a:xfrm>
            <a:off x="5376912" y="3947153"/>
            <a:ext cx="2531400" cy="52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400">
                <a:solidFill>
                  <a:srgbClr val="242424"/>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Tree>
  </p:cSld>
  <p:clrMapOvr>
    <a:masterClrMapping/>
  </p:clrMapOvr>
  <p:extLst>
    <p:ext uri="{DCECCB84-F9BA-43D5-87BE-67443E8EF086}">
      <p15:sldGuideLst xmlns:p15="http://schemas.microsoft.com/office/powerpoint/2012/main">
        <p15:guide id="1" orient="horz" pos="144">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2">
  <p:cSld name="ONE_COLUMN_TEXT_1">
    <p:spTree>
      <p:nvGrpSpPr>
        <p:cNvPr id="1" name="Shape 137"/>
        <p:cNvGrpSpPr/>
        <p:nvPr/>
      </p:nvGrpSpPr>
      <p:grpSpPr>
        <a:xfrm>
          <a:off x="0" y="0"/>
          <a:ext cx="0" cy="0"/>
          <a:chOff x="0" y="0"/>
          <a:chExt cx="0" cy="0"/>
        </a:xfrm>
      </p:grpSpPr>
      <p:sp>
        <p:nvSpPr>
          <p:cNvPr id="138" name="Google Shape;138;p25"/>
          <p:cNvSpPr txBox="1">
            <a:spLocks noGrp="1"/>
          </p:cNvSpPr>
          <p:nvPr>
            <p:ph type="subTitle" idx="1"/>
          </p:nvPr>
        </p:nvSpPr>
        <p:spPr>
          <a:xfrm>
            <a:off x="720000" y="1308275"/>
            <a:ext cx="6606000" cy="1854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999999"/>
              </a:buClr>
              <a:buSzPts val="800"/>
              <a:buFont typeface="Open Sans"/>
              <a:buAutoNum type="arabicPeriod"/>
              <a:defRPr sz="1400"/>
            </a:lvl1pPr>
            <a:lvl2pPr lvl="1" algn="ctr" rtl="0">
              <a:lnSpc>
                <a:spcPct val="100000"/>
              </a:lnSpc>
              <a:spcBef>
                <a:spcPts val="0"/>
              </a:spcBef>
              <a:spcAft>
                <a:spcPts val="0"/>
              </a:spcAft>
              <a:buClr>
                <a:srgbClr val="999999"/>
              </a:buClr>
              <a:buSzPts val="800"/>
              <a:buFont typeface="Open Sans"/>
              <a:buAutoNum type="alphaLcPeriod"/>
              <a:defRPr/>
            </a:lvl2pPr>
            <a:lvl3pPr lvl="2" algn="ctr" rtl="0">
              <a:lnSpc>
                <a:spcPct val="100000"/>
              </a:lnSpc>
              <a:spcBef>
                <a:spcPts val="1600"/>
              </a:spcBef>
              <a:spcAft>
                <a:spcPts val="0"/>
              </a:spcAft>
              <a:buClr>
                <a:srgbClr val="999999"/>
              </a:buClr>
              <a:buSzPts val="800"/>
              <a:buFont typeface="Open Sans"/>
              <a:buAutoNum type="romanLcPeriod"/>
              <a:defRPr/>
            </a:lvl3pPr>
            <a:lvl4pPr lvl="3" algn="ctr" rtl="0">
              <a:lnSpc>
                <a:spcPct val="100000"/>
              </a:lnSpc>
              <a:spcBef>
                <a:spcPts val="1600"/>
              </a:spcBef>
              <a:spcAft>
                <a:spcPts val="0"/>
              </a:spcAft>
              <a:buClr>
                <a:srgbClr val="999999"/>
              </a:buClr>
              <a:buSzPts val="800"/>
              <a:buFont typeface="Open Sans"/>
              <a:buAutoNum type="arabicPeriod"/>
              <a:defRPr/>
            </a:lvl4pPr>
            <a:lvl5pPr lvl="4" algn="ctr" rtl="0">
              <a:lnSpc>
                <a:spcPct val="100000"/>
              </a:lnSpc>
              <a:spcBef>
                <a:spcPts val="1600"/>
              </a:spcBef>
              <a:spcAft>
                <a:spcPts val="0"/>
              </a:spcAft>
              <a:buClr>
                <a:srgbClr val="999999"/>
              </a:buClr>
              <a:buSzPts val="1200"/>
              <a:buFont typeface="Open Sans"/>
              <a:buAutoNum type="alphaLcPeriod"/>
              <a:defRPr/>
            </a:lvl5pPr>
            <a:lvl6pPr lvl="5" algn="ctr" rtl="0">
              <a:lnSpc>
                <a:spcPct val="100000"/>
              </a:lnSpc>
              <a:spcBef>
                <a:spcPts val="1600"/>
              </a:spcBef>
              <a:spcAft>
                <a:spcPts val="0"/>
              </a:spcAft>
              <a:buClr>
                <a:srgbClr val="999999"/>
              </a:buClr>
              <a:buSzPts val="1200"/>
              <a:buFont typeface="Open Sans"/>
              <a:buAutoNum type="romanLcPeriod"/>
              <a:defRPr/>
            </a:lvl6pPr>
            <a:lvl7pPr lvl="6" algn="ctr" rtl="0">
              <a:lnSpc>
                <a:spcPct val="100000"/>
              </a:lnSpc>
              <a:spcBef>
                <a:spcPts val="1600"/>
              </a:spcBef>
              <a:spcAft>
                <a:spcPts val="0"/>
              </a:spcAft>
              <a:buClr>
                <a:srgbClr val="999999"/>
              </a:buClr>
              <a:buSzPts val="700"/>
              <a:buFont typeface="Open Sans"/>
              <a:buAutoNum type="arabicPeriod"/>
              <a:defRPr/>
            </a:lvl7pPr>
            <a:lvl8pPr lvl="7" algn="ctr" rtl="0">
              <a:lnSpc>
                <a:spcPct val="100000"/>
              </a:lnSpc>
              <a:spcBef>
                <a:spcPts val="1600"/>
              </a:spcBef>
              <a:spcAft>
                <a:spcPts val="0"/>
              </a:spcAft>
              <a:buClr>
                <a:srgbClr val="999999"/>
              </a:buClr>
              <a:buSzPts val="700"/>
              <a:buFont typeface="Open Sans"/>
              <a:buAutoNum type="alphaLcPeriod"/>
              <a:defRPr/>
            </a:lvl8pPr>
            <a:lvl9pPr lvl="8" algn="ctr" rtl="0">
              <a:lnSpc>
                <a:spcPct val="100000"/>
              </a:lnSpc>
              <a:spcBef>
                <a:spcPts val="1600"/>
              </a:spcBef>
              <a:spcAft>
                <a:spcPts val="1600"/>
              </a:spcAft>
              <a:buClr>
                <a:srgbClr val="999999"/>
              </a:buClr>
              <a:buSzPts val="600"/>
              <a:buFont typeface="Open Sans"/>
              <a:buAutoNum type="romanLcPeriod"/>
              <a:defRPr/>
            </a:lvl9pPr>
          </a:lstStyle>
          <a:p>
            <a:endParaRPr/>
          </a:p>
        </p:txBody>
      </p:sp>
      <p:sp>
        <p:nvSpPr>
          <p:cNvPr id="139" name="Google Shape;139;p25"/>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140"/>
        <p:cNvGrpSpPr/>
        <p:nvPr/>
      </p:nvGrpSpPr>
      <p:grpSpPr>
        <a:xfrm>
          <a:off x="0" y="0"/>
          <a:ext cx="0" cy="0"/>
          <a:chOff x="0" y="0"/>
          <a:chExt cx="0" cy="0"/>
        </a:xfrm>
      </p:grpSpPr>
      <p:sp>
        <p:nvSpPr>
          <p:cNvPr id="141" name="Google Shape;141;p26"/>
          <p:cNvSpPr txBox="1">
            <a:spLocks noGrp="1"/>
          </p:cNvSpPr>
          <p:nvPr>
            <p:ph type="title"/>
          </p:nvPr>
        </p:nvSpPr>
        <p:spPr>
          <a:xfrm>
            <a:off x="2424600" y="507223"/>
            <a:ext cx="4294800" cy="1051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7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2" name="Google Shape;142;p26"/>
          <p:cNvSpPr txBox="1">
            <a:spLocks noGrp="1"/>
          </p:cNvSpPr>
          <p:nvPr>
            <p:ph type="subTitle" idx="1"/>
          </p:nvPr>
        </p:nvSpPr>
        <p:spPr>
          <a:xfrm>
            <a:off x="2854650" y="1558696"/>
            <a:ext cx="3434700" cy="131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3" name="Google Shape;143;p26"/>
          <p:cNvSpPr txBox="1"/>
          <p:nvPr/>
        </p:nvSpPr>
        <p:spPr>
          <a:xfrm>
            <a:off x="2378550" y="3566516"/>
            <a:ext cx="4386900" cy="615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300"/>
              </a:spcBef>
              <a:spcAft>
                <a:spcPts val="0"/>
              </a:spcAft>
              <a:buNone/>
            </a:pPr>
            <a:r>
              <a:rPr lang="en" sz="1000">
                <a:solidFill>
                  <a:schemeClr val="dk1"/>
                </a:solidFill>
                <a:latin typeface="Lato"/>
                <a:ea typeface="Lato"/>
                <a:cs typeface="Lato"/>
                <a:sym typeface="Lato"/>
              </a:rPr>
              <a:t>CREDITS: This presentation template was created by </a:t>
            </a:r>
            <a:r>
              <a:rPr lang="en" sz="1000">
                <a:solidFill>
                  <a:schemeClr val="dk1"/>
                </a:solidFill>
                <a:uFill>
                  <a:noFill/>
                </a:uFill>
                <a:latin typeface="Lato"/>
                <a:ea typeface="Lato"/>
                <a:cs typeface="Lato"/>
                <a:sym typeface="Lato"/>
                <a:hlinkClick r:id="rId2">
                  <a:extLst>
                    <a:ext uri="{A12FA001-AC4F-418D-AE19-62706E023703}">
                      <ahyp:hlinkClr xmlns:ahyp="http://schemas.microsoft.com/office/drawing/2018/hyperlinkcolor" val="tx"/>
                    </a:ext>
                  </a:extLst>
                </a:hlinkClick>
              </a:rPr>
              <a:t>Slidesgo</a:t>
            </a:r>
            <a:r>
              <a:rPr lang="en" sz="1000">
                <a:solidFill>
                  <a:schemeClr val="dk1"/>
                </a:solidFill>
                <a:latin typeface="Lato"/>
                <a:ea typeface="Lato"/>
                <a:cs typeface="Lato"/>
                <a:sym typeface="Lato"/>
              </a:rPr>
              <a:t>, including icons by </a:t>
            </a:r>
            <a:r>
              <a:rPr lang="en" sz="1000">
                <a:solidFill>
                  <a:schemeClr val="dk1"/>
                </a:solidFill>
                <a:uFill>
                  <a:noFill/>
                </a:uFill>
                <a:latin typeface="Lato"/>
                <a:ea typeface="Lato"/>
                <a:cs typeface="Lato"/>
                <a:sym typeface="Lato"/>
                <a:hlinkClick r:id="rId3">
                  <a:extLst>
                    <a:ext uri="{A12FA001-AC4F-418D-AE19-62706E023703}">
                      <ahyp:hlinkClr xmlns:ahyp="http://schemas.microsoft.com/office/drawing/2018/hyperlinkcolor" val="tx"/>
                    </a:ext>
                  </a:extLst>
                </a:hlinkClick>
              </a:rPr>
              <a:t>Flaticon</a:t>
            </a:r>
            <a:r>
              <a:rPr lang="en" sz="1000">
                <a:solidFill>
                  <a:schemeClr val="dk1"/>
                </a:solidFill>
                <a:latin typeface="Lato"/>
                <a:ea typeface="Lato"/>
                <a:cs typeface="Lato"/>
                <a:sym typeface="Lato"/>
              </a:rPr>
              <a:t> and infographics &amp; images by </a:t>
            </a:r>
            <a:r>
              <a:rPr lang="en" sz="1000">
                <a:solidFill>
                  <a:schemeClr val="dk1"/>
                </a:solidFill>
                <a:uFill>
                  <a:noFill/>
                </a:uFill>
                <a:latin typeface="Lato"/>
                <a:ea typeface="Lato"/>
                <a:cs typeface="Lato"/>
                <a:sym typeface="Lato"/>
                <a:hlinkClick r:id="rId4">
                  <a:extLst>
                    <a:ext uri="{A12FA001-AC4F-418D-AE19-62706E023703}">
                      <ahyp:hlinkClr xmlns:ahyp="http://schemas.microsoft.com/office/drawing/2018/hyperlinkcolor" val="tx"/>
                    </a:ext>
                  </a:extLst>
                </a:hlinkClick>
              </a:rPr>
              <a:t>Freepik</a:t>
            </a:r>
            <a:endParaRPr sz="1000">
              <a:solidFill>
                <a:schemeClr val="dk1"/>
              </a:solidFill>
              <a:latin typeface="Lato"/>
              <a:ea typeface="Lato"/>
              <a:cs typeface="Lato"/>
              <a:sym typeface="Lato"/>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CUSTOM_3_1">
    <p:spTree>
      <p:nvGrpSpPr>
        <p:cNvPr id="1" name="Shape 14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983400" y="2489600"/>
            <a:ext cx="4440600" cy="1330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3983400" y="524625"/>
            <a:ext cx="4440600" cy="14061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9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3983400" y="3903600"/>
            <a:ext cx="31746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 name="Google Shape;17;p4"/>
          <p:cNvSpPr txBox="1">
            <a:spLocks noGrp="1"/>
          </p:cNvSpPr>
          <p:nvPr>
            <p:ph type="body" idx="1"/>
          </p:nvPr>
        </p:nvSpPr>
        <p:spPr>
          <a:xfrm>
            <a:off x="720000" y="1287725"/>
            <a:ext cx="7704000" cy="3344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AutoNum type="arabicPeriod"/>
              <a:defRPr sz="1200"/>
            </a:lvl1pPr>
            <a:lvl2pPr marL="914400" lvl="1" indent="-304800" rtl="0">
              <a:lnSpc>
                <a:spcPct val="115000"/>
              </a:lnSpc>
              <a:spcBef>
                <a:spcPts val="1600"/>
              </a:spcBef>
              <a:spcAft>
                <a:spcPts val="0"/>
              </a:spcAft>
              <a:buSzPts val="1200"/>
              <a:buFont typeface="Roboto Condensed Light"/>
              <a:buAutoNum type="alphaLcPeriod"/>
              <a:defRPr/>
            </a:lvl2pPr>
            <a:lvl3pPr marL="1371600" lvl="2" indent="-304800" rtl="0">
              <a:lnSpc>
                <a:spcPct val="115000"/>
              </a:lnSpc>
              <a:spcBef>
                <a:spcPts val="1600"/>
              </a:spcBef>
              <a:spcAft>
                <a:spcPts val="0"/>
              </a:spcAft>
              <a:buSzPts val="1200"/>
              <a:buFont typeface="Roboto Condensed Light"/>
              <a:buAutoNum type="romanLcPeriod"/>
              <a:defRPr/>
            </a:lvl3pPr>
            <a:lvl4pPr marL="1828800" lvl="3" indent="-304800" rtl="0">
              <a:lnSpc>
                <a:spcPct val="115000"/>
              </a:lnSpc>
              <a:spcBef>
                <a:spcPts val="1600"/>
              </a:spcBef>
              <a:spcAft>
                <a:spcPts val="0"/>
              </a:spcAft>
              <a:buSzPts val="1200"/>
              <a:buFont typeface="Roboto Condensed Light"/>
              <a:buAutoNum type="arabicPeriod"/>
              <a:defRPr/>
            </a:lvl4pPr>
            <a:lvl5pPr marL="2286000" lvl="4" indent="-304800" rtl="0">
              <a:lnSpc>
                <a:spcPct val="115000"/>
              </a:lnSpc>
              <a:spcBef>
                <a:spcPts val="1600"/>
              </a:spcBef>
              <a:spcAft>
                <a:spcPts val="0"/>
              </a:spcAft>
              <a:buSzPts val="1200"/>
              <a:buFont typeface="Roboto Condensed Light"/>
              <a:buAutoNum type="alphaLcPeriod"/>
              <a:defRPr/>
            </a:lvl5pPr>
            <a:lvl6pPr marL="2743200" lvl="5" indent="-304800" rtl="0">
              <a:lnSpc>
                <a:spcPct val="115000"/>
              </a:lnSpc>
              <a:spcBef>
                <a:spcPts val="1600"/>
              </a:spcBef>
              <a:spcAft>
                <a:spcPts val="0"/>
              </a:spcAft>
              <a:buSzPts val="1200"/>
              <a:buFont typeface="Roboto Condensed Light"/>
              <a:buAutoNum type="romanLcPeriod"/>
              <a:defRPr/>
            </a:lvl6pPr>
            <a:lvl7pPr marL="3200400" lvl="6" indent="-304800" rtl="0">
              <a:lnSpc>
                <a:spcPct val="115000"/>
              </a:lnSpc>
              <a:spcBef>
                <a:spcPts val="1600"/>
              </a:spcBef>
              <a:spcAft>
                <a:spcPts val="0"/>
              </a:spcAft>
              <a:buSzPts val="1200"/>
              <a:buFont typeface="Roboto Condensed Light"/>
              <a:buAutoNum type="arabicPeriod"/>
              <a:defRPr/>
            </a:lvl7pPr>
            <a:lvl8pPr marL="3657600" lvl="7" indent="-304800" rtl="0">
              <a:lnSpc>
                <a:spcPct val="115000"/>
              </a:lnSpc>
              <a:spcBef>
                <a:spcPts val="1600"/>
              </a:spcBef>
              <a:spcAft>
                <a:spcPts val="0"/>
              </a:spcAft>
              <a:buSzPts val="1200"/>
              <a:buFont typeface="Roboto Condensed Light"/>
              <a:buAutoNum type="alphaLcPeriod"/>
              <a:defRPr/>
            </a:lvl8pPr>
            <a:lvl9pPr marL="4114800" lvl="8" indent="-304800" rtl="0">
              <a:lnSpc>
                <a:spcPct val="115000"/>
              </a:lnSpc>
              <a:spcBef>
                <a:spcPts val="1600"/>
              </a:spcBef>
              <a:spcAft>
                <a:spcPts val="1600"/>
              </a:spcAft>
              <a:buSzPts val="1200"/>
              <a:buFont typeface="Roboto Condensed Light"/>
              <a:buAutoNum type="romanLcPerio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p:nvPr/>
        </p:nvSpPr>
        <p:spPr>
          <a:xfrm>
            <a:off x="454550" y="1883025"/>
            <a:ext cx="8255100" cy="2865300"/>
          </a:xfrm>
          <a:prstGeom prst="roundRect">
            <a:avLst>
              <a:gd name="adj" fmla="val 3352"/>
            </a:avLst>
          </a:prstGeom>
          <a:gradFill>
            <a:gsLst>
              <a:gs pos="0">
                <a:srgbClr val="000000">
                  <a:alpha val="0"/>
                </a:srgbClr>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8"/>
          <p:cNvSpPr txBox="1">
            <a:spLocks noGrp="1"/>
          </p:cNvSpPr>
          <p:nvPr>
            <p:ph type="title"/>
          </p:nvPr>
        </p:nvSpPr>
        <p:spPr>
          <a:xfrm flipH="1">
            <a:off x="2348238" y="2691005"/>
            <a:ext cx="4447500" cy="19260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Clr>
                <a:schemeClr val="lt1"/>
              </a:buClr>
              <a:buSzPts val="4800"/>
              <a:buNone/>
              <a:defRPr sz="8000">
                <a:solidFill>
                  <a:schemeClr val="l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txBox="1">
            <a:spLocks noGrp="1"/>
          </p:cNvSpPr>
          <p:nvPr>
            <p:ph type="title"/>
          </p:nvPr>
        </p:nvSpPr>
        <p:spPr>
          <a:xfrm>
            <a:off x="720000" y="1221150"/>
            <a:ext cx="42681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4" name="Google Shape;34;p9"/>
          <p:cNvSpPr txBox="1">
            <a:spLocks noGrp="1"/>
          </p:cNvSpPr>
          <p:nvPr>
            <p:ph type="subTitle" idx="1"/>
          </p:nvPr>
        </p:nvSpPr>
        <p:spPr>
          <a:xfrm>
            <a:off x="720000" y="2240565"/>
            <a:ext cx="4268100" cy="1681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5"/>
        <p:cNvGrpSpPr/>
        <p:nvPr/>
      </p:nvGrpSpPr>
      <p:grpSpPr>
        <a:xfrm>
          <a:off x="0" y="0"/>
          <a:ext cx="0" cy="0"/>
          <a:chOff x="0" y="0"/>
          <a:chExt cx="0" cy="0"/>
        </a:xfrm>
      </p:grpSpPr>
      <p:sp>
        <p:nvSpPr>
          <p:cNvPr id="36" name="Google Shape;36;p10"/>
          <p:cNvSpPr txBox="1">
            <a:spLocks noGrp="1"/>
          </p:cNvSpPr>
          <p:nvPr>
            <p:ph type="title"/>
          </p:nvPr>
        </p:nvSpPr>
        <p:spPr>
          <a:xfrm>
            <a:off x="720000" y="1174050"/>
            <a:ext cx="4460400" cy="101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7"/>
        <p:cNvGrpSpPr/>
        <p:nvPr/>
      </p:nvGrpSpPr>
      <p:grpSpPr>
        <a:xfrm>
          <a:off x="0" y="0"/>
          <a:ext cx="0" cy="0"/>
          <a:chOff x="0" y="0"/>
          <a:chExt cx="0" cy="0"/>
        </a:xfrm>
      </p:grpSpPr>
      <p:sp>
        <p:nvSpPr>
          <p:cNvPr id="38" name="Google Shape;38;p11"/>
          <p:cNvSpPr/>
          <p:nvPr/>
        </p:nvSpPr>
        <p:spPr>
          <a:xfrm>
            <a:off x="454550" y="1883025"/>
            <a:ext cx="8229600" cy="2865300"/>
          </a:xfrm>
          <a:prstGeom prst="roundRect">
            <a:avLst>
              <a:gd name="adj" fmla="val 3352"/>
            </a:avLst>
          </a:prstGeom>
          <a:gradFill>
            <a:gsLst>
              <a:gs pos="0">
                <a:srgbClr val="000000">
                  <a:alpha val="0"/>
                </a:srgbClr>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11"/>
          <p:cNvSpPr txBox="1">
            <a:spLocks noGrp="1"/>
          </p:cNvSpPr>
          <p:nvPr>
            <p:ph type="title" hasCustomPrompt="1"/>
          </p:nvPr>
        </p:nvSpPr>
        <p:spPr>
          <a:xfrm>
            <a:off x="1577850" y="2300443"/>
            <a:ext cx="5988300" cy="14286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100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0" name="Google Shape;40;p11"/>
          <p:cNvSpPr txBox="1">
            <a:spLocks noGrp="1"/>
          </p:cNvSpPr>
          <p:nvPr>
            <p:ph type="subTitle" idx="1"/>
          </p:nvPr>
        </p:nvSpPr>
        <p:spPr>
          <a:xfrm>
            <a:off x="1577850" y="3615825"/>
            <a:ext cx="5988300" cy="4971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900">
                <a:solidFill>
                  <a:schemeClr val="lt1"/>
                </a:solidFill>
              </a:defRPr>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1"/>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2"/>
        <p:cNvGrpSpPr/>
        <p:nvPr/>
      </p:nvGrpSpPr>
      <p:grpSpPr>
        <a:xfrm>
          <a:off x="0" y="0"/>
          <a:ext cx="0" cy="0"/>
          <a:chOff x="0" y="0"/>
          <a:chExt cx="0" cy="0"/>
        </a:xfrm>
      </p:grpSpPr>
      <p:sp>
        <p:nvSpPr>
          <p:cNvPr id="43" name="Google Shape;43;p13"/>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4" name="Google Shape;44;p13"/>
          <p:cNvSpPr txBox="1">
            <a:spLocks noGrp="1"/>
          </p:cNvSpPr>
          <p:nvPr>
            <p:ph type="title" idx="2"/>
          </p:nvPr>
        </p:nvSpPr>
        <p:spPr>
          <a:xfrm>
            <a:off x="1972675" y="1682850"/>
            <a:ext cx="1985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5" name="Google Shape;45;p13"/>
          <p:cNvSpPr txBox="1">
            <a:spLocks noGrp="1"/>
          </p:cNvSpPr>
          <p:nvPr>
            <p:ph type="subTitle" idx="1"/>
          </p:nvPr>
        </p:nvSpPr>
        <p:spPr>
          <a:xfrm>
            <a:off x="1972675" y="2315972"/>
            <a:ext cx="2552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46" name="Google Shape;46;p13"/>
          <p:cNvSpPr txBox="1">
            <a:spLocks noGrp="1"/>
          </p:cNvSpPr>
          <p:nvPr>
            <p:ph type="title" idx="3" hasCustomPrompt="1"/>
          </p:nvPr>
        </p:nvSpPr>
        <p:spPr>
          <a:xfrm>
            <a:off x="582650" y="1667500"/>
            <a:ext cx="1389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5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7" name="Google Shape;47;p13"/>
          <p:cNvSpPr txBox="1">
            <a:spLocks noGrp="1"/>
          </p:cNvSpPr>
          <p:nvPr>
            <p:ph type="title" idx="4"/>
          </p:nvPr>
        </p:nvSpPr>
        <p:spPr>
          <a:xfrm>
            <a:off x="5875350" y="1682850"/>
            <a:ext cx="1985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8" name="Google Shape;48;p13"/>
          <p:cNvSpPr txBox="1">
            <a:spLocks noGrp="1"/>
          </p:cNvSpPr>
          <p:nvPr>
            <p:ph type="subTitle" idx="5"/>
          </p:nvPr>
        </p:nvSpPr>
        <p:spPr>
          <a:xfrm>
            <a:off x="5875350" y="2315972"/>
            <a:ext cx="2552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49" name="Google Shape;49;p13"/>
          <p:cNvSpPr txBox="1">
            <a:spLocks noGrp="1"/>
          </p:cNvSpPr>
          <p:nvPr>
            <p:ph type="title" idx="6" hasCustomPrompt="1"/>
          </p:nvPr>
        </p:nvSpPr>
        <p:spPr>
          <a:xfrm>
            <a:off x="4485425" y="1667500"/>
            <a:ext cx="1389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5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0" name="Google Shape;50;p13"/>
          <p:cNvSpPr txBox="1">
            <a:spLocks noGrp="1"/>
          </p:cNvSpPr>
          <p:nvPr>
            <p:ph type="title" idx="7"/>
          </p:nvPr>
        </p:nvSpPr>
        <p:spPr>
          <a:xfrm>
            <a:off x="1972675" y="3314221"/>
            <a:ext cx="1985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1" name="Google Shape;51;p13"/>
          <p:cNvSpPr txBox="1">
            <a:spLocks noGrp="1"/>
          </p:cNvSpPr>
          <p:nvPr>
            <p:ph type="subTitle" idx="8"/>
          </p:nvPr>
        </p:nvSpPr>
        <p:spPr>
          <a:xfrm>
            <a:off x="1972675" y="3947343"/>
            <a:ext cx="2552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52" name="Google Shape;52;p13"/>
          <p:cNvSpPr txBox="1">
            <a:spLocks noGrp="1"/>
          </p:cNvSpPr>
          <p:nvPr>
            <p:ph type="title" idx="9" hasCustomPrompt="1"/>
          </p:nvPr>
        </p:nvSpPr>
        <p:spPr>
          <a:xfrm>
            <a:off x="582650" y="3298874"/>
            <a:ext cx="1389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5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3" name="Google Shape;53;p13"/>
          <p:cNvSpPr txBox="1">
            <a:spLocks noGrp="1"/>
          </p:cNvSpPr>
          <p:nvPr>
            <p:ph type="title" idx="13"/>
          </p:nvPr>
        </p:nvSpPr>
        <p:spPr>
          <a:xfrm>
            <a:off x="5875350" y="3314221"/>
            <a:ext cx="1985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4" name="Google Shape;54;p13"/>
          <p:cNvSpPr txBox="1">
            <a:spLocks noGrp="1"/>
          </p:cNvSpPr>
          <p:nvPr>
            <p:ph type="subTitle" idx="14"/>
          </p:nvPr>
        </p:nvSpPr>
        <p:spPr>
          <a:xfrm>
            <a:off x="5875350" y="3947343"/>
            <a:ext cx="2552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55" name="Google Shape;55;p13"/>
          <p:cNvSpPr txBox="1">
            <a:spLocks noGrp="1"/>
          </p:cNvSpPr>
          <p:nvPr>
            <p:ph type="title" idx="15" hasCustomPrompt="1"/>
          </p:nvPr>
        </p:nvSpPr>
        <p:spPr>
          <a:xfrm>
            <a:off x="4485425" y="3298874"/>
            <a:ext cx="1389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5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1pPr>
            <a:lvl2pPr lvl="1"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2pPr>
            <a:lvl3pPr lvl="2"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3pPr>
            <a:lvl4pPr lvl="3"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4pPr>
            <a:lvl5pPr lvl="4"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5pPr>
            <a:lvl6pPr lvl="5"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6pPr>
            <a:lvl7pPr lvl="6"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7pPr>
            <a:lvl8pPr lvl="7"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8pPr>
            <a:lvl9pPr lvl="8"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marL="914400" lvl="1"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6" r:id="rId14"/>
    <p:sldLayoutId id="2147483669" r:id="rId15"/>
    <p:sldLayoutId id="2147483670" r:id="rId16"/>
    <p:sldLayoutId id="2147483671" r:id="rId17"/>
    <p:sldLayoutId id="2147483672" r:id="rId18"/>
    <p:sldLayoutId id="2147483673"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9.xml"/><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10.xml"/><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11.xml"/><Relationship Id="rId4" Type="http://schemas.openxmlformats.org/officeDocument/2006/relationships/image" Target="../media/image1.jp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12.xml"/><Relationship Id="rId4" Type="http://schemas.openxmlformats.org/officeDocument/2006/relationships/image" Target="../media/image1.jp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13.xml"/><Relationship Id="rId5" Type="http://schemas.openxmlformats.org/officeDocument/2006/relationships/image" Target="../media/image10.png"/><Relationship Id="rId4" Type="http://schemas.openxmlformats.org/officeDocument/2006/relationships/image" Target="../media/image1.jp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14.xml"/><Relationship Id="rId4" Type="http://schemas.openxmlformats.org/officeDocument/2006/relationships/image" Target="../media/image1.jp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15.xml"/><Relationship Id="rId4" Type="http://schemas.openxmlformats.org/officeDocument/2006/relationships/image" Target="../media/image1.jp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16.xml"/><Relationship Id="rId4" Type="http://schemas.openxmlformats.org/officeDocument/2006/relationships/image" Target="../media/image1.jp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17.xml"/><Relationship Id="rId4" Type="http://schemas.openxmlformats.org/officeDocument/2006/relationships/image" Target="../media/image1.jp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tags" Target="../tags/tag18.xml"/><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jp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tags" Target="../tags/tag19.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jp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tags" Target="../tags/tag20.xm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2.xml"/><Relationship Id="rId5" Type="http://schemas.openxmlformats.org/officeDocument/2006/relationships/image" Target="../media/image4.png"/><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4.xml"/><Relationship Id="rId7" Type="http://schemas.openxmlformats.org/officeDocument/2006/relationships/image" Target="../media/image6.png"/><Relationship Id="rId2" Type="http://schemas.openxmlformats.org/officeDocument/2006/relationships/slideLayout" Target="../slideLayouts/slideLayout3.xml"/><Relationship Id="rId1" Type="http://schemas.openxmlformats.org/officeDocument/2006/relationships/tags" Target="../tags/tag3.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4.xml"/><Relationship Id="rId6" Type="http://schemas.openxmlformats.org/officeDocument/2006/relationships/image" Target="../media/image8.png"/><Relationship Id="rId5" Type="http://schemas.openxmlformats.org/officeDocument/2006/relationships/image" Target="../media/image4.png"/><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5.xml"/><Relationship Id="rId5" Type="http://schemas.openxmlformats.org/officeDocument/2006/relationships/image" Target="../media/image9.png"/><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6.xml"/><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7.xml"/><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8.xml"/><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8"/>
          <p:cNvSpPr txBox="1">
            <a:spLocks noGrp="1"/>
          </p:cNvSpPr>
          <p:nvPr>
            <p:ph type="ctrTitle"/>
          </p:nvPr>
        </p:nvSpPr>
        <p:spPr>
          <a:xfrm>
            <a:off x="2616750" y="926775"/>
            <a:ext cx="3910500" cy="185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100" dirty="0"/>
              <a:t>Lawn Buddy</a:t>
            </a:r>
            <a:endParaRPr sz="4100" dirty="0"/>
          </a:p>
          <a:p>
            <a:pPr marL="0" lvl="0" indent="0" algn="ctr" rtl="0">
              <a:spcBef>
                <a:spcPts val="0"/>
              </a:spcBef>
              <a:spcAft>
                <a:spcPts val="0"/>
              </a:spcAft>
              <a:buNone/>
            </a:pPr>
            <a:r>
              <a:rPr lang="en" sz="1000" i="1" dirty="0">
                <a:solidFill>
                  <a:srgbClr val="38761D"/>
                </a:solidFill>
              </a:rPr>
              <a:t>“The cutting hedge technology”</a:t>
            </a:r>
            <a:endParaRPr sz="1000" i="1" dirty="0">
              <a:solidFill>
                <a:srgbClr val="38761D"/>
              </a:solidFill>
            </a:endParaRPr>
          </a:p>
        </p:txBody>
      </p:sp>
      <p:sp>
        <p:nvSpPr>
          <p:cNvPr id="150" name="Google Shape;150;p28"/>
          <p:cNvSpPr txBox="1">
            <a:spLocks noGrp="1"/>
          </p:cNvSpPr>
          <p:nvPr>
            <p:ph type="subTitle" idx="1"/>
          </p:nvPr>
        </p:nvSpPr>
        <p:spPr>
          <a:xfrm>
            <a:off x="2510400" y="3426284"/>
            <a:ext cx="4123200" cy="1215091"/>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 sz="1400" dirty="0"/>
              <a:t>Gasser Ahmed</a:t>
            </a:r>
            <a:endParaRPr sz="1400" dirty="0"/>
          </a:p>
          <a:p>
            <a:pPr marL="0" lvl="0" indent="0" algn="ctr" rtl="0">
              <a:lnSpc>
                <a:spcPct val="150000"/>
              </a:lnSpc>
              <a:spcBef>
                <a:spcPts val="0"/>
              </a:spcBef>
              <a:spcAft>
                <a:spcPts val="0"/>
              </a:spcAft>
              <a:buNone/>
            </a:pPr>
            <a:r>
              <a:rPr lang="en-US" sz="1400" dirty="0"/>
              <a:t>MGT 5824</a:t>
            </a:r>
          </a:p>
          <a:p>
            <a:pPr marL="0" lvl="0" indent="0" algn="ctr" rtl="0">
              <a:lnSpc>
                <a:spcPct val="150000"/>
              </a:lnSpc>
              <a:spcBef>
                <a:spcPts val="0"/>
              </a:spcBef>
              <a:spcAft>
                <a:spcPts val="0"/>
              </a:spcAft>
              <a:buNone/>
            </a:pPr>
            <a:r>
              <a:rPr lang="en-US" sz="1400" dirty="0"/>
              <a:t>6/27/2023</a:t>
            </a:r>
          </a:p>
        </p:txBody>
      </p:sp>
      <p:sp>
        <p:nvSpPr>
          <p:cNvPr id="2" name="TextBox 1">
            <a:extLst>
              <a:ext uri="{FF2B5EF4-FFF2-40B4-BE49-F238E27FC236}">
                <a16:creationId xmlns:a16="http://schemas.microsoft.com/office/drawing/2014/main" id="{23516F04-B8DD-B0B8-155C-B26EF7815FB1}"/>
              </a:ext>
            </a:extLst>
          </p:cNvPr>
          <p:cNvSpPr txBox="1"/>
          <p:nvPr/>
        </p:nvSpPr>
        <p:spPr>
          <a:xfrm>
            <a:off x="1347399" y="2784075"/>
            <a:ext cx="6449201" cy="369332"/>
          </a:xfrm>
          <a:prstGeom prst="rect">
            <a:avLst/>
          </a:prstGeom>
          <a:noFill/>
        </p:spPr>
        <p:txBody>
          <a:bodyPr wrap="none" rtlCol="0">
            <a:spAutoFit/>
          </a:bodyPr>
          <a:lstStyle/>
          <a:p>
            <a:r>
              <a:rPr lang="en-US" sz="1800" b="1" dirty="0">
                <a:latin typeface="Times New Roman" panose="02020603050405020304" pitchFamily="18" charset="0"/>
                <a:ea typeface="Times New Roman" panose="02020603050405020304" pitchFamily="18" charset="0"/>
              </a:rPr>
              <a:t>Milestone #2: Venture Solution Prototype &amp; Social Affordances</a:t>
            </a:r>
            <a:endParaRPr lang="en-US" dirty="0"/>
          </a:p>
        </p:txBody>
      </p:sp>
    </p:spTree>
  </p:cSld>
  <p:clrMapOvr>
    <a:masterClrMapping/>
  </p:clrMapOvr>
  <mc:AlternateContent xmlns:mc="http://schemas.openxmlformats.org/markup-compatibility/2006" xmlns:p14="http://schemas.microsoft.com/office/powerpoint/2010/main">
    <mc:Choice Requires="p14">
      <p:transition p14:dur="0" advTm="11492"/>
    </mc:Choice>
    <mc:Fallback xmlns="">
      <p:transition advTm="1149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000" dirty="0"/>
              <a:t>Social and Technological Affordances</a:t>
            </a:r>
            <a:br>
              <a:rPr lang="en-US" sz="2000" dirty="0"/>
            </a:br>
            <a:r>
              <a:rPr lang="en-US" sz="1600" dirty="0">
                <a:latin typeface="Poppins" panose="00000500000000000000" pitchFamily="2" charset="0"/>
                <a:cs typeface="Poppins" panose="00000500000000000000" pitchFamily="2" charset="0"/>
              </a:rPr>
              <a:t>Social Implications</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2" name="Google Shape;242;p36">
            <a:extLst>
              <a:ext uri="{FF2B5EF4-FFF2-40B4-BE49-F238E27FC236}">
                <a16:creationId xmlns:a16="http://schemas.microsoft.com/office/drawing/2014/main" id="{34B6F3F8-9133-0F22-94C1-B0A3F2F19E1B}"/>
              </a:ext>
            </a:extLst>
          </p:cNvPr>
          <p:cNvSpPr txBox="1">
            <a:spLocks noGrp="1"/>
          </p:cNvSpPr>
          <p:nvPr>
            <p:ph type="body" idx="1"/>
          </p:nvPr>
        </p:nvSpPr>
        <p:spPr>
          <a:xfrm>
            <a:off x="720000" y="1192160"/>
            <a:ext cx="7704000" cy="33444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1000"/>
              </a:spcBef>
              <a:spcAft>
                <a:spcPts val="0"/>
              </a:spcAft>
              <a:buSzPts val="1200"/>
              <a:buChar char="●"/>
            </a:pPr>
            <a:r>
              <a:rPr lang="en-US" dirty="0"/>
              <a:t>The app contributes to environmental sustainability by optimizing lawn care practices, reducing emissions, and promoting water and chemical conservation.</a:t>
            </a:r>
          </a:p>
          <a:p>
            <a:pPr marL="457200" lvl="0" indent="-304800" algn="l" rtl="0">
              <a:lnSpc>
                <a:spcPct val="115000"/>
              </a:lnSpc>
              <a:spcBef>
                <a:spcPts val="1000"/>
              </a:spcBef>
              <a:spcAft>
                <a:spcPts val="0"/>
              </a:spcAft>
              <a:buSzPts val="1200"/>
              <a:buChar char="●"/>
            </a:pPr>
            <a:r>
              <a:rPr lang="en-US" dirty="0"/>
              <a:t>It may have social implications regarding job displacement for traditional lawn care workers, necessitating considerations for retraining or alternative employment opportunities.</a:t>
            </a:r>
          </a:p>
          <a:p>
            <a:pPr marL="457200" lvl="0" indent="-304800" algn="l" rtl="0">
              <a:lnSpc>
                <a:spcPct val="115000"/>
              </a:lnSpc>
              <a:spcBef>
                <a:spcPts val="1000"/>
              </a:spcBef>
              <a:spcAft>
                <a:spcPts val="0"/>
              </a:spcAft>
              <a:buSzPts val="1200"/>
              <a:buChar char="●"/>
            </a:pPr>
            <a:r>
              <a:rPr lang="en-US" dirty="0"/>
              <a:t>Ethical considerations include ensuring data privacy and security, transparent use of customer information, and responsible AI decision-making processes.</a:t>
            </a:r>
          </a:p>
          <a:p>
            <a:pPr marL="457200" lvl="0" indent="-304800" algn="l" rtl="0">
              <a:lnSpc>
                <a:spcPct val="115000"/>
              </a:lnSpc>
              <a:spcBef>
                <a:spcPts val="1000"/>
              </a:spcBef>
              <a:spcAft>
                <a:spcPts val="0"/>
              </a:spcAft>
              <a:buSzPts val="1200"/>
              <a:buChar char="●"/>
            </a:pPr>
            <a:r>
              <a:rPr lang="en-US" dirty="0"/>
              <a:t>Users benefit from the convenience and time-saving aspects of the app, allowing them to focus on other activities or spend quality time with family and friends.</a:t>
            </a:r>
          </a:p>
          <a:p>
            <a:pPr marL="457200" lvl="0" indent="-304800" algn="l" rtl="0">
              <a:lnSpc>
                <a:spcPct val="115000"/>
              </a:lnSpc>
              <a:spcBef>
                <a:spcPts val="1000"/>
              </a:spcBef>
              <a:spcAft>
                <a:spcPts val="0"/>
              </a:spcAft>
              <a:buSzPts val="1200"/>
              <a:buChar char="●"/>
            </a:pPr>
            <a:r>
              <a:rPr lang="en-US" dirty="0"/>
              <a:t>The app's automation of lawn care tasks reduces human labor, potentially freeing up resources for other important societal needs.</a:t>
            </a:r>
            <a:endParaRPr dirty="0"/>
          </a:p>
        </p:txBody>
      </p:sp>
    </p:spTree>
    <p:custDataLst>
      <p:tags r:id="rId1"/>
    </p:custDataLst>
    <p:extLst>
      <p:ext uri="{BB962C8B-B14F-4D97-AF65-F5344CB8AC3E}">
        <p14:creationId xmlns:p14="http://schemas.microsoft.com/office/powerpoint/2010/main" val="1002854673"/>
      </p:ext>
    </p:extLst>
  </p:cSld>
  <p:clrMapOvr>
    <a:masterClrMapping/>
  </p:clrMapOvr>
  <mc:AlternateContent xmlns:mc="http://schemas.openxmlformats.org/markup-compatibility/2006" xmlns:p14="http://schemas.microsoft.com/office/powerpoint/2010/main">
    <mc:Choice Requires="p14">
      <p:transition p14:dur="0" advTm="44835"/>
    </mc:Choice>
    <mc:Fallback xmlns="">
      <p:transition advTm="448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000" dirty="0"/>
              <a:t>Social and Technological Affordances</a:t>
            </a:r>
            <a:br>
              <a:rPr lang="en-US" sz="2000" dirty="0"/>
            </a:br>
            <a:r>
              <a:rPr lang="en-US" sz="1600" dirty="0">
                <a:latin typeface="Poppins" panose="00000500000000000000" pitchFamily="2" charset="0"/>
                <a:cs typeface="Poppins" panose="00000500000000000000" pitchFamily="2" charset="0"/>
              </a:rPr>
              <a:t>Technological Affordances</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2" name="Google Shape;242;p36">
            <a:extLst>
              <a:ext uri="{FF2B5EF4-FFF2-40B4-BE49-F238E27FC236}">
                <a16:creationId xmlns:a16="http://schemas.microsoft.com/office/drawing/2014/main" id="{973F734F-446B-A4E3-101F-470367EE4300}"/>
              </a:ext>
            </a:extLst>
          </p:cNvPr>
          <p:cNvSpPr txBox="1">
            <a:spLocks noGrp="1"/>
          </p:cNvSpPr>
          <p:nvPr>
            <p:ph type="body" idx="1"/>
          </p:nvPr>
        </p:nvSpPr>
        <p:spPr>
          <a:xfrm>
            <a:off x="720000" y="1192160"/>
            <a:ext cx="7704000" cy="33444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1000"/>
              </a:spcBef>
              <a:spcAft>
                <a:spcPts val="0"/>
              </a:spcAft>
              <a:buSzPts val="1200"/>
              <a:buChar char="●"/>
            </a:pPr>
            <a:r>
              <a:rPr lang="en-US" dirty="0"/>
              <a:t>Lawn Buddy leverages current technology, particularly object recognition, to accurately identify lawn boundaries and obstacles.</a:t>
            </a:r>
          </a:p>
          <a:p>
            <a:pPr marL="457200" lvl="0" indent="-304800" algn="l" rtl="0">
              <a:lnSpc>
                <a:spcPct val="115000"/>
              </a:lnSpc>
              <a:spcBef>
                <a:spcPts val="1000"/>
              </a:spcBef>
              <a:spcAft>
                <a:spcPts val="0"/>
              </a:spcAft>
              <a:buSzPts val="1200"/>
              <a:buChar char="●"/>
            </a:pPr>
            <a:r>
              <a:rPr lang="en-US" dirty="0"/>
              <a:t>Object recognition algorithms analyze images captured by the app's camera, identifying objects such as trees, flowerbeds, and fences.</a:t>
            </a:r>
          </a:p>
          <a:p>
            <a:pPr marL="457200" lvl="0" indent="-304800" algn="l" rtl="0">
              <a:lnSpc>
                <a:spcPct val="115000"/>
              </a:lnSpc>
              <a:spcBef>
                <a:spcPts val="1000"/>
              </a:spcBef>
              <a:spcAft>
                <a:spcPts val="0"/>
              </a:spcAft>
              <a:buSzPts val="1200"/>
              <a:buChar char="●"/>
            </a:pPr>
            <a:r>
              <a:rPr lang="en-US" dirty="0"/>
              <a:t>The app evaluates the accuracy and reliability of object recognition, considering factors like lighting conditions and potential limitations in detecting complex or irregular lawn shapes.</a:t>
            </a:r>
          </a:p>
          <a:p>
            <a:pPr marL="457200" lvl="0" indent="-304800" algn="l" rtl="0">
              <a:lnSpc>
                <a:spcPct val="115000"/>
              </a:lnSpc>
              <a:spcBef>
                <a:spcPts val="1000"/>
              </a:spcBef>
              <a:spcAft>
                <a:spcPts val="0"/>
              </a:spcAft>
              <a:buSzPts val="1200"/>
              <a:buChar char="●"/>
            </a:pPr>
            <a:r>
              <a:rPr lang="en-US" dirty="0"/>
              <a:t>Pushing technological boundaries may involve exploring advanced object recognition techniques, such as machine learning and deep neural networks, to improve the precision and efficiency of lawn boundary detection.</a:t>
            </a:r>
          </a:p>
          <a:p>
            <a:pPr marL="457200" lvl="0" indent="-304800" algn="l" rtl="0">
              <a:lnSpc>
                <a:spcPct val="115000"/>
              </a:lnSpc>
              <a:spcBef>
                <a:spcPts val="1000"/>
              </a:spcBef>
              <a:spcAft>
                <a:spcPts val="0"/>
              </a:spcAft>
              <a:buSzPts val="1200"/>
              <a:buChar char="●"/>
            </a:pPr>
            <a:r>
              <a:rPr lang="en-US" dirty="0"/>
              <a:t>The app's use of object recognition technology enhances the accuracy of lawn measurements, ensuring optimal scheduling and mowing coverage.</a:t>
            </a:r>
            <a:endParaRPr dirty="0"/>
          </a:p>
        </p:txBody>
      </p:sp>
    </p:spTree>
    <p:custDataLst>
      <p:tags r:id="rId1"/>
    </p:custDataLst>
    <p:extLst>
      <p:ext uri="{BB962C8B-B14F-4D97-AF65-F5344CB8AC3E}">
        <p14:creationId xmlns:p14="http://schemas.microsoft.com/office/powerpoint/2010/main" val="2056846511"/>
      </p:ext>
    </p:extLst>
  </p:cSld>
  <p:clrMapOvr>
    <a:masterClrMapping/>
  </p:clrMapOvr>
  <mc:AlternateContent xmlns:mc="http://schemas.openxmlformats.org/markup-compatibility/2006" xmlns:p14="http://schemas.microsoft.com/office/powerpoint/2010/main">
    <mc:Choice Requires="p14">
      <p:transition p14:dur="0" advTm="37008"/>
    </mc:Choice>
    <mc:Fallback xmlns="">
      <p:transition advTm="3700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000" dirty="0"/>
              <a:t>AI Technology Stack Schematics</a:t>
            </a:r>
            <a:br>
              <a:rPr lang="en-US" sz="2000" dirty="0"/>
            </a:br>
            <a:r>
              <a:rPr lang="en-US" sz="1600" dirty="0">
                <a:latin typeface="Poppins" panose="00000500000000000000" pitchFamily="2" charset="0"/>
                <a:cs typeface="Poppins" panose="00000500000000000000" pitchFamily="2" charset="0"/>
              </a:rPr>
              <a:t>Hardware and Infrastructure: Hardware Components</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2" name="Google Shape;242;p36">
            <a:extLst>
              <a:ext uri="{FF2B5EF4-FFF2-40B4-BE49-F238E27FC236}">
                <a16:creationId xmlns:a16="http://schemas.microsoft.com/office/drawing/2014/main" id="{D68A40E6-0E22-9769-D7DD-0FA2C86071B3}"/>
              </a:ext>
            </a:extLst>
          </p:cNvPr>
          <p:cNvSpPr txBox="1">
            <a:spLocks noGrp="1"/>
          </p:cNvSpPr>
          <p:nvPr>
            <p:ph type="body" idx="1"/>
          </p:nvPr>
        </p:nvSpPr>
        <p:spPr>
          <a:xfrm>
            <a:off x="720000" y="1192160"/>
            <a:ext cx="7704000" cy="3716490"/>
          </a:xfrm>
          <a:prstGeom prst="rect">
            <a:avLst/>
          </a:prstGeom>
        </p:spPr>
        <p:txBody>
          <a:bodyPr spcFirstLastPara="1" wrap="square" lIns="91425" tIns="91425" rIns="91425" bIns="91425" anchor="t" anchorCtr="0">
            <a:noAutofit/>
          </a:bodyPr>
          <a:lstStyle/>
          <a:p>
            <a:pPr marL="323850" lvl="0" indent="-171450" algn="l" rtl="0">
              <a:spcBef>
                <a:spcPts val="1000"/>
              </a:spcBef>
              <a:spcAft>
                <a:spcPts val="0"/>
              </a:spcAft>
              <a:buSzPts val="1200"/>
              <a:buFont typeface="Arial" panose="020B0604020202020204" pitchFamily="34" charset="0"/>
              <a:buChar char="•"/>
            </a:pPr>
            <a:r>
              <a:rPr lang="en-US" dirty="0"/>
              <a:t>User Devices:</a:t>
            </a:r>
          </a:p>
          <a:p>
            <a:pPr marL="895350" lvl="1" indent="-285750">
              <a:lnSpc>
                <a:spcPct val="100000"/>
              </a:lnSpc>
              <a:spcBef>
                <a:spcPts val="1000"/>
              </a:spcBef>
              <a:buFont typeface="Courier New" panose="02070309020205020404" pitchFamily="49" charset="0"/>
              <a:buChar char="o"/>
            </a:pPr>
            <a:r>
              <a:rPr lang="en-US" sz="1200" dirty="0"/>
              <a:t>Smartphones or tablets: These devices act as the primary interface for users to interact with the app and schedule mowing sessions.</a:t>
            </a:r>
          </a:p>
          <a:p>
            <a:pPr marL="895350" lvl="1" indent="-285750">
              <a:lnSpc>
                <a:spcPct val="100000"/>
              </a:lnSpc>
              <a:spcBef>
                <a:spcPts val="1000"/>
              </a:spcBef>
              <a:buFont typeface="Courier New" panose="02070309020205020404" pitchFamily="49" charset="0"/>
              <a:buChar char="o"/>
            </a:pPr>
            <a:r>
              <a:rPr lang="en-US" sz="1200" dirty="0"/>
              <a:t>Cameras: User devices with built-in cameras capture images of the lawn for object recognition and measurement.</a:t>
            </a:r>
          </a:p>
          <a:p>
            <a:pPr marL="323850" indent="-171450">
              <a:spcBef>
                <a:spcPts val="1000"/>
              </a:spcBef>
              <a:buFont typeface="Arial" panose="020B0604020202020204" pitchFamily="34" charset="0"/>
              <a:buChar char="•"/>
            </a:pPr>
            <a:r>
              <a:rPr lang="en-US" dirty="0"/>
              <a:t>Object Recognition and Measurement:</a:t>
            </a:r>
          </a:p>
          <a:p>
            <a:pPr marL="895350" lvl="1" indent="-285750">
              <a:lnSpc>
                <a:spcPct val="100000"/>
              </a:lnSpc>
              <a:spcBef>
                <a:spcPts val="1000"/>
              </a:spcBef>
              <a:buFont typeface="Courier New" panose="02070309020205020404" pitchFamily="49" charset="0"/>
              <a:buChar char="o"/>
            </a:pPr>
            <a:r>
              <a:rPr lang="en-US" sz="1200" dirty="0"/>
              <a:t>Image Processing Unit (IPU): Integrated into user devices, IPUs assist in accelerating image processing tasks. </a:t>
            </a:r>
          </a:p>
          <a:p>
            <a:pPr marL="895350" lvl="1" indent="-285750">
              <a:lnSpc>
                <a:spcPct val="100000"/>
              </a:lnSpc>
              <a:spcBef>
                <a:spcPts val="1000"/>
              </a:spcBef>
              <a:buFont typeface="Courier New" panose="02070309020205020404" pitchFamily="49" charset="0"/>
              <a:buChar char="o"/>
            </a:pPr>
            <a:r>
              <a:rPr lang="en-US" sz="1200" dirty="0"/>
              <a:t>Deep Learning Models: Pretrained convolutional neural network (CNN) models capable of detecting and segmenting objects within the lawn images.</a:t>
            </a:r>
          </a:p>
        </p:txBody>
      </p:sp>
    </p:spTree>
    <p:custDataLst>
      <p:tags r:id="rId1"/>
    </p:custDataLst>
    <p:extLst>
      <p:ext uri="{BB962C8B-B14F-4D97-AF65-F5344CB8AC3E}">
        <p14:creationId xmlns:p14="http://schemas.microsoft.com/office/powerpoint/2010/main" val="836621453"/>
      </p:ext>
    </p:extLst>
  </p:cSld>
  <p:clrMapOvr>
    <a:masterClrMapping/>
  </p:clrMapOvr>
  <mc:AlternateContent xmlns:mc="http://schemas.openxmlformats.org/markup-compatibility/2006" xmlns:p14="http://schemas.microsoft.com/office/powerpoint/2010/main">
    <mc:Choice Requires="p14">
      <p:transition p14:dur="0" advTm="23187"/>
    </mc:Choice>
    <mc:Fallback xmlns="">
      <p:transition advTm="2318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000" dirty="0"/>
              <a:t>AI Technology Stack Schematics</a:t>
            </a:r>
            <a:br>
              <a:rPr lang="en-US" sz="2000" dirty="0"/>
            </a:br>
            <a:r>
              <a:rPr lang="en-US" sz="1600" dirty="0">
                <a:latin typeface="Poppins" panose="00000500000000000000" pitchFamily="2" charset="0"/>
                <a:cs typeface="Poppins" panose="00000500000000000000" pitchFamily="2" charset="0"/>
              </a:rPr>
              <a:t>Hardware and Infrastructure: Cloud Services</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2" name="Google Shape;242;p36">
            <a:extLst>
              <a:ext uri="{FF2B5EF4-FFF2-40B4-BE49-F238E27FC236}">
                <a16:creationId xmlns:a16="http://schemas.microsoft.com/office/drawing/2014/main" id="{D68A40E6-0E22-9769-D7DD-0FA2C86071B3}"/>
              </a:ext>
            </a:extLst>
          </p:cNvPr>
          <p:cNvSpPr txBox="1">
            <a:spLocks noGrp="1"/>
          </p:cNvSpPr>
          <p:nvPr>
            <p:ph type="body" idx="1"/>
          </p:nvPr>
        </p:nvSpPr>
        <p:spPr>
          <a:xfrm>
            <a:off x="720000" y="1192160"/>
            <a:ext cx="7704000" cy="3716490"/>
          </a:xfrm>
          <a:prstGeom prst="rect">
            <a:avLst/>
          </a:prstGeom>
        </p:spPr>
        <p:txBody>
          <a:bodyPr spcFirstLastPara="1" wrap="square" lIns="91425" tIns="91425" rIns="91425" bIns="91425" anchor="t" anchorCtr="0">
            <a:noAutofit/>
          </a:bodyPr>
          <a:lstStyle/>
          <a:p>
            <a:pPr marL="323850" lvl="0" indent="-171450" algn="l" rtl="0">
              <a:lnSpc>
                <a:spcPct val="150000"/>
              </a:lnSpc>
              <a:spcBef>
                <a:spcPts val="1000"/>
              </a:spcBef>
              <a:spcAft>
                <a:spcPts val="0"/>
              </a:spcAft>
              <a:buSzPts val="1200"/>
              <a:buFont typeface="Arial" panose="020B0604020202020204" pitchFamily="34" charset="0"/>
              <a:buChar char="•"/>
            </a:pPr>
            <a:r>
              <a:rPr lang="en-US" dirty="0"/>
              <a:t>Amazon EC2 Cloud Computing: Compute Cloud provides resizable compute capacity for hosting backend services, handling user requests, data flow, business logic, AI model training, and inference.</a:t>
            </a:r>
          </a:p>
          <a:p>
            <a:pPr marL="323850" indent="-171450">
              <a:lnSpc>
                <a:spcPct val="150000"/>
              </a:lnSpc>
              <a:spcBef>
                <a:spcPts val="1000"/>
              </a:spcBef>
              <a:buFont typeface="Arial" panose="020B0604020202020204" pitchFamily="34" charset="0"/>
              <a:buChar char="•"/>
            </a:pPr>
            <a:r>
              <a:rPr lang="en-US" dirty="0"/>
              <a:t>Amazon S3 Cloud Storage: Provides scalable and secure cloud storage for storing user data, including lawn images, preferences, and schedules.</a:t>
            </a:r>
          </a:p>
          <a:p>
            <a:pPr marL="323850" lvl="0" indent="-171450" algn="l" rtl="0">
              <a:lnSpc>
                <a:spcPct val="150000"/>
              </a:lnSpc>
              <a:spcBef>
                <a:spcPts val="1000"/>
              </a:spcBef>
              <a:spcAft>
                <a:spcPts val="0"/>
              </a:spcAft>
              <a:buSzPts val="1200"/>
              <a:buFont typeface="Arial" panose="020B0604020202020204" pitchFamily="34" charset="0"/>
              <a:buChar char="•"/>
            </a:pPr>
            <a:r>
              <a:rPr lang="en-US" dirty="0"/>
              <a:t>Amazon </a:t>
            </a:r>
            <a:r>
              <a:rPr lang="en-US" dirty="0" err="1"/>
              <a:t>SageMaker</a:t>
            </a:r>
            <a:r>
              <a:rPr lang="en-US" dirty="0"/>
              <a:t> AI Model Training: A fully managed machine learning service that provides infrastructure for training and deploying models at scale.</a:t>
            </a:r>
          </a:p>
          <a:p>
            <a:pPr marL="323850" lvl="0" indent="-171450" algn="l" rtl="0">
              <a:lnSpc>
                <a:spcPct val="150000"/>
              </a:lnSpc>
              <a:spcBef>
                <a:spcPts val="1000"/>
              </a:spcBef>
              <a:spcAft>
                <a:spcPts val="0"/>
              </a:spcAft>
              <a:buSzPts val="1200"/>
              <a:buFont typeface="Arial" panose="020B0604020202020204" pitchFamily="34" charset="0"/>
              <a:buChar char="•"/>
            </a:pPr>
            <a:r>
              <a:rPr lang="en-US" dirty="0"/>
              <a:t>Amazon Redshift Data Analytics: A fully managed data warehousing service for analyzing large datasets and deriving insights.</a:t>
            </a:r>
            <a:endParaRPr dirty="0"/>
          </a:p>
        </p:txBody>
      </p:sp>
    </p:spTree>
    <p:custDataLst>
      <p:tags r:id="rId1"/>
    </p:custDataLst>
    <p:extLst>
      <p:ext uri="{BB962C8B-B14F-4D97-AF65-F5344CB8AC3E}">
        <p14:creationId xmlns:p14="http://schemas.microsoft.com/office/powerpoint/2010/main" val="1850907972"/>
      </p:ext>
    </p:extLst>
  </p:cSld>
  <p:clrMapOvr>
    <a:masterClrMapping/>
  </p:clrMapOvr>
  <mc:AlternateContent xmlns:mc="http://schemas.openxmlformats.org/markup-compatibility/2006" xmlns:p14="http://schemas.microsoft.com/office/powerpoint/2010/main">
    <mc:Choice Requires="p14">
      <p:transition p14:dur="0" advTm="29575"/>
    </mc:Choice>
    <mc:Fallback xmlns="">
      <p:transition advTm="2957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000" dirty="0"/>
              <a:t>AI Technology Stack Schematics</a:t>
            </a:r>
            <a:br>
              <a:rPr lang="en-US" sz="2000" dirty="0"/>
            </a:br>
            <a:r>
              <a:rPr lang="en-US" sz="1600" dirty="0">
                <a:latin typeface="Poppins" panose="00000500000000000000" pitchFamily="2" charset="0"/>
                <a:cs typeface="Poppins" panose="00000500000000000000" pitchFamily="2" charset="0"/>
              </a:rPr>
              <a:t>Hardware and Infrastructure: Amazon </a:t>
            </a:r>
            <a:r>
              <a:rPr lang="en-US" sz="1600" dirty="0" err="1">
                <a:latin typeface="Poppins" panose="00000500000000000000" pitchFamily="2" charset="0"/>
                <a:cs typeface="Poppins" panose="00000500000000000000" pitchFamily="2" charset="0"/>
              </a:rPr>
              <a:t>SageMaker</a:t>
            </a:r>
            <a:r>
              <a:rPr lang="en-US" sz="1600" dirty="0">
                <a:latin typeface="Poppins" panose="00000500000000000000" pitchFamily="2" charset="0"/>
                <a:cs typeface="Poppins" panose="00000500000000000000" pitchFamily="2" charset="0"/>
              </a:rPr>
              <a:t> Workflow</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pic>
        <p:nvPicPr>
          <p:cNvPr id="3074" name="Picture 2">
            <a:extLst>
              <a:ext uri="{FF2B5EF4-FFF2-40B4-BE49-F238E27FC236}">
                <a16:creationId xmlns:a16="http://schemas.microsoft.com/office/drawing/2014/main" id="{5376BC4F-1654-DDB1-47DD-C617E5D3FFC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3662" y="1317974"/>
            <a:ext cx="5611780" cy="3822192"/>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016274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000" dirty="0"/>
              <a:t>AI Technology Stack Schematics</a:t>
            </a:r>
            <a:br>
              <a:rPr lang="en-US" sz="2000" dirty="0"/>
            </a:br>
            <a:r>
              <a:rPr lang="en-US" sz="1600" dirty="0">
                <a:latin typeface="Poppins" panose="00000500000000000000" pitchFamily="2" charset="0"/>
                <a:cs typeface="Poppins" panose="00000500000000000000" pitchFamily="2" charset="0"/>
              </a:rPr>
              <a:t>Software</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2" name="Google Shape;242;p36">
            <a:extLst>
              <a:ext uri="{FF2B5EF4-FFF2-40B4-BE49-F238E27FC236}">
                <a16:creationId xmlns:a16="http://schemas.microsoft.com/office/drawing/2014/main" id="{33EA4512-A9A3-AB4B-6CDE-849D94CEC237}"/>
              </a:ext>
            </a:extLst>
          </p:cNvPr>
          <p:cNvSpPr txBox="1">
            <a:spLocks noGrp="1"/>
          </p:cNvSpPr>
          <p:nvPr>
            <p:ph type="body" idx="1"/>
          </p:nvPr>
        </p:nvSpPr>
        <p:spPr>
          <a:xfrm>
            <a:off x="720000" y="1192160"/>
            <a:ext cx="7704000" cy="3716490"/>
          </a:xfrm>
          <a:prstGeom prst="rect">
            <a:avLst/>
          </a:prstGeom>
        </p:spPr>
        <p:txBody>
          <a:bodyPr spcFirstLastPara="1" wrap="square" lIns="91425" tIns="91425" rIns="91425" bIns="91425" anchor="t" anchorCtr="0">
            <a:noAutofit/>
          </a:bodyPr>
          <a:lstStyle/>
          <a:p>
            <a:pPr marL="323850" lvl="0" indent="-171450" algn="l" rtl="0">
              <a:spcBef>
                <a:spcPts val="1000"/>
              </a:spcBef>
              <a:spcAft>
                <a:spcPts val="0"/>
              </a:spcAft>
              <a:buSzPts val="1200"/>
              <a:buFont typeface="Arial" panose="020B0604020202020204" pitchFamily="34" charset="0"/>
              <a:buChar char="•"/>
            </a:pPr>
            <a:r>
              <a:rPr lang="en-US" dirty="0"/>
              <a:t>Programming Language and Development Tools:</a:t>
            </a:r>
          </a:p>
          <a:p>
            <a:pPr marL="895350" lvl="1" indent="-285750">
              <a:lnSpc>
                <a:spcPct val="100000"/>
              </a:lnSpc>
              <a:spcBef>
                <a:spcPts val="1000"/>
              </a:spcBef>
              <a:buFont typeface="Courier New" panose="02070309020205020404" pitchFamily="49" charset="0"/>
              <a:buChar char="o"/>
            </a:pPr>
            <a:r>
              <a:rPr lang="en-US" sz="1200" dirty="0"/>
              <a:t>JavaScript: The primary language for React Native app development.</a:t>
            </a:r>
          </a:p>
          <a:p>
            <a:pPr marL="895350" lvl="1" indent="-285750">
              <a:lnSpc>
                <a:spcPct val="100000"/>
              </a:lnSpc>
              <a:spcBef>
                <a:spcPts val="1000"/>
              </a:spcBef>
              <a:buFont typeface="Courier New" panose="02070309020205020404" pitchFamily="49" charset="0"/>
              <a:buChar char="o"/>
            </a:pPr>
            <a:r>
              <a:rPr lang="en-US" sz="1200" dirty="0"/>
              <a:t>Node.js: A JavaScript runtime environment that provides the necessary tools for server-side development and package management.</a:t>
            </a:r>
          </a:p>
          <a:p>
            <a:pPr marL="895350" lvl="1" indent="-285750">
              <a:lnSpc>
                <a:spcPct val="100000"/>
              </a:lnSpc>
              <a:spcBef>
                <a:spcPts val="1000"/>
              </a:spcBef>
              <a:buFont typeface="Courier New" panose="02070309020205020404" pitchFamily="49" charset="0"/>
              <a:buChar char="o"/>
            </a:pPr>
            <a:r>
              <a:rPr lang="en-US" sz="1200" dirty="0" err="1"/>
              <a:t>npm</a:t>
            </a:r>
            <a:r>
              <a:rPr lang="en-US" sz="1200" dirty="0"/>
              <a:t> (Node Package Manager): A package manager for installing and managing JavaScript libraries and dependencies.</a:t>
            </a:r>
          </a:p>
          <a:p>
            <a:pPr marL="323850" indent="-171450">
              <a:spcBef>
                <a:spcPts val="1000"/>
              </a:spcBef>
              <a:buFont typeface="Arial" panose="020B0604020202020204" pitchFamily="34" charset="0"/>
              <a:buChar char="•"/>
            </a:pPr>
            <a:r>
              <a:rPr lang="en-US" dirty="0"/>
              <a:t>React Native and Related Libraries:</a:t>
            </a:r>
          </a:p>
          <a:p>
            <a:pPr marL="895350" lvl="1" indent="-285750">
              <a:lnSpc>
                <a:spcPct val="100000"/>
              </a:lnSpc>
              <a:spcBef>
                <a:spcPts val="1000"/>
              </a:spcBef>
              <a:buFont typeface="Courier New" panose="02070309020205020404" pitchFamily="49" charset="0"/>
              <a:buChar char="o"/>
            </a:pPr>
            <a:r>
              <a:rPr lang="en-US" sz="1200" dirty="0"/>
              <a:t>React Native: A JavaScript framework for building cross-platform mobile applications.</a:t>
            </a:r>
          </a:p>
          <a:p>
            <a:pPr marL="895350" lvl="1" indent="-285750">
              <a:lnSpc>
                <a:spcPct val="100000"/>
              </a:lnSpc>
              <a:spcBef>
                <a:spcPts val="1000"/>
              </a:spcBef>
              <a:buFont typeface="Courier New" panose="02070309020205020404" pitchFamily="49" charset="0"/>
              <a:buChar char="o"/>
            </a:pPr>
            <a:r>
              <a:rPr lang="en-US" sz="1200" dirty="0"/>
              <a:t>Expo: A set of tools and services for developing and deploying React Native apps with ease.</a:t>
            </a:r>
          </a:p>
          <a:p>
            <a:pPr marL="895350" lvl="1" indent="-285750">
              <a:lnSpc>
                <a:spcPct val="100000"/>
              </a:lnSpc>
              <a:spcBef>
                <a:spcPts val="1000"/>
              </a:spcBef>
              <a:buFont typeface="Courier New" panose="02070309020205020404" pitchFamily="49" charset="0"/>
              <a:buChar char="o"/>
            </a:pPr>
            <a:r>
              <a:rPr lang="en-US" sz="1200" dirty="0" err="1"/>
              <a:t>Axios</a:t>
            </a:r>
            <a:r>
              <a:rPr lang="en-US" sz="1200" dirty="0"/>
              <a:t>: A promise-based HTTP client for making API requests from the app.</a:t>
            </a:r>
          </a:p>
          <a:p>
            <a:pPr marL="895350" lvl="1" indent="-285750">
              <a:lnSpc>
                <a:spcPct val="100000"/>
              </a:lnSpc>
              <a:spcBef>
                <a:spcPts val="1000"/>
              </a:spcBef>
              <a:buFont typeface="Courier New" panose="02070309020205020404" pitchFamily="49" charset="0"/>
              <a:buChar char="o"/>
            </a:pPr>
            <a:r>
              <a:rPr lang="en-US" sz="1200" dirty="0" err="1"/>
              <a:t>Formik</a:t>
            </a:r>
            <a:r>
              <a:rPr lang="en-US" sz="1200" dirty="0"/>
              <a:t>: A library for building forms and managing form state.</a:t>
            </a:r>
          </a:p>
        </p:txBody>
      </p:sp>
    </p:spTree>
    <p:custDataLst>
      <p:tags r:id="rId1"/>
    </p:custDataLst>
    <p:extLst>
      <p:ext uri="{BB962C8B-B14F-4D97-AF65-F5344CB8AC3E}">
        <p14:creationId xmlns:p14="http://schemas.microsoft.com/office/powerpoint/2010/main" val="1651776239"/>
      </p:ext>
    </p:extLst>
  </p:cSld>
  <p:clrMapOvr>
    <a:masterClrMapping/>
  </p:clrMapOvr>
  <mc:AlternateContent xmlns:mc="http://schemas.openxmlformats.org/markup-compatibility/2006" xmlns:p14="http://schemas.microsoft.com/office/powerpoint/2010/main">
    <mc:Choice Requires="p14">
      <p:transition p14:dur="0" advTm="24334"/>
    </mc:Choice>
    <mc:Fallback xmlns="">
      <p:transition advTm="2433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500"/>
                                        <p:tgtEl>
                                          <p:spTgt spid="2">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fade">
                                      <p:cBhvr>
                                        <p:cTn id="27" dur="500"/>
                                        <p:tgtEl>
                                          <p:spTgt spid="2">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
                                            <p:txEl>
                                              <p:pRg st="7" end="7"/>
                                            </p:txEl>
                                          </p:spTgt>
                                        </p:tgtEl>
                                        <p:attrNameLst>
                                          <p:attrName>style.visibility</p:attrName>
                                        </p:attrNameLst>
                                      </p:cBhvr>
                                      <p:to>
                                        <p:strVal val="visible"/>
                                      </p:to>
                                    </p:set>
                                    <p:animEffect transition="in" filter="fade">
                                      <p:cBhvr>
                                        <p:cTn id="30" dur="500"/>
                                        <p:tgtEl>
                                          <p:spTgt spid="2">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animEffect transition="in" filter="fade">
                                      <p:cBhvr>
                                        <p:cTn id="33"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000" dirty="0"/>
              <a:t>AI Technology Stack Schematics</a:t>
            </a:r>
            <a:br>
              <a:rPr lang="en-US" sz="2000" dirty="0"/>
            </a:br>
            <a:r>
              <a:rPr lang="en-US" sz="1600" dirty="0">
                <a:latin typeface="Poppins" panose="00000500000000000000" pitchFamily="2" charset="0"/>
                <a:cs typeface="Poppins" panose="00000500000000000000" pitchFamily="2" charset="0"/>
              </a:rPr>
              <a:t>Software</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2" name="Google Shape;242;p36">
            <a:extLst>
              <a:ext uri="{FF2B5EF4-FFF2-40B4-BE49-F238E27FC236}">
                <a16:creationId xmlns:a16="http://schemas.microsoft.com/office/drawing/2014/main" id="{33EA4512-A9A3-AB4B-6CDE-849D94CEC237}"/>
              </a:ext>
            </a:extLst>
          </p:cNvPr>
          <p:cNvSpPr txBox="1">
            <a:spLocks noGrp="1"/>
          </p:cNvSpPr>
          <p:nvPr>
            <p:ph type="body" idx="1"/>
          </p:nvPr>
        </p:nvSpPr>
        <p:spPr>
          <a:xfrm>
            <a:off x="720000" y="1192160"/>
            <a:ext cx="7704000" cy="3716490"/>
          </a:xfrm>
          <a:prstGeom prst="rect">
            <a:avLst/>
          </a:prstGeom>
        </p:spPr>
        <p:txBody>
          <a:bodyPr spcFirstLastPara="1" wrap="square" lIns="91425" tIns="91425" rIns="91425" bIns="91425" anchor="t" anchorCtr="0">
            <a:noAutofit/>
          </a:bodyPr>
          <a:lstStyle/>
          <a:p>
            <a:pPr marL="323850" lvl="0" indent="-171450" algn="l" rtl="0">
              <a:spcBef>
                <a:spcPts val="1000"/>
              </a:spcBef>
              <a:spcAft>
                <a:spcPts val="0"/>
              </a:spcAft>
              <a:buSzPts val="1200"/>
              <a:buFont typeface="Arial" panose="020B0604020202020204" pitchFamily="34" charset="0"/>
              <a:buChar char="•"/>
            </a:pPr>
            <a:r>
              <a:rPr lang="en-US" dirty="0"/>
              <a:t>AI and Machine Learning Frameworks:</a:t>
            </a:r>
          </a:p>
          <a:p>
            <a:pPr marL="895350" lvl="1" indent="-285750">
              <a:lnSpc>
                <a:spcPct val="100000"/>
              </a:lnSpc>
              <a:spcBef>
                <a:spcPts val="1000"/>
              </a:spcBef>
              <a:buFont typeface="Courier New" panose="02070309020205020404" pitchFamily="49" charset="0"/>
              <a:buChar char="o"/>
            </a:pPr>
            <a:r>
              <a:rPr lang="en-US" sz="1200" dirty="0" err="1"/>
              <a:t>TensorFlow.js</a:t>
            </a:r>
            <a:r>
              <a:rPr lang="en-US" sz="1200" dirty="0"/>
              <a:t>: A JavaScript library for training and deploying machine learning models directly in the browser or on the device.</a:t>
            </a:r>
          </a:p>
          <a:p>
            <a:pPr marL="895350" lvl="1" indent="-285750">
              <a:lnSpc>
                <a:spcPct val="100000"/>
              </a:lnSpc>
              <a:spcBef>
                <a:spcPts val="1000"/>
              </a:spcBef>
              <a:buFont typeface="Courier New" panose="02070309020205020404" pitchFamily="49" charset="0"/>
              <a:buChar char="o"/>
            </a:pPr>
            <a:r>
              <a:rPr lang="en-US" sz="1200" dirty="0" err="1"/>
              <a:t>MobileNet</a:t>
            </a:r>
            <a:r>
              <a:rPr lang="en-US" sz="1200" dirty="0"/>
              <a:t>: A pre-trained deep learning model for image classification that can be used for object recognition in the lawn images.</a:t>
            </a:r>
          </a:p>
          <a:p>
            <a:pPr marL="895350" lvl="1" indent="-285750">
              <a:lnSpc>
                <a:spcPct val="100000"/>
              </a:lnSpc>
              <a:spcBef>
                <a:spcPts val="1000"/>
              </a:spcBef>
              <a:buFont typeface="Courier New" panose="02070309020205020404" pitchFamily="49" charset="0"/>
              <a:buChar char="o"/>
            </a:pPr>
            <a:r>
              <a:rPr lang="en-US" sz="1200" dirty="0" err="1"/>
              <a:t>OpenCV.js</a:t>
            </a:r>
            <a:r>
              <a:rPr lang="en-US" sz="1200" dirty="0"/>
              <a:t>: A JavaScript port of OpenCV, providing computer vision functionalities for image processing and analysis.</a:t>
            </a:r>
          </a:p>
          <a:p>
            <a:pPr marL="323850" indent="-171450">
              <a:spcBef>
                <a:spcPts val="1000"/>
              </a:spcBef>
              <a:buFont typeface="Arial" panose="020B0604020202020204" pitchFamily="34" charset="0"/>
              <a:buChar char="•"/>
            </a:pPr>
            <a:r>
              <a:rPr lang="en-US" dirty="0"/>
              <a:t>Weather Data APIs: Integration with weather data APIs (e.g., </a:t>
            </a:r>
            <a:r>
              <a:rPr lang="en-US" dirty="0" err="1"/>
              <a:t>OpenWeatherMap</a:t>
            </a:r>
            <a:r>
              <a:rPr lang="en-US" dirty="0"/>
              <a:t>, Weather API) for incorporating weather conditions into mowing schedules.</a:t>
            </a:r>
          </a:p>
          <a:p>
            <a:pPr marL="323850" indent="-171450">
              <a:spcBef>
                <a:spcPts val="1000"/>
              </a:spcBef>
              <a:buFont typeface="Arial" panose="020B0604020202020204" pitchFamily="34" charset="0"/>
              <a:buChar char="•"/>
            </a:pPr>
            <a:r>
              <a:rPr lang="en-US" dirty="0"/>
              <a:t>Visual Studio Code IDE: A popular lightweight IDE for web and mobile app development with support for React Native.</a:t>
            </a:r>
          </a:p>
        </p:txBody>
      </p:sp>
    </p:spTree>
    <p:custDataLst>
      <p:tags r:id="rId1"/>
    </p:custDataLst>
    <p:extLst>
      <p:ext uri="{BB962C8B-B14F-4D97-AF65-F5344CB8AC3E}">
        <p14:creationId xmlns:p14="http://schemas.microsoft.com/office/powerpoint/2010/main" val="3278980746"/>
      </p:ext>
    </p:extLst>
  </p:cSld>
  <p:clrMapOvr>
    <a:masterClrMapping/>
  </p:clrMapOvr>
  <mc:AlternateContent xmlns:mc="http://schemas.openxmlformats.org/markup-compatibility/2006" xmlns:p14="http://schemas.microsoft.com/office/powerpoint/2010/main">
    <mc:Choice Requires="p14">
      <p:transition p14:dur="0" advTm="32151"/>
    </mc:Choice>
    <mc:Fallback xmlns="">
      <p:transition advTm="321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fade">
                                      <p:cBhvr>
                                        <p:cTn id="26"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000" dirty="0"/>
              <a:t>AI Technology Stack Schematics</a:t>
            </a:r>
            <a:br>
              <a:rPr lang="en-US" sz="2000" dirty="0"/>
            </a:br>
            <a:r>
              <a:rPr lang="en-US" sz="1600" dirty="0">
                <a:latin typeface="Poppins" panose="00000500000000000000" pitchFamily="2" charset="0"/>
                <a:cs typeface="Poppins" panose="00000500000000000000" pitchFamily="2" charset="0"/>
              </a:rPr>
              <a:t>Data</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2" name="Google Shape;242;p36">
            <a:extLst>
              <a:ext uri="{FF2B5EF4-FFF2-40B4-BE49-F238E27FC236}">
                <a16:creationId xmlns:a16="http://schemas.microsoft.com/office/drawing/2014/main" id="{6775997B-25DB-2A4A-1972-FAA8A8D0FA8C}"/>
              </a:ext>
            </a:extLst>
          </p:cNvPr>
          <p:cNvSpPr txBox="1">
            <a:spLocks noGrp="1"/>
          </p:cNvSpPr>
          <p:nvPr>
            <p:ph type="body" idx="1"/>
          </p:nvPr>
        </p:nvSpPr>
        <p:spPr>
          <a:xfrm>
            <a:off x="720000" y="1192160"/>
            <a:ext cx="7704000" cy="3716490"/>
          </a:xfrm>
          <a:prstGeom prst="rect">
            <a:avLst/>
          </a:prstGeom>
        </p:spPr>
        <p:txBody>
          <a:bodyPr spcFirstLastPara="1" wrap="square" lIns="91425" tIns="91425" rIns="91425" bIns="91425" anchor="t" anchorCtr="0">
            <a:noAutofit/>
          </a:bodyPr>
          <a:lstStyle/>
          <a:p>
            <a:pPr marL="323850" lvl="0" indent="-171450" algn="l" rtl="0">
              <a:spcBef>
                <a:spcPts val="1000"/>
              </a:spcBef>
              <a:spcAft>
                <a:spcPts val="0"/>
              </a:spcAft>
              <a:buSzPts val="1200"/>
              <a:buFont typeface="Arial" panose="020B0604020202020204" pitchFamily="34" charset="0"/>
              <a:buChar char="•"/>
            </a:pPr>
            <a:r>
              <a:rPr lang="en-US" dirty="0"/>
              <a:t>User Data:</a:t>
            </a:r>
          </a:p>
          <a:p>
            <a:pPr marL="895350" lvl="1" indent="-285750">
              <a:lnSpc>
                <a:spcPct val="100000"/>
              </a:lnSpc>
              <a:spcBef>
                <a:spcPts val="1000"/>
              </a:spcBef>
              <a:buFont typeface="Courier New" panose="02070309020205020404" pitchFamily="49" charset="0"/>
              <a:buChar char="o"/>
            </a:pPr>
            <a:r>
              <a:rPr lang="en-US" sz="1200" dirty="0"/>
              <a:t>User Profiles: Data such as names, contact information, and preferences (e.g., mowing frequency, preferred dates) are collected during the user registration process.</a:t>
            </a:r>
          </a:p>
          <a:p>
            <a:pPr marL="895350" lvl="1" indent="-285750">
              <a:lnSpc>
                <a:spcPct val="100000"/>
              </a:lnSpc>
              <a:spcBef>
                <a:spcPts val="1000"/>
              </a:spcBef>
              <a:buFont typeface="Courier New" panose="02070309020205020404" pitchFamily="49" charset="0"/>
              <a:buChar char="o"/>
            </a:pPr>
            <a:r>
              <a:rPr lang="en-US" sz="1200" dirty="0"/>
              <a:t>Lawn Measurements: Users provide lawn dimensions either manually or using object recognition algorithms to measure the lawn area accurately.</a:t>
            </a:r>
          </a:p>
          <a:p>
            <a:pPr marL="895350" lvl="1" indent="-285750">
              <a:lnSpc>
                <a:spcPct val="100000"/>
              </a:lnSpc>
              <a:spcBef>
                <a:spcPts val="1000"/>
              </a:spcBef>
              <a:buFont typeface="Courier New" panose="02070309020205020404" pitchFamily="49" charset="0"/>
              <a:buChar char="o"/>
            </a:pPr>
            <a:r>
              <a:rPr lang="en-US" sz="1200" dirty="0"/>
              <a:t>Scheduling Data: Information about scheduled mowing sessions, including dates, times, and frequency, is collected to manage and organize the mowing service. </a:t>
            </a:r>
          </a:p>
          <a:p>
            <a:pPr marL="323850" indent="-171450">
              <a:spcBef>
                <a:spcPts val="1000"/>
              </a:spcBef>
              <a:buFont typeface="Arial" panose="020B0604020202020204" pitchFamily="34" charset="0"/>
              <a:buChar char="•"/>
            </a:pPr>
            <a:r>
              <a:rPr lang="en-US" dirty="0"/>
              <a:t>Data Collection:</a:t>
            </a:r>
          </a:p>
          <a:p>
            <a:pPr marL="895350" lvl="1" indent="-285750">
              <a:lnSpc>
                <a:spcPct val="100000"/>
              </a:lnSpc>
              <a:spcBef>
                <a:spcPts val="1000"/>
              </a:spcBef>
              <a:buFont typeface="Courier New" panose="02070309020205020404" pitchFamily="49" charset="0"/>
              <a:buChar char="o"/>
            </a:pPr>
            <a:r>
              <a:rPr lang="en-US" sz="1200" dirty="0"/>
              <a:t>User Input: Users enter their profile information, lawn measurements, and scheduling preferences directly into the app.</a:t>
            </a:r>
          </a:p>
          <a:p>
            <a:pPr marL="895350" lvl="1" indent="-285750">
              <a:lnSpc>
                <a:spcPct val="100000"/>
              </a:lnSpc>
              <a:spcBef>
                <a:spcPts val="1000"/>
              </a:spcBef>
              <a:buFont typeface="Courier New" panose="02070309020205020404" pitchFamily="49" charset="0"/>
              <a:buChar char="o"/>
            </a:pPr>
            <a:r>
              <a:rPr lang="en-US" sz="1200" dirty="0"/>
              <a:t>Object Recognition: If object recognition algorithms are used for lawn measurement, images of the lawn are captured either through the app’s camera.</a:t>
            </a:r>
          </a:p>
        </p:txBody>
      </p:sp>
    </p:spTree>
    <p:custDataLst>
      <p:tags r:id="rId1"/>
    </p:custDataLst>
    <p:extLst>
      <p:ext uri="{BB962C8B-B14F-4D97-AF65-F5344CB8AC3E}">
        <p14:creationId xmlns:p14="http://schemas.microsoft.com/office/powerpoint/2010/main" val="504444024"/>
      </p:ext>
    </p:extLst>
  </p:cSld>
  <p:clrMapOvr>
    <a:masterClrMapping/>
  </p:clrMapOvr>
  <mc:AlternateContent xmlns:mc="http://schemas.openxmlformats.org/markup-compatibility/2006" xmlns:p14="http://schemas.microsoft.com/office/powerpoint/2010/main">
    <mc:Choice Requires="p14">
      <p:transition p14:dur="0" advTm="29248"/>
    </mc:Choice>
    <mc:Fallback xmlns="">
      <p:transition advTm="2924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500"/>
                                        <p:tgtEl>
                                          <p:spTgt spid="2">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fade">
                                      <p:cBhvr>
                                        <p:cTn id="2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000" dirty="0"/>
              <a:t>AI Technology Stack Schematics</a:t>
            </a:r>
            <a:br>
              <a:rPr lang="en-US" sz="2000" dirty="0"/>
            </a:br>
            <a:r>
              <a:rPr lang="en-US" sz="1600" dirty="0">
                <a:latin typeface="Poppins" panose="00000500000000000000" pitchFamily="2" charset="0"/>
                <a:cs typeface="Poppins" panose="00000500000000000000" pitchFamily="2" charset="0"/>
              </a:rPr>
              <a:t>Data</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2" name="Google Shape;242;p36">
            <a:extLst>
              <a:ext uri="{FF2B5EF4-FFF2-40B4-BE49-F238E27FC236}">
                <a16:creationId xmlns:a16="http://schemas.microsoft.com/office/drawing/2014/main" id="{6775997B-25DB-2A4A-1972-FAA8A8D0FA8C}"/>
              </a:ext>
            </a:extLst>
          </p:cNvPr>
          <p:cNvSpPr txBox="1">
            <a:spLocks noGrp="1"/>
          </p:cNvSpPr>
          <p:nvPr>
            <p:ph type="body" idx="1"/>
          </p:nvPr>
        </p:nvSpPr>
        <p:spPr>
          <a:xfrm>
            <a:off x="720000" y="1192160"/>
            <a:ext cx="7704000" cy="3716490"/>
          </a:xfrm>
          <a:prstGeom prst="rect">
            <a:avLst/>
          </a:prstGeom>
        </p:spPr>
        <p:txBody>
          <a:bodyPr spcFirstLastPara="1" wrap="square" lIns="91425" tIns="91425" rIns="91425" bIns="91425" anchor="t" anchorCtr="0">
            <a:noAutofit/>
          </a:bodyPr>
          <a:lstStyle/>
          <a:p>
            <a:pPr marL="323850" lvl="0" indent="-171450" algn="l" rtl="0">
              <a:spcBef>
                <a:spcPts val="1000"/>
              </a:spcBef>
              <a:spcAft>
                <a:spcPts val="0"/>
              </a:spcAft>
              <a:buSzPts val="1200"/>
              <a:buFont typeface="Arial" panose="020B0604020202020204" pitchFamily="34" charset="0"/>
              <a:buChar char="•"/>
            </a:pPr>
            <a:r>
              <a:rPr lang="en-US" dirty="0"/>
              <a:t>Data Processing:</a:t>
            </a:r>
          </a:p>
          <a:p>
            <a:pPr marL="895350" lvl="1" indent="-285750">
              <a:lnSpc>
                <a:spcPct val="100000"/>
              </a:lnSpc>
              <a:spcBef>
                <a:spcPts val="1000"/>
              </a:spcBef>
              <a:buFont typeface="Courier New" panose="02070309020205020404" pitchFamily="49" charset="0"/>
              <a:buChar char="o"/>
            </a:pPr>
            <a:r>
              <a:rPr lang="en-US" sz="1200" dirty="0"/>
              <a:t>Image Processing: If object recognition is involved, the images captured by the app's camera or uploaded by the user are processed to detect and identify objects like trees, flowerbeds, or fences.</a:t>
            </a:r>
          </a:p>
          <a:p>
            <a:pPr marL="895350" lvl="1" indent="-285750">
              <a:lnSpc>
                <a:spcPct val="100000"/>
              </a:lnSpc>
              <a:spcBef>
                <a:spcPts val="1000"/>
              </a:spcBef>
              <a:buFont typeface="Courier New" panose="02070309020205020404" pitchFamily="49" charset="0"/>
              <a:buChar char="o"/>
            </a:pPr>
            <a:r>
              <a:rPr lang="en-US" sz="1200" dirty="0"/>
              <a:t>Data Validation: User input for scheduling preferences is validated to ensure consistency and adherence to specified constraints.</a:t>
            </a:r>
          </a:p>
          <a:p>
            <a:pPr marL="895350" lvl="1" indent="-285750">
              <a:lnSpc>
                <a:spcPct val="100000"/>
              </a:lnSpc>
              <a:spcBef>
                <a:spcPts val="1000"/>
              </a:spcBef>
              <a:buFont typeface="Courier New" panose="02070309020205020404" pitchFamily="49" charset="0"/>
              <a:buChar char="o"/>
            </a:pPr>
            <a:r>
              <a:rPr lang="en-US" sz="1200" dirty="0"/>
              <a:t>Weather Data Integration: If incorporating weather conditions, weather data from external APIs is retrieved and processed to determine optimal mowing schedules. </a:t>
            </a:r>
          </a:p>
          <a:p>
            <a:pPr marL="323850" indent="-171450" algn="l">
              <a:spcBef>
                <a:spcPts val="1000"/>
              </a:spcBef>
              <a:buFont typeface="Arial" panose="020B0604020202020204" pitchFamily="34" charset="0"/>
              <a:buChar char="•"/>
            </a:pPr>
            <a:r>
              <a:rPr lang="en-US" dirty="0"/>
              <a:t>Data Storage:</a:t>
            </a:r>
          </a:p>
          <a:p>
            <a:pPr marL="895350" lvl="1" indent="-285750">
              <a:lnSpc>
                <a:spcPct val="100000"/>
              </a:lnSpc>
              <a:spcBef>
                <a:spcPts val="1000"/>
              </a:spcBef>
              <a:buFont typeface="Courier New" panose="02070309020205020404" pitchFamily="49" charset="0"/>
              <a:buChar char="o"/>
            </a:pPr>
            <a:r>
              <a:rPr lang="en-US" sz="1200" dirty="0"/>
              <a:t>User data (including profile information and scheduling preferences), lawn images, and information about scheduled mowing sessions and completed sessions (for efficient retrieval and management) will be stored in Amazon S3 cloud storage.</a:t>
            </a:r>
          </a:p>
          <a:p>
            <a:pPr marL="895350" lvl="1" indent="-285750">
              <a:lnSpc>
                <a:spcPct val="100000"/>
              </a:lnSpc>
              <a:spcBef>
                <a:spcPts val="1000"/>
              </a:spcBef>
              <a:buFont typeface="Courier New" panose="02070309020205020404" pitchFamily="49" charset="0"/>
              <a:buChar char="o"/>
            </a:pPr>
            <a:r>
              <a:rPr lang="en-US" sz="1200" dirty="0"/>
              <a:t>Analytics Data: App usage and performance data, such as user interactions and errors, will be collected and stored for analysis and improvement.</a:t>
            </a:r>
          </a:p>
          <a:p>
            <a:pPr marL="609600" lvl="1" indent="0" algn="ctr">
              <a:lnSpc>
                <a:spcPct val="100000"/>
              </a:lnSpc>
              <a:spcBef>
                <a:spcPts val="1000"/>
              </a:spcBef>
              <a:buNone/>
            </a:pPr>
            <a:r>
              <a:rPr lang="en-US" sz="1200" b="1" i="1" dirty="0">
                <a:latin typeface="Lato" panose="020F0502020204030203" pitchFamily="34" charset="0"/>
                <a:ea typeface="Lato" panose="020F0502020204030203" pitchFamily="34" charset="0"/>
                <a:cs typeface="Lato" panose="020F0502020204030203" pitchFamily="34" charset="0"/>
              </a:rPr>
              <a:t>(Additional Data Security and Privacy info are included below in the Notes section)</a:t>
            </a:r>
          </a:p>
          <a:p>
            <a:pPr marL="609600" lvl="1" indent="0">
              <a:lnSpc>
                <a:spcPct val="100000"/>
              </a:lnSpc>
              <a:spcBef>
                <a:spcPts val="1000"/>
              </a:spcBef>
              <a:buNone/>
            </a:pPr>
            <a:endParaRPr lang="en-US" sz="1200" dirty="0"/>
          </a:p>
        </p:txBody>
      </p:sp>
    </p:spTree>
    <p:custDataLst>
      <p:tags r:id="rId1"/>
    </p:custDataLst>
    <p:extLst>
      <p:ext uri="{BB962C8B-B14F-4D97-AF65-F5344CB8AC3E}">
        <p14:creationId xmlns:p14="http://schemas.microsoft.com/office/powerpoint/2010/main" val="30878300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000" dirty="0"/>
              <a:t>AI Technology Stack Schematics</a:t>
            </a:r>
            <a:br>
              <a:rPr lang="en-US" sz="2000" dirty="0"/>
            </a:br>
            <a:r>
              <a:rPr lang="en-US" sz="1600" dirty="0">
                <a:latin typeface="Poppins" panose="00000500000000000000" pitchFamily="2" charset="0"/>
                <a:cs typeface="Poppins" panose="00000500000000000000" pitchFamily="2" charset="0"/>
              </a:rPr>
              <a:t>Algorithms</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2" name="Google Shape;242;p36">
            <a:extLst>
              <a:ext uri="{FF2B5EF4-FFF2-40B4-BE49-F238E27FC236}">
                <a16:creationId xmlns:a16="http://schemas.microsoft.com/office/drawing/2014/main" id="{FFD26685-4B20-0B0B-AF9D-0B5693161E01}"/>
              </a:ext>
            </a:extLst>
          </p:cNvPr>
          <p:cNvSpPr txBox="1">
            <a:spLocks noGrp="1"/>
          </p:cNvSpPr>
          <p:nvPr>
            <p:ph type="body" idx="1"/>
          </p:nvPr>
        </p:nvSpPr>
        <p:spPr>
          <a:xfrm>
            <a:off x="720000" y="1192160"/>
            <a:ext cx="7704000" cy="3716490"/>
          </a:xfrm>
          <a:prstGeom prst="rect">
            <a:avLst/>
          </a:prstGeom>
        </p:spPr>
        <p:txBody>
          <a:bodyPr spcFirstLastPara="1" wrap="square" lIns="91425" tIns="91425" rIns="91425" bIns="91425" anchor="t" anchorCtr="0">
            <a:noAutofit/>
          </a:bodyPr>
          <a:lstStyle/>
          <a:p>
            <a:pPr marL="323850" lvl="0" indent="-171450" algn="l" rtl="0">
              <a:spcBef>
                <a:spcPts val="1000"/>
              </a:spcBef>
              <a:spcAft>
                <a:spcPts val="0"/>
              </a:spcAft>
              <a:buSzPts val="1200"/>
              <a:buFont typeface="Arial" panose="020B0604020202020204" pitchFamily="34" charset="0"/>
              <a:buChar char="•"/>
            </a:pPr>
            <a:r>
              <a:rPr lang="en-US" dirty="0"/>
              <a:t>Object Recognition:</a:t>
            </a:r>
          </a:p>
          <a:p>
            <a:pPr marL="895350" lvl="1" indent="-285750">
              <a:lnSpc>
                <a:spcPct val="100000"/>
              </a:lnSpc>
              <a:spcBef>
                <a:spcPts val="1000"/>
              </a:spcBef>
              <a:buFont typeface="Courier New" panose="02070309020205020404" pitchFamily="49" charset="0"/>
              <a:buChar char="o"/>
            </a:pPr>
            <a:r>
              <a:rPr lang="en-US" sz="1200" dirty="0" err="1"/>
              <a:t>MobileNet</a:t>
            </a:r>
            <a:r>
              <a:rPr lang="en-US" sz="1200" dirty="0"/>
              <a:t>: </a:t>
            </a:r>
            <a:r>
              <a:rPr lang="en-US" sz="1200" dirty="0" err="1"/>
              <a:t>MobileNet</a:t>
            </a:r>
            <a:r>
              <a:rPr lang="en-US" sz="1200" dirty="0"/>
              <a:t> is a lightweight convolutional neural network (CNN) architecture specifically designed for mobile and embedded vision applications. It is efficient and suitable for real-time object recognition tasks.</a:t>
            </a:r>
          </a:p>
          <a:p>
            <a:pPr marL="895350" lvl="1" indent="-285750">
              <a:lnSpc>
                <a:spcPct val="100000"/>
              </a:lnSpc>
              <a:spcBef>
                <a:spcPts val="1000"/>
              </a:spcBef>
              <a:buFont typeface="Courier New" panose="02070309020205020404" pitchFamily="49" charset="0"/>
              <a:buChar char="o"/>
            </a:pPr>
            <a:r>
              <a:rPr lang="en-US" sz="1200" dirty="0"/>
              <a:t>TensorFlow: TensorFlow is an open-source machine learning framework that can be used to train and deploy deep learning models, including </a:t>
            </a:r>
            <a:r>
              <a:rPr lang="en-US" sz="1200" dirty="0" err="1"/>
              <a:t>MobileNet</a:t>
            </a:r>
            <a:r>
              <a:rPr lang="en-US" sz="1200" dirty="0"/>
              <a:t>. </a:t>
            </a:r>
          </a:p>
          <a:p>
            <a:pPr marL="323850" indent="-171450" algn="l">
              <a:spcBef>
                <a:spcPts val="1000"/>
              </a:spcBef>
              <a:buFont typeface="Arial" panose="020B0604020202020204" pitchFamily="34" charset="0"/>
              <a:buChar char="•"/>
            </a:pPr>
            <a:r>
              <a:rPr lang="en-US" dirty="0"/>
              <a:t>Training Process:</a:t>
            </a:r>
          </a:p>
          <a:p>
            <a:pPr marL="895350" lvl="1" indent="-285750">
              <a:lnSpc>
                <a:spcPct val="100000"/>
              </a:lnSpc>
              <a:spcBef>
                <a:spcPts val="1000"/>
              </a:spcBef>
              <a:buFont typeface="Courier New" panose="02070309020205020404" pitchFamily="49" charset="0"/>
              <a:buChar char="o"/>
            </a:pPr>
            <a:r>
              <a:rPr lang="en-US" sz="1200" dirty="0"/>
              <a:t>Dataset Preparation: Collect a labeled dataset of lawn images containing various objects like trees, flowerbeds, fences, and obstacles, along with their corresponding labels.</a:t>
            </a:r>
          </a:p>
          <a:p>
            <a:pPr marL="895350" lvl="1" indent="-285750">
              <a:lnSpc>
                <a:spcPct val="100000"/>
              </a:lnSpc>
              <a:spcBef>
                <a:spcPts val="1000"/>
              </a:spcBef>
              <a:buFont typeface="Courier New" panose="02070309020205020404" pitchFamily="49" charset="0"/>
              <a:buChar char="o"/>
            </a:pPr>
            <a:r>
              <a:rPr lang="en-US" sz="1200" dirty="0"/>
              <a:t>Model Training: Utilize Amazon </a:t>
            </a:r>
            <a:r>
              <a:rPr lang="en-US" sz="1200" dirty="0" err="1"/>
              <a:t>SageMaker's</a:t>
            </a:r>
            <a:r>
              <a:rPr lang="en-US" sz="1200" dirty="0"/>
              <a:t> training capabilities with TensorFlow to train the </a:t>
            </a:r>
            <a:r>
              <a:rPr lang="en-US" sz="1200" dirty="0" err="1"/>
              <a:t>MobileNet</a:t>
            </a:r>
            <a:r>
              <a:rPr lang="en-US" sz="1200" dirty="0"/>
              <a:t> model on the lawn-specific dataset. This involves feeding the labeled images into the model, adjusting the model's internal parameters (weights and biases) through an optimization process, and iterating to improve its accuracy.</a:t>
            </a:r>
          </a:p>
        </p:txBody>
      </p:sp>
    </p:spTree>
    <p:custDataLst>
      <p:tags r:id="rId1"/>
    </p:custDataLst>
    <p:extLst>
      <p:ext uri="{BB962C8B-B14F-4D97-AF65-F5344CB8AC3E}">
        <p14:creationId xmlns:p14="http://schemas.microsoft.com/office/powerpoint/2010/main" val="3688563369"/>
      </p:ext>
    </p:extLst>
  </p:cSld>
  <p:clrMapOvr>
    <a:masterClrMapping/>
  </p:clrMapOvr>
  <mc:AlternateContent xmlns:mc="http://schemas.openxmlformats.org/markup-compatibility/2006" xmlns:p14="http://schemas.microsoft.com/office/powerpoint/2010/main">
    <mc:Choice Requires="p14">
      <p:transition p14:dur="0" advTm="28331"/>
    </mc:Choice>
    <mc:Fallback xmlns="">
      <p:transition advTm="283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pic>
        <p:nvPicPr>
          <p:cNvPr id="312" name="Google Shape;312;p38"/>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5" name="Google Shape;193;p30">
            <a:extLst>
              <a:ext uri="{FF2B5EF4-FFF2-40B4-BE49-F238E27FC236}">
                <a16:creationId xmlns:a16="http://schemas.microsoft.com/office/drawing/2014/main" id="{4A8623AA-A605-45EC-A30D-C0946949EF55}"/>
              </a:ext>
            </a:extLst>
          </p:cNvPr>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000" dirty="0"/>
              <a:t>Low-Fidelity Prototype</a:t>
            </a:r>
            <a:br>
              <a:rPr lang="en-US" sz="2000" dirty="0"/>
            </a:br>
            <a:r>
              <a:rPr lang="en-US" sz="1600" dirty="0">
                <a:latin typeface="Poppins" panose="00000500000000000000" pitchFamily="2" charset="0"/>
                <a:cs typeface="Poppins" panose="00000500000000000000" pitchFamily="2" charset="0"/>
              </a:rPr>
              <a:t>Wireframe</a:t>
            </a:r>
            <a:endParaRPr sz="2400" dirty="0">
              <a:latin typeface="Poppins" panose="00000500000000000000" pitchFamily="2" charset="0"/>
              <a:cs typeface="Poppins" panose="00000500000000000000" pitchFamily="2" charset="0"/>
            </a:endParaRPr>
          </a:p>
        </p:txBody>
      </p:sp>
      <p:grpSp>
        <p:nvGrpSpPr>
          <p:cNvPr id="15" name="Group 14">
            <a:extLst>
              <a:ext uri="{FF2B5EF4-FFF2-40B4-BE49-F238E27FC236}">
                <a16:creationId xmlns:a16="http://schemas.microsoft.com/office/drawing/2014/main" id="{776FC8E8-E2EC-46E3-2B0A-C63CFB4DC693}"/>
              </a:ext>
            </a:extLst>
          </p:cNvPr>
          <p:cNvGrpSpPr/>
          <p:nvPr/>
        </p:nvGrpSpPr>
        <p:grpSpPr>
          <a:xfrm>
            <a:off x="967133" y="1239497"/>
            <a:ext cx="1600200" cy="3675374"/>
            <a:chOff x="967133" y="1239497"/>
            <a:chExt cx="1600200" cy="3675374"/>
          </a:xfrm>
        </p:grpSpPr>
        <p:sp>
          <p:nvSpPr>
            <p:cNvPr id="294" name="Google Shape;294;p38"/>
            <p:cNvSpPr txBox="1"/>
            <p:nvPr/>
          </p:nvSpPr>
          <p:spPr>
            <a:xfrm>
              <a:off x="1071271" y="1239497"/>
              <a:ext cx="1391924" cy="40007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i="1" dirty="0">
                  <a:latin typeface="Lato"/>
                  <a:ea typeface="Lato"/>
                  <a:cs typeface="Lato"/>
                  <a:sym typeface="Lato"/>
                </a:rPr>
                <a:t>Landing Page</a:t>
              </a:r>
              <a:endParaRPr b="1" i="1" dirty="0">
                <a:latin typeface="Lato"/>
                <a:ea typeface="Lato"/>
                <a:cs typeface="Lato"/>
                <a:sym typeface="Lato"/>
              </a:endParaRPr>
            </a:p>
          </p:txBody>
        </p:sp>
        <p:grpSp>
          <p:nvGrpSpPr>
            <p:cNvPr id="3" name="Group 2">
              <a:extLst>
                <a:ext uri="{FF2B5EF4-FFF2-40B4-BE49-F238E27FC236}">
                  <a16:creationId xmlns:a16="http://schemas.microsoft.com/office/drawing/2014/main" id="{D93C0D11-FF53-1940-F6E3-C4AF2DF0379E}"/>
                </a:ext>
              </a:extLst>
            </p:cNvPr>
            <p:cNvGrpSpPr/>
            <p:nvPr/>
          </p:nvGrpSpPr>
          <p:grpSpPr>
            <a:xfrm>
              <a:off x="967133" y="1650971"/>
              <a:ext cx="1600200" cy="3263900"/>
              <a:chOff x="967133" y="1650971"/>
              <a:chExt cx="1600200" cy="3263900"/>
            </a:xfrm>
          </p:grpSpPr>
          <p:pic>
            <p:nvPicPr>
              <p:cNvPr id="4" name="Picture 3" descr="A green and white sign with text&#10;&#10;Description automatically generated">
                <a:extLst>
                  <a:ext uri="{FF2B5EF4-FFF2-40B4-BE49-F238E27FC236}">
                    <a16:creationId xmlns:a16="http://schemas.microsoft.com/office/drawing/2014/main" id="{D4E5CC71-F39C-26FA-82F6-3F82D7C491F5}"/>
                  </a:ext>
                </a:extLst>
              </p:cNvPr>
              <p:cNvPicPr>
                <a:picLocks noChangeAspect="1"/>
              </p:cNvPicPr>
              <p:nvPr/>
            </p:nvPicPr>
            <p:blipFill>
              <a:blip r:embed="rId5"/>
              <a:stretch>
                <a:fillRect/>
              </a:stretch>
            </p:blipFill>
            <p:spPr>
              <a:xfrm>
                <a:off x="967133" y="1650971"/>
                <a:ext cx="1600200" cy="3263900"/>
              </a:xfrm>
              <a:prstGeom prst="rect">
                <a:avLst/>
              </a:prstGeom>
            </p:spPr>
          </p:pic>
          <p:sp>
            <p:nvSpPr>
              <p:cNvPr id="2" name="Google Shape;313;p38">
                <a:extLst>
                  <a:ext uri="{FF2B5EF4-FFF2-40B4-BE49-F238E27FC236}">
                    <a16:creationId xmlns:a16="http://schemas.microsoft.com/office/drawing/2014/main" id="{C342E3D3-01EC-5022-7D92-6F776753A1F3}"/>
                  </a:ext>
                </a:extLst>
              </p:cNvPr>
              <p:cNvSpPr/>
              <p:nvPr/>
            </p:nvSpPr>
            <p:spPr>
              <a:xfrm>
                <a:off x="1102515" y="4443113"/>
                <a:ext cx="613570" cy="213456"/>
              </a:xfrm>
              <a:prstGeom prst="flowChartTerminator">
                <a:avLst/>
              </a:prstGeom>
              <a:solidFill>
                <a:srgbClr val="38761D"/>
              </a:solidFill>
              <a:ln w="9525" cap="flat" cmpd="sng">
                <a:noFill/>
                <a:prstDash val="solid"/>
                <a:round/>
                <a:headEnd type="none" w="sm" len="sm"/>
                <a:tailEnd type="none" w="sm" len="sm"/>
              </a:ln>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800" dirty="0">
                    <a:solidFill>
                      <a:schemeClr val="lt1"/>
                    </a:solidFill>
                  </a:rPr>
                  <a:t>Sign In</a:t>
                </a:r>
                <a:endParaRPr sz="800" dirty="0">
                  <a:solidFill>
                    <a:schemeClr val="lt1"/>
                  </a:solidFill>
                </a:endParaRPr>
              </a:p>
            </p:txBody>
          </p:sp>
          <p:sp>
            <p:nvSpPr>
              <p:cNvPr id="7" name="Google Shape;313;p38">
                <a:extLst>
                  <a:ext uri="{FF2B5EF4-FFF2-40B4-BE49-F238E27FC236}">
                    <a16:creationId xmlns:a16="http://schemas.microsoft.com/office/drawing/2014/main" id="{946BB06B-BD8C-B125-4AD9-A68F2114D514}"/>
                  </a:ext>
                </a:extLst>
              </p:cNvPr>
              <p:cNvSpPr/>
              <p:nvPr/>
            </p:nvSpPr>
            <p:spPr>
              <a:xfrm>
                <a:off x="1776020" y="4443113"/>
                <a:ext cx="617968" cy="213456"/>
              </a:xfrm>
              <a:prstGeom prst="flowChartTerminator">
                <a:avLst/>
              </a:prstGeom>
              <a:solidFill>
                <a:schemeClr val="bg1"/>
              </a:solidFill>
              <a:ln w="9525" cap="flat" cmpd="sng">
                <a:solidFill>
                  <a:srgbClr val="006600"/>
                </a:solidFill>
                <a:prstDash val="solid"/>
                <a:round/>
                <a:headEnd type="none" w="sm" len="sm"/>
                <a:tailEnd type="none" w="sm" len="sm"/>
              </a:ln>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800" dirty="0">
                    <a:solidFill>
                      <a:srgbClr val="006600"/>
                    </a:solidFill>
                  </a:rPr>
                  <a:t>Sign Up</a:t>
                </a:r>
                <a:endParaRPr sz="800" dirty="0">
                  <a:solidFill>
                    <a:srgbClr val="006600"/>
                  </a:solidFill>
                </a:endParaRPr>
              </a:p>
            </p:txBody>
          </p:sp>
        </p:grpSp>
      </p:grpSp>
      <p:grpSp>
        <p:nvGrpSpPr>
          <p:cNvPr id="13" name="Group 12">
            <a:extLst>
              <a:ext uri="{FF2B5EF4-FFF2-40B4-BE49-F238E27FC236}">
                <a16:creationId xmlns:a16="http://schemas.microsoft.com/office/drawing/2014/main" id="{8A631F47-ECD0-611F-D1D2-DE88C6C6A060}"/>
              </a:ext>
            </a:extLst>
          </p:cNvPr>
          <p:cNvGrpSpPr/>
          <p:nvPr/>
        </p:nvGrpSpPr>
        <p:grpSpPr>
          <a:xfrm>
            <a:off x="1409300" y="1241739"/>
            <a:ext cx="3900516" cy="3820118"/>
            <a:chOff x="1409300" y="1241739"/>
            <a:chExt cx="3900516" cy="3820118"/>
          </a:xfrm>
        </p:grpSpPr>
        <p:sp>
          <p:nvSpPr>
            <p:cNvPr id="293" name="Google Shape;293;p38"/>
            <p:cNvSpPr txBox="1"/>
            <p:nvPr/>
          </p:nvSpPr>
          <p:spPr>
            <a:xfrm>
              <a:off x="3789219" y="1241739"/>
              <a:ext cx="1391924" cy="40007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i="1" dirty="0">
                  <a:latin typeface="Lato"/>
                  <a:ea typeface="Lato"/>
                  <a:cs typeface="Lato"/>
                  <a:sym typeface="Lato"/>
                </a:rPr>
                <a:t>Sign In</a:t>
              </a:r>
            </a:p>
          </p:txBody>
        </p:sp>
        <p:grpSp>
          <p:nvGrpSpPr>
            <p:cNvPr id="43" name="Group 42">
              <a:extLst>
                <a:ext uri="{FF2B5EF4-FFF2-40B4-BE49-F238E27FC236}">
                  <a16:creationId xmlns:a16="http://schemas.microsoft.com/office/drawing/2014/main" id="{CED035DC-E10F-55B7-39B8-4FAF56E31623}"/>
                </a:ext>
              </a:extLst>
            </p:cNvPr>
            <p:cNvGrpSpPr/>
            <p:nvPr/>
          </p:nvGrpSpPr>
          <p:grpSpPr>
            <a:xfrm>
              <a:off x="3709931" y="1637937"/>
              <a:ext cx="1599885" cy="3251961"/>
              <a:chOff x="3872680" y="1837888"/>
              <a:chExt cx="1599885" cy="3251961"/>
            </a:xfrm>
          </p:grpSpPr>
          <p:pic>
            <p:nvPicPr>
              <p:cNvPr id="295" name="Google Shape;295;p38"/>
              <p:cNvPicPr preferRelativeResize="0"/>
              <p:nvPr/>
            </p:nvPicPr>
            <p:blipFill>
              <a:blip r:embed="rId6">
                <a:alphaModFix/>
              </a:blip>
              <a:stretch>
                <a:fillRect/>
              </a:stretch>
            </p:blipFill>
            <p:spPr>
              <a:xfrm>
                <a:off x="3872680" y="1837888"/>
                <a:ext cx="1599885" cy="3251961"/>
              </a:xfrm>
              <a:prstGeom prst="rect">
                <a:avLst/>
              </a:prstGeom>
              <a:noFill/>
              <a:ln>
                <a:noFill/>
              </a:ln>
            </p:spPr>
          </p:pic>
          <p:sp>
            <p:nvSpPr>
              <p:cNvPr id="296" name="Google Shape;296;p38"/>
              <p:cNvSpPr/>
              <p:nvPr/>
            </p:nvSpPr>
            <p:spPr>
              <a:xfrm>
                <a:off x="4001938" y="2163737"/>
                <a:ext cx="1347167" cy="2689433"/>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0" name="Group 39">
                <a:extLst>
                  <a:ext uri="{FF2B5EF4-FFF2-40B4-BE49-F238E27FC236}">
                    <a16:creationId xmlns:a16="http://schemas.microsoft.com/office/drawing/2014/main" id="{72BB3F72-D225-CE39-0916-068BD1DD6388}"/>
                  </a:ext>
                </a:extLst>
              </p:cNvPr>
              <p:cNvGrpSpPr/>
              <p:nvPr/>
            </p:nvGrpSpPr>
            <p:grpSpPr>
              <a:xfrm>
                <a:off x="3951968" y="2172902"/>
                <a:ext cx="1428000" cy="1963301"/>
                <a:chOff x="3767925" y="1991659"/>
                <a:chExt cx="1428000" cy="1963301"/>
              </a:xfrm>
            </p:grpSpPr>
            <p:sp>
              <p:nvSpPr>
                <p:cNvPr id="9" name="Google Shape;313;p38">
                  <a:extLst>
                    <a:ext uri="{FF2B5EF4-FFF2-40B4-BE49-F238E27FC236}">
                      <a16:creationId xmlns:a16="http://schemas.microsoft.com/office/drawing/2014/main" id="{5584B184-0A4F-FEA6-9FB0-82A7C3C5DF81}"/>
                    </a:ext>
                  </a:extLst>
                </p:cNvPr>
                <p:cNvSpPr/>
                <p:nvPr/>
              </p:nvSpPr>
              <p:spPr>
                <a:xfrm>
                  <a:off x="3849155" y="3386067"/>
                  <a:ext cx="1259172" cy="270324"/>
                </a:xfrm>
                <a:prstGeom prst="flowChartTerminator">
                  <a:avLst/>
                </a:prstGeom>
                <a:solidFill>
                  <a:srgbClr val="38761D"/>
                </a:solidFill>
                <a:ln w="9525" cap="flat" cmpd="sng">
                  <a:noFill/>
                  <a:prstDash val="solid"/>
                  <a:round/>
                  <a:headEnd type="none" w="sm" len="sm"/>
                  <a:tailEnd type="none" w="sm" len="sm"/>
                </a:ln>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900" dirty="0">
                      <a:solidFill>
                        <a:schemeClr val="lt1"/>
                      </a:solidFill>
                    </a:rPr>
                    <a:t>Sign In</a:t>
                  </a:r>
                  <a:endParaRPr sz="900" dirty="0">
                    <a:solidFill>
                      <a:schemeClr val="lt1"/>
                    </a:solidFill>
                  </a:endParaRPr>
                </a:p>
              </p:txBody>
            </p:sp>
            <p:sp>
              <p:nvSpPr>
                <p:cNvPr id="10" name="Google Shape;300;p38">
                  <a:extLst>
                    <a:ext uri="{FF2B5EF4-FFF2-40B4-BE49-F238E27FC236}">
                      <a16:creationId xmlns:a16="http://schemas.microsoft.com/office/drawing/2014/main" id="{8381E5AC-CDA2-4E70-8788-B0F31856478E}"/>
                    </a:ext>
                  </a:extLst>
                </p:cNvPr>
                <p:cNvSpPr txBox="1"/>
                <p:nvPr/>
              </p:nvSpPr>
              <p:spPr>
                <a:xfrm>
                  <a:off x="3855523" y="3662603"/>
                  <a:ext cx="1259171" cy="29235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dirty="0">
                      <a:highlight>
                        <a:schemeClr val="lt1"/>
                      </a:highlight>
                      <a:latin typeface="Lato"/>
                      <a:ea typeface="Lato"/>
                      <a:cs typeface="Lato"/>
                      <a:sym typeface="Lato"/>
                    </a:rPr>
                    <a:t>Forgot Password? </a:t>
                  </a:r>
                  <a:r>
                    <a:rPr lang="en" sz="700" b="1" u="sng" dirty="0">
                      <a:highlight>
                        <a:schemeClr val="lt1"/>
                      </a:highlight>
                      <a:latin typeface="Lato"/>
                      <a:ea typeface="Lato"/>
                      <a:cs typeface="Lato"/>
                      <a:sym typeface="Lato"/>
                    </a:rPr>
                    <a:t>Sign Up</a:t>
                  </a:r>
                  <a:r>
                    <a:rPr lang="en" sz="700" b="1" dirty="0">
                      <a:highlight>
                        <a:schemeClr val="lt1"/>
                      </a:highlight>
                      <a:latin typeface="Lato"/>
                      <a:ea typeface="Lato"/>
                      <a:cs typeface="Lato"/>
                      <a:sym typeface="Lato"/>
                    </a:rPr>
                    <a:t> </a:t>
                  </a:r>
                  <a:endParaRPr sz="700" b="1" dirty="0">
                    <a:highlight>
                      <a:schemeClr val="lt1"/>
                    </a:highlight>
                    <a:latin typeface="Lato"/>
                    <a:ea typeface="Lato"/>
                    <a:cs typeface="Lato"/>
                    <a:sym typeface="Lato"/>
                  </a:endParaRPr>
                </a:p>
              </p:txBody>
            </p:sp>
            <p:grpSp>
              <p:nvGrpSpPr>
                <p:cNvPr id="29" name="Group 28">
                  <a:extLst>
                    <a:ext uri="{FF2B5EF4-FFF2-40B4-BE49-F238E27FC236}">
                      <a16:creationId xmlns:a16="http://schemas.microsoft.com/office/drawing/2014/main" id="{AC314915-B724-B0D1-E103-F925A8756CD4}"/>
                    </a:ext>
                  </a:extLst>
                </p:cNvPr>
                <p:cNvGrpSpPr/>
                <p:nvPr/>
              </p:nvGrpSpPr>
              <p:grpSpPr>
                <a:xfrm>
                  <a:off x="3849156" y="2414766"/>
                  <a:ext cx="1259171" cy="379919"/>
                  <a:chOff x="3789148" y="2063156"/>
                  <a:chExt cx="1259171" cy="379919"/>
                </a:xfrm>
              </p:grpSpPr>
              <p:sp>
                <p:nvSpPr>
                  <p:cNvPr id="11" name="Google Shape;300;p38">
                    <a:extLst>
                      <a:ext uri="{FF2B5EF4-FFF2-40B4-BE49-F238E27FC236}">
                        <a16:creationId xmlns:a16="http://schemas.microsoft.com/office/drawing/2014/main" id="{E3654A23-9F72-FB60-A554-0D4370A4DC91}"/>
                      </a:ext>
                    </a:extLst>
                  </p:cNvPr>
                  <p:cNvSpPr txBox="1"/>
                  <p:nvPr/>
                </p:nvSpPr>
                <p:spPr>
                  <a:xfrm>
                    <a:off x="3789148" y="2063156"/>
                    <a:ext cx="1259171" cy="26158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 dirty="0">
                        <a:highlight>
                          <a:schemeClr val="lt1"/>
                        </a:highlight>
                        <a:latin typeface="Lato"/>
                        <a:ea typeface="Lato"/>
                        <a:cs typeface="Lato"/>
                        <a:sym typeface="Lato"/>
                      </a:rPr>
                      <a:t>Email*</a:t>
                    </a:r>
                    <a:endParaRPr sz="500" b="1" dirty="0">
                      <a:highlight>
                        <a:schemeClr val="lt1"/>
                      </a:highlight>
                      <a:latin typeface="Lato"/>
                      <a:ea typeface="Lato"/>
                      <a:cs typeface="Lato"/>
                      <a:sym typeface="Lato"/>
                    </a:endParaRPr>
                  </a:p>
                </p:txBody>
              </p:sp>
              <p:grpSp>
                <p:nvGrpSpPr>
                  <p:cNvPr id="28" name="Group 27">
                    <a:extLst>
                      <a:ext uri="{FF2B5EF4-FFF2-40B4-BE49-F238E27FC236}">
                        <a16:creationId xmlns:a16="http://schemas.microsoft.com/office/drawing/2014/main" id="{AF27E6DD-959B-66C0-76ED-A3084B7BC884}"/>
                      </a:ext>
                    </a:extLst>
                  </p:cNvPr>
                  <p:cNvGrpSpPr/>
                  <p:nvPr/>
                </p:nvGrpSpPr>
                <p:grpSpPr>
                  <a:xfrm>
                    <a:off x="3789148" y="2150718"/>
                    <a:ext cx="1259171" cy="292357"/>
                    <a:chOff x="3781811" y="2405397"/>
                    <a:chExt cx="1259171" cy="292357"/>
                  </a:xfrm>
                </p:grpSpPr>
                <p:sp>
                  <p:nvSpPr>
                    <p:cNvPr id="12" name="Google Shape;300;p38">
                      <a:extLst>
                        <a:ext uri="{FF2B5EF4-FFF2-40B4-BE49-F238E27FC236}">
                          <a16:creationId xmlns:a16="http://schemas.microsoft.com/office/drawing/2014/main" id="{8A7D9F32-EB8D-9480-2A60-A27B95168032}"/>
                        </a:ext>
                      </a:extLst>
                    </p:cNvPr>
                    <p:cNvSpPr txBox="1"/>
                    <p:nvPr/>
                  </p:nvSpPr>
                  <p:spPr>
                    <a:xfrm>
                      <a:off x="3781811" y="2405397"/>
                      <a:ext cx="1259171" cy="29235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dirty="0" err="1">
                          <a:highlight>
                            <a:schemeClr val="lt1"/>
                          </a:highlight>
                          <a:latin typeface="Lato"/>
                          <a:ea typeface="Lato"/>
                          <a:cs typeface="Lato"/>
                          <a:sym typeface="Lato"/>
                        </a:rPr>
                        <a:t>johnsmith@gmail.com</a:t>
                      </a:r>
                      <a:endParaRPr sz="700" b="1" dirty="0">
                        <a:highlight>
                          <a:schemeClr val="lt1"/>
                        </a:highlight>
                        <a:latin typeface="Lato"/>
                        <a:ea typeface="Lato"/>
                        <a:cs typeface="Lato"/>
                        <a:sym typeface="Lato"/>
                      </a:endParaRPr>
                    </a:p>
                  </p:txBody>
                </p:sp>
                <p:cxnSp>
                  <p:nvCxnSpPr>
                    <p:cNvPr id="14" name="Straight Connector 13">
                      <a:extLst>
                        <a:ext uri="{FF2B5EF4-FFF2-40B4-BE49-F238E27FC236}">
                          <a16:creationId xmlns:a16="http://schemas.microsoft.com/office/drawing/2014/main" id="{FA58CE5E-2A58-A757-4A8D-E0C80D1765BF}"/>
                        </a:ext>
                      </a:extLst>
                    </p:cNvPr>
                    <p:cNvCxnSpPr>
                      <a:cxnSpLocks/>
                    </p:cNvCxnSpPr>
                    <p:nvPr/>
                  </p:nvCxnSpPr>
                  <p:spPr>
                    <a:xfrm>
                      <a:off x="3861892" y="2614545"/>
                      <a:ext cx="1179090" cy="0"/>
                    </a:xfrm>
                    <a:prstGeom prst="line">
                      <a:avLst/>
                    </a:prstGeom>
                  </p:spPr>
                  <p:style>
                    <a:lnRef idx="1">
                      <a:schemeClr val="dk1"/>
                    </a:lnRef>
                    <a:fillRef idx="0">
                      <a:schemeClr val="dk1"/>
                    </a:fillRef>
                    <a:effectRef idx="0">
                      <a:schemeClr val="dk1"/>
                    </a:effectRef>
                    <a:fontRef idx="minor">
                      <a:schemeClr val="tx1"/>
                    </a:fontRef>
                  </p:style>
                </p:cxnSp>
              </p:grpSp>
            </p:grpSp>
            <p:sp>
              <p:nvSpPr>
                <p:cNvPr id="31" name="Google Shape;300;p38">
                  <a:extLst>
                    <a:ext uri="{FF2B5EF4-FFF2-40B4-BE49-F238E27FC236}">
                      <a16:creationId xmlns:a16="http://schemas.microsoft.com/office/drawing/2014/main" id="{3D0A7CB5-39F1-DCE8-7371-C951FC6F54F6}"/>
                    </a:ext>
                  </a:extLst>
                </p:cNvPr>
                <p:cNvSpPr txBox="1"/>
                <p:nvPr/>
              </p:nvSpPr>
              <p:spPr>
                <a:xfrm>
                  <a:off x="3849155" y="2818237"/>
                  <a:ext cx="1259171" cy="26158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 dirty="0">
                      <a:highlight>
                        <a:schemeClr val="lt1"/>
                      </a:highlight>
                      <a:latin typeface="Lato"/>
                      <a:ea typeface="Lato"/>
                      <a:cs typeface="Lato"/>
                      <a:sym typeface="Lato"/>
                    </a:rPr>
                    <a:t>Password*</a:t>
                  </a:r>
                  <a:endParaRPr sz="500" b="1" dirty="0">
                    <a:highlight>
                      <a:schemeClr val="lt1"/>
                    </a:highlight>
                    <a:latin typeface="Lato"/>
                    <a:ea typeface="Lato"/>
                    <a:cs typeface="Lato"/>
                    <a:sym typeface="Lato"/>
                  </a:endParaRPr>
                </a:p>
              </p:txBody>
            </p:sp>
            <p:grpSp>
              <p:nvGrpSpPr>
                <p:cNvPr id="32" name="Group 31">
                  <a:extLst>
                    <a:ext uri="{FF2B5EF4-FFF2-40B4-BE49-F238E27FC236}">
                      <a16:creationId xmlns:a16="http://schemas.microsoft.com/office/drawing/2014/main" id="{8092DB27-0543-C217-316E-D833E759CAE4}"/>
                    </a:ext>
                  </a:extLst>
                </p:cNvPr>
                <p:cNvGrpSpPr/>
                <p:nvPr/>
              </p:nvGrpSpPr>
              <p:grpSpPr>
                <a:xfrm>
                  <a:off x="3849155" y="2905799"/>
                  <a:ext cx="1259171" cy="292357"/>
                  <a:chOff x="3781811" y="2405397"/>
                  <a:chExt cx="1259171" cy="292357"/>
                </a:xfrm>
              </p:grpSpPr>
              <p:sp>
                <p:nvSpPr>
                  <p:cNvPr id="33" name="Google Shape;300;p38">
                    <a:extLst>
                      <a:ext uri="{FF2B5EF4-FFF2-40B4-BE49-F238E27FC236}">
                        <a16:creationId xmlns:a16="http://schemas.microsoft.com/office/drawing/2014/main" id="{51FFF4A4-770D-B837-0FD1-5F918B455946}"/>
                      </a:ext>
                    </a:extLst>
                  </p:cNvPr>
                  <p:cNvSpPr txBox="1"/>
                  <p:nvPr/>
                </p:nvSpPr>
                <p:spPr>
                  <a:xfrm>
                    <a:off x="3781811" y="2405397"/>
                    <a:ext cx="1259171" cy="29235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dirty="0">
                        <a:highlight>
                          <a:schemeClr val="lt1"/>
                        </a:highlight>
                        <a:latin typeface="Lato"/>
                        <a:ea typeface="Lato"/>
                        <a:cs typeface="Lato"/>
                        <a:sym typeface="Lato"/>
                      </a:rPr>
                      <a:t>***************</a:t>
                    </a:r>
                    <a:endParaRPr sz="700" b="1" dirty="0">
                      <a:highlight>
                        <a:schemeClr val="lt1"/>
                      </a:highlight>
                      <a:latin typeface="Lato"/>
                      <a:ea typeface="Lato"/>
                      <a:cs typeface="Lato"/>
                      <a:sym typeface="Lato"/>
                    </a:endParaRPr>
                  </a:p>
                </p:txBody>
              </p:sp>
              <p:cxnSp>
                <p:nvCxnSpPr>
                  <p:cNvPr id="34" name="Straight Connector 33">
                    <a:extLst>
                      <a:ext uri="{FF2B5EF4-FFF2-40B4-BE49-F238E27FC236}">
                        <a16:creationId xmlns:a16="http://schemas.microsoft.com/office/drawing/2014/main" id="{5A25E4A9-4D36-ACCB-F86A-373FFE482BAE}"/>
                      </a:ext>
                    </a:extLst>
                  </p:cNvPr>
                  <p:cNvCxnSpPr>
                    <a:cxnSpLocks/>
                  </p:cNvCxnSpPr>
                  <p:nvPr/>
                </p:nvCxnSpPr>
                <p:spPr>
                  <a:xfrm>
                    <a:off x="3861892" y="2614545"/>
                    <a:ext cx="1179090" cy="0"/>
                  </a:xfrm>
                  <a:prstGeom prst="line">
                    <a:avLst/>
                  </a:prstGeom>
                </p:spPr>
                <p:style>
                  <a:lnRef idx="1">
                    <a:schemeClr val="dk1"/>
                  </a:lnRef>
                  <a:fillRef idx="0">
                    <a:schemeClr val="dk1"/>
                  </a:fillRef>
                  <a:effectRef idx="0">
                    <a:schemeClr val="dk1"/>
                  </a:effectRef>
                  <a:fontRef idx="minor">
                    <a:schemeClr val="tx1"/>
                  </a:fontRef>
                </p:style>
              </p:cxnSp>
            </p:grpSp>
            <p:sp>
              <p:nvSpPr>
                <p:cNvPr id="36" name="Google Shape;310;p38">
                  <a:extLst>
                    <a:ext uri="{FF2B5EF4-FFF2-40B4-BE49-F238E27FC236}">
                      <a16:creationId xmlns:a16="http://schemas.microsoft.com/office/drawing/2014/main" id="{3A108933-63DF-8EA7-FF06-C728F6DACD9F}"/>
                    </a:ext>
                  </a:extLst>
                </p:cNvPr>
                <p:cNvSpPr txBox="1"/>
                <p:nvPr/>
              </p:nvSpPr>
              <p:spPr>
                <a:xfrm>
                  <a:off x="3767925" y="1991659"/>
                  <a:ext cx="1428000" cy="33852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dirty="0">
                      <a:solidFill>
                        <a:srgbClr val="1A711D"/>
                      </a:solidFill>
                      <a:latin typeface="Times New Roman"/>
                      <a:ea typeface="Times New Roman"/>
                      <a:cs typeface="Times New Roman"/>
                      <a:sym typeface="Times New Roman"/>
                    </a:rPr>
                    <a:t>Sign In</a:t>
                  </a:r>
                  <a:endParaRPr sz="1000" b="1" dirty="0">
                    <a:solidFill>
                      <a:srgbClr val="1A711D"/>
                    </a:solidFill>
                    <a:latin typeface="Times New Roman"/>
                    <a:ea typeface="Times New Roman"/>
                    <a:cs typeface="Times New Roman"/>
                    <a:sym typeface="Times New Roman"/>
                  </a:endParaRPr>
                </a:p>
              </p:txBody>
            </p:sp>
            <p:sp>
              <p:nvSpPr>
                <p:cNvPr id="39" name="TextBox 38">
                  <a:extLst>
                    <a:ext uri="{FF2B5EF4-FFF2-40B4-BE49-F238E27FC236}">
                      <a16:creationId xmlns:a16="http://schemas.microsoft.com/office/drawing/2014/main" id="{54165543-C11D-4A5A-29F1-279E1904259C}"/>
                    </a:ext>
                  </a:extLst>
                </p:cNvPr>
                <p:cNvSpPr txBox="1"/>
                <p:nvPr/>
              </p:nvSpPr>
              <p:spPr>
                <a:xfrm>
                  <a:off x="3817895" y="2028476"/>
                  <a:ext cx="260008" cy="246221"/>
                </a:xfrm>
                <a:prstGeom prst="rect">
                  <a:avLst/>
                </a:prstGeom>
                <a:noFill/>
              </p:spPr>
              <p:txBody>
                <a:bodyPr wrap="none" rtlCol="0">
                  <a:spAutoFit/>
                </a:bodyPr>
                <a:lstStyle/>
                <a:p>
                  <a:r>
                    <a:rPr lang="en-US" sz="1000" b="1" dirty="0">
                      <a:solidFill>
                        <a:schemeClr val="bg2">
                          <a:lumMod val="75000"/>
                        </a:schemeClr>
                      </a:solidFill>
                      <a:latin typeface="Lato" panose="020F0502020204030203" pitchFamily="34" charset="0"/>
                      <a:ea typeface="Lato" panose="020F0502020204030203" pitchFamily="34" charset="0"/>
                      <a:cs typeface="Lato" panose="020F0502020204030203" pitchFamily="34" charset="0"/>
                    </a:rPr>
                    <a:t>&lt;</a:t>
                  </a:r>
                </a:p>
              </p:txBody>
            </p:sp>
          </p:grpSp>
        </p:grpSp>
        <p:grpSp>
          <p:nvGrpSpPr>
            <p:cNvPr id="366" name="Group 365">
              <a:extLst>
                <a:ext uri="{FF2B5EF4-FFF2-40B4-BE49-F238E27FC236}">
                  <a16:creationId xmlns:a16="http://schemas.microsoft.com/office/drawing/2014/main" id="{BC874524-9BD5-508B-E1CF-FE4F0998B089}"/>
                </a:ext>
              </a:extLst>
            </p:cNvPr>
            <p:cNvGrpSpPr/>
            <p:nvPr/>
          </p:nvGrpSpPr>
          <p:grpSpPr>
            <a:xfrm>
              <a:off x="1409300" y="3285884"/>
              <a:ext cx="2300631" cy="1775973"/>
              <a:chOff x="1409300" y="3285884"/>
              <a:chExt cx="2300631" cy="1775973"/>
            </a:xfrm>
          </p:grpSpPr>
          <p:cxnSp>
            <p:nvCxnSpPr>
              <p:cNvPr id="321" name="Straight Connector 320">
                <a:extLst>
                  <a:ext uri="{FF2B5EF4-FFF2-40B4-BE49-F238E27FC236}">
                    <a16:creationId xmlns:a16="http://schemas.microsoft.com/office/drawing/2014/main" id="{E1FF1010-2F6A-A449-3DB4-2D168858CD27}"/>
                  </a:ext>
                </a:extLst>
              </p:cNvPr>
              <p:cNvCxnSpPr>
                <a:cxnSpLocks/>
                <a:stCxn id="2" idx="2"/>
              </p:cNvCxnSpPr>
              <p:nvPr/>
            </p:nvCxnSpPr>
            <p:spPr>
              <a:xfrm>
                <a:off x="1409300" y="4656569"/>
                <a:ext cx="0" cy="405288"/>
              </a:xfrm>
              <a:prstGeom prst="line">
                <a:avLst/>
              </a:prstGeom>
              <a:ln/>
            </p:spPr>
            <p:style>
              <a:lnRef idx="1">
                <a:schemeClr val="dk1"/>
              </a:lnRef>
              <a:fillRef idx="0">
                <a:schemeClr val="dk1"/>
              </a:fillRef>
              <a:effectRef idx="0">
                <a:schemeClr val="dk1"/>
              </a:effectRef>
              <a:fontRef idx="minor">
                <a:schemeClr val="tx1"/>
              </a:fontRef>
            </p:style>
          </p:cxnSp>
          <p:cxnSp>
            <p:nvCxnSpPr>
              <p:cNvPr id="323" name="Straight Connector 322">
                <a:extLst>
                  <a:ext uri="{FF2B5EF4-FFF2-40B4-BE49-F238E27FC236}">
                    <a16:creationId xmlns:a16="http://schemas.microsoft.com/office/drawing/2014/main" id="{4998785D-53DA-D21C-B2C1-9BBB93BFA5A1}"/>
                  </a:ext>
                </a:extLst>
              </p:cNvPr>
              <p:cNvCxnSpPr>
                <a:cxnSpLocks/>
              </p:cNvCxnSpPr>
              <p:nvPr/>
            </p:nvCxnSpPr>
            <p:spPr>
              <a:xfrm>
                <a:off x="1409300" y="5061857"/>
                <a:ext cx="1638700" cy="0"/>
              </a:xfrm>
              <a:prstGeom prst="line">
                <a:avLst/>
              </a:prstGeom>
              <a:ln/>
            </p:spPr>
            <p:style>
              <a:lnRef idx="1">
                <a:schemeClr val="dk1"/>
              </a:lnRef>
              <a:fillRef idx="0">
                <a:schemeClr val="dk1"/>
              </a:fillRef>
              <a:effectRef idx="0">
                <a:schemeClr val="dk1"/>
              </a:effectRef>
              <a:fontRef idx="minor">
                <a:schemeClr val="tx1"/>
              </a:fontRef>
            </p:style>
          </p:cxnSp>
          <p:cxnSp>
            <p:nvCxnSpPr>
              <p:cNvPr id="329" name="Straight Connector 328">
                <a:extLst>
                  <a:ext uri="{FF2B5EF4-FFF2-40B4-BE49-F238E27FC236}">
                    <a16:creationId xmlns:a16="http://schemas.microsoft.com/office/drawing/2014/main" id="{3D587D89-49A5-A7E6-F59C-FF0B9C12A46B}"/>
                  </a:ext>
                </a:extLst>
              </p:cNvPr>
              <p:cNvCxnSpPr>
                <a:cxnSpLocks/>
              </p:cNvCxnSpPr>
              <p:nvPr/>
            </p:nvCxnSpPr>
            <p:spPr>
              <a:xfrm flipV="1">
                <a:off x="3048000" y="3285884"/>
                <a:ext cx="0" cy="1775973"/>
              </a:xfrm>
              <a:prstGeom prst="line">
                <a:avLst/>
              </a:prstGeom>
              <a:ln/>
            </p:spPr>
            <p:style>
              <a:lnRef idx="1">
                <a:schemeClr val="dk1"/>
              </a:lnRef>
              <a:fillRef idx="0">
                <a:schemeClr val="dk1"/>
              </a:fillRef>
              <a:effectRef idx="0">
                <a:schemeClr val="dk1"/>
              </a:effectRef>
              <a:fontRef idx="minor">
                <a:schemeClr val="tx1"/>
              </a:fontRef>
            </p:style>
          </p:cxnSp>
          <p:cxnSp>
            <p:nvCxnSpPr>
              <p:cNvPr id="332" name="Straight Connector 331">
                <a:extLst>
                  <a:ext uri="{FF2B5EF4-FFF2-40B4-BE49-F238E27FC236}">
                    <a16:creationId xmlns:a16="http://schemas.microsoft.com/office/drawing/2014/main" id="{4109EBBD-1FC7-1DF5-D68C-E0CFF9BFFC8E}"/>
                  </a:ext>
                </a:extLst>
              </p:cNvPr>
              <p:cNvCxnSpPr>
                <a:cxnSpLocks/>
              </p:cNvCxnSpPr>
              <p:nvPr/>
            </p:nvCxnSpPr>
            <p:spPr>
              <a:xfrm>
                <a:off x="3048000" y="3285885"/>
                <a:ext cx="661931" cy="0"/>
              </a:xfrm>
              <a:prstGeom prst="line">
                <a:avLst/>
              </a:prstGeom>
              <a:ln/>
            </p:spPr>
            <p:style>
              <a:lnRef idx="1">
                <a:schemeClr val="dk1"/>
              </a:lnRef>
              <a:fillRef idx="0">
                <a:schemeClr val="dk1"/>
              </a:fillRef>
              <a:effectRef idx="0">
                <a:schemeClr val="dk1"/>
              </a:effectRef>
              <a:fontRef idx="minor">
                <a:schemeClr val="tx1"/>
              </a:fontRef>
            </p:style>
          </p:cxnSp>
        </p:grpSp>
      </p:grpSp>
      <p:grpSp>
        <p:nvGrpSpPr>
          <p:cNvPr id="8" name="Group 7">
            <a:extLst>
              <a:ext uri="{FF2B5EF4-FFF2-40B4-BE49-F238E27FC236}">
                <a16:creationId xmlns:a16="http://schemas.microsoft.com/office/drawing/2014/main" id="{93916E43-F696-ABF2-2FEC-0B0B13FBF2CB}"/>
              </a:ext>
            </a:extLst>
          </p:cNvPr>
          <p:cNvGrpSpPr/>
          <p:nvPr/>
        </p:nvGrpSpPr>
        <p:grpSpPr>
          <a:xfrm>
            <a:off x="2393988" y="1237256"/>
            <a:ext cx="5744861" cy="3665676"/>
            <a:chOff x="2393988" y="1237256"/>
            <a:chExt cx="5744861" cy="3665676"/>
          </a:xfrm>
        </p:grpSpPr>
        <p:sp>
          <p:nvSpPr>
            <p:cNvPr id="305" name="Google Shape;305;p38"/>
            <p:cNvSpPr txBox="1"/>
            <p:nvPr/>
          </p:nvSpPr>
          <p:spPr>
            <a:xfrm>
              <a:off x="6730574" y="1239497"/>
              <a:ext cx="1184251" cy="400127"/>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i="1" dirty="0">
                  <a:latin typeface="Lato"/>
                  <a:ea typeface="Lato"/>
                  <a:cs typeface="Lato"/>
                  <a:sym typeface="Lato"/>
                </a:rPr>
                <a:t>Sign Up</a:t>
              </a:r>
              <a:endParaRPr b="1" i="1" dirty="0">
                <a:latin typeface="Lato"/>
                <a:ea typeface="Lato"/>
                <a:cs typeface="Lato"/>
                <a:sym typeface="Lato"/>
              </a:endParaRPr>
            </a:p>
          </p:txBody>
        </p:sp>
        <p:grpSp>
          <p:nvGrpSpPr>
            <p:cNvPr id="6" name="Group 5">
              <a:extLst>
                <a:ext uri="{FF2B5EF4-FFF2-40B4-BE49-F238E27FC236}">
                  <a16:creationId xmlns:a16="http://schemas.microsoft.com/office/drawing/2014/main" id="{921585E5-CE4B-D963-539D-0111D083D10F}"/>
                </a:ext>
              </a:extLst>
            </p:cNvPr>
            <p:cNvGrpSpPr/>
            <p:nvPr/>
          </p:nvGrpSpPr>
          <p:grpSpPr>
            <a:xfrm>
              <a:off x="2393988" y="1237256"/>
              <a:ext cx="5744861" cy="3665676"/>
              <a:chOff x="2393988" y="1237256"/>
              <a:chExt cx="5744861" cy="3665676"/>
            </a:xfrm>
          </p:grpSpPr>
          <p:grpSp>
            <p:nvGrpSpPr>
              <p:cNvPr id="260" name="Group 259">
                <a:extLst>
                  <a:ext uri="{FF2B5EF4-FFF2-40B4-BE49-F238E27FC236}">
                    <a16:creationId xmlns:a16="http://schemas.microsoft.com/office/drawing/2014/main" id="{22A8A496-E78B-E3A9-E370-59935575DDBE}"/>
                  </a:ext>
                </a:extLst>
              </p:cNvPr>
              <p:cNvGrpSpPr/>
              <p:nvPr/>
            </p:nvGrpSpPr>
            <p:grpSpPr>
              <a:xfrm>
                <a:off x="6538964" y="1650971"/>
                <a:ext cx="1599885" cy="3251961"/>
                <a:chOff x="6534781" y="1727629"/>
                <a:chExt cx="1599885" cy="3251961"/>
              </a:xfrm>
            </p:grpSpPr>
            <p:pic>
              <p:nvPicPr>
                <p:cNvPr id="45" name="Google Shape;295;p38">
                  <a:extLst>
                    <a:ext uri="{FF2B5EF4-FFF2-40B4-BE49-F238E27FC236}">
                      <a16:creationId xmlns:a16="http://schemas.microsoft.com/office/drawing/2014/main" id="{6FF18E33-28DA-DDBD-E4F1-5B064D5D8778}"/>
                    </a:ext>
                  </a:extLst>
                </p:cNvPr>
                <p:cNvPicPr preferRelativeResize="0"/>
                <p:nvPr/>
              </p:nvPicPr>
              <p:blipFill>
                <a:blip r:embed="rId6">
                  <a:alphaModFix/>
                </a:blip>
                <a:stretch>
                  <a:fillRect/>
                </a:stretch>
              </p:blipFill>
              <p:spPr>
                <a:xfrm>
                  <a:off x="6534781" y="1727629"/>
                  <a:ext cx="1599885" cy="3251961"/>
                </a:xfrm>
                <a:prstGeom prst="rect">
                  <a:avLst/>
                </a:prstGeom>
                <a:noFill/>
                <a:ln>
                  <a:noFill/>
                </a:ln>
              </p:spPr>
            </p:pic>
            <p:sp>
              <p:nvSpPr>
                <p:cNvPr id="46" name="Google Shape;296;p38">
                  <a:extLst>
                    <a:ext uri="{FF2B5EF4-FFF2-40B4-BE49-F238E27FC236}">
                      <a16:creationId xmlns:a16="http://schemas.microsoft.com/office/drawing/2014/main" id="{199E1E94-6752-7169-A4C8-3DC4B94BE352}"/>
                    </a:ext>
                  </a:extLst>
                </p:cNvPr>
                <p:cNvSpPr/>
                <p:nvPr/>
              </p:nvSpPr>
              <p:spPr>
                <a:xfrm>
                  <a:off x="6664039" y="2053478"/>
                  <a:ext cx="1347167" cy="2689433"/>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313;p38">
                  <a:extLst>
                    <a:ext uri="{FF2B5EF4-FFF2-40B4-BE49-F238E27FC236}">
                      <a16:creationId xmlns:a16="http://schemas.microsoft.com/office/drawing/2014/main" id="{9D86ED0B-2585-E13F-8131-2E9C90FF5C7C}"/>
                    </a:ext>
                  </a:extLst>
                </p:cNvPr>
                <p:cNvSpPr/>
                <p:nvPr/>
              </p:nvSpPr>
              <p:spPr>
                <a:xfrm>
                  <a:off x="6688931" y="3873438"/>
                  <a:ext cx="1259172" cy="270324"/>
                </a:xfrm>
                <a:prstGeom prst="flowChartTerminator">
                  <a:avLst/>
                </a:prstGeom>
                <a:solidFill>
                  <a:srgbClr val="38761D"/>
                </a:solidFill>
                <a:ln w="9525" cap="flat" cmpd="sng">
                  <a:noFill/>
                  <a:prstDash val="solid"/>
                  <a:round/>
                  <a:headEnd type="none" w="sm" len="sm"/>
                  <a:tailEnd type="none" w="sm" len="sm"/>
                </a:ln>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900" dirty="0">
                      <a:solidFill>
                        <a:schemeClr val="lt1"/>
                      </a:solidFill>
                    </a:rPr>
                    <a:t>Sign Up</a:t>
                  </a:r>
                  <a:endParaRPr sz="900" dirty="0">
                    <a:solidFill>
                      <a:schemeClr val="lt1"/>
                    </a:solidFill>
                  </a:endParaRPr>
                </a:p>
              </p:txBody>
            </p:sp>
            <p:sp>
              <p:nvSpPr>
                <p:cNvPr id="49" name="Google Shape;300;p38">
                  <a:extLst>
                    <a:ext uri="{FF2B5EF4-FFF2-40B4-BE49-F238E27FC236}">
                      <a16:creationId xmlns:a16="http://schemas.microsoft.com/office/drawing/2014/main" id="{5BEED4CF-C778-ABA9-0A0C-C07E8625D3C1}"/>
                    </a:ext>
                  </a:extLst>
                </p:cNvPr>
                <p:cNvSpPr txBox="1"/>
                <p:nvPr/>
              </p:nvSpPr>
              <p:spPr>
                <a:xfrm>
                  <a:off x="6607303" y="4149974"/>
                  <a:ext cx="1527363" cy="29235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dirty="0">
                      <a:highlight>
                        <a:schemeClr val="lt1"/>
                      </a:highlight>
                      <a:latin typeface="Lato"/>
                      <a:ea typeface="Lato"/>
                      <a:cs typeface="Lato"/>
                      <a:sym typeface="Lato"/>
                    </a:rPr>
                    <a:t>Already have an account? </a:t>
                  </a:r>
                  <a:r>
                    <a:rPr lang="en" sz="700" b="1" u="sng" dirty="0">
                      <a:highlight>
                        <a:schemeClr val="lt1"/>
                      </a:highlight>
                      <a:latin typeface="Lato"/>
                      <a:ea typeface="Lato"/>
                      <a:cs typeface="Lato"/>
                      <a:sym typeface="Lato"/>
                    </a:rPr>
                    <a:t>Sign In</a:t>
                  </a:r>
                  <a:r>
                    <a:rPr lang="en" sz="700" b="1" dirty="0">
                      <a:highlight>
                        <a:schemeClr val="lt1"/>
                      </a:highlight>
                      <a:latin typeface="Lato"/>
                      <a:ea typeface="Lato"/>
                      <a:cs typeface="Lato"/>
                      <a:sym typeface="Lato"/>
                    </a:rPr>
                    <a:t> </a:t>
                  </a:r>
                  <a:endParaRPr sz="700" b="1" dirty="0">
                    <a:highlight>
                      <a:schemeClr val="lt1"/>
                    </a:highlight>
                    <a:latin typeface="Lato"/>
                    <a:ea typeface="Lato"/>
                    <a:cs typeface="Lato"/>
                    <a:sym typeface="Lato"/>
                  </a:endParaRPr>
                </a:p>
              </p:txBody>
            </p:sp>
            <p:grpSp>
              <p:nvGrpSpPr>
                <p:cNvPr id="50" name="Group 49">
                  <a:extLst>
                    <a:ext uri="{FF2B5EF4-FFF2-40B4-BE49-F238E27FC236}">
                      <a16:creationId xmlns:a16="http://schemas.microsoft.com/office/drawing/2014/main" id="{0CC0B337-740F-B7EF-AED6-4AD9A3BE8A18}"/>
                    </a:ext>
                  </a:extLst>
                </p:cNvPr>
                <p:cNvGrpSpPr/>
                <p:nvPr/>
              </p:nvGrpSpPr>
              <p:grpSpPr>
                <a:xfrm>
                  <a:off x="6695300" y="2892489"/>
                  <a:ext cx="1259171" cy="379919"/>
                  <a:chOff x="3789148" y="2206276"/>
                  <a:chExt cx="1259171" cy="379919"/>
                </a:xfrm>
              </p:grpSpPr>
              <p:sp>
                <p:nvSpPr>
                  <p:cNvPr id="57" name="Google Shape;300;p38">
                    <a:extLst>
                      <a:ext uri="{FF2B5EF4-FFF2-40B4-BE49-F238E27FC236}">
                        <a16:creationId xmlns:a16="http://schemas.microsoft.com/office/drawing/2014/main" id="{6E7C91C7-ECD9-666C-DA6E-889995ED0B11}"/>
                      </a:ext>
                    </a:extLst>
                  </p:cNvPr>
                  <p:cNvSpPr txBox="1"/>
                  <p:nvPr/>
                </p:nvSpPr>
                <p:spPr>
                  <a:xfrm>
                    <a:off x="3789148" y="2206276"/>
                    <a:ext cx="1259171" cy="26158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 dirty="0">
                        <a:highlight>
                          <a:schemeClr val="lt1"/>
                        </a:highlight>
                        <a:latin typeface="Lato"/>
                        <a:ea typeface="Lato"/>
                        <a:cs typeface="Lato"/>
                        <a:sym typeface="Lato"/>
                      </a:rPr>
                      <a:t>Email*</a:t>
                    </a:r>
                    <a:endParaRPr sz="500" b="1" dirty="0">
                      <a:highlight>
                        <a:schemeClr val="lt1"/>
                      </a:highlight>
                      <a:latin typeface="Lato"/>
                      <a:ea typeface="Lato"/>
                      <a:cs typeface="Lato"/>
                      <a:sym typeface="Lato"/>
                    </a:endParaRPr>
                  </a:p>
                </p:txBody>
              </p:sp>
              <p:grpSp>
                <p:nvGrpSpPr>
                  <p:cNvPr id="58" name="Group 57">
                    <a:extLst>
                      <a:ext uri="{FF2B5EF4-FFF2-40B4-BE49-F238E27FC236}">
                        <a16:creationId xmlns:a16="http://schemas.microsoft.com/office/drawing/2014/main" id="{DE4C5AD7-C1A2-FD2F-5DC4-8A29FDA8155E}"/>
                      </a:ext>
                    </a:extLst>
                  </p:cNvPr>
                  <p:cNvGrpSpPr/>
                  <p:nvPr/>
                </p:nvGrpSpPr>
                <p:grpSpPr>
                  <a:xfrm>
                    <a:off x="3789148" y="2293838"/>
                    <a:ext cx="1259171" cy="292357"/>
                    <a:chOff x="3781811" y="2548517"/>
                    <a:chExt cx="1259171" cy="292357"/>
                  </a:xfrm>
                </p:grpSpPr>
                <p:sp>
                  <p:nvSpPr>
                    <p:cNvPr id="59" name="Google Shape;300;p38">
                      <a:extLst>
                        <a:ext uri="{FF2B5EF4-FFF2-40B4-BE49-F238E27FC236}">
                          <a16:creationId xmlns:a16="http://schemas.microsoft.com/office/drawing/2014/main" id="{01E48725-94D9-CC0C-241E-A6E544A0839A}"/>
                        </a:ext>
                      </a:extLst>
                    </p:cNvPr>
                    <p:cNvSpPr txBox="1"/>
                    <p:nvPr/>
                  </p:nvSpPr>
                  <p:spPr>
                    <a:xfrm>
                      <a:off x="3781811" y="2548517"/>
                      <a:ext cx="1259171" cy="29235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dirty="0" err="1">
                          <a:highlight>
                            <a:schemeClr val="lt1"/>
                          </a:highlight>
                          <a:latin typeface="Lato"/>
                          <a:ea typeface="Lato"/>
                          <a:cs typeface="Lato"/>
                          <a:sym typeface="Lato"/>
                        </a:rPr>
                        <a:t>johnsmith@gmail.com</a:t>
                      </a:r>
                      <a:endParaRPr sz="700" b="1" dirty="0">
                        <a:highlight>
                          <a:schemeClr val="lt1"/>
                        </a:highlight>
                        <a:latin typeface="Lato"/>
                        <a:ea typeface="Lato"/>
                        <a:cs typeface="Lato"/>
                        <a:sym typeface="Lato"/>
                      </a:endParaRPr>
                    </a:p>
                  </p:txBody>
                </p:sp>
                <p:cxnSp>
                  <p:nvCxnSpPr>
                    <p:cNvPr id="60" name="Straight Connector 59">
                      <a:extLst>
                        <a:ext uri="{FF2B5EF4-FFF2-40B4-BE49-F238E27FC236}">
                          <a16:creationId xmlns:a16="http://schemas.microsoft.com/office/drawing/2014/main" id="{CE6FA935-DC89-E46B-98B2-FDA40177BB52}"/>
                        </a:ext>
                      </a:extLst>
                    </p:cNvPr>
                    <p:cNvCxnSpPr>
                      <a:cxnSpLocks/>
                    </p:cNvCxnSpPr>
                    <p:nvPr/>
                  </p:nvCxnSpPr>
                  <p:spPr>
                    <a:xfrm>
                      <a:off x="3861892" y="2757665"/>
                      <a:ext cx="1179090" cy="0"/>
                    </a:xfrm>
                    <a:prstGeom prst="line">
                      <a:avLst/>
                    </a:prstGeom>
                  </p:spPr>
                  <p:style>
                    <a:lnRef idx="1">
                      <a:schemeClr val="dk1"/>
                    </a:lnRef>
                    <a:fillRef idx="0">
                      <a:schemeClr val="dk1"/>
                    </a:fillRef>
                    <a:effectRef idx="0">
                      <a:schemeClr val="dk1"/>
                    </a:effectRef>
                    <a:fontRef idx="minor">
                      <a:schemeClr val="tx1"/>
                    </a:fontRef>
                  </p:style>
                </p:cxnSp>
              </p:grpSp>
            </p:grpSp>
            <p:grpSp>
              <p:nvGrpSpPr>
                <p:cNvPr id="257" name="Group 256">
                  <a:extLst>
                    <a:ext uri="{FF2B5EF4-FFF2-40B4-BE49-F238E27FC236}">
                      <a16:creationId xmlns:a16="http://schemas.microsoft.com/office/drawing/2014/main" id="{E82D23EA-71E2-F0B6-0479-6CF3423898DA}"/>
                    </a:ext>
                  </a:extLst>
                </p:cNvPr>
                <p:cNvGrpSpPr/>
                <p:nvPr/>
              </p:nvGrpSpPr>
              <p:grpSpPr>
                <a:xfrm>
                  <a:off x="6695299" y="3303911"/>
                  <a:ext cx="1259171" cy="371968"/>
                  <a:chOff x="6695299" y="3032341"/>
                  <a:chExt cx="1259171" cy="371968"/>
                </a:xfrm>
              </p:grpSpPr>
              <p:sp>
                <p:nvSpPr>
                  <p:cNvPr id="51" name="Google Shape;300;p38">
                    <a:extLst>
                      <a:ext uri="{FF2B5EF4-FFF2-40B4-BE49-F238E27FC236}">
                        <a16:creationId xmlns:a16="http://schemas.microsoft.com/office/drawing/2014/main" id="{A0A2D757-DBB7-7606-1586-41E3A7820B43}"/>
                      </a:ext>
                    </a:extLst>
                  </p:cNvPr>
                  <p:cNvSpPr txBox="1"/>
                  <p:nvPr/>
                </p:nvSpPr>
                <p:spPr>
                  <a:xfrm>
                    <a:off x="6695299" y="3032341"/>
                    <a:ext cx="1259171" cy="26158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 dirty="0">
                        <a:highlight>
                          <a:schemeClr val="lt1"/>
                        </a:highlight>
                        <a:latin typeface="Lato"/>
                        <a:ea typeface="Lato"/>
                        <a:cs typeface="Lato"/>
                        <a:sym typeface="Lato"/>
                      </a:rPr>
                      <a:t>Password*</a:t>
                    </a:r>
                    <a:endParaRPr sz="500" b="1" dirty="0">
                      <a:highlight>
                        <a:schemeClr val="lt1"/>
                      </a:highlight>
                      <a:latin typeface="Lato"/>
                      <a:ea typeface="Lato"/>
                      <a:cs typeface="Lato"/>
                      <a:sym typeface="Lato"/>
                    </a:endParaRPr>
                  </a:p>
                </p:txBody>
              </p:sp>
              <p:grpSp>
                <p:nvGrpSpPr>
                  <p:cNvPr id="52" name="Group 51">
                    <a:extLst>
                      <a:ext uri="{FF2B5EF4-FFF2-40B4-BE49-F238E27FC236}">
                        <a16:creationId xmlns:a16="http://schemas.microsoft.com/office/drawing/2014/main" id="{D25C4A43-E859-EDBE-9A97-3EF2F72079EF}"/>
                      </a:ext>
                    </a:extLst>
                  </p:cNvPr>
                  <p:cNvGrpSpPr/>
                  <p:nvPr/>
                </p:nvGrpSpPr>
                <p:grpSpPr>
                  <a:xfrm>
                    <a:off x="6695299" y="3111952"/>
                    <a:ext cx="1259171" cy="292357"/>
                    <a:chOff x="3781811" y="2548517"/>
                    <a:chExt cx="1259171" cy="292357"/>
                  </a:xfrm>
                </p:grpSpPr>
                <p:sp>
                  <p:nvSpPr>
                    <p:cNvPr id="55" name="Google Shape;300;p38">
                      <a:extLst>
                        <a:ext uri="{FF2B5EF4-FFF2-40B4-BE49-F238E27FC236}">
                          <a16:creationId xmlns:a16="http://schemas.microsoft.com/office/drawing/2014/main" id="{213D8CCE-C17C-E6D6-26B2-1E611C6FEF48}"/>
                        </a:ext>
                      </a:extLst>
                    </p:cNvPr>
                    <p:cNvSpPr txBox="1"/>
                    <p:nvPr/>
                  </p:nvSpPr>
                  <p:spPr>
                    <a:xfrm>
                      <a:off x="3781811" y="2548517"/>
                      <a:ext cx="1259171" cy="29235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dirty="0">
                          <a:highlight>
                            <a:schemeClr val="lt1"/>
                          </a:highlight>
                          <a:latin typeface="Lato"/>
                          <a:ea typeface="Lato"/>
                          <a:cs typeface="Lato"/>
                          <a:sym typeface="Lato"/>
                        </a:rPr>
                        <a:t>***************</a:t>
                      </a:r>
                      <a:endParaRPr sz="700" b="1" dirty="0">
                        <a:highlight>
                          <a:schemeClr val="lt1"/>
                        </a:highlight>
                        <a:latin typeface="Lato"/>
                        <a:ea typeface="Lato"/>
                        <a:cs typeface="Lato"/>
                        <a:sym typeface="Lato"/>
                      </a:endParaRPr>
                    </a:p>
                  </p:txBody>
                </p:sp>
                <p:cxnSp>
                  <p:nvCxnSpPr>
                    <p:cNvPr id="56" name="Straight Connector 55">
                      <a:extLst>
                        <a:ext uri="{FF2B5EF4-FFF2-40B4-BE49-F238E27FC236}">
                          <a16:creationId xmlns:a16="http://schemas.microsoft.com/office/drawing/2014/main" id="{06647B5E-1C89-ED29-70B2-126C725E4EF8}"/>
                        </a:ext>
                      </a:extLst>
                    </p:cNvPr>
                    <p:cNvCxnSpPr>
                      <a:cxnSpLocks/>
                    </p:cNvCxnSpPr>
                    <p:nvPr/>
                  </p:nvCxnSpPr>
                  <p:spPr>
                    <a:xfrm>
                      <a:off x="3861892" y="2757665"/>
                      <a:ext cx="1179090" cy="0"/>
                    </a:xfrm>
                    <a:prstGeom prst="line">
                      <a:avLst/>
                    </a:prstGeom>
                  </p:spPr>
                  <p:style>
                    <a:lnRef idx="1">
                      <a:schemeClr val="dk1"/>
                    </a:lnRef>
                    <a:fillRef idx="0">
                      <a:schemeClr val="dk1"/>
                    </a:fillRef>
                    <a:effectRef idx="0">
                      <a:schemeClr val="dk1"/>
                    </a:effectRef>
                    <a:fontRef idx="minor">
                      <a:schemeClr val="tx1"/>
                    </a:fontRef>
                  </p:style>
                </p:cxnSp>
              </p:grpSp>
            </p:grpSp>
            <p:sp>
              <p:nvSpPr>
                <p:cNvPr id="53" name="Google Shape;310;p38">
                  <a:extLst>
                    <a:ext uri="{FF2B5EF4-FFF2-40B4-BE49-F238E27FC236}">
                      <a16:creationId xmlns:a16="http://schemas.microsoft.com/office/drawing/2014/main" id="{F19DED77-38E2-1B24-EFB3-69C6AF8FA71E}"/>
                    </a:ext>
                  </a:extLst>
                </p:cNvPr>
                <p:cNvSpPr txBox="1"/>
                <p:nvPr/>
              </p:nvSpPr>
              <p:spPr>
                <a:xfrm>
                  <a:off x="6614069" y="2062643"/>
                  <a:ext cx="1428000" cy="33852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dirty="0">
                      <a:solidFill>
                        <a:srgbClr val="1A711D"/>
                      </a:solidFill>
                      <a:latin typeface="Times New Roman"/>
                      <a:ea typeface="Times New Roman"/>
                      <a:cs typeface="Times New Roman"/>
                      <a:sym typeface="Times New Roman"/>
                    </a:rPr>
                    <a:t>Sign Up</a:t>
                  </a:r>
                  <a:endParaRPr sz="1000" b="1" dirty="0">
                    <a:solidFill>
                      <a:srgbClr val="1A711D"/>
                    </a:solidFill>
                    <a:latin typeface="Times New Roman"/>
                    <a:ea typeface="Times New Roman"/>
                    <a:cs typeface="Times New Roman"/>
                    <a:sym typeface="Times New Roman"/>
                  </a:endParaRPr>
                </a:p>
              </p:txBody>
            </p:sp>
            <p:sp>
              <p:nvSpPr>
                <p:cNvPr id="54" name="TextBox 53">
                  <a:extLst>
                    <a:ext uri="{FF2B5EF4-FFF2-40B4-BE49-F238E27FC236}">
                      <a16:creationId xmlns:a16="http://schemas.microsoft.com/office/drawing/2014/main" id="{C6899CA0-5A50-43D6-D89C-0E6026AE9069}"/>
                    </a:ext>
                  </a:extLst>
                </p:cNvPr>
                <p:cNvSpPr txBox="1"/>
                <p:nvPr/>
              </p:nvSpPr>
              <p:spPr>
                <a:xfrm>
                  <a:off x="6664039" y="2099460"/>
                  <a:ext cx="260008" cy="246221"/>
                </a:xfrm>
                <a:prstGeom prst="rect">
                  <a:avLst/>
                </a:prstGeom>
                <a:noFill/>
              </p:spPr>
              <p:txBody>
                <a:bodyPr wrap="none" rtlCol="0">
                  <a:spAutoFit/>
                </a:bodyPr>
                <a:lstStyle/>
                <a:p>
                  <a:r>
                    <a:rPr lang="en-US" sz="1000" b="1" dirty="0">
                      <a:solidFill>
                        <a:schemeClr val="bg2">
                          <a:lumMod val="75000"/>
                        </a:schemeClr>
                      </a:solidFill>
                      <a:latin typeface="Lato" panose="020F0502020204030203" pitchFamily="34" charset="0"/>
                      <a:ea typeface="Lato" panose="020F0502020204030203" pitchFamily="34" charset="0"/>
                      <a:cs typeface="Lato" panose="020F0502020204030203" pitchFamily="34" charset="0"/>
                    </a:rPr>
                    <a:t>&lt;</a:t>
                  </a:r>
                </a:p>
              </p:txBody>
            </p:sp>
            <p:sp>
              <p:nvSpPr>
                <p:cNvPr id="61" name="Google Shape;300;p38">
                  <a:extLst>
                    <a:ext uri="{FF2B5EF4-FFF2-40B4-BE49-F238E27FC236}">
                      <a16:creationId xmlns:a16="http://schemas.microsoft.com/office/drawing/2014/main" id="{C325E694-995A-AFDE-E9F4-8FB0970A85DF}"/>
                    </a:ext>
                  </a:extLst>
                </p:cNvPr>
                <p:cNvSpPr txBox="1"/>
                <p:nvPr/>
              </p:nvSpPr>
              <p:spPr>
                <a:xfrm>
                  <a:off x="6697578" y="2485751"/>
                  <a:ext cx="1259171" cy="26158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 dirty="0">
                      <a:highlight>
                        <a:schemeClr val="lt1"/>
                      </a:highlight>
                      <a:latin typeface="Lato"/>
                      <a:ea typeface="Lato"/>
                      <a:cs typeface="Lato"/>
                      <a:sym typeface="Lato"/>
                    </a:rPr>
                    <a:t>Full Name*</a:t>
                  </a:r>
                  <a:endParaRPr sz="500" b="1" dirty="0">
                    <a:highlight>
                      <a:schemeClr val="lt1"/>
                    </a:highlight>
                    <a:latin typeface="Lato"/>
                    <a:ea typeface="Lato"/>
                    <a:cs typeface="Lato"/>
                    <a:sym typeface="Lato"/>
                  </a:endParaRPr>
                </a:p>
              </p:txBody>
            </p:sp>
            <p:sp>
              <p:nvSpPr>
                <p:cNvPr id="62" name="Google Shape;300;p38">
                  <a:extLst>
                    <a:ext uri="{FF2B5EF4-FFF2-40B4-BE49-F238E27FC236}">
                      <a16:creationId xmlns:a16="http://schemas.microsoft.com/office/drawing/2014/main" id="{BDFD220D-CDF4-DF74-D8B5-7491A64FA963}"/>
                    </a:ext>
                  </a:extLst>
                </p:cNvPr>
                <p:cNvSpPr txBox="1"/>
                <p:nvPr/>
              </p:nvSpPr>
              <p:spPr>
                <a:xfrm>
                  <a:off x="6697578" y="2573313"/>
                  <a:ext cx="1259171" cy="29235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dirty="0">
                      <a:highlight>
                        <a:schemeClr val="lt1"/>
                      </a:highlight>
                      <a:latin typeface="Lato"/>
                      <a:ea typeface="Lato"/>
                      <a:cs typeface="Lato"/>
                      <a:sym typeface="Lato"/>
                    </a:rPr>
                    <a:t>John Smith</a:t>
                  </a:r>
                  <a:endParaRPr sz="700" b="1" dirty="0">
                    <a:highlight>
                      <a:schemeClr val="lt1"/>
                    </a:highlight>
                    <a:latin typeface="Lato"/>
                    <a:ea typeface="Lato"/>
                    <a:cs typeface="Lato"/>
                    <a:sym typeface="Lato"/>
                  </a:endParaRPr>
                </a:p>
              </p:txBody>
            </p:sp>
            <p:cxnSp>
              <p:nvCxnSpPr>
                <p:cNvPr id="63" name="Straight Connector 62">
                  <a:extLst>
                    <a:ext uri="{FF2B5EF4-FFF2-40B4-BE49-F238E27FC236}">
                      <a16:creationId xmlns:a16="http://schemas.microsoft.com/office/drawing/2014/main" id="{BA3AE924-E43D-43B4-30BC-30761EF69CDF}"/>
                    </a:ext>
                  </a:extLst>
                </p:cNvPr>
                <p:cNvCxnSpPr>
                  <a:cxnSpLocks/>
                </p:cNvCxnSpPr>
                <p:nvPr/>
              </p:nvCxnSpPr>
              <p:spPr>
                <a:xfrm>
                  <a:off x="6777659" y="2782461"/>
                  <a:ext cx="1179090" cy="0"/>
                </a:xfrm>
                <a:prstGeom prst="line">
                  <a:avLst/>
                </a:prstGeom>
              </p:spPr>
              <p:style>
                <a:lnRef idx="1">
                  <a:schemeClr val="dk1"/>
                </a:lnRef>
                <a:fillRef idx="0">
                  <a:schemeClr val="dk1"/>
                </a:fillRef>
                <a:effectRef idx="0">
                  <a:schemeClr val="dk1"/>
                </a:effectRef>
                <a:fontRef idx="minor">
                  <a:schemeClr val="tx1"/>
                </a:fontRef>
              </p:style>
            </p:cxnSp>
          </p:grpSp>
          <p:grpSp>
            <p:nvGrpSpPr>
              <p:cNvPr id="365" name="Group 364">
                <a:extLst>
                  <a:ext uri="{FF2B5EF4-FFF2-40B4-BE49-F238E27FC236}">
                    <a16:creationId xmlns:a16="http://schemas.microsoft.com/office/drawing/2014/main" id="{C98932A6-EC57-C8A7-5338-288B8E8C265C}"/>
                  </a:ext>
                </a:extLst>
              </p:cNvPr>
              <p:cNvGrpSpPr/>
              <p:nvPr/>
            </p:nvGrpSpPr>
            <p:grpSpPr>
              <a:xfrm>
                <a:off x="2393988" y="1237256"/>
                <a:ext cx="4144976" cy="3312585"/>
                <a:chOff x="2393988" y="1237256"/>
                <a:chExt cx="4144976" cy="3312585"/>
              </a:xfrm>
            </p:grpSpPr>
            <p:cxnSp>
              <p:nvCxnSpPr>
                <p:cNvPr id="342" name="Straight Connector 341">
                  <a:extLst>
                    <a:ext uri="{FF2B5EF4-FFF2-40B4-BE49-F238E27FC236}">
                      <a16:creationId xmlns:a16="http://schemas.microsoft.com/office/drawing/2014/main" id="{D41C0CCF-C03C-7F6E-DAEB-51DC9202462C}"/>
                    </a:ext>
                  </a:extLst>
                </p:cNvPr>
                <p:cNvCxnSpPr>
                  <a:cxnSpLocks/>
                  <a:stCxn id="7" idx="3"/>
                </p:cNvCxnSpPr>
                <p:nvPr/>
              </p:nvCxnSpPr>
              <p:spPr>
                <a:xfrm>
                  <a:off x="2393988" y="4549841"/>
                  <a:ext cx="371775" cy="0"/>
                </a:xfrm>
                <a:prstGeom prst="line">
                  <a:avLst/>
                </a:prstGeom>
                <a:ln/>
              </p:spPr>
              <p:style>
                <a:lnRef idx="1">
                  <a:schemeClr val="dk1"/>
                </a:lnRef>
                <a:fillRef idx="0">
                  <a:schemeClr val="dk1"/>
                </a:fillRef>
                <a:effectRef idx="0">
                  <a:schemeClr val="dk1"/>
                </a:effectRef>
                <a:fontRef idx="minor">
                  <a:schemeClr val="tx1"/>
                </a:fontRef>
              </p:style>
            </p:cxnSp>
            <p:cxnSp>
              <p:nvCxnSpPr>
                <p:cNvPr id="345" name="Straight Connector 344">
                  <a:extLst>
                    <a:ext uri="{FF2B5EF4-FFF2-40B4-BE49-F238E27FC236}">
                      <a16:creationId xmlns:a16="http://schemas.microsoft.com/office/drawing/2014/main" id="{4C917BA1-5643-E6A5-EC1D-135377917990}"/>
                    </a:ext>
                  </a:extLst>
                </p:cNvPr>
                <p:cNvCxnSpPr>
                  <a:cxnSpLocks/>
                </p:cNvCxnSpPr>
                <p:nvPr/>
              </p:nvCxnSpPr>
              <p:spPr>
                <a:xfrm flipV="1">
                  <a:off x="2765763" y="1239497"/>
                  <a:ext cx="0" cy="3310344"/>
                </a:xfrm>
                <a:prstGeom prst="line">
                  <a:avLst/>
                </a:prstGeom>
                <a:ln/>
              </p:spPr>
              <p:style>
                <a:lnRef idx="1">
                  <a:schemeClr val="dk1"/>
                </a:lnRef>
                <a:fillRef idx="0">
                  <a:schemeClr val="dk1"/>
                </a:fillRef>
                <a:effectRef idx="0">
                  <a:schemeClr val="dk1"/>
                </a:effectRef>
                <a:fontRef idx="minor">
                  <a:schemeClr val="tx1"/>
                </a:fontRef>
              </p:style>
            </p:cxnSp>
            <p:cxnSp>
              <p:nvCxnSpPr>
                <p:cNvPr id="351" name="Straight Connector 350">
                  <a:extLst>
                    <a:ext uri="{FF2B5EF4-FFF2-40B4-BE49-F238E27FC236}">
                      <a16:creationId xmlns:a16="http://schemas.microsoft.com/office/drawing/2014/main" id="{70415113-4547-B0F9-3B35-7728B8A61A58}"/>
                    </a:ext>
                  </a:extLst>
                </p:cNvPr>
                <p:cNvCxnSpPr>
                  <a:cxnSpLocks/>
                </p:cNvCxnSpPr>
                <p:nvPr/>
              </p:nvCxnSpPr>
              <p:spPr>
                <a:xfrm>
                  <a:off x="2765763" y="1239497"/>
                  <a:ext cx="3110047" cy="0"/>
                </a:xfrm>
                <a:prstGeom prst="line">
                  <a:avLst/>
                </a:prstGeom>
                <a:ln/>
              </p:spPr>
              <p:style>
                <a:lnRef idx="1">
                  <a:schemeClr val="dk1"/>
                </a:lnRef>
                <a:fillRef idx="0">
                  <a:schemeClr val="dk1"/>
                </a:fillRef>
                <a:effectRef idx="0">
                  <a:schemeClr val="dk1"/>
                </a:effectRef>
                <a:fontRef idx="minor">
                  <a:schemeClr val="tx1"/>
                </a:fontRef>
              </p:style>
            </p:cxnSp>
            <p:cxnSp>
              <p:nvCxnSpPr>
                <p:cNvPr id="355" name="Straight Connector 354">
                  <a:extLst>
                    <a:ext uri="{FF2B5EF4-FFF2-40B4-BE49-F238E27FC236}">
                      <a16:creationId xmlns:a16="http://schemas.microsoft.com/office/drawing/2014/main" id="{0A6F7431-8020-A8EA-90B7-59E92D289B59}"/>
                    </a:ext>
                  </a:extLst>
                </p:cNvPr>
                <p:cNvCxnSpPr>
                  <a:cxnSpLocks/>
                </p:cNvCxnSpPr>
                <p:nvPr/>
              </p:nvCxnSpPr>
              <p:spPr>
                <a:xfrm>
                  <a:off x="5875810" y="1237256"/>
                  <a:ext cx="0" cy="2039695"/>
                </a:xfrm>
                <a:prstGeom prst="line">
                  <a:avLst/>
                </a:prstGeom>
                <a:ln/>
              </p:spPr>
              <p:style>
                <a:lnRef idx="1">
                  <a:schemeClr val="dk1"/>
                </a:lnRef>
                <a:fillRef idx="0">
                  <a:schemeClr val="dk1"/>
                </a:fillRef>
                <a:effectRef idx="0">
                  <a:schemeClr val="dk1"/>
                </a:effectRef>
                <a:fontRef idx="minor">
                  <a:schemeClr val="tx1"/>
                </a:fontRef>
              </p:style>
            </p:cxnSp>
            <p:cxnSp>
              <p:nvCxnSpPr>
                <p:cNvPr id="361" name="Straight Connector 360">
                  <a:extLst>
                    <a:ext uri="{FF2B5EF4-FFF2-40B4-BE49-F238E27FC236}">
                      <a16:creationId xmlns:a16="http://schemas.microsoft.com/office/drawing/2014/main" id="{90A79F41-C59D-07E4-5368-57CC8976B048}"/>
                    </a:ext>
                  </a:extLst>
                </p:cNvPr>
                <p:cNvCxnSpPr>
                  <a:cxnSpLocks/>
                  <a:endCxn id="45" idx="1"/>
                </p:cNvCxnSpPr>
                <p:nvPr/>
              </p:nvCxnSpPr>
              <p:spPr>
                <a:xfrm>
                  <a:off x="5875810" y="3276951"/>
                  <a:ext cx="663154" cy="1"/>
                </a:xfrm>
                <a:prstGeom prst="line">
                  <a:avLst/>
                </a:prstGeom>
                <a:ln/>
              </p:spPr>
              <p:style>
                <a:lnRef idx="1">
                  <a:schemeClr val="dk1"/>
                </a:lnRef>
                <a:fillRef idx="0">
                  <a:schemeClr val="dk1"/>
                </a:fillRef>
                <a:effectRef idx="0">
                  <a:schemeClr val="dk1"/>
                </a:effectRef>
                <a:fontRef idx="minor">
                  <a:schemeClr val="tx1"/>
                </a:fontRef>
              </p:style>
            </p:cxnSp>
          </p:grpSp>
        </p:grpSp>
      </p:gr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20542"/>
    </mc:Choice>
    <mc:Fallback xmlns="">
      <p:transition spd="slow" advTm="2054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000" dirty="0"/>
              <a:t>AI Technology Stack Schematics</a:t>
            </a:r>
            <a:br>
              <a:rPr lang="en-US" sz="2000" dirty="0"/>
            </a:br>
            <a:r>
              <a:rPr lang="en-US" sz="1600" dirty="0">
                <a:latin typeface="Poppins" panose="00000500000000000000" pitchFamily="2" charset="0"/>
                <a:cs typeface="Poppins" panose="00000500000000000000" pitchFamily="2" charset="0"/>
              </a:rPr>
              <a:t>Algorithms</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2" name="Google Shape;242;p36">
            <a:extLst>
              <a:ext uri="{FF2B5EF4-FFF2-40B4-BE49-F238E27FC236}">
                <a16:creationId xmlns:a16="http://schemas.microsoft.com/office/drawing/2014/main" id="{FFD26685-4B20-0B0B-AF9D-0B5693161E01}"/>
              </a:ext>
            </a:extLst>
          </p:cNvPr>
          <p:cNvSpPr txBox="1">
            <a:spLocks noGrp="1"/>
          </p:cNvSpPr>
          <p:nvPr>
            <p:ph type="body" idx="1"/>
          </p:nvPr>
        </p:nvSpPr>
        <p:spPr>
          <a:xfrm>
            <a:off x="720000" y="1192160"/>
            <a:ext cx="7704000" cy="3716490"/>
          </a:xfrm>
          <a:prstGeom prst="rect">
            <a:avLst/>
          </a:prstGeom>
        </p:spPr>
        <p:txBody>
          <a:bodyPr spcFirstLastPara="1" wrap="square" lIns="91425" tIns="91425" rIns="91425" bIns="91425" anchor="t" anchorCtr="0">
            <a:noAutofit/>
          </a:bodyPr>
          <a:lstStyle/>
          <a:p>
            <a:pPr marL="323850" lvl="0" indent="-171450" algn="l" rtl="0">
              <a:spcBef>
                <a:spcPts val="1000"/>
              </a:spcBef>
              <a:spcAft>
                <a:spcPts val="0"/>
              </a:spcAft>
              <a:buSzPts val="1200"/>
              <a:buFont typeface="Arial" panose="020B0604020202020204" pitchFamily="34" charset="0"/>
              <a:buChar char="•"/>
            </a:pPr>
            <a:r>
              <a:rPr lang="en-US" dirty="0"/>
              <a:t>Image Processing:</a:t>
            </a:r>
          </a:p>
          <a:p>
            <a:pPr marL="895350" lvl="1" indent="-285750">
              <a:lnSpc>
                <a:spcPct val="100000"/>
              </a:lnSpc>
              <a:spcBef>
                <a:spcPts val="1000"/>
              </a:spcBef>
              <a:buFont typeface="Courier New" panose="02070309020205020404" pitchFamily="49" charset="0"/>
              <a:buChar char="o"/>
            </a:pPr>
            <a:r>
              <a:rPr lang="en-US" sz="1200" dirty="0"/>
              <a:t>Utilize </a:t>
            </a:r>
            <a:r>
              <a:rPr lang="en-US" sz="1200" dirty="0" err="1"/>
              <a:t>OpenCV.js</a:t>
            </a:r>
            <a:r>
              <a:rPr lang="en-US" sz="1200" dirty="0"/>
              <a:t> (a JavaScript library that provides computer vision algorithms for image processing and analysis tasks) to perform Canny edge detection algorithm. This algorithm helps identifying lawn boundaries and object edges within the lawn images, enabling accurate lawn measurement and obstacle detection.</a:t>
            </a:r>
          </a:p>
        </p:txBody>
      </p:sp>
      <p:grpSp>
        <p:nvGrpSpPr>
          <p:cNvPr id="53" name="Group 52">
            <a:extLst>
              <a:ext uri="{FF2B5EF4-FFF2-40B4-BE49-F238E27FC236}">
                <a16:creationId xmlns:a16="http://schemas.microsoft.com/office/drawing/2014/main" id="{A265664E-1229-37BA-9F00-3C757C6AA1EA}"/>
              </a:ext>
            </a:extLst>
          </p:cNvPr>
          <p:cNvGrpSpPr/>
          <p:nvPr/>
        </p:nvGrpSpPr>
        <p:grpSpPr>
          <a:xfrm>
            <a:off x="1621536" y="2571750"/>
            <a:ext cx="6353220" cy="2489847"/>
            <a:chOff x="1621536" y="2571750"/>
            <a:chExt cx="6353220" cy="2489847"/>
          </a:xfrm>
        </p:grpSpPr>
        <p:pic>
          <p:nvPicPr>
            <p:cNvPr id="1026" name="Picture 2" descr="How We Organize Our Outdoor Tools and Toys | Andrea Dekker">
              <a:extLst>
                <a:ext uri="{FF2B5EF4-FFF2-40B4-BE49-F238E27FC236}">
                  <a16:creationId xmlns:a16="http://schemas.microsoft.com/office/drawing/2014/main" id="{7F33EDAD-5F5D-62AE-6FA2-19DD5042DA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1536" y="2571750"/>
              <a:ext cx="2950464" cy="221284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drawing of a group of people&#10;&#10;Description automatically generated">
              <a:extLst>
                <a:ext uri="{FF2B5EF4-FFF2-40B4-BE49-F238E27FC236}">
                  <a16:creationId xmlns:a16="http://schemas.microsoft.com/office/drawing/2014/main" id="{C1B785BD-D37D-AE39-CBB0-BB255B81BFAA}"/>
                </a:ext>
              </a:extLst>
            </p:cNvPr>
            <p:cNvPicPr>
              <a:picLocks/>
            </p:cNvPicPr>
            <p:nvPr/>
          </p:nvPicPr>
          <p:blipFill>
            <a:blip r:embed="rId6"/>
            <a:stretch>
              <a:fillRect/>
            </a:stretch>
          </p:blipFill>
          <p:spPr>
            <a:xfrm>
              <a:off x="5021244" y="2571750"/>
              <a:ext cx="2953512" cy="2212848"/>
            </a:xfrm>
            <a:prstGeom prst="rect">
              <a:avLst/>
            </a:prstGeom>
          </p:spPr>
        </p:pic>
        <p:sp>
          <p:nvSpPr>
            <p:cNvPr id="5" name="TextBox 4">
              <a:extLst>
                <a:ext uri="{FF2B5EF4-FFF2-40B4-BE49-F238E27FC236}">
                  <a16:creationId xmlns:a16="http://schemas.microsoft.com/office/drawing/2014/main" id="{8F9C25CB-5E9B-250C-B4F0-EC2DF0858247}"/>
                </a:ext>
              </a:extLst>
            </p:cNvPr>
            <p:cNvSpPr txBox="1"/>
            <p:nvPr/>
          </p:nvSpPr>
          <p:spPr>
            <a:xfrm>
              <a:off x="2513114" y="4776132"/>
              <a:ext cx="1167307" cy="276999"/>
            </a:xfrm>
            <a:prstGeom prst="rect">
              <a:avLst/>
            </a:prstGeom>
            <a:noFill/>
          </p:spPr>
          <p:txBody>
            <a:bodyPr wrap="none" rtlCol="0">
              <a:spAutoFit/>
            </a:bodyPr>
            <a:lstStyle/>
            <a:p>
              <a:r>
                <a:rPr lang="en-US" sz="1200" dirty="0">
                  <a:latin typeface="Lato" panose="020F0502020204030203" pitchFamily="34" charset="0"/>
                  <a:ea typeface="Lato" panose="020F0502020204030203" pitchFamily="34" charset="0"/>
                  <a:cs typeface="Lato" panose="020F0502020204030203" pitchFamily="34" charset="0"/>
                </a:rPr>
                <a:t>Original Image</a:t>
              </a:r>
            </a:p>
          </p:txBody>
        </p:sp>
        <p:sp>
          <p:nvSpPr>
            <p:cNvPr id="6" name="TextBox 5">
              <a:extLst>
                <a:ext uri="{FF2B5EF4-FFF2-40B4-BE49-F238E27FC236}">
                  <a16:creationId xmlns:a16="http://schemas.microsoft.com/office/drawing/2014/main" id="{340C4FFF-19B4-B431-037E-21F7B359CBA6}"/>
                </a:ext>
              </a:extLst>
            </p:cNvPr>
            <p:cNvSpPr txBox="1"/>
            <p:nvPr/>
          </p:nvSpPr>
          <p:spPr>
            <a:xfrm>
              <a:off x="6012931" y="4784598"/>
              <a:ext cx="970137" cy="276999"/>
            </a:xfrm>
            <a:prstGeom prst="rect">
              <a:avLst/>
            </a:prstGeom>
            <a:noFill/>
          </p:spPr>
          <p:txBody>
            <a:bodyPr wrap="none" rtlCol="0">
              <a:spAutoFit/>
            </a:bodyPr>
            <a:lstStyle/>
            <a:p>
              <a:r>
                <a:rPr lang="en-US" sz="1200" dirty="0">
                  <a:latin typeface="Lato" panose="020F0502020204030203" pitchFamily="34" charset="0"/>
                  <a:ea typeface="Lato" panose="020F0502020204030203" pitchFamily="34" charset="0"/>
                  <a:cs typeface="Lato" panose="020F0502020204030203" pitchFamily="34" charset="0"/>
                </a:rPr>
                <a:t>Edge Image</a:t>
              </a:r>
            </a:p>
          </p:txBody>
        </p:sp>
      </p:grpSp>
    </p:spTree>
    <p:custDataLst>
      <p:tags r:id="rId1"/>
    </p:custDataLst>
    <p:extLst>
      <p:ext uri="{BB962C8B-B14F-4D97-AF65-F5344CB8AC3E}">
        <p14:creationId xmlns:p14="http://schemas.microsoft.com/office/powerpoint/2010/main" val="2334482632"/>
      </p:ext>
    </p:extLst>
  </p:cSld>
  <p:clrMapOvr>
    <a:masterClrMapping/>
  </p:clrMapOvr>
  <mc:AlternateContent xmlns:mc="http://schemas.openxmlformats.org/markup-compatibility/2006" xmlns:p14="http://schemas.microsoft.com/office/powerpoint/2010/main">
    <mc:Choice Requires="p14">
      <p:transition p14:dur="0" advTm="21784"/>
    </mc:Choice>
    <mc:Fallback xmlns="">
      <p:transition advTm="217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fade">
                                      <p:cBhvr>
                                        <p:cTn id="15"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000" dirty="0"/>
              <a:t>AI Technology Stack Schematics</a:t>
            </a:r>
            <a:br>
              <a:rPr lang="en-US" sz="2000" dirty="0"/>
            </a:br>
            <a:r>
              <a:rPr lang="en-US" sz="1600" dirty="0">
                <a:latin typeface="Poppins" panose="00000500000000000000" pitchFamily="2" charset="0"/>
                <a:cs typeface="Poppins" panose="00000500000000000000" pitchFamily="2" charset="0"/>
              </a:rPr>
              <a:t>Algorithms</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2" name="Google Shape;242;p36">
            <a:extLst>
              <a:ext uri="{FF2B5EF4-FFF2-40B4-BE49-F238E27FC236}">
                <a16:creationId xmlns:a16="http://schemas.microsoft.com/office/drawing/2014/main" id="{FFD26685-4B20-0B0B-AF9D-0B5693161E01}"/>
              </a:ext>
            </a:extLst>
          </p:cNvPr>
          <p:cNvSpPr txBox="1">
            <a:spLocks noGrp="1"/>
          </p:cNvSpPr>
          <p:nvPr>
            <p:ph type="body" idx="1"/>
          </p:nvPr>
        </p:nvSpPr>
        <p:spPr>
          <a:xfrm>
            <a:off x="720000" y="1192160"/>
            <a:ext cx="7704000" cy="3716490"/>
          </a:xfrm>
          <a:prstGeom prst="rect">
            <a:avLst/>
          </a:prstGeom>
        </p:spPr>
        <p:txBody>
          <a:bodyPr spcFirstLastPara="1" wrap="square" lIns="91425" tIns="91425" rIns="91425" bIns="91425" anchor="t" anchorCtr="0">
            <a:noAutofit/>
          </a:bodyPr>
          <a:lstStyle/>
          <a:p>
            <a:pPr marL="323850" lvl="0" indent="-171450" algn="l" rtl="0">
              <a:spcBef>
                <a:spcPts val="1000"/>
              </a:spcBef>
              <a:spcAft>
                <a:spcPts val="0"/>
              </a:spcAft>
              <a:buSzPts val="1200"/>
              <a:buFont typeface="Arial" panose="020B0604020202020204" pitchFamily="34" charset="0"/>
              <a:buChar char="•"/>
            </a:pPr>
            <a:r>
              <a:rPr lang="en-US" dirty="0"/>
              <a:t>Machine Learning:</a:t>
            </a:r>
          </a:p>
          <a:p>
            <a:pPr marL="895350" lvl="1" indent="-285750">
              <a:lnSpc>
                <a:spcPct val="100000"/>
              </a:lnSpc>
              <a:spcBef>
                <a:spcPts val="1000"/>
              </a:spcBef>
              <a:buFont typeface="Courier New" panose="02070309020205020404" pitchFamily="49" charset="0"/>
              <a:buChar char="o"/>
            </a:pPr>
            <a:r>
              <a:rPr lang="en-US" sz="1200" dirty="0"/>
              <a:t>Regression Models: predict optimal mowing schedules based on factors like lawn size, weather conditions, and growth patterns. </a:t>
            </a:r>
          </a:p>
          <a:p>
            <a:pPr marL="323850" indent="-171450" algn="l">
              <a:spcBef>
                <a:spcPts val="1000"/>
              </a:spcBef>
              <a:buFont typeface="Arial" panose="020B0604020202020204" pitchFamily="34" charset="0"/>
              <a:buChar char="•"/>
            </a:pPr>
            <a:r>
              <a:rPr lang="en-US" dirty="0"/>
              <a:t>Training Process:</a:t>
            </a:r>
          </a:p>
          <a:p>
            <a:pPr marL="895350" lvl="1" indent="-285750">
              <a:lnSpc>
                <a:spcPct val="100000"/>
              </a:lnSpc>
              <a:spcBef>
                <a:spcPts val="1000"/>
              </a:spcBef>
              <a:buFont typeface="Courier New" panose="02070309020205020404" pitchFamily="49" charset="0"/>
              <a:buChar char="o"/>
            </a:pPr>
            <a:r>
              <a:rPr lang="en-US" sz="1200" dirty="0"/>
              <a:t>Dataset Collection: Gather historical data on mowing schedules, lawn sizes, weather conditions, and other relevant factors.</a:t>
            </a:r>
          </a:p>
          <a:p>
            <a:pPr marL="895350" lvl="1" indent="-285750">
              <a:lnSpc>
                <a:spcPct val="100000"/>
              </a:lnSpc>
              <a:spcBef>
                <a:spcPts val="1000"/>
              </a:spcBef>
              <a:buFont typeface="Courier New" panose="02070309020205020404" pitchFamily="49" charset="0"/>
              <a:buChar char="o"/>
            </a:pPr>
            <a:r>
              <a:rPr lang="en-US" sz="1200" dirty="0"/>
              <a:t>Data Preparation: Preprocess the dataset by performing feature engineering, handling missing values, and scaling numerical features.</a:t>
            </a:r>
          </a:p>
          <a:p>
            <a:pPr marL="895350" lvl="1" indent="-285750">
              <a:lnSpc>
                <a:spcPct val="100000"/>
              </a:lnSpc>
              <a:spcBef>
                <a:spcPts val="1000"/>
              </a:spcBef>
              <a:buFont typeface="Courier New" panose="02070309020205020404" pitchFamily="49" charset="0"/>
              <a:buChar char="o"/>
            </a:pPr>
            <a:r>
              <a:rPr lang="en-US" sz="1200" dirty="0"/>
              <a:t>Model Training: Utilize machine learning algorithms like linear regression, decision trees, or random forests to train the model on the prepared dataset. The training process involves feeding the data into the model, optimizing the model's parameters, and iteratively improving its performance.</a:t>
            </a:r>
          </a:p>
        </p:txBody>
      </p:sp>
    </p:spTree>
    <p:custDataLst>
      <p:tags r:id="rId1"/>
    </p:custDataLst>
    <p:extLst>
      <p:ext uri="{BB962C8B-B14F-4D97-AF65-F5344CB8AC3E}">
        <p14:creationId xmlns:p14="http://schemas.microsoft.com/office/powerpoint/2010/main" val="1747497041"/>
      </p:ext>
    </p:extLst>
  </p:cSld>
  <p:clrMapOvr>
    <a:masterClrMapping/>
  </p:clrMapOvr>
  <mc:AlternateContent xmlns:mc="http://schemas.openxmlformats.org/markup-compatibility/2006" xmlns:p14="http://schemas.microsoft.com/office/powerpoint/2010/main">
    <mc:Choice Requires="p14">
      <p:transition p14:dur="0" advTm="31132"/>
    </mc:Choice>
    <mc:Fallback xmlns="">
      <p:transition advTm="3113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pic>
        <p:nvPicPr>
          <p:cNvPr id="312" name="Google Shape;312;p38"/>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5" name="Google Shape;193;p30">
            <a:extLst>
              <a:ext uri="{FF2B5EF4-FFF2-40B4-BE49-F238E27FC236}">
                <a16:creationId xmlns:a16="http://schemas.microsoft.com/office/drawing/2014/main" id="{4A8623AA-A605-45EC-A30D-C0946949EF55}"/>
              </a:ext>
            </a:extLst>
          </p:cNvPr>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000" dirty="0"/>
              <a:t>Low-Fidelity Prototype</a:t>
            </a:r>
            <a:br>
              <a:rPr lang="en-US" sz="2000" dirty="0"/>
            </a:br>
            <a:r>
              <a:rPr lang="en-US" sz="1600" dirty="0">
                <a:latin typeface="Poppins" panose="00000500000000000000" pitchFamily="2" charset="0"/>
                <a:cs typeface="Poppins" panose="00000500000000000000" pitchFamily="2" charset="0"/>
              </a:rPr>
              <a:t>Wireframe</a:t>
            </a:r>
            <a:endParaRPr sz="2400" dirty="0">
              <a:latin typeface="Poppins" panose="00000500000000000000" pitchFamily="2" charset="0"/>
              <a:cs typeface="Poppins" panose="00000500000000000000" pitchFamily="2" charset="0"/>
            </a:endParaRPr>
          </a:p>
        </p:txBody>
      </p:sp>
      <p:grpSp>
        <p:nvGrpSpPr>
          <p:cNvPr id="28" name="Group 27">
            <a:extLst>
              <a:ext uri="{FF2B5EF4-FFF2-40B4-BE49-F238E27FC236}">
                <a16:creationId xmlns:a16="http://schemas.microsoft.com/office/drawing/2014/main" id="{36E2C67D-B9FF-3142-2A01-0996226358C5}"/>
              </a:ext>
            </a:extLst>
          </p:cNvPr>
          <p:cNvGrpSpPr/>
          <p:nvPr/>
        </p:nvGrpSpPr>
        <p:grpSpPr>
          <a:xfrm>
            <a:off x="2460253" y="1227233"/>
            <a:ext cx="1698018" cy="3688494"/>
            <a:chOff x="2460253" y="1227233"/>
            <a:chExt cx="1698018" cy="3688494"/>
          </a:xfrm>
        </p:grpSpPr>
        <p:pic>
          <p:nvPicPr>
            <p:cNvPr id="27" name="Picture 26" descr="A white screen with black border&#10;&#10;Description automatically generated">
              <a:extLst>
                <a:ext uri="{FF2B5EF4-FFF2-40B4-BE49-F238E27FC236}">
                  <a16:creationId xmlns:a16="http://schemas.microsoft.com/office/drawing/2014/main" id="{27023BF0-5395-55A0-5E69-93B6CFA26BB8}"/>
                </a:ext>
              </a:extLst>
            </p:cNvPr>
            <p:cNvPicPr>
              <a:picLocks noChangeAspect="1"/>
            </p:cNvPicPr>
            <p:nvPr/>
          </p:nvPicPr>
          <p:blipFill>
            <a:blip r:embed="rId5"/>
            <a:stretch>
              <a:fillRect/>
            </a:stretch>
          </p:blipFill>
          <p:spPr>
            <a:xfrm>
              <a:off x="2507887" y="1651827"/>
              <a:ext cx="1600200" cy="3263900"/>
            </a:xfrm>
            <a:prstGeom prst="rect">
              <a:avLst/>
            </a:prstGeom>
          </p:spPr>
        </p:pic>
        <p:grpSp>
          <p:nvGrpSpPr>
            <p:cNvPr id="25" name="Group 24">
              <a:extLst>
                <a:ext uri="{FF2B5EF4-FFF2-40B4-BE49-F238E27FC236}">
                  <a16:creationId xmlns:a16="http://schemas.microsoft.com/office/drawing/2014/main" id="{A0E70F91-825C-9C87-4855-6468DD64400C}"/>
                </a:ext>
              </a:extLst>
            </p:cNvPr>
            <p:cNvGrpSpPr/>
            <p:nvPr/>
          </p:nvGrpSpPr>
          <p:grpSpPr>
            <a:xfrm>
              <a:off x="2460253" y="1227233"/>
              <a:ext cx="1698018" cy="3511885"/>
              <a:chOff x="2460253" y="1227233"/>
              <a:chExt cx="1698018" cy="3511885"/>
            </a:xfrm>
          </p:grpSpPr>
          <p:grpSp>
            <p:nvGrpSpPr>
              <p:cNvPr id="22" name="Group 21">
                <a:extLst>
                  <a:ext uri="{FF2B5EF4-FFF2-40B4-BE49-F238E27FC236}">
                    <a16:creationId xmlns:a16="http://schemas.microsoft.com/office/drawing/2014/main" id="{DCF8910D-A7C5-F8C3-3883-A7A982D3F77F}"/>
                  </a:ext>
                </a:extLst>
              </p:cNvPr>
              <p:cNvGrpSpPr/>
              <p:nvPr/>
            </p:nvGrpSpPr>
            <p:grpSpPr>
              <a:xfrm>
                <a:off x="2672806" y="1227233"/>
                <a:ext cx="1257789" cy="3511885"/>
                <a:chOff x="2672806" y="1227233"/>
                <a:chExt cx="1257789" cy="3511885"/>
              </a:xfrm>
            </p:grpSpPr>
            <p:sp>
              <p:nvSpPr>
                <p:cNvPr id="16" name="Google Shape;305;p38">
                  <a:extLst>
                    <a:ext uri="{FF2B5EF4-FFF2-40B4-BE49-F238E27FC236}">
                      <a16:creationId xmlns:a16="http://schemas.microsoft.com/office/drawing/2014/main" id="{3A9110A0-3DF5-38B6-30E3-4F393FC08A30}"/>
                    </a:ext>
                  </a:extLst>
                </p:cNvPr>
                <p:cNvSpPr txBox="1"/>
                <p:nvPr/>
              </p:nvSpPr>
              <p:spPr>
                <a:xfrm>
                  <a:off x="2715862" y="1227233"/>
                  <a:ext cx="1184251" cy="40007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i="1" dirty="0">
                      <a:latin typeface="Lato"/>
                      <a:ea typeface="Lato"/>
                      <a:cs typeface="Lato"/>
                      <a:sym typeface="Lato"/>
                    </a:rPr>
                    <a:t>Dashboard</a:t>
                  </a:r>
                  <a:endParaRPr b="1" i="1" dirty="0">
                    <a:latin typeface="Lato"/>
                    <a:ea typeface="Lato"/>
                    <a:cs typeface="Lato"/>
                    <a:sym typeface="Lato"/>
                  </a:endParaRPr>
                </a:p>
              </p:txBody>
            </p:sp>
            <p:sp>
              <p:nvSpPr>
                <p:cNvPr id="18" name="Google Shape;308;p38">
                  <a:extLst>
                    <a:ext uri="{FF2B5EF4-FFF2-40B4-BE49-F238E27FC236}">
                      <a16:creationId xmlns:a16="http://schemas.microsoft.com/office/drawing/2014/main" id="{3D123DC9-5BDF-36FE-3444-30E65CA7C49A}"/>
                    </a:ext>
                  </a:extLst>
                </p:cNvPr>
                <p:cNvSpPr/>
                <p:nvPr/>
              </p:nvSpPr>
              <p:spPr>
                <a:xfrm>
                  <a:off x="2672806" y="1943802"/>
                  <a:ext cx="1257789" cy="2795316"/>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roup 20">
                <a:extLst>
                  <a:ext uri="{FF2B5EF4-FFF2-40B4-BE49-F238E27FC236}">
                    <a16:creationId xmlns:a16="http://schemas.microsoft.com/office/drawing/2014/main" id="{4E42A54E-2950-D5E4-D331-F7746CDBCAED}"/>
                  </a:ext>
                </a:extLst>
              </p:cNvPr>
              <p:cNvGrpSpPr/>
              <p:nvPr/>
            </p:nvGrpSpPr>
            <p:grpSpPr>
              <a:xfrm>
                <a:off x="2460253" y="2041118"/>
                <a:ext cx="1698018" cy="2360137"/>
                <a:chOff x="2460253" y="2041118"/>
                <a:chExt cx="1698018" cy="2360137"/>
              </a:xfrm>
            </p:grpSpPr>
            <p:sp>
              <p:nvSpPr>
                <p:cNvPr id="20" name="Google Shape;310;p38">
                  <a:extLst>
                    <a:ext uri="{FF2B5EF4-FFF2-40B4-BE49-F238E27FC236}">
                      <a16:creationId xmlns:a16="http://schemas.microsoft.com/office/drawing/2014/main" id="{48ADD76D-36F1-4E46-14B7-C8709DA0C2BF}"/>
                    </a:ext>
                  </a:extLst>
                </p:cNvPr>
                <p:cNvSpPr txBox="1"/>
                <p:nvPr/>
              </p:nvSpPr>
              <p:spPr>
                <a:xfrm>
                  <a:off x="2577347" y="2041118"/>
                  <a:ext cx="1428000" cy="33852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dirty="0">
                      <a:solidFill>
                        <a:srgbClr val="1A711D"/>
                      </a:solidFill>
                      <a:latin typeface="Times New Roman"/>
                      <a:ea typeface="Times New Roman"/>
                      <a:cs typeface="Times New Roman"/>
                      <a:sym typeface="Times New Roman"/>
                    </a:rPr>
                    <a:t>Hi, John!</a:t>
                  </a:r>
                  <a:endParaRPr sz="1000" b="1" dirty="0">
                    <a:solidFill>
                      <a:srgbClr val="1A711D"/>
                    </a:solidFill>
                    <a:latin typeface="Times New Roman"/>
                    <a:ea typeface="Times New Roman"/>
                    <a:cs typeface="Times New Roman"/>
                    <a:sym typeface="Times New Roman"/>
                  </a:endParaRPr>
                </a:p>
              </p:txBody>
            </p:sp>
            <p:sp>
              <p:nvSpPr>
                <p:cNvPr id="36" name="Google Shape;300;p38">
                  <a:extLst>
                    <a:ext uri="{FF2B5EF4-FFF2-40B4-BE49-F238E27FC236}">
                      <a16:creationId xmlns:a16="http://schemas.microsoft.com/office/drawing/2014/main" id="{4380F00E-BFF9-740C-9F4E-2E88DC0883C8}"/>
                    </a:ext>
                  </a:extLst>
                </p:cNvPr>
                <p:cNvSpPr txBox="1"/>
                <p:nvPr/>
              </p:nvSpPr>
              <p:spPr>
                <a:xfrm>
                  <a:off x="2460253" y="3405500"/>
                  <a:ext cx="1698018" cy="61552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700" dirty="0">
                      <a:highlight>
                        <a:schemeClr val="lt1"/>
                      </a:highlight>
                      <a:latin typeface="Lato"/>
                      <a:ea typeface="Lato"/>
                      <a:cs typeface="Lato"/>
                      <a:sym typeface="Lato"/>
                    </a:rPr>
                    <a:t>Current Location: Blacksburg, VA</a:t>
                  </a:r>
                </a:p>
                <a:p>
                  <a:pPr marL="0" lvl="0" indent="0" algn="ctr" rtl="0">
                    <a:spcBef>
                      <a:spcPts val="0"/>
                    </a:spcBef>
                    <a:spcAft>
                      <a:spcPts val="0"/>
                    </a:spcAft>
                    <a:buNone/>
                  </a:pPr>
                  <a:r>
                    <a:rPr lang="en-US" sz="700" dirty="0">
                      <a:highlight>
                        <a:schemeClr val="lt1"/>
                      </a:highlight>
                      <a:latin typeface="Lato"/>
                      <a:ea typeface="Lato"/>
                      <a:cs typeface="Lato"/>
                      <a:sym typeface="Lato"/>
                    </a:rPr>
                    <a:t>Current Temperature: 78°F</a:t>
                  </a:r>
                </a:p>
                <a:p>
                  <a:pPr marL="0" lvl="0" indent="0" algn="ctr" rtl="0">
                    <a:spcBef>
                      <a:spcPts val="0"/>
                    </a:spcBef>
                    <a:spcAft>
                      <a:spcPts val="0"/>
                    </a:spcAft>
                    <a:buNone/>
                  </a:pPr>
                  <a:r>
                    <a:rPr lang="en-US" sz="700" dirty="0">
                      <a:highlight>
                        <a:schemeClr val="lt1"/>
                      </a:highlight>
                      <a:latin typeface="Lato"/>
                      <a:ea typeface="Lato"/>
                      <a:cs typeface="Lato"/>
                      <a:sym typeface="Lato"/>
                    </a:rPr>
                    <a:t>Today's Forecast: Sunny</a:t>
                  </a:r>
                </a:p>
                <a:p>
                  <a:pPr marL="0" lvl="0" indent="0" algn="ctr" rtl="0">
                    <a:spcBef>
                      <a:spcPts val="0"/>
                    </a:spcBef>
                    <a:spcAft>
                      <a:spcPts val="0"/>
                    </a:spcAft>
                    <a:buNone/>
                  </a:pPr>
                  <a:r>
                    <a:rPr lang="en-US" sz="700" dirty="0">
                      <a:highlight>
                        <a:schemeClr val="lt1"/>
                      </a:highlight>
                      <a:latin typeface="Lato"/>
                      <a:ea typeface="Lato"/>
                      <a:cs typeface="Lato"/>
                      <a:sym typeface="Lato"/>
                    </a:rPr>
                    <a:t>Tomorrow's Forecast: Partly Cloudy</a:t>
                  </a:r>
                  <a:endParaRPr sz="700" dirty="0">
                    <a:highlight>
                      <a:schemeClr val="lt1"/>
                    </a:highlight>
                    <a:latin typeface="Lato"/>
                    <a:ea typeface="Lato"/>
                    <a:cs typeface="Lato"/>
                    <a:sym typeface="Lato"/>
                  </a:endParaRPr>
                </a:p>
              </p:txBody>
            </p:sp>
            <p:sp>
              <p:nvSpPr>
                <p:cNvPr id="37" name="Google Shape;313;p38">
                  <a:extLst>
                    <a:ext uri="{FF2B5EF4-FFF2-40B4-BE49-F238E27FC236}">
                      <a16:creationId xmlns:a16="http://schemas.microsoft.com/office/drawing/2014/main" id="{94A14F8B-648F-EFE8-B86A-C3D9F3192BA2}"/>
                    </a:ext>
                  </a:extLst>
                </p:cNvPr>
                <p:cNvSpPr/>
                <p:nvPr/>
              </p:nvSpPr>
              <p:spPr>
                <a:xfrm>
                  <a:off x="2671423" y="4130931"/>
                  <a:ext cx="1259172" cy="270324"/>
                </a:xfrm>
                <a:prstGeom prst="flowChartTerminator">
                  <a:avLst/>
                </a:prstGeom>
                <a:solidFill>
                  <a:srgbClr val="38761D"/>
                </a:solidFill>
                <a:ln w="9525" cap="flat" cmpd="sng">
                  <a:noFill/>
                  <a:prstDash val="solid"/>
                  <a:round/>
                  <a:headEnd type="none" w="sm" len="sm"/>
                  <a:tailEnd type="none" w="sm" len="sm"/>
                </a:ln>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900" dirty="0">
                      <a:solidFill>
                        <a:schemeClr val="lt1"/>
                      </a:solidFill>
                    </a:rPr>
                    <a:t>Get Started</a:t>
                  </a:r>
                </a:p>
              </p:txBody>
            </p:sp>
            <p:pic>
              <p:nvPicPr>
                <p:cNvPr id="38" name="Google Shape;312;p38">
                  <a:extLst>
                    <a:ext uri="{FF2B5EF4-FFF2-40B4-BE49-F238E27FC236}">
                      <a16:creationId xmlns:a16="http://schemas.microsoft.com/office/drawing/2014/main" id="{EAA8B58F-9231-689B-6DB3-49F7DC6678ED}"/>
                    </a:ext>
                  </a:extLst>
                </p:cNvPr>
                <p:cNvPicPr preferRelativeResize="0"/>
                <p:nvPr/>
              </p:nvPicPr>
              <p:blipFill>
                <a:blip r:embed="rId4">
                  <a:alphaModFix/>
                </a:blip>
                <a:stretch>
                  <a:fillRect/>
                </a:stretch>
              </p:blipFill>
              <p:spPr>
                <a:xfrm>
                  <a:off x="2864512" y="2396827"/>
                  <a:ext cx="886950" cy="886950"/>
                </a:xfrm>
                <a:prstGeom prst="rect">
                  <a:avLst/>
                </a:prstGeom>
                <a:noFill/>
                <a:ln>
                  <a:noFill/>
                </a:ln>
              </p:spPr>
            </p:pic>
          </p:grpSp>
        </p:grpSp>
      </p:grpSp>
      <p:grpSp>
        <p:nvGrpSpPr>
          <p:cNvPr id="40" name="Group 39">
            <a:extLst>
              <a:ext uri="{FF2B5EF4-FFF2-40B4-BE49-F238E27FC236}">
                <a16:creationId xmlns:a16="http://schemas.microsoft.com/office/drawing/2014/main" id="{C4D64CCA-97EA-CFFE-45B5-AD2918A84AEF}"/>
              </a:ext>
            </a:extLst>
          </p:cNvPr>
          <p:cNvGrpSpPr/>
          <p:nvPr/>
        </p:nvGrpSpPr>
        <p:grpSpPr>
          <a:xfrm>
            <a:off x="4100759" y="1217386"/>
            <a:ext cx="2897146" cy="3698341"/>
            <a:chOff x="4100759" y="1217386"/>
            <a:chExt cx="2897146" cy="3698341"/>
          </a:xfrm>
        </p:grpSpPr>
        <p:pic>
          <p:nvPicPr>
            <p:cNvPr id="39" name="Picture 38" descr="A white screen with black border&#10;&#10;Description automatically generated">
              <a:extLst>
                <a:ext uri="{FF2B5EF4-FFF2-40B4-BE49-F238E27FC236}">
                  <a16:creationId xmlns:a16="http://schemas.microsoft.com/office/drawing/2014/main" id="{3D6C18C0-5873-7A2A-B99F-9661FB1D616A}"/>
                </a:ext>
              </a:extLst>
            </p:cNvPr>
            <p:cNvPicPr>
              <a:picLocks noChangeAspect="1"/>
            </p:cNvPicPr>
            <p:nvPr/>
          </p:nvPicPr>
          <p:blipFill>
            <a:blip r:embed="rId5"/>
            <a:stretch>
              <a:fillRect/>
            </a:stretch>
          </p:blipFill>
          <p:spPr>
            <a:xfrm>
              <a:off x="5279746" y="1651827"/>
              <a:ext cx="1600200" cy="3263900"/>
            </a:xfrm>
            <a:prstGeom prst="rect">
              <a:avLst/>
            </a:prstGeom>
          </p:spPr>
        </p:pic>
        <p:grpSp>
          <p:nvGrpSpPr>
            <p:cNvPr id="33" name="Group 32">
              <a:extLst>
                <a:ext uri="{FF2B5EF4-FFF2-40B4-BE49-F238E27FC236}">
                  <a16:creationId xmlns:a16="http://schemas.microsoft.com/office/drawing/2014/main" id="{48F25D34-E93A-931A-3692-8A10B9DD0F2B}"/>
                </a:ext>
              </a:extLst>
            </p:cNvPr>
            <p:cNvGrpSpPr/>
            <p:nvPr/>
          </p:nvGrpSpPr>
          <p:grpSpPr>
            <a:xfrm>
              <a:off x="4100759" y="1217386"/>
              <a:ext cx="2897146" cy="3521646"/>
              <a:chOff x="4100759" y="1217386"/>
              <a:chExt cx="2897146" cy="3521646"/>
            </a:xfrm>
          </p:grpSpPr>
          <p:cxnSp>
            <p:nvCxnSpPr>
              <p:cNvPr id="30" name="Straight Connector 29">
                <a:extLst>
                  <a:ext uri="{FF2B5EF4-FFF2-40B4-BE49-F238E27FC236}">
                    <a16:creationId xmlns:a16="http://schemas.microsoft.com/office/drawing/2014/main" id="{7FC7210E-899A-34CC-A691-FB56138BDCD9}"/>
                  </a:ext>
                </a:extLst>
              </p:cNvPr>
              <p:cNvCxnSpPr>
                <a:cxnSpLocks/>
              </p:cNvCxnSpPr>
              <p:nvPr/>
            </p:nvCxnSpPr>
            <p:spPr>
              <a:xfrm flipV="1">
                <a:off x="4100759" y="3270478"/>
                <a:ext cx="1183108" cy="20"/>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nvGrpSpPr>
              <p:cNvPr id="32" name="Group 31">
                <a:extLst>
                  <a:ext uri="{FF2B5EF4-FFF2-40B4-BE49-F238E27FC236}">
                    <a16:creationId xmlns:a16="http://schemas.microsoft.com/office/drawing/2014/main" id="{C519FC04-3BDA-AC4D-A038-B3A83FC3995A}"/>
                  </a:ext>
                </a:extLst>
              </p:cNvPr>
              <p:cNvGrpSpPr/>
              <p:nvPr/>
            </p:nvGrpSpPr>
            <p:grpSpPr>
              <a:xfrm>
                <a:off x="5169710" y="1217386"/>
                <a:ext cx="1828195" cy="3521646"/>
                <a:chOff x="5169710" y="1217386"/>
                <a:chExt cx="1828195" cy="3521646"/>
              </a:xfrm>
            </p:grpSpPr>
            <p:grpSp>
              <p:nvGrpSpPr>
                <p:cNvPr id="29" name="Group 28">
                  <a:extLst>
                    <a:ext uri="{FF2B5EF4-FFF2-40B4-BE49-F238E27FC236}">
                      <a16:creationId xmlns:a16="http://schemas.microsoft.com/office/drawing/2014/main" id="{B20B67EE-A00B-2CDE-ED7D-9D3E548FB23C}"/>
                    </a:ext>
                  </a:extLst>
                </p:cNvPr>
                <p:cNvGrpSpPr/>
                <p:nvPr/>
              </p:nvGrpSpPr>
              <p:grpSpPr>
                <a:xfrm>
                  <a:off x="5169710" y="1217386"/>
                  <a:ext cx="1828195" cy="3521646"/>
                  <a:chOff x="5169710" y="1217386"/>
                  <a:chExt cx="1828195" cy="3521646"/>
                </a:xfrm>
              </p:grpSpPr>
              <p:sp>
                <p:nvSpPr>
                  <p:cNvPr id="294" name="Google Shape;294;p38"/>
                  <p:cNvSpPr txBox="1"/>
                  <p:nvPr/>
                </p:nvSpPr>
                <p:spPr>
                  <a:xfrm>
                    <a:off x="5169710" y="1217386"/>
                    <a:ext cx="1828195" cy="40007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i="1" dirty="0">
                        <a:latin typeface="Lato"/>
                        <a:ea typeface="Lato"/>
                        <a:cs typeface="Lato"/>
                        <a:sym typeface="Lato"/>
                      </a:rPr>
                      <a:t>Scanning Instructions</a:t>
                    </a:r>
                    <a:endParaRPr b="1" i="1" dirty="0">
                      <a:latin typeface="Lato"/>
                      <a:ea typeface="Lato"/>
                      <a:cs typeface="Lato"/>
                      <a:sym typeface="Lato"/>
                    </a:endParaRPr>
                  </a:p>
                </p:txBody>
              </p:sp>
              <p:sp>
                <p:nvSpPr>
                  <p:cNvPr id="4" name="Rectangle 3">
                    <a:extLst>
                      <a:ext uri="{FF2B5EF4-FFF2-40B4-BE49-F238E27FC236}">
                        <a16:creationId xmlns:a16="http://schemas.microsoft.com/office/drawing/2014/main" id="{508FF803-9293-9217-9C5F-DD8A81603A7A}"/>
                      </a:ext>
                    </a:extLst>
                  </p:cNvPr>
                  <p:cNvSpPr/>
                  <p:nvPr/>
                </p:nvSpPr>
                <p:spPr>
                  <a:xfrm>
                    <a:off x="5390757" y="1861253"/>
                    <a:ext cx="1391905" cy="287777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Google Shape;313;p38">
                    <a:extLst>
                      <a:ext uri="{FF2B5EF4-FFF2-40B4-BE49-F238E27FC236}">
                        <a16:creationId xmlns:a16="http://schemas.microsoft.com/office/drawing/2014/main" id="{82B696BD-3BB3-340A-C463-B962DDB76341}"/>
                      </a:ext>
                    </a:extLst>
                  </p:cNvPr>
                  <p:cNvSpPr/>
                  <p:nvPr/>
                </p:nvSpPr>
                <p:spPr>
                  <a:xfrm>
                    <a:off x="5454221" y="4137236"/>
                    <a:ext cx="1259172" cy="270324"/>
                  </a:xfrm>
                  <a:prstGeom prst="flowChartTerminator">
                    <a:avLst/>
                  </a:prstGeom>
                  <a:solidFill>
                    <a:srgbClr val="38761D"/>
                  </a:solidFill>
                  <a:ln w="9525" cap="flat" cmpd="sng">
                    <a:noFill/>
                    <a:prstDash val="solid"/>
                    <a:round/>
                    <a:headEnd type="none" w="sm" len="sm"/>
                    <a:tailEnd type="none" w="sm" len="sm"/>
                  </a:ln>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900" dirty="0">
                        <a:solidFill>
                          <a:schemeClr val="lt1"/>
                        </a:solidFill>
                      </a:rPr>
                      <a:t>Scan My Lawn</a:t>
                    </a:r>
                  </a:p>
                </p:txBody>
              </p:sp>
            </p:grpSp>
            <p:sp>
              <p:nvSpPr>
                <p:cNvPr id="6" name="Google Shape;300;p38">
                  <a:extLst>
                    <a:ext uri="{FF2B5EF4-FFF2-40B4-BE49-F238E27FC236}">
                      <a16:creationId xmlns:a16="http://schemas.microsoft.com/office/drawing/2014/main" id="{B451B314-D8AC-5A3F-5E37-7A26EB9AA206}"/>
                    </a:ext>
                  </a:extLst>
                </p:cNvPr>
                <p:cNvSpPr txBox="1"/>
                <p:nvPr/>
              </p:nvSpPr>
              <p:spPr>
                <a:xfrm>
                  <a:off x="5365846" y="2316672"/>
                  <a:ext cx="1428001" cy="1877407"/>
                </a:xfrm>
                <a:prstGeom prst="rect">
                  <a:avLst/>
                </a:prstGeom>
                <a:noFill/>
                <a:ln>
                  <a:noFill/>
                </a:ln>
              </p:spPr>
              <p:txBody>
                <a:bodyPr spcFirstLastPara="1" wrap="square" lIns="91425" tIns="91425" rIns="91425" bIns="91425" anchor="t" anchorCtr="0">
                  <a:spAutoFit/>
                </a:bodyPr>
                <a:lstStyle/>
                <a:p>
                  <a:pPr lvl="0" indent="-91440" rtl="0">
                    <a:spcBef>
                      <a:spcPts val="0"/>
                    </a:spcBef>
                    <a:spcAft>
                      <a:spcPts val="0"/>
                    </a:spcAft>
                    <a:buFont typeface="+mj-lt"/>
                    <a:buAutoNum type="arabicPeriod"/>
                  </a:pPr>
                  <a:r>
                    <a:rPr lang="en-US" sz="500" dirty="0">
                      <a:highlight>
                        <a:schemeClr val="lt1"/>
                      </a:highlight>
                      <a:latin typeface="Lato"/>
                      <a:ea typeface="Lato"/>
                      <a:cs typeface="Lato"/>
                      <a:sym typeface="Lato"/>
                    </a:rPr>
                    <a:t>Find a clear and well-lit area of your lawn.</a:t>
                  </a:r>
                </a:p>
                <a:p>
                  <a:pPr lvl="0" indent="-91440" rtl="0">
                    <a:spcBef>
                      <a:spcPts val="0"/>
                    </a:spcBef>
                    <a:spcAft>
                      <a:spcPts val="0"/>
                    </a:spcAft>
                    <a:buFont typeface="+mj-lt"/>
                    <a:buAutoNum type="arabicPeriod"/>
                  </a:pPr>
                  <a:endParaRPr lang="en-US" sz="500" dirty="0">
                    <a:highlight>
                      <a:schemeClr val="lt1"/>
                    </a:highlight>
                    <a:latin typeface="Lato"/>
                    <a:ea typeface="Lato"/>
                    <a:cs typeface="Lato"/>
                    <a:sym typeface="Lato"/>
                  </a:endParaRPr>
                </a:p>
                <a:p>
                  <a:pPr lvl="0" indent="-91440" rtl="0">
                    <a:spcBef>
                      <a:spcPts val="0"/>
                    </a:spcBef>
                    <a:spcAft>
                      <a:spcPts val="0"/>
                    </a:spcAft>
                    <a:buFont typeface="+mj-lt"/>
                    <a:buAutoNum type="arabicPeriod"/>
                  </a:pPr>
                  <a:r>
                    <a:rPr lang="en-US" sz="500" dirty="0">
                      <a:highlight>
                        <a:schemeClr val="lt1"/>
                      </a:highlight>
                      <a:latin typeface="Lato"/>
                      <a:ea typeface="Lato"/>
                      <a:cs typeface="Lato"/>
                      <a:sym typeface="Lato"/>
                    </a:rPr>
                    <a:t>Hold your mobile device parallel to the ground and align the camera view to capture your entire lawn within the frame.</a:t>
                  </a:r>
                </a:p>
                <a:p>
                  <a:pPr lvl="0" indent="-91440" rtl="0">
                    <a:spcBef>
                      <a:spcPts val="0"/>
                    </a:spcBef>
                    <a:spcAft>
                      <a:spcPts val="0"/>
                    </a:spcAft>
                    <a:buFont typeface="+mj-lt"/>
                    <a:buAutoNum type="arabicPeriod"/>
                  </a:pPr>
                  <a:endParaRPr lang="en-US" sz="500" dirty="0">
                    <a:highlight>
                      <a:schemeClr val="lt1"/>
                    </a:highlight>
                    <a:latin typeface="Lato"/>
                    <a:ea typeface="Lato"/>
                    <a:cs typeface="Lato"/>
                    <a:sym typeface="Lato"/>
                  </a:endParaRPr>
                </a:p>
                <a:p>
                  <a:pPr lvl="0" indent="-91440" rtl="0">
                    <a:spcBef>
                      <a:spcPts val="0"/>
                    </a:spcBef>
                    <a:spcAft>
                      <a:spcPts val="0"/>
                    </a:spcAft>
                    <a:buFont typeface="+mj-lt"/>
                    <a:buAutoNum type="arabicPeriod"/>
                  </a:pPr>
                  <a:r>
                    <a:rPr lang="en-US" sz="500" dirty="0">
                      <a:highlight>
                        <a:schemeClr val="lt1"/>
                      </a:highlight>
                      <a:latin typeface="Lato"/>
                      <a:ea typeface="Lato"/>
                      <a:cs typeface="Lato"/>
                      <a:sym typeface="Lato"/>
                    </a:rPr>
                    <a:t>Slowly move your device across the lawn, ensuring that the camera covers the entire area.</a:t>
                  </a:r>
                </a:p>
                <a:p>
                  <a:pPr lvl="0" indent="-91440" rtl="0">
                    <a:spcBef>
                      <a:spcPts val="0"/>
                    </a:spcBef>
                    <a:spcAft>
                      <a:spcPts val="0"/>
                    </a:spcAft>
                    <a:buFont typeface="+mj-lt"/>
                    <a:buAutoNum type="arabicPeriod"/>
                  </a:pPr>
                  <a:endParaRPr lang="en-US" sz="500" dirty="0">
                    <a:highlight>
                      <a:schemeClr val="lt1"/>
                    </a:highlight>
                    <a:latin typeface="Lato"/>
                    <a:ea typeface="Lato"/>
                    <a:cs typeface="Lato"/>
                    <a:sym typeface="Lato"/>
                  </a:endParaRPr>
                </a:p>
                <a:p>
                  <a:pPr lvl="0" indent="-91440" rtl="0">
                    <a:spcBef>
                      <a:spcPts val="0"/>
                    </a:spcBef>
                    <a:spcAft>
                      <a:spcPts val="0"/>
                    </a:spcAft>
                    <a:buFont typeface="+mj-lt"/>
                    <a:buAutoNum type="arabicPeriod"/>
                  </a:pPr>
                  <a:r>
                    <a:rPr lang="en-US" sz="500" dirty="0">
                      <a:highlight>
                        <a:schemeClr val="lt1"/>
                      </a:highlight>
                      <a:latin typeface="Lato"/>
                      <a:ea typeface="Lato"/>
                      <a:cs typeface="Lato"/>
                      <a:sym typeface="Lato"/>
                    </a:rPr>
                    <a:t>Maintain a steady and smooth movement while scanning to capture accurate data.</a:t>
                  </a:r>
                </a:p>
                <a:p>
                  <a:pPr lvl="0" indent="-91440" rtl="0">
                    <a:spcBef>
                      <a:spcPts val="0"/>
                    </a:spcBef>
                    <a:spcAft>
                      <a:spcPts val="0"/>
                    </a:spcAft>
                    <a:buFont typeface="+mj-lt"/>
                    <a:buAutoNum type="arabicPeriod"/>
                  </a:pPr>
                  <a:endParaRPr lang="en-US" sz="500" dirty="0">
                    <a:highlight>
                      <a:schemeClr val="lt1"/>
                    </a:highlight>
                    <a:latin typeface="Lato"/>
                    <a:ea typeface="Lato"/>
                    <a:cs typeface="Lato"/>
                    <a:sym typeface="Lato"/>
                  </a:endParaRPr>
                </a:p>
                <a:p>
                  <a:pPr lvl="0" indent="-91440" rtl="0">
                    <a:spcBef>
                      <a:spcPts val="0"/>
                    </a:spcBef>
                    <a:spcAft>
                      <a:spcPts val="0"/>
                    </a:spcAft>
                    <a:buFont typeface="+mj-lt"/>
                    <a:buAutoNum type="arabicPeriod"/>
                  </a:pPr>
                  <a:r>
                    <a:rPr lang="en-US" sz="500" dirty="0">
                      <a:highlight>
                        <a:schemeClr val="lt1"/>
                      </a:highlight>
                      <a:latin typeface="Lato"/>
                      <a:ea typeface="Lato"/>
                      <a:cs typeface="Lato"/>
                      <a:sym typeface="Lato"/>
                    </a:rPr>
                    <a:t>Once you have completed scanning your entire lawn, tap the "Done" button to process the captured data.</a:t>
                  </a:r>
                </a:p>
                <a:p>
                  <a:pPr lvl="0" indent="-91440" rtl="0">
                    <a:spcBef>
                      <a:spcPts val="0"/>
                    </a:spcBef>
                    <a:spcAft>
                      <a:spcPts val="0"/>
                    </a:spcAft>
                    <a:buFont typeface="+mj-lt"/>
                    <a:buAutoNum type="arabicPeriod"/>
                  </a:pPr>
                  <a:endParaRPr lang="en-US" sz="500" dirty="0">
                    <a:highlight>
                      <a:schemeClr val="lt1"/>
                    </a:highlight>
                    <a:latin typeface="Lato"/>
                    <a:ea typeface="Lato"/>
                    <a:cs typeface="Lato"/>
                    <a:sym typeface="Lato"/>
                  </a:endParaRPr>
                </a:p>
                <a:p>
                  <a:pPr lvl="0" indent="-91440" rtl="0">
                    <a:spcBef>
                      <a:spcPts val="0"/>
                    </a:spcBef>
                    <a:spcAft>
                      <a:spcPts val="0"/>
                    </a:spcAft>
                    <a:buFont typeface="+mj-lt"/>
                    <a:buAutoNum type="arabicPeriod"/>
                  </a:pPr>
                  <a:r>
                    <a:rPr lang="en-US" sz="500" dirty="0">
                      <a:highlight>
                        <a:schemeClr val="lt1"/>
                      </a:highlight>
                      <a:latin typeface="Lato"/>
                      <a:ea typeface="Lato"/>
                      <a:cs typeface="Lato"/>
                      <a:sym typeface="Lato"/>
                    </a:rPr>
                    <a:t>The app will then analyze the scanned information to determine the size, shape, and characteristics of your lawn.</a:t>
                  </a:r>
                </a:p>
                <a:p>
                  <a:pPr lvl="0" indent="-91440" rtl="0">
                    <a:spcBef>
                      <a:spcPts val="0"/>
                    </a:spcBef>
                    <a:spcAft>
                      <a:spcPts val="0"/>
                    </a:spcAft>
                    <a:buFont typeface="+mj-lt"/>
                    <a:buAutoNum type="arabicPeriod"/>
                  </a:pPr>
                  <a:endParaRPr lang="en-US" sz="500" dirty="0">
                    <a:highlight>
                      <a:schemeClr val="lt1"/>
                    </a:highlight>
                    <a:latin typeface="Lato"/>
                    <a:ea typeface="Lato"/>
                    <a:cs typeface="Lato"/>
                    <a:sym typeface="Lato"/>
                  </a:endParaRPr>
                </a:p>
              </p:txBody>
            </p:sp>
            <p:sp>
              <p:nvSpPr>
                <p:cNvPr id="7" name="Google Shape;310;p38">
                  <a:extLst>
                    <a:ext uri="{FF2B5EF4-FFF2-40B4-BE49-F238E27FC236}">
                      <a16:creationId xmlns:a16="http://schemas.microsoft.com/office/drawing/2014/main" id="{23C2D1AE-258C-59E3-3616-27BD03A2D2A5}"/>
                    </a:ext>
                  </a:extLst>
                </p:cNvPr>
                <p:cNvSpPr txBox="1"/>
                <p:nvPr/>
              </p:nvSpPr>
              <p:spPr>
                <a:xfrm>
                  <a:off x="5365847" y="2037753"/>
                  <a:ext cx="1428000" cy="33852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dirty="0">
                      <a:solidFill>
                        <a:srgbClr val="1A711D"/>
                      </a:solidFill>
                      <a:latin typeface="Times New Roman"/>
                      <a:ea typeface="Times New Roman"/>
                      <a:cs typeface="Times New Roman"/>
                      <a:sym typeface="Times New Roman"/>
                    </a:rPr>
                    <a:t>Scanning Instructions</a:t>
                  </a:r>
                  <a:endParaRPr sz="1000" b="1" dirty="0">
                    <a:solidFill>
                      <a:srgbClr val="1A711D"/>
                    </a:solidFill>
                    <a:latin typeface="Times New Roman"/>
                    <a:ea typeface="Times New Roman"/>
                    <a:cs typeface="Times New Roman"/>
                    <a:sym typeface="Times New Roman"/>
                  </a:endParaRPr>
                </a:p>
              </p:txBody>
            </p:sp>
          </p:grpSp>
        </p:grpSp>
      </p:grpSp>
    </p:spTree>
    <p:custDataLst>
      <p:tags r:id="rId1"/>
    </p:custDataLst>
    <p:extLst>
      <p:ext uri="{BB962C8B-B14F-4D97-AF65-F5344CB8AC3E}">
        <p14:creationId xmlns:p14="http://schemas.microsoft.com/office/powerpoint/2010/main" val="2299826952"/>
      </p:ext>
    </p:extLst>
  </p:cSld>
  <p:clrMapOvr>
    <a:masterClrMapping/>
  </p:clrMapOvr>
  <mc:AlternateContent xmlns:mc="http://schemas.openxmlformats.org/markup-compatibility/2006" xmlns:p14="http://schemas.microsoft.com/office/powerpoint/2010/main">
    <mc:Choice Requires="p14">
      <p:transition spd="slow" p14:dur="2000" advTm="32640"/>
    </mc:Choice>
    <mc:Fallback xmlns="">
      <p:transition spd="slow" advTm="326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pic>
        <p:nvPicPr>
          <p:cNvPr id="312" name="Google Shape;312;p38"/>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5" name="Google Shape;193;p30">
            <a:extLst>
              <a:ext uri="{FF2B5EF4-FFF2-40B4-BE49-F238E27FC236}">
                <a16:creationId xmlns:a16="http://schemas.microsoft.com/office/drawing/2014/main" id="{4A8623AA-A605-45EC-A30D-C0946949EF55}"/>
              </a:ext>
            </a:extLst>
          </p:cNvPr>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000" dirty="0"/>
              <a:t>Low-Fidelity Prototype</a:t>
            </a:r>
            <a:br>
              <a:rPr lang="en-US" sz="2000" dirty="0"/>
            </a:br>
            <a:r>
              <a:rPr lang="en-US" sz="1600" dirty="0">
                <a:latin typeface="Poppins" panose="00000500000000000000" pitchFamily="2" charset="0"/>
                <a:cs typeface="Poppins" panose="00000500000000000000" pitchFamily="2" charset="0"/>
              </a:rPr>
              <a:t>Wireframe</a:t>
            </a:r>
            <a:endParaRPr sz="2400" dirty="0">
              <a:latin typeface="Poppins" panose="00000500000000000000" pitchFamily="2" charset="0"/>
              <a:cs typeface="Poppins" panose="00000500000000000000" pitchFamily="2" charset="0"/>
            </a:endParaRPr>
          </a:p>
        </p:txBody>
      </p:sp>
      <p:grpSp>
        <p:nvGrpSpPr>
          <p:cNvPr id="49" name="Group 48">
            <a:extLst>
              <a:ext uri="{FF2B5EF4-FFF2-40B4-BE49-F238E27FC236}">
                <a16:creationId xmlns:a16="http://schemas.microsoft.com/office/drawing/2014/main" id="{FB4C130B-36D4-FA57-010A-9EC0ECD0E6D5}"/>
              </a:ext>
            </a:extLst>
          </p:cNvPr>
          <p:cNvGrpSpPr/>
          <p:nvPr/>
        </p:nvGrpSpPr>
        <p:grpSpPr>
          <a:xfrm>
            <a:off x="1043402" y="1236727"/>
            <a:ext cx="1600200" cy="3663979"/>
            <a:chOff x="1043402" y="1236727"/>
            <a:chExt cx="1600200" cy="3663979"/>
          </a:xfrm>
        </p:grpSpPr>
        <p:pic>
          <p:nvPicPr>
            <p:cNvPr id="44" name="Picture 43" descr="A white screen with black border&#10;&#10;Description automatically generated">
              <a:extLst>
                <a:ext uri="{FF2B5EF4-FFF2-40B4-BE49-F238E27FC236}">
                  <a16:creationId xmlns:a16="http://schemas.microsoft.com/office/drawing/2014/main" id="{7A278398-5364-9277-1268-AE4AB8D5CCC4}"/>
                </a:ext>
              </a:extLst>
            </p:cNvPr>
            <p:cNvPicPr>
              <a:picLocks noChangeAspect="1"/>
            </p:cNvPicPr>
            <p:nvPr/>
          </p:nvPicPr>
          <p:blipFill>
            <a:blip r:embed="rId5"/>
            <a:stretch>
              <a:fillRect/>
            </a:stretch>
          </p:blipFill>
          <p:spPr>
            <a:xfrm>
              <a:off x="1043402" y="1636806"/>
              <a:ext cx="1600200" cy="3263900"/>
            </a:xfrm>
            <a:prstGeom prst="rect">
              <a:avLst/>
            </a:prstGeom>
          </p:spPr>
        </p:pic>
        <p:grpSp>
          <p:nvGrpSpPr>
            <p:cNvPr id="42" name="Group 41">
              <a:extLst>
                <a:ext uri="{FF2B5EF4-FFF2-40B4-BE49-F238E27FC236}">
                  <a16:creationId xmlns:a16="http://schemas.microsoft.com/office/drawing/2014/main" id="{442A7008-9FC2-5902-7C1A-80E2C2C60137}"/>
                </a:ext>
              </a:extLst>
            </p:cNvPr>
            <p:cNvGrpSpPr/>
            <p:nvPr/>
          </p:nvGrpSpPr>
          <p:grpSpPr>
            <a:xfrm>
              <a:off x="1141360" y="1236727"/>
              <a:ext cx="1391924" cy="3511839"/>
              <a:chOff x="1141360" y="1236727"/>
              <a:chExt cx="1391924" cy="3511839"/>
            </a:xfrm>
          </p:grpSpPr>
          <p:pic>
            <p:nvPicPr>
              <p:cNvPr id="291" name="Google Shape;291;p38"/>
              <p:cNvPicPr preferRelativeResize="0"/>
              <p:nvPr/>
            </p:nvPicPr>
            <p:blipFill>
              <a:blip r:embed="rId6">
                <a:alphaModFix/>
              </a:blip>
              <a:stretch>
                <a:fillRect/>
              </a:stretch>
            </p:blipFill>
            <p:spPr>
              <a:xfrm>
                <a:off x="1141360" y="1952971"/>
                <a:ext cx="1391924" cy="2795595"/>
              </a:xfrm>
              <a:prstGeom prst="rect">
                <a:avLst/>
              </a:prstGeom>
              <a:noFill/>
              <a:ln>
                <a:noFill/>
              </a:ln>
            </p:spPr>
          </p:pic>
          <p:sp>
            <p:nvSpPr>
              <p:cNvPr id="294" name="Google Shape;294;p38"/>
              <p:cNvSpPr txBox="1"/>
              <p:nvPr/>
            </p:nvSpPr>
            <p:spPr>
              <a:xfrm>
                <a:off x="1509511" y="1236727"/>
                <a:ext cx="655623" cy="400127"/>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i="1" dirty="0">
                    <a:latin typeface="Lato"/>
                    <a:ea typeface="Lato"/>
                    <a:cs typeface="Lato"/>
                    <a:sym typeface="Lato"/>
                  </a:rPr>
                  <a:t>Scan</a:t>
                </a:r>
                <a:endParaRPr b="1" i="1" dirty="0">
                  <a:latin typeface="Lato"/>
                  <a:ea typeface="Lato"/>
                  <a:cs typeface="Lato"/>
                  <a:sym typeface="Lato"/>
                </a:endParaRPr>
              </a:p>
            </p:txBody>
          </p:sp>
          <p:sp>
            <p:nvSpPr>
              <p:cNvPr id="48" name="Google Shape;319;p38">
                <a:extLst>
                  <a:ext uri="{FF2B5EF4-FFF2-40B4-BE49-F238E27FC236}">
                    <a16:creationId xmlns:a16="http://schemas.microsoft.com/office/drawing/2014/main" id="{4B5CE0A7-8BEB-3C56-F3DE-1B41E8C4EA87}"/>
                  </a:ext>
                </a:extLst>
              </p:cNvPr>
              <p:cNvSpPr/>
              <p:nvPr/>
            </p:nvSpPr>
            <p:spPr>
              <a:xfrm>
                <a:off x="1393847" y="4140445"/>
                <a:ext cx="886950" cy="270324"/>
              </a:xfrm>
              <a:prstGeom prst="flowChartTerminator">
                <a:avLst/>
              </a:prstGeom>
              <a:solidFill>
                <a:srgbClr val="ED8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chemeClr val="lt1"/>
                    </a:solidFill>
                  </a:rPr>
                  <a:t>Done</a:t>
                </a:r>
                <a:endParaRPr sz="800" dirty="0">
                  <a:solidFill>
                    <a:schemeClr val="lt1"/>
                  </a:solidFill>
                </a:endParaRPr>
              </a:p>
            </p:txBody>
          </p:sp>
        </p:grpSp>
      </p:grpSp>
      <p:sp>
        <p:nvSpPr>
          <p:cNvPr id="4" name="Google Shape;308;p38">
            <a:extLst>
              <a:ext uri="{FF2B5EF4-FFF2-40B4-BE49-F238E27FC236}">
                <a16:creationId xmlns:a16="http://schemas.microsoft.com/office/drawing/2014/main" id="{CA3C8EFC-1E9C-B2E3-E470-F6E6EAFD896B}"/>
              </a:ext>
            </a:extLst>
          </p:cNvPr>
          <p:cNvSpPr/>
          <p:nvPr/>
        </p:nvSpPr>
        <p:spPr>
          <a:xfrm>
            <a:off x="6636647" y="1953296"/>
            <a:ext cx="1257789" cy="2795316"/>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 name="Group 54">
            <a:extLst>
              <a:ext uri="{FF2B5EF4-FFF2-40B4-BE49-F238E27FC236}">
                <a16:creationId xmlns:a16="http://schemas.microsoft.com/office/drawing/2014/main" id="{5ADBCCA1-97FE-9067-70D6-DE1EC82F66EA}"/>
              </a:ext>
            </a:extLst>
          </p:cNvPr>
          <p:cNvGrpSpPr/>
          <p:nvPr/>
        </p:nvGrpSpPr>
        <p:grpSpPr>
          <a:xfrm>
            <a:off x="5319929" y="1236727"/>
            <a:ext cx="2744986" cy="3663979"/>
            <a:chOff x="5319929" y="1236727"/>
            <a:chExt cx="2744986" cy="3663979"/>
          </a:xfrm>
        </p:grpSpPr>
        <p:sp>
          <p:nvSpPr>
            <p:cNvPr id="2" name="Google Shape;305;p38">
              <a:extLst>
                <a:ext uri="{FF2B5EF4-FFF2-40B4-BE49-F238E27FC236}">
                  <a16:creationId xmlns:a16="http://schemas.microsoft.com/office/drawing/2014/main" id="{2BBCB36A-1692-9DF7-865A-B950FE96358A}"/>
                </a:ext>
              </a:extLst>
            </p:cNvPr>
            <p:cNvSpPr txBox="1"/>
            <p:nvPr/>
          </p:nvSpPr>
          <p:spPr>
            <a:xfrm>
              <a:off x="6679703" y="1236727"/>
              <a:ext cx="1184251" cy="40007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i="1" dirty="0">
                  <a:latin typeface="Lato"/>
                  <a:ea typeface="Lato"/>
                  <a:cs typeface="Lato"/>
                  <a:sym typeface="Lato"/>
                </a:rPr>
                <a:t>Suggestion</a:t>
              </a:r>
              <a:endParaRPr b="1" i="1" dirty="0">
                <a:latin typeface="Lato"/>
                <a:ea typeface="Lato"/>
                <a:cs typeface="Lato"/>
                <a:sym typeface="Lato"/>
              </a:endParaRPr>
            </a:p>
          </p:txBody>
        </p:sp>
        <p:grpSp>
          <p:nvGrpSpPr>
            <p:cNvPr id="54" name="Group 53">
              <a:extLst>
                <a:ext uri="{FF2B5EF4-FFF2-40B4-BE49-F238E27FC236}">
                  <a16:creationId xmlns:a16="http://schemas.microsoft.com/office/drawing/2014/main" id="{9234F36C-D464-5B20-56FB-96121A46CD8C}"/>
                </a:ext>
              </a:extLst>
            </p:cNvPr>
            <p:cNvGrpSpPr/>
            <p:nvPr/>
          </p:nvGrpSpPr>
          <p:grpSpPr>
            <a:xfrm>
              <a:off x="5319929" y="1636806"/>
              <a:ext cx="2744986" cy="3263900"/>
              <a:chOff x="5319929" y="1636806"/>
              <a:chExt cx="2744986" cy="3263900"/>
            </a:xfrm>
          </p:grpSpPr>
          <p:pic>
            <p:nvPicPr>
              <p:cNvPr id="52" name="Picture 51" descr="A white screen with black border&#10;&#10;Description automatically generated">
                <a:extLst>
                  <a:ext uri="{FF2B5EF4-FFF2-40B4-BE49-F238E27FC236}">
                    <a16:creationId xmlns:a16="http://schemas.microsoft.com/office/drawing/2014/main" id="{103797ED-9BB8-7FB9-3830-7A9E5EFA63D3}"/>
                  </a:ext>
                </a:extLst>
              </p:cNvPr>
              <p:cNvPicPr>
                <a:picLocks noChangeAspect="1"/>
              </p:cNvPicPr>
              <p:nvPr/>
            </p:nvPicPr>
            <p:blipFill>
              <a:blip r:embed="rId5"/>
              <a:stretch>
                <a:fillRect/>
              </a:stretch>
            </p:blipFill>
            <p:spPr>
              <a:xfrm>
                <a:off x="6464715" y="1636806"/>
                <a:ext cx="1600200" cy="3263900"/>
              </a:xfrm>
              <a:prstGeom prst="rect">
                <a:avLst/>
              </a:prstGeom>
            </p:spPr>
          </p:pic>
          <p:pic>
            <p:nvPicPr>
              <p:cNvPr id="6" name="Google Shape;309;p38">
                <a:extLst>
                  <a:ext uri="{FF2B5EF4-FFF2-40B4-BE49-F238E27FC236}">
                    <a16:creationId xmlns:a16="http://schemas.microsoft.com/office/drawing/2014/main" id="{0C93D237-C61D-FC90-0AC3-96E7C3F015C1}"/>
                  </a:ext>
                </a:extLst>
              </p:cNvPr>
              <p:cNvPicPr preferRelativeResize="0"/>
              <p:nvPr/>
            </p:nvPicPr>
            <p:blipFill rotWithShape="1">
              <a:blip r:embed="rId7">
                <a:alphaModFix/>
              </a:blip>
              <a:srcRect l="10367" t="38298" r="13003" b="47195"/>
              <a:stretch/>
            </p:blipFill>
            <p:spPr>
              <a:xfrm>
                <a:off x="6549404" y="2493669"/>
                <a:ext cx="1391925" cy="535576"/>
              </a:xfrm>
              <a:prstGeom prst="rect">
                <a:avLst/>
              </a:prstGeom>
              <a:noFill/>
              <a:ln>
                <a:noFill/>
              </a:ln>
            </p:spPr>
          </p:pic>
          <p:sp>
            <p:nvSpPr>
              <p:cNvPr id="7" name="Google Shape;310;p38">
                <a:extLst>
                  <a:ext uri="{FF2B5EF4-FFF2-40B4-BE49-F238E27FC236}">
                    <a16:creationId xmlns:a16="http://schemas.microsoft.com/office/drawing/2014/main" id="{AA84645E-E4C1-0BED-6DE5-9D953373329E}"/>
                  </a:ext>
                </a:extLst>
              </p:cNvPr>
              <p:cNvSpPr txBox="1"/>
              <p:nvPr/>
            </p:nvSpPr>
            <p:spPr>
              <a:xfrm>
                <a:off x="6541188" y="2050612"/>
                <a:ext cx="14280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solidFill>
                      <a:srgbClr val="1A711D"/>
                    </a:solidFill>
                    <a:latin typeface="Times New Roman"/>
                    <a:ea typeface="Times New Roman"/>
                    <a:cs typeface="Times New Roman"/>
                    <a:sym typeface="Times New Roman"/>
                  </a:rPr>
                  <a:t>Suggested Lawn Professional</a:t>
                </a:r>
                <a:endParaRPr sz="1000" b="1">
                  <a:solidFill>
                    <a:srgbClr val="1A711D"/>
                  </a:solidFill>
                  <a:latin typeface="Times New Roman"/>
                  <a:ea typeface="Times New Roman"/>
                  <a:cs typeface="Times New Roman"/>
                  <a:sym typeface="Times New Roman"/>
                </a:endParaRPr>
              </a:p>
            </p:txBody>
          </p:sp>
          <p:sp>
            <p:nvSpPr>
              <p:cNvPr id="8" name="Google Shape;313;p38">
                <a:extLst>
                  <a:ext uri="{FF2B5EF4-FFF2-40B4-BE49-F238E27FC236}">
                    <a16:creationId xmlns:a16="http://schemas.microsoft.com/office/drawing/2014/main" id="{14189B3B-95DA-6326-2EB7-20A8A0237E20}"/>
                  </a:ext>
                </a:extLst>
              </p:cNvPr>
              <p:cNvSpPr/>
              <p:nvPr/>
            </p:nvSpPr>
            <p:spPr>
              <a:xfrm>
                <a:off x="6642254" y="4305294"/>
                <a:ext cx="1259172" cy="270324"/>
              </a:xfrm>
              <a:prstGeom prst="flowChartTerminator">
                <a:avLst/>
              </a:prstGeom>
              <a:solidFill>
                <a:srgbClr val="38761D"/>
              </a:solidFill>
              <a:ln w="9525" cap="flat" cmpd="sng">
                <a:noFill/>
                <a:prstDash val="solid"/>
                <a:round/>
                <a:headEnd type="none" w="sm" len="sm"/>
                <a:tailEnd type="none" w="sm" len="sm"/>
              </a:ln>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900" dirty="0">
                    <a:solidFill>
                      <a:schemeClr val="lt1"/>
                    </a:solidFill>
                  </a:rPr>
                  <a:t>Checkout</a:t>
                </a:r>
                <a:endParaRPr sz="900" dirty="0">
                  <a:solidFill>
                    <a:schemeClr val="lt1"/>
                  </a:solidFill>
                </a:endParaRPr>
              </a:p>
            </p:txBody>
          </p:sp>
          <p:sp>
            <p:nvSpPr>
              <p:cNvPr id="9" name="Google Shape;314;p38">
                <a:extLst>
                  <a:ext uri="{FF2B5EF4-FFF2-40B4-BE49-F238E27FC236}">
                    <a16:creationId xmlns:a16="http://schemas.microsoft.com/office/drawing/2014/main" id="{992AD8E4-9D41-8816-E95A-039CE32515A0}"/>
                  </a:ext>
                </a:extLst>
              </p:cNvPr>
              <p:cNvSpPr txBox="1"/>
              <p:nvPr/>
            </p:nvSpPr>
            <p:spPr>
              <a:xfrm>
                <a:off x="6549413" y="2959387"/>
                <a:ext cx="14280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solidFill>
                      <a:srgbClr val="1A711D"/>
                    </a:solidFill>
                    <a:latin typeface="Times New Roman"/>
                    <a:ea typeface="Times New Roman"/>
                    <a:cs typeface="Times New Roman"/>
                    <a:sym typeface="Times New Roman"/>
                  </a:rPr>
                  <a:t>Days</a:t>
                </a:r>
                <a:endParaRPr sz="1000" b="1">
                  <a:solidFill>
                    <a:srgbClr val="1A711D"/>
                  </a:solidFill>
                  <a:latin typeface="Times New Roman"/>
                  <a:ea typeface="Times New Roman"/>
                  <a:cs typeface="Times New Roman"/>
                  <a:sym typeface="Times New Roman"/>
                </a:endParaRPr>
              </a:p>
            </p:txBody>
          </p:sp>
          <p:sp>
            <p:nvSpPr>
              <p:cNvPr id="10" name="Google Shape;315;p38">
                <a:extLst>
                  <a:ext uri="{FF2B5EF4-FFF2-40B4-BE49-F238E27FC236}">
                    <a16:creationId xmlns:a16="http://schemas.microsoft.com/office/drawing/2014/main" id="{DB067F69-A99D-8265-FF14-FB90A5F2874A}"/>
                  </a:ext>
                </a:extLst>
              </p:cNvPr>
              <p:cNvSpPr/>
              <p:nvPr/>
            </p:nvSpPr>
            <p:spPr>
              <a:xfrm>
                <a:off x="6587454" y="3278304"/>
                <a:ext cx="430488" cy="204660"/>
              </a:xfrm>
              <a:prstGeom prst="flowChartTerminator">
                <a:avLst/>
              </a:prstGeom>
              <a:solidFill>
                <a:srgbClr val="19191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chemeClr val="lt1"/>
                    </a:solidFill>
                  </a:rPr>
                  <a:t>Mon</a:t>
                </a:r>
                <a:endParaRPr sz="800">
                  <a:solidFill>
                    <a:schemeClr val="lt1"/>
                  </a:solidFill>
                </a:endParaRPr>
              </a:p>
            </p:txBody>
          </p:sp>
          <p:sp>
            <p:nvSpPr>
              <p:cNvPr id="11" name="Google Shape;316;p38">
                <a:extLst>
                  <a:ext uri="{FF2B5EF4-FFF2-40B4-BE49-F238E27FC236}">
                    <a16:creationId xmlns:a16="http://schemas.microsoft.com/office/drawing/2014/main" id="{A0E958F9-15B6-BCF6-50BD-B5EC33B4D09B}"/>
                  </a:ext>
                </a:extLst>
              </p:cNvPr>
              <p:cNvSpPr/>
              <p:nvPr/>
            </p:nvSpPr>
            <p:spPr>
              <a:xfrm>
                <a:off x="7043028" y="3278304"/>
                <a:ext cx="448585" cy="204660"/>
              </a:xfrm>
              <a:prstGeom prst="flowChartTerminator">
                <a:avLst/>
              </a:prstGeom>
              <a:solidFill>
                <a:srgbClr val="19191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dirty="0">
                    <a:solidFill>
                      <a:schemeClr val="lt1"/>
                    </a:solidFill>
                  </a:rPr>
                  <a:t>Wed</a:t>
                </a:r>
                <a:endParaRPr sz="800" dirty="0">
                  <a:solidFill>
                    <a:schemeClr val="lt1"/>
                  </a:solidFill>
                </a:endParaRPr>
              </a:p>
            </p:txBody>
          </p:sp>
          <p:sp>
            <p:nvSpPr>
              <p:cNvPr id="12" name="Google Shape;317;p38">
                <a:extLst>
                  <a:ext uri="{FF2B5EF4-FFF2-40B4-BE49-F238E27FC236}">
                    <a16:creationId xmlns:a16="http://schemas.microsoft.com/office/drawing/2014/main" id="{847591C2-348F-D1C1-8AB2-782444D91A97}"/>
                  </a:ext>
                </a:extLst>
              </p:cNvPr>
              <p:cNvSpPr/>
              <p:nvPr/>
            </p:nvSpPr>
            <p:spPr>
              <a:xfrm>
                <a:off x="7498604" y="3278304"/>
                <a:ext cx="430488" cy="204660"/>
              </a:xfrm>
              <a:prstGeom prst="flowChartTerminator">
                <a:avLst/>
              </a:prstGeom>
              <a:solidFill>
                <a:srgbClr val="19191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chemeClr val="lt1"/>
                    </a:solidFill>
                  </a:rPr>
                  <a:t>Fri</a:t>
                </a:r>
                <a:endParaRPr sz="800">
                  <a:solidFill>
                    <a:schemeClr val="lt1"/>
                  </a:solidFill>
                </a:endParaRPr>
              </a:p>
            </p:txBody>
          </p:sp>
          <p:sp>
            <p:nvSpPr>
              <p:cNvPr id="13" name="Google Shape;318;p38">
                <a:extLst>
                  <a:ext uri="{FF2B5EF4-FFF2-40B4-BE49-F238E27FC236}">
                    <a16:creationId xmlns:a16="http://schemas.microsoft.com/office/drawing/2014/main" id="{BE560FF1-0383-3471-69E0-0EEF614F031A}"/>
                  </a:ext>
                </a:extLst>
              </p:cNvPr>
              <p:cNvSpPr txBox="1"/>
              <p:nvPr/>
            </p:nvSpPr>
            <p:spPr>
              <a:xfrm>
                <a:off x="6549413" y="3461212"/>
                <a:ext cx="14280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solidFill>
                      <a:srgbClr val="1A711D"/>
                    </a:solidFill>
                    <a:latin typeface="Times New Roman"/>
                    <a:ea typeface="Times New Roman"/>
                    <a:cs typeface="Times New Roman"/>
                    <a:sym typeface="Times New Roman"/>
                  </a:rPr>
                  <a:t>Duration</a:t>
                </a:r>
                <a:endParaRPr sz="1000" b="1">
                  <a:solidFill>
                    <a:srgbClr val="1A711D"/>
                  </a:solidFill>
                  <a:latin typeface="Times New Roman"/>
                  <a:ea typeface="Times New Roman"/>
                  <a:cs typeface="Times New Roman"/>
                  <a:sym typeface="Times New Roman"/>
                </a:endParaRPr>
              </a:p>
            </p:txBody>
          </p:sp>
          <p:sp>
            <p:nvSpPr>
              <p:cNvPr id="14" name="Google Shape;319;p38">
                <a:extLst>
                  <a:ext uri="{FF2B5EF4-FFF2-40B4-BE49-F238E27FC236}">
                    <a16:creationId xmlns:a16="http://schemas.microsoft.com/office/drawing/2014/main" id="{79263B9F-0EEA-F369-FA71-7F99C227BD32}"/>
                  </a:ext>
                </a:extLst>
              </p:cNvPr>
              <p:cNvSpPr/>
              <p:nvPr/>
            </p:nvSpPr>
            <p:spPr>
              <a:xfrm>
                <a:off x="6828354" y="3791815"/>
                <a:ext cx="886950" cy="160488"/>
              </a:xfrm>
              <a:prstGeom prst="flowChartTerminator">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dirty="0">
                    <a:solidFill>
                      <a:schemeClr val="lt1"/>
                    </a:solidFill>
                  </a:rPr>
                  <a:t>Weekly</a:t>
                </a:r>
                <a:endParaRPr sz="800" dirty="0">
                  <a:solidFill>
                    <a:schemeClr val="lt1"/>
                  </a:solidFill>
                </a:endParaRPr>
              </a:p>
            </p:txBody>
          </p:sp>
          <p:sp>
            <p:nvSpPr>
              <p:cNvPr id="15" name="Google Shape;320;p38">
                <a:extLst>
                  <a:ext uri="{FF2B5EF4-FFF2-40B4-BE49-F238E27FC236}">
                    <a16:creationId xmlns:a16="http://schemas.microsoft.com/office/drawing/2014/main" id="{BE374CF8-50FE-498A-5B39-5B1DB55466DC}"/>
                  </a:ext>
                </a:extLst>
              </p:cNvPr>
              <p:cNvSpPr/>
              <p:nvPr/>
            </p:nvSpPr>
            <p:spPr>
              <a:xfrm>
                <a:off x="6828367" y="4048552"/>
                <a:ext cx="886950" cy="160488"/>
              </a:xfrm>
              <a:prstGeom prst="flowChartTerminator">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chemeClr val="lt1"/>
                    </a:solidFill>
                  </a:rPr>
                  <a:t>Monthly</a:t>
                </a:r>
                <a:endParaRPr sz="800">
                  <a:solidFill>
                    <a:schemeClr val="lt1"/>
                  </a:solidFill>
                </a:endParaRPr>
              </a:p>
            </p:txBody>
          </p:sp>
          <p:cxnSp>
            <p:nvCxnSpPr>
              <p:cNvPr id="21" name="Straight Connector 20">
                <a:extLst>
                  <a:ext uri="{FF2B5EF4-FFF2-40B4-BE49-F238E27FC236}">
                    <a16:creationId xmlns:a16="http://schemas.microsoft.com/office/drawing/2014/main" id="{D400AF50-2B43-2F7E-8DF3-948F53630A71}"/>
                  </a:ext>
                </a:extLst>
              </p:cNvPr>
              <p:cNvCxnSpPr>
                <a:cxnSpLocks/>
              </p:cNvCxnSpPr>
              <p:nvPr/>
            </p:nvCxnSpPr>
            <p:spPr>
              <a:xfrm>
                <a:off x="5319929" y="3278304"/>
                <a:ext cx="1144786" cy="1688"/>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grpSp>
      <p:grpSp>
        <p:nvGrpSpPr>
          <p:cNvPr id="50" name="Group 49">
            <a:extLst>
              <a:ext uri="{FF2B5EF4-FFF2-40B4-BE49-F238E27FC236}">
                <a16:creationId xmlns:a16="http://schemas.microsoft.com/office/drawing/2014/main" id="{8AAF1B0D-363B-0F4A-6AC3-EA21D5BBAB07}"/>
              </a:ext>
            </a:extLst>
          </p:cNvPr>
          <p:cNvGrpSpPr/>
          <p:nvPr/>
        </p:nvGrpSpPr>
        <p:grpSpPr>
          <a:xfrm>
            <a:off x="2637266" y="1236727"/>
            <a:ext cx="2802180" cy="3663979"/>
            <a:chOff x="2637266" y="1236727"/>
            <a:chExt cx="2802180" cy="3663979"/>
          </a:xfrm>
        </p:grpSpPr>
        <p:cxnSp>
          <p:nvCxnSpPr>
            <p:cNvPr id="34" name="Straight Connector 33">
              <a:extLst>
                <a:ext uri="{FF2B5EF4-FFF2-40B4-BE49-F238E27FC236}">
                  <a16:creationId xmlns:a16="http://schemas.microsoft.com/office/drawing/2014/main" id="{FAC71584-D74A-86A0-4E66-C45CAFAC947C}"/>
                </a:ext>
              </a:extLst>
            </p:cNvPr>
            <p:cNvCxnSpPr>
              <a:cxnSpLocks/>
            </p:cNvCxnSpPr>
            <p:nvPr/>
          </p:nvCxnSpPr>
          <p:spPr>
            <a:xfrm>
              <a:off x="2637266" y="3279992"/>
              <a:ext cx="1144786" cy="0"/>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nvGrpSpPr>
            <p:cNvPr id="47" name="Group 46">
              <a:extLst>
                <a:ext uri="{FF2B5EF4-FFF2-40B4-BE49-F238E27FC236}">
                  <a16:creationId xmlns:a16="http://schemas.microsoft.com/office/drawing/2014/main" id="{A5C8482D-7D37-78F2-D468-3A514522D0C6}"/>
                </a:ext>
              </a:extLst>
            </p:cNvPr>
            <p:cNvGrpSpPr/>
            <p:nvPr/>
          </p:nvGrpSpPr>
          <p:grpSpPr>
            <a:xfrm>
              <a:off x="3782052" y="1236727"/>
              <a:ext cx="1657394" cy="3663979"/>
              <a:chOff x="3782052" y="1236727"/>
              <a:chExt cx="1657394" cy="3663979"/>
            </a:xfrm>
          </p:grpSpPr>
          <p:pic>
            <p:nvPicPr>
              <p:cNvPr id="46" name="Picture 45" descr="A white screen with black border&#10;&#10;Description automatically generated">
                <a:extLst>
                  <a:ext uri="{FF2B5EF4-FFF2-40B4-BE49-F238E27FC236}">
                    <a16:creationId xmlns:a16="http://schemas.microsoft.com/office/drawing/2014/main" id="{F85FD2F1-26F0-9240-3A44-35954A862FBE}"/>
                  </a:ext>
                </a:extLst>
              </p:cNvPr>
              <p:cNvPicPr>
                <a:picLocks noChangeAspect="1"/>
              </p:cNvPicPr>
              <p:nvPr/>
            </p:nvPicPr>
            <p:blipFill>
              <a:blip r:embed="rId5"/>
              <a:stretch>
                <a:fillRect/>
              </a:stretch>
            </p:blipFill>
            <p:spPr>
              <a:xfrm>
                <a:off x="3782052" y="1636806"/>
                <a:ext cx="1600200" cy="3263900"/>
              </a:xfrm>
              <a:prstGeom prst="rect">
                <a:avLst/>
              </a:prstGeom>
            </p:spPr>
          </p:pic>
          <p:grpSp>
            <p:nvGrpSpPr>
              <p:cNvPr id="24" name="Group 23">
                <a:extLst>
                  <a:ext uri="{FF2B5EF4-FFF2-40B4-BE49-F238E27FC236}">
                    <a16:creationId xmlns:a16="http://schemas.microsoft.com/office/drawing/2014/main" id="{8C10483E-A880-C7CA-5223-4C76ABE2E2C1}"/>
                  </a:ext>
                </a:extLst>
              </p:cNvPr>
              <p:cNvGrpSpPr/>
              <p:nvPr/>
            </p:nvGrpSpPr>
            <p:grpSpPr>
              <a:xfrm>
                <a:off x="3867994" y="1236727"/>
                <a:ext cx="1571452" cy="3382895"/>
                <a:chOff x="6583482" y="1239405"/>
                <a:chExt cx="1571452" cy="3382895"/>
              </a:xfrm>
            </p:grpSpPr>
            <p:sp>
              <p:nvSpPr>
                <p:cNvPr id="25" name="Google Shape;293;p38">
                  <a:extLst>
                    <a:ext uri="{FF2B5EF4-FFF2-40B4-BE49-F238E27FC236}">
                      <a16:creationId xmlns:a16="http://schemas.microsoft.com/office/drawing/2014/main" id="{64AFECD2-E29C-C867-DC28-588C47C23C2E}"/>
                    </a:ext>
                  </a:extLst>
                </p:cNvPr>
                <p:cNvSpPr txBox="1"/>
                <p:nvPr/>
              </p:nvSpPr>
              <p:spPr>
                <a:xfrm>
                  <a:off x="6637645" y="1239405"/>
                  <a:ext cx="1299686" cy="40007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i="1" dirty="0">
                      <a:latin typeface="Lato"/>
                      <a:ea typeface="Lato"/>
                      <a:cs typeface="Lato"/>
                      <a:sym typeface="Lato"/>
                    </a:rPr>
                    <a:t>Scan Results</a:t>
                  </a:r>
                  <a:endParaRPr b="1" i="1" dirty="0">
                    <a:latin typeface="Lato"/>
                    <a:ea typeface="Lato"/>
                    <a:cs typeface="Lato"/>
                    <a:sym typeface="Lato"/>
                  </a:endParaRPr>
                </a:p>
              </p:txBody>
            </p:sp>
            <p:pic>
              <p:nvPicPr>
                <p:cNvPr id="29" name="Picture 28" descr="A screenshot of a grass field&#10;&#10;Description automatically generated">
                  <a:extLst>
                    <a:ext uri="{FF2B5EF4-FFF2-40B4-BE49-F238E27FC236}">
                      <a16:creationId xmlns:a16="http://schemas.microsoft.com/office/drawing/2014/main" id="{A3F471AB-0442-6403-27DF-40E935ACC4F9}"/>
                    </a:ext>
                  </a:extLst>
                </p:cNvPr>
                <p:cNvPicPr>
                  <a:picLocks noChangeAspect="1"/>
                </p:cNvPicPr>
                <p:nvPr/>
              </p:nvPicPr>
              <p:blipFill>
                <a:blip r:embed="rId8"/>
                <a:stretch>
                  <a:fillRect/>
                </a:stretch>
              </p:blipFill>
              <p:spPr>
                <a:xfrm>
                  <a:off x="6804718" y="2409019"/>
                  <a:ext cx="1350216" cy="1833626"/>
                </a:xfrm>
                <a:prstGeom prst="rect">
                  <a:avLst/>
                </a:prstGeom>
              </p:spPr>
            </p:pic>
            <p:sp>
              <p:nvSpPr>
                <p:cNvPr id="31" name="Google Shape;310;p38">
                  <a:extLst>
                    <a:ext uri="{FF2B5EF4-FFF2-40B4-BE49-F238E27FC236}">
                      <a16:creationId xmlns:a16="http://schemas.microsoft.com/office/drawing/2014/main" id="{E0DB8874-E36D-2462-94D3-E1CBF6AC7C40}"/>
                    </a:ext>
                  </a:extLst>
                </p:cNvPr>
                <p:cNvSpPr txBox="1"/>
                <p:nvPr/>
              </p:nvSpPr>
              <p:spPr>
                <a:xfrm>
                  <a:off x="6583482" y="2044997"/>
                  <a:ext cx="1428000" cy="33852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dirty="0">
                      <a:solidFill>
                        <a:srgbClr val="1A711D"/>
                      </a:solidFill>
                      <a:latin typeface="Times New Roman"/>
                      <a:ea typeface="Times New Roman"/>
                      <a:cs typeface="Times New Roman"/>
                      <a:sym typeface="Times New Roman"/>
                    </a:rPr>
                    <a:t>Lawn Info</a:t>
                  </a:r>
                  <a:endParaRPr sz="1000" b="1" dirty="0">
                    <a:solidFill>
                      <a:srgbClr val="1A711D"/>
                    </a:solidFill>
                    <a:latin typeface="Times New Roman"/>
                    <a:ea typeface="Times New Roman"/>
                    <a:cs typeface="Times New Roman"/>
                    <a:sym typeface="Times New Roman"/>
                  </a:endParaRPr>
                </a:p>
              </p:txBody>
            </p:sp>
            <p:sp>
              <p:nvSpPr>
                <p:cNvPr id="32" name="Google Shape;313;p38">
                  <a:extLst>
                    <a:ext uri="{FF2B5EF4-FFF2-40B4-BE49-F238E27FC236}">
                      <a16:creationId xmlns:a16="http://schemas.microsoft.com/office/drawing/2014/main" id="{2CB51AED-F5BF-FDB4-6C39-2F931405E844}"/>
                    </a:ext>
                  </a:extLst>
                </p:cNvPr>
                <p:cNvSpPr/>
                <p:nvPr/>
              </p:nvSpPr>
              <p:spPr>
                <a:xfrm>
                  <a:off x="6667896" y="4351976"/>
                  <a:ext cx="1259172" cy="270324"/>
                </a:xfrm>
                <a:prstGeom prst="flowChartTerminator">
                  <a:avLst/>
                </a:prstGeom>
                <a:solidFill>
                  <a:srgbClr val="38761D"/>
                </a:solidFill>
                <a:ln w="9525" cap="flat" cmpd="sng">
                  <a:noFill/>
                  <a:prstDash val="solid"/>
                  <a:round/>
                  <a:headEnd type="none" w="sm" len="sm"/>
                  <a:tailEnd type="none" w="sm" len="sm"/>
                </a:ln>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900" dirty="0">
                      <a:solidFill>
                        <a:schemeClr val="lt1"/>
                      </a:solidFill>
                    </a:rPr>
                    <a:t>Schedule Service</a:t>
                  </a:r>
                </a:p>
              </p:txBody>
            </p:sp>
          </p:grpSp>
        </p:grpSp>
      </p:grpSp>
    </p:spTree>
    <p:custDataLst>
      <p:tags r:id="rId1"/>
    </p:custDataLst>
    <p:extLst>
      <p:ext uri="{BB962C8B-B14F-4D97-AF65-F5344CB8AC3E}">
        <p14:creationId xmlns:p14="http://schemas.microsoft.com/office/powerpoint/2010/main" val="1832727725"/>
      </p:ext>
    </p:extLst>
  </p:cSld>
  <p:clrMapOvr>
    <a:masterClrMapping/>
  </p:clrMapOvr>
  <mc:AlternateContent xmlns:mc="http://schemas.openxmlformats.org/markup-compatibility/2006" xmlns:p14="http://schemas.microsoft.com/office/powerpoint/2010/main">
    <mc:Choice Requires="p14">
      <p:transition spd="slow" p14:dur="2000" advTm="51548"/>
    </mc:Choice>
    <mc:Fallback xmlns="">
      <p:transition spd="slow" advTm="5154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fade">
                                      <p:cBhvr>
                                        <p:cTn id="12" dur="500"/>
                                        <p:tgtEl>
                                          <p:spTgt spid="5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fade">
                                      <p:cBhvr>
                                        <p:cTn id="1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pic>
        <p:nvPicPr>
          <p:cNvPr id="312" name="Google Shape;312;p38"/>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308" name="Google Shape;308;p38"/>
          <p:cNvSpPr/>
          <p:nvPr/>
        </p:nvSpPr>
        <p:spPr>
          <a:xfrm>
            <a:off x="1253741" y="1970481"/>
            <a:ext cx="1257789" cy="2795316"/>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93;p30">
            <a:extLst>
              <a:ext uri="{FF2B5EF4-FFF2-40B4-BE49-F238E27FC236}">
                <a16:creationId xmlns:a16="http://schemas.microsoft.com/office/drawing/2014/main" id="{4A8623AA-A605-45EC-A30D-C0946949EF55}"/>
              </a:ext>
            </a:extLst>
          </p:cNvPr>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000" dirty="0"/>
              <a:t>Low-Fidelity Prototype</a:t>
            </a:r>
            <a:br>
              <a:rPr lang="en-US" sz="2000" dirty="0"/>
            </a:br>
            <a:r>
              <a:rPr lang="en-US" sz="1600" dirty="0">
                <a:latin typeface="Poppins" panose="00000500000000000000" pitchFamily="2" charset="0"/>
                <a:cs typeface="Poppins" panose="00000500000000000000" pitchFamily="2" charset="0"/>
              </a:rPr>
              <a:t>Wireframe</a:t>
            </a:r>
            <a:endParaRPr sz="2400" dirty="0">
              <a:latin typeface="Poppins" panose="00000500000000000000" pitchFamily="2" charset="0"/>
              <a:cs typeface="Poppins" panose="00000500000000000000" pitchFamily="2" charset="0"/>
            </a:endParaRPr>
          </a:p>
        </p:txBody>
      </p:sp>
      <p:sp>
        <p:nvSpPr>
          <p:cNvPr id="327" name="Google Shape;308;p38">
            <a:extLst>
              <a:ext uri="{FF2B5EF4-FFF2-40B4-BE49-F238E27FC236}">
                <a16:creationId xmlns:a16="http://schemas.microsoft.com/office/drawing/2014/main" id="{EFB5D224-6820-FE76-CAEC-F468C0DE7298}"/>
              </a:ext>
            </a:extLst>
          </p:cNvPr>
          <p:cNvSpPr/>
          <p:nvPr/>
        </p:nvSpPr>
        <p:spPr>
          <a:xfrm>
            <a:off x="6636647" y="1953296"/>
            <a:ext cx="1257789" cy="2795316"/>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5" name="Group 384">
            <a:extLst>
              <a:ext uri="{FF2B5EF4-FFF2-40B4-BE49-F238E27FC236}">
                <a16:creationId xmlns:a16="http://schemas.microsoft.com/office/drawing/2014/main" id="{3BD75728-AA94-195B-6B44-E713994BAAF8}"/>
              </a:ext>
            </a:extLst>
          </p:cNvPr>
          <p:cNvGrpSpPr/>
          <p:nvPr/>
        </p:nvGrpSpPr>
        <p:grpSpPr>
          <a:xfrm>
            <a:off x="1023273" y="1253912"/>
            <a:ext cx="1705227" cy="3646794"/>
            <a:chOff x="1023273" y="1253912"/>
            <a:chExt cx="1705227" cy="3646794"/>
          </a:xfrm>
        </p:grpSpPr>
        <p:grpSp>
          <p:nvGrpSpPr>
            <p:cNvPr id="384" name="Group 383">
              <a:extLst>
                <a:ext uri="{FF2B5EF4-FFF2-40B4-BE49-F238E27FC236}">
                  <a16:creationId xmlns:a16="http://schemas.microsoft.com/office/drawing/2014/main" id="{B069AE2C-B8DE-D6DE-F342-C0E9EC71FA5F}"/>
                </a:ext>
              </a:extLst>
            </p:cNvPr>
            <p:cNvGrpSpPr/>
            <p:nvPr/>
          </p:nvGrpSpPr>
          <p:grpSpPr>
            <a:xfrm>
              <a:off x="1023273" y="1253912"/>
              <a:ext cx="1705227" cy="3646794"/>
              <a:chOff x="1023273" y="1253912"/>
              <a:chExt cx="1705227" cy="3646794"/>
            </a:xfrm>
          </p:grpSpPr>
          <p:pic>
            <p:nvPicPr>
              <p:cNvPr id="383" name="Picture 382" descr="A white screen with black border&#10;&#10;Description automatically generated">
                <a:extLst>
                  <a:ext uri="{FF2B5EF4-FFF2-40B4-BE49-F238E27FC236}">
                    <a16:creationId xmlns:a16="http://schemas.microsoft.com/office/drawing/2014/main" id="{122A4A17-9DC9-197E-B161-3A28E056B25D}"/>
                  </a:ext>
                </a:extLst>
              </p:cNvPr>
              <p:cNvPicPr>
                <a:picLocks noChangeAspect="1"/>
              </p:cNvPicPr>
              <p:nvPr/>
            </p:nvPicPr>
            <p:blipFill>
              <a:blip r:embed="rId5"/>
              <a:stretch>
                <a:fillRect/>
              </a:stretch>
            </p:blipFill>
            <p:spPr>
              <a:xfrm>
                <a:off x="1088791" y="1636806"/>
                <a:ext cx="1600200" cy="3263900"/>
              </a:xfrm>
              <a:prstGeom prst="rect">
                <a:avLst/>
              </a:prstGeom>
            </p:spPr>
          </p:pic>
          <p:sp>
            <p:nvSpPr>
              <p:cNvPr id="305" name="Google Shape;305;p38"/>
              <p:cNvSpPr txBox="1"/>
              <p:nvPr/>
            </p:nvSpPr>
            <p:spPr>
              <a:xfrm>
                <a:off x="1296797" y="1253912"/>
                <a:ext cx="1184251" cy="40007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i="1" dirty="0">
                    <a:latin typeface="Lato"/>
                    <a:ea typeface="Lato"/>
                    <a:cs typeface="Lato"/>
                    <a:sym typeface="Lato"/>
                  </a:rPr>
                  <a:t>Checkout</a:t>
                </a:r>
                <a:endParaRPr b="1" i="1" dirty="0">
                  <a:latin typeface="Lato"/>
                  <a:ea typeface="Lato"/>
                  <a:cs typeface="Lato"/>
                  <a:sym typeface="Lato"/>
                </a:endParaRPr>
              </a:p>
            </p:txBody>
          </p:sp>
          <p:sp>
            <p:nvSpPr>
              <p:cNvPr id="313" name="Google Shape;313;p38"/>
              <p:cNvSpPr/>
              <p:nvPr/>
            </p:nvSpPr>
            <p:spPr>
              <a:xfrm>
                <a:off x="1182516" y="4319035"/>
                <a:ext cx="1399627" cy="298189"/>
              </a:xfrm>
              <a:prstGeom prst="flowChartTerminator">
                <a:avLst/>
              </a:prstGeom>
              <a:solidFill>
                <a:srgbClr val="38761D"/>
              </a:solidFill>
              <a:ln w="9525" cap="flat" cmpd="sng">
                <a:noFill/>
                <a:prstDash val="solid"/>
                <a:round/>
                <a:headEnd type="none" w="sm" len="sm"/>
                <a:tailEnd type="none" w="sm" len="sm"/>
              </a:ln>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900" dirty="0">
                    <a:solidFill>
                      <a:schemeClr val="lt1"/>
                    </a:solidFill>
                  </a:rPr>
                  <a:t>Confirm Appointment</a:t>
                </a:r>
                <a:endParaRPr sz="900" dirty="0">
                  <a:solidFill>
                    <a:schemeClr val="lt1"/>
                  </a:solidFill>
                </a:endParaRPr>
              </a:p>
            </p:txBody>
          </p:sp>
          <p:grpSp>
            <p:nvGrpSpPr>
              <p:cNvPr id="353" name="Group 352">
                <a:extLst>
                  <a:ext uri="{FF2B5EF4-FFF2-40B4-BE49-F238E27FC236}">
                    <a16:creationId xmlns:a16="http://schemas.microsoft.com/office/drawing/2014/main" id="{E38F4E68-A321-D8DE-8338-56C4BF12C1BD}"/>
                  </a:ext>
                </a:extLst>
              </p:cNvPr>
              <p:cNvGrpSpPr/>
              <p:nvPr/>
            </p:nvGrpSpPr>
            <p:grpSpPr>
              <a:xfrm>
                <a:off x="1023273" y="2067797"/>
                <a:ext cx="1698018" cy="691726"/>
                <a:chOff x="1023273" y="2067797"/>
                <a:chExt cx="1698018" cy="691726"/>
              </a:xfrm>
            </p:grpSpPr>
            <p:sp>
              <p:nvSpPr>
                <p:cNvPr id="310" name="Google Shape;310;p38"/>
                <p:cNvSpPr txBox="1"/>
                <p:nvPr/>
              </p:nvSpPr>
              <p:spPr>
                <a:xfrm>
                  <a:off x="1158282" y="2067797"/>
                  <a:ext cx="1428000" cy="33852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dirty="0">
                      <a:solidFill>
                        <a:srgbClr val="1A711D"/>
                      </a:solidFill>
                      <a:latin typeface="Times New Roman"/>
                      <a:ea typeface="Times New Roman"/>
                      <a:cs typeface="Times New Roman"/>
                      <a:sym typeface="Times New Roman"/>
                    </a:rPr>
                    <a:t>Order Summary</a:t>
                  </a:r>
                  <a:endParaRPr sz="1000" b="1" dirty="0">
                    <a:solidFill>
                      <a:srgbClr val="1A711D"/>
                    </a:solidFill>
                    <a:latin typeface="Times New Roman"/>
                    <a:ea typeface="Times New Roman"/>
                    <a:cs typeface="Times New Roman"/>
                    <a:sym typeface="Times New Roman"/>
                  </a:endParaRPr>
                </a:p>
              </p:txBody>
            </p:sp>
            <p:sp>
              <p:nvSpPr>
                <p:cNvPr id="350" name="Google Shape;300;p38">
                  <a:extLst>
                    <a:ext uri="{FF2B5EF4-FFF2-40B4-BE49-F238E27FC236}">
                      <a16:creationId xmlns:a16="http://schemas.microsoft.com/office/drawing/2014/main" id="{91074C2E-1CD6-170B-39B8-440A622DE38D}"/>
                    </a:ext>
                  </a:extLst>
                </p:cNvPr>
                <p:cNvSpPr txBox="1"/>
                <p:nvPr/>
              </p:nvSpPr>
              <p:spPr>
                <a:xfrm>
                  <a:off x="1023273" y="2251722"/>
                  <a:ext cx="1698018" cy="507801"/>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700" dirty="0">
                      <a:highlight>
                        <a:schemeClr val="lt1"/>
                      </a:highlight>
                      <a:latin typeface="Lato"/>
                      <a:ea typeface="Lato"/>
                      <a:cs typeface="Lato"/>
                      <a:sym typeface="Lato"/>
                    </a:rPr>
                    <a:t>Lawn Professional: Peter Parker</a:t>
                  </a:r>
                </a:p>
                <a:p>
                  <a:pPr marL="0" lvl="0" indent="0" algn="ctr" rtl="0">
                    <a:spcBef>
                      <a:spcPts val="0"/>
                    </a:spcBef>
                    <a:spcAft>
                      <a:spcPts val="0"/>
                    </a:spcAft>
                    <a:buNone/>
                  </a:pPr>
                  <a:r>
                    <a:rPr lang="en-US" sz="700" dirty="0">
                      <a:highlight>
                        <a:schemeClr val="lt1"/>
                      </a:highlight>
                      <a:latin typeface="Lato"/>
                      <a:ea typeface="Lato"/>
                      <a:cs typeface="Lato"/>
                      <a:sym typeface="Lato"/>
                    </a:rPr>
                    <a:t>Date: August 15, 2023 - 9:00 AM</a:t>
                  </a:r>
                </a:p>
                <a:p>
                  <a:pPr marL="0" lvl="0" indent="0" algn="ctr" rtl="0">
                    <a:spcBef>
                      <a:spcPts val="0"/>
                    </a:spcBef>
                    <a:spcAft>
                      <a:spcPts val="0"/>
                    </a:spcAft>
                    <a:buNone/>
                  </a:pPr>
                  <a:r>
                    <a:rPr lang="en-US" sz="700" dirty="0">
                      <a:highlight>
                        <a:schemeClr val="lt1"/>
                      </a:highlight>
                      <a:latin typeface="Lato"/>
                      <a:ea typeface="Lato"/>
                      <a:cs typeface="Lato"/>
                      <a:sym typeface="Lato"/>
                    </a:rPr>
                    <a:t>Total Amount: $50.00</a:t>
                  </a:r>
                  <a:endParaRPr sz="700" dirty="0">
                    <a:highlight>
                      <a:schemeClr val="lt1"/>
                    </a:highlight>
                    <a:latin typeface="Lato"/>
                    <a:ea typeface="Lato"/>
                    <a:cs typeface="Lato"/>
                    <a:sym typeface="Lato"/>
                  </a:endParaRPr>
                </a:p>
              </p:txBody>
            </p:sp>
          </p:grpSp>
          <p:grpSp>
            <p:nvGrpSpPr>
              <p:cNvPr id="354" name="Group 353">
                <a:extLst>
                  <a:ext uri="{FF2B5EF4-FFF2-40B4-BE49-F238E27FC236}">
                    <a16:creationId xmlns:a16="http://schemas.microsoft.com/office/drawing/2014/main" id="{C0D0B7E3-AA3F-016F-7CD3-90EBE685C69D}"/>
                  </a:ext>
                </a:extLst>
              </p:cNvPr>
              <p:cNvGrpSpPr/>
              <p:nvPr/>
            </p:nvGrpSpPr>
            <p:grpSpPr>
              <a:xfrm>
                <a:off x="1074818" y="2717890"/>
                <a:ext cx="1594532" cy="891372"/>
                <a:chOff x="1074818" y="2638355"/>
                <a:chExt cx="1594532" cy="891372"/>
              </a:xfrm>
            </p:grpSpPr>
            <p:sp>
              <p:nvSpPr>
                <p:cNvPr id="314" name="Google Shape;314;p38"/>
                <p:cNvSpPr txBox="1"/>
                <p:nvPr/>
              </p:nvSpPr>
              <p:spPr>
                <a:xfrm>
                  <a:off x="1174891" y="2638355"/>
                  <a:ext cx="14280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dirty="0">
                      <a:solidFill>
                        <a:srgbClr val="1A711D"/>
                      </a:solidFill>
                      <a:latin typeface="Times New Roman"/>
                      <a:ea typeface="Times New Roman"/>
                      <a:cs typeface="Times New Roman"/>
                      <a:sym typeface="Times New Roman"/>
                    </a:rPr>
                    <a:t>Billing</a:t>
                  </a:r>
                  <a:endParaRPr sz="1000" b="1" dirty="0">
                    <a:solidFill>
                      <a:srgbClr val="1A711D"/>
                    </a:solidFill>
                    <a:latin typeface="Times New Roman"/>
                    <a:ea typeface="Times New Roman"/>
                    <a:cs typeface="Times New Roman"/>
                    <a:sym typeface="Times New Roman"/>
                  </a:endParaRPr>
                </a:p>
              </p:txBody>
            </p:sp>
            <p:sp>
              <p:nvSpPr>
                <p:cNvPr id="351" name="Google Shape;300;p38">
                  <a:extLst>
                    <a:ext uri="{FF2B5EF4-FFF2-40B4-BE49-F238E27FC236}">
                      <a16:creationId xmlns:a16="http://schemas.microsoft.com/office/drawing/2014/main" id="{432B9EB5-679E-6B5E-9C39-6B9D98C1BCCE}"/>
                    </a:ext>
                  </a:extLst>
                </p:cNvPr>
                <p:cNvSpPr txBox="1"/>
                <p:nvPr/>
              </p:nvSpPr>
              <p:spPr>
                <a:xfrm>
                  <a:off x="1074818" y="2806482"/>
                  <a:ext cx="1594532" cy="723245"/>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700" dirty="0">
                      <a:highlight>
                        <a:schemeClr val="lt1"/>
                      </a:highlight>
                      <a:latin typeface="Lato"/>
                      <a:ea typeface="Lato"/>
                      <a:cs typeface="Lato"/>
                      <a:sym typeface="Lato"/>
                    </a:rPr>
                    <a:t>Name: John Doe</a:t>
                  </a:r>
                </a:p>
                <a:p>
                  <a:pPr marL="0" lvl="0" indent="0" algn="ctr" rtl="0">
                    <a:spcBef>
                      <a:spcPts val="0"/>
                    </a:spcBef>
                    <a:spcAft>
                      <a:spcPts val="0"/>
                    </a:spcAft>
                    <a:buNone/>
                  </a:pPr>
                  <a:r>
                    <a:rPr lang="en-US" sz="700" dirty="0">
                      <a:highlight>
                        <a:schemeClr val="lt1"/>
                      </a:highlight>
                      <a:latin typeface="Lato"/>
                      <a:ea typeface="Lato"/>
                      <a:cs typeface="Lato"/>
                      <a:sym typeface="Lato"/>
                    </a:rPr>
                    <a:t>Address: 123 Main Street, Blacksburg, VA</a:t>
                  </a:r>
                </a:p>
                <a:p>
                  <a:pPr marL="0" lvl="0" indent="0" algn="ctr" rtl="0">
                    <a:spcBef>
                      <a:spcPts val="0"/>
                    </a:spcBef>
                    <a:spcAft>
                      <a:spcPts val="0"/>
                    </a:spcAft>
                    <a:buNone/>
                  </a:pPr>
                  <a:r>
                    <a:rPr lang="en-US" sz="700" dirty="0">
                      <a:highlight>
                        <a:schemeClr val="lt1"/>
                      </a:highlight>
                      <a:latin typeface="Lato"/>
                      <a:ea typeface="Lato"/>
                      <a:cs typeface="Lato"/>
                      <a:sym typeface="Lato"/>
                    </a:rPr>
                    <a:t>Email: </a:t>
                  </a:r>
                  <a:r>
                    <a:rPr lang="en-US" sz="700" dirty="0" err="1">
                      <a:highlight>
                        <a:schemeClr val="lt1"/>
                      </a:highlight>
                      <a:latin typeface="Lato"/>
                      <a:ea typeface="Lato"/>
                      <a:cs typeface="Lato"/>
                      <a:sym typeface="Lato"/>
                    </a:rPr>
                    <a:t>johnsmith@gmail.com</a:t>
                  </a:r>
                  <a:endParaRPr lang="en-US" sz="700" dirty="0">
                    <a:highlight>
                      <a:schemeClr val="lt1"/>
                    </a:highlight>
                    <a:latin typeface="Lato"/>
                    <a:ea typeface="Lato"/>
                    <a:cs typeface="Lato"/>
                    <a:sym typeface="Lato"/>
                  </a:endParaRPr>
                </a:p>
                <a:p>
                  <a:pPr marL="0" lvl="0" indent="0" algn="ctr" rtl="0">
                    <a:spcBef>
                      <a:spcPts val="0"/>
                    </a:spcBef>
                    <a:spcAft>
                      <a:spcPts val="0"/>
                    </a:spcAft>
                    <a:buNone/>
                  </a:pPr>
                  <a:r>
                    <a:rPr lang="en-US" sz="700" dirty="0">
                      <a:highlight>
                        <a:schemeClr val="lt1"/>
                      </a:highlight>
                      <a:latin typeface="Lato"/>
                      <a:ea typeface="Lato"/>
                      <a:cs typeface="Lato"/>
                      <a:sym typeface="Lato"/>
                    </a:rPr>
                    <a:t>Phone: (123) 456-7890</a:t>
                  </a:r>
                  <a:endParaRPr sz="700" dirty="0">
                    <a:highlight>
                      <a:schemeClr val="lt1"/>
                    </a:highlight>
                    <a:latin typeface="Lato"/>
                    <a:ea typeface="Lato"/>
                    <a:cs typeface="Lato"/>
                    <a:sym typeface="Lato"/>
                  </a:endParaRPr>
                </a:p>
              </p:txBody>
            </p:sp>
          </p:grpSp>
          <p:grpSp>
            <p:nvGrpSpPr>
              <p:cNvPr id="355" name="Group 354">
                <a:extLst>
                  <a:ext uri="{FF2B5EF4-FFF2-40B4-BE49-F238E27FC236}">
                    <a16:creationId xmlns:a16="http://schemas.microsoft.com/office/drawing/2014/main" id="{29965C66-347A-4208-B599-4F11DDC0C2F5}"/>
                  </a:ext>
                </a:extLst>
              </p:cNvPr>
              <p:cNvGrpSpPr/>
              <p:nvPr/>
            </p:nvGrpSpPr>
            <p:grpSpPr>
              <a:xfrm>
                <a:off x="1049282" y="3564177"/>
                <a:ext cx="1679218" cy="688780"/>
                <a:chOff x="1049282" y="3395707"/>
                <a:chExt cx="1679218" cy="688780"/>
              </a:xfrm>
            </p:grpSpPr>
            <p:sp>
              <p:nvSpPr>
                <p:cNvPr id="318" name="Google Shape;318;p38"/>
                <p:cNvSpPr txBox="1"/>
                <p:nvPr/>
              </p:nvSpPr>
              <p:spPr>
                <a:xfrm>
                  <a:off x="1158084" y="3395707"/>
                  <a:ext cx="14280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dirty="0">
                      <a:solidFill>
                        <a:srgbClr val="1A711D"/>
                      </a:solidFill>
                      <a:latin typeface="Times New Roman"/>
                      <a:ea typeface="Times New Roman"/>
                      <a:cs typeface="Times New Roman"/>
                      <a:sym typeface="Times New Roman"/>
                    </a:rPr>
                    <a:t>Payment Method</a:t>
                  </a:r>
                  <a:endParaRPr sz="1000" b="1" dirty="0">
                    <a:solidFill>
                      <a:srgbClr val="1A711D"/>
                    </a:solidFill>
                    <a:latin typeface="Times New Roman"/>
                    <a:ea typeface="Times New Roman"/>
                    <a:cs typeface="Times New Roman"/>
                    <a:sym typeface="Times New Roman"/>
                  </a:endParaRPr>
                </a:p>
              </p:txBody>
            </p:sp>
            <p:sp>
              <p:nvSpPr>
                <p:cNvPr id="352" name="Google Shape;300;p38">
                  <a:extLst>
                    <a:ext uri="{FF2B5EF4-FFF2-40B4-BE49-F238E27FC236}">
                      <a16:creationId xmlns:a16="http://schemas.microsoft.com/office/drawing/2014/main" id="{A389B380-A6CA-2F44-F0AD-5789C5AB94F2}"/>
                    </a:ext>
                  </a:extLst>
                </p:cNvPr>
                <p:cNvSpPr txBox="1"/>
                <p:nvPr/>
              </p:nvSpPr>
              <p:spPr>
                <a:xfrm>
                  <a:off x="1049282" y="3576686"/>
                  <a:ext cx="1679218" cy="507801"/>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700" dirty="0">
                      <a:highlight>
                        <a:schemeClr val="lt1"/>
                      </a:highlight>
                      <a:latin typeface="Lato"/>
                      <a:ea typeface="Lato"/>
                      <a:cs typeface="Lato"/>
                      <a:sym typeface="Lato"/>
                    </a:rPr>
                    <a:t>CC: **** **** **** 1234</a:t>
                  </a:r>
                </a:p>
                <a:p>
                  <a:pPr marL="0" lvl="0" indent="0" algn="ctr" rtl="0">
                    <a:spcBef>
                      <a:spcPts val="0"/>
                    </a:spcBef>
                    <a:spcAft>
                      <a:spcPts val="0"/>
                    </a:spcAft>
                    <a:buNone/>
                  </a:pPr>
                  <a:r>
                    <a:rPr lang="en-US" sz="700" dirty="0">
                      <a:highlight>
                        <a:schemeClr val="lt1"/>
                      </a:highlight>
                      <a:latin typeface="Lato"/>
                      <a:ea typeface="Lato"/>
                      <a:cs typeface="Lato"/>
                      <a:sym typeface="Lato"/>
                    </a:rPr>
                    <a:t>Expiration Date: 07/25</a:t>
                  </a:r>
                </a:p>
                <a:p>
                  <a:pPr marL="0" lvl="0" indent="0" algn="ctr" rtl="0">
                    <a:spcBef>
                      <a:spcPts val="0"/>
                    </a:spcBef>
                    <a:spcAft>
                      <a:spcPts val="0"/>
                    </a:spcAft>
                    <a:buNone/>
                  </a:pPr>
                  <a:r>
                    <a:rPr lang="en-US" sz="700" dirty="0">
                      <a:highlight>
                        <a:schemeClr val="lt1"/>
                      </a:highlight>
                      <a:latin typeface="Lato"/>
                      <a:ea typeface="Lato"/>
                      <a:cs typeface="Lato"/>
                      <a:sym typeface="Lato"/>
                    </a:rPr>
                    <a:t>CVV: ***</a:t>
                  </a:r>
                  <a:endParaRPr sz="700" dirty="0">
                    <a:highlight>
                      <a:schemeClr val="lt1"/>
                    </a:highlight>
                    <a:latin typeface="Lato"/>
                    <a:ea typeface="Lato"/>
                    <a:cs typeface="Lato"/>
                    <a:sym typeface="Lato"/>
                  </a:endParaRPr>
                </a:p>
              </p:txBody>
            </p:sp>
          </p:grpSp>
        </p:grpSp>
        <p:cxnSp>
          <p:nvCxnSpPr>
            <p:cNvPr id="357" name="Straight Connector 356">
              <a:extLst>
                <a:ext uri="{FF2B5EF4-FFF2-40B4-BE49-F238E27FC236}">
                  <a16:creationId xmlns:a16="http://schemas.microsoft.com/office/drawing/2014/main" id="{C6B703C7-454C-08B7-49C4-67AC92EAF46D}"/>
                </a:ext>
              </a:extLst>
            </p:cNvPr>
            <p:cNvCxnSpPr>
              <a:cxnSpLocks/>
            </p:cNvCxnSpPr>
            <p:nvPr/>
          </p:nvCxnSpPr>
          <p:spPr>
            <a:xfrm>
              <a:off x="1316498" y="2740100"/>
              <a:ext cx="1144786" cy="1688"/>
            </a:xfrm>
            <a:prstGeom prst="line">
              <a:avLst/>
            </a:prstGeom>
            <a:ln>
              <a:solidFill>
                <a:schemeClr val="bg2">
                  <a:lumMod val="9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58" name="Straight Connector 357">
              <a:extLst>
                <a:ext uri="{FF2B5EF4-FFF2-40B4-BE49-F238E27FC236}">
                  <a16:creationId xmlns:a16="http://schemas.microsoft.com/office/drawing/2014/main" id="{4AC43BA4-30DA-B945-2A4F-3A63F6E7399B}"/>
                </a:ext>
              </a:extLst>
            </p:cNvPr>
            <p:cNvCxnSpPr>
              <a:cxnSpLocks/>
            </p:cNvCxnSpPr>
            <p:nvPr/>
          </p:nvCxnSpPr>
          <p:spPr>
            <a:xfrm>
              <a:off x="1309358" y="3594660"/>
              <a:ext cx="1144786" cy="1688"/>
            </a:xfrm>
            <a:prstGeom prst="line">
              <a:avLst/>
            </a:prstGeom>
            <a:ln>
              <a:solidFill>
                <a:schemeClr val="bg2">
                  <a:lumMod val="9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359" name="Rectangle 358">
            <a:extLst>
              <a:ext uri="{FF2B5EF4-FFF2-40B4-BE49-F238E27FC236}">
                <a16:creationId xmlns:a16="http://schemas.microsoft.com/office/drawing/2014/main" id="{BA197621-A864-877E-AAAA-283B4B00DEFF}"/>
              </a:ext>
            </a:extLst>
          </p:cNvPr>
          <p:cNvSpPr/>
          <p:nvPr/>
        </p:nvSpPr>
        <p:spPr>
          <a:xfrm>
            <a:off x="3972702" y="2886017"/>
            <a:ext cx="1260040" cy="18797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grpSp>
        <p:nvGrpSpPr>
          <p:cNvPr id="391" name="Group 390">
            <a:extLst>
              <a:ext uri="{FF2B5EF4-FFF2-40B4-BE49-F238E27FC236}">
                <a16:creationId xmlns:a16="http://schemas.microsoft.com/office/drawing/2014/main" id="{45AECD80-9D02-19EB-5C1B-A924178CC38D}"/>
              </a:ext>
            </a:extLst>
          </p:cNvPr>
          <p:cNvGrpSpPr/>
          <p:nvPr/>
        </p:nvGrpSpPr>
        <p:grpSpPr>
          <a:xfrm>
            <a:off x="2651212" y="1253912"/>
            <a:ext cx="2769797" cy="3662781"/>
            <a:chOff x="2651212" y="1253912"/>
            <a:chExt cx="2769797" cy="3662781"/>
          </a:xfrm>
        </p:grpSpPr>
        <p:pic>
          <p:nvPicPr>
            <p:cNvPr id="390" name="Picture 389" descr="A green and white check mark&#10;&#10;Description automatically generated">
              <a:extLst>
                <a:ext uri="{FF2B5EF4-FFF2-40B4-BE49-F238E27FC236}">
                  <a16:creationId xmlns:a16="http://schemas.microsoft.com/office/drawing/2014/main" id="{FA81D483-A145-FF8B-ECF0-DC7BB3DFBC6B}"/>
                </a:ext>
              </a:extLst>
            </p:cNvPr>
            <p:cNvPicPr>
              <a:picLocks noChangeAspect="1"/>
            </p:cNvPicPr>
            <p:nvPr/>
          </p:nvPicPr>
          <p:blipFill>
            <a:blip r:embed="rId6"/>
            <a:stretch>
              <a:fillRect/>
            </a:stretch>
          </p:blipFill>
          <p:spPr>
            <a:xfrm>
              <a:off x="3791698" y="1652793"/>
              <a:ext cx="1600200" cy="3263900"/>
            </a:xfrm>
            <a:prstGeom prst="rect">
              <a:avLst/>
            </a:prstGeom>
          </p:spPr>
        </p:pic>
        <p:sp>
          <p:nvSpPr>
            <p:cNvPr id="340" name="Google Shape;293;p38">
              <a:extLst>
                <a:ext uri="{FF2B5EF4-FFF2-40B4-BE49-F238E27FC236}">
                  <a16:creationId xmlns:a16="http://schemas.microsoft.com/office/drawing/2014/main" id="{FEE843B8-D3D6-B5C9-5E77-6E672F3FE0DA}"/>
                </a:ext>
              </a:extLst>
            </p:cNvPr>
            <p:cNvSpPr txBox="1"/>
            <p:nvPr/>
          </p:nvSpPr>
          <p:spPr>
            <a:xfrm>
              <a:off x="3972702" y="1253912"/>
              <a:ext cx="1198596" cy="40007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i="1" dirty="0">
                  <a:latin typeface="Lato"/>
                  <a:ea typeface="Lato"/>
                  <a:cs typeface="Lato"/>
                  <a:sym typeface="Lato"/>
                </a:rPr>
                <a:t>Confirmation</a:t>
              </a:r>
              <a:endParaRPr b="1" i="1" dirty="0">
                <a:latin typeface="Lato"/>
                <a:ea typeface="Lato"/>
                <a:cs typeface="Lato"/>
                <a:sym typeface="Lato"/>
              </a:endParaRPr>
            </a:p>
          </p:txBody>
        </p:sp>
        <p:cxnSp>
          <p:nvCxnSpPr>
            <p:cNvPr id="347" name="Straight Connector 346">
              <a:extLst>
                <a:ext uri="{FF2B5EF4-FFF2-40B4-BE49-F238E27FC236}">
                  <a16:creationId xmlns:a16="http://schemas.microsoft.com/office/drawing/2014/main" id="{52471F4D-97FD-DA1E-901D-E34BE831685E}"/>
                </a:ext>
              </a:extLst>
            </p:cNvPr>
            <p:cNvCxnSpPr>
              <a:cxnSpLocks/>
            </p:cNvCxnSpPr>
            <p:nvPr/>
          </p:nvCxnSpPr>
          <p:spPr>
            <a:xfrm>
              <a:off x="2651212" y="3284459"/>
              <a:ext cx="1144786" cy="1688"/>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60" name="Google Shape;310;p38">
              <a:extLst>
                <a:ext uri="{FF2B5EF4-FFF2-40B4-BE49-F238E27FC236}">
                  <a16:creationId xmlns:a16="http://schemas.microsoft.com/office/drawing/2014/main" id="{ECF78C75-E055-C7CF-50F8-BA08661135F4}"/>
                </a:ext>
              </a:extLst>
            </p:cNvPr>
            <p:cNvSpPr txBox="1"/>
            <p:nvPr/>
          </p:nvSpPr>
          <p:spPr>
            <a:xfrm>
              <a:off x="3881529" y="2907575"/>
              <a:ext cx="1428000" cy="461635"/>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900" b="1" dirty="0">
                  <a:solidFill>
                    <a:srgbClr val="1A711D"/>
                  </a:solidFill>
                  <a:latin typeface="Lato" panose="020F0502020204030203" pitchFamily="34" charset="0"/>
                  <a:ea typeface="Lato" panose="020F0502020204030203" pitchFamily="34" charset="0"/>
                  <a:cs typeface="Lato" panose="020F0502020204030203" pitchFamily="34" charset="0"/>
                  <a:sym typeface="Times New Roman"/>
                </a:rPr>
                <a:t>Your Appointment is Confirmed</a:t>
              </a:r>
            </a:p>
          </p:txBody>
        </p:sp>
        <p:sp>
          <p:nvSpPr>
            <p:cNvPr id="361" name="Google Shape;300;p38">
              <a:extLst>
                <a:ext uri="{FF2B5EF4-FFF2-40B4-BE49-F238E27FC236}">
                  <a16:creationId xmlns:a16="http://schemas.microsoft.com/office/drawing/2014/main" id="{FB5D5924-42B0-ED68-60DF-5FEEAD3304BB}"/>
                </a:ext>
              </a:extLst>
            </p:cNvPr>
            <p:cNvSpPr txBox="1"/>
            <p:nvPr/>
          </p:nvSpPr>
          <p:spPr>
            <a:xfrm>
              <a:off x="3844614" y="3946087"/>
              <a:ext cx="1454772" cy="307746"/>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800" b="1" dirty="0">
                  <a:highlight>
                    <a:schemeClr val="lt1"/>
                  </a:highlight>
                  <a:latin typeface="Lato"/>
                  <a:ea typeface="Lato"/>
                  <a:cs typeface="Lato"/>
                  <a:sym typeface="Lato"/>
                </a:rPr>
                <a:t>Confirmation #: 123456789</a:t>
              </a:r>
              <a:endParaRPr sz="800" b="1" dirty="0">
                <a:highlight>
                  <a:schemeClr val="lt1"/>
                </a:highlight>
                <a:latin typeface="Lato"/>
                <a:ea typeface="Lato"/>
                <a:cs typeface="Lato"/>
                <a:sym typeface="Lato"/>
              </a:endParaRPr>
            </a:p>
          </p:txBody>
        </p:sp>
        <p:sp>
          <p:nvSpPr>
            <p:cNvPr id="362" name="Google Shape;300;p38">
              <a:extLst>
                <a:ext uri="{FF2B5EF4-FFF2-40B4-BE49-F238E27FC236}">
                  <a16:creationId xmlns:a16="http://schemas.microsoft.com/office/drawing/2014/main" id="{4EBB7C7F-8E69-66B1-0D5B-01861DC0E28E}"/>
                </a:ext>
              </a:extLst>
            </p:cNvPr>
            <p:cNvSpPr txBox="1"/>
            <p:nvPr/>
          </p:nvSpPr>
          <p:spPr>
            <a:xfrm>
              <a:off x="3722991" y="3353979"/>
              <a:ext cx="1698018" cy="723245"/>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700" dirty="0">
                  <a:highlight>
                    <a:schemeClr val="lt1"/>
                  </a:highlight>
                  <a:latin typeface="Lato"/>
                  <a:ea typeface="Lato"/>
                  <a:cs typeface="Lato"/>
                  <a:sym typeface="Lato"/>
                </a:rPr>
                <a:t>Lawn Professional: Peter Parker</a:t>
              </a:r>
            </a:p>
            <a:p>
              <a:pPr marL="0" lvl="0" indent="0" algn="ctr" rtl="0">
                <a:spcBef>
                  <a:spcPts val="0"/>
                </a:spcBef>
                <a:spcAft>
                  <a:spcPts val="0"/>
                </a:spcAft>
                <a:buNone/>
              </a:pPr>
              <a:r>
                <a:rPr lang="en-US" sz="700" dirty="0">
                  <a:highlight>
                    <a:schemeClr val="lt1"/>
                  </a:highlight>
                  <a:latin typeface="Lato"/>
                  <a:ea typeface="Lato"/>
                  <a:cs typeface="Lato"/>
                  <a:sym typeface="Lato"/>
                </a:rPr>
                <a:t>Date: August 15, 2023 - 9:00 AM</a:t>
              </a:r>
            </a:p>
            <a:p>
              <a:pPr marL="0" lvl="0" indent="0" algn="ctr" rtl="0">
                <a:spcBef>
                  <a:spcPts val="0"/>
                </a:spcBef>
                <a:spcAft>
                  <a:spcPts val="0"/>
                </a:spcAft>
                <a:buNone/>
              </a:pPr>
              <a:r>
                <a:rPr lang="en-US" sz="700" dirty="0">
                  <a:highlight>
                    <a:schemeClr val="lt1"/>
                  </a:highlight>
                  <a:latin typeface="Lato"/>
                  <a:ea typeface="Lato"/>
                  <a:cs typeface="Lato"/>
                  <a:sym typeface="Lato"/>
                </a:rPr>
                <a:t>Total Amount: $50.00</a:t>
              </a:r>
            </a:p>
            <a:p>
              <a:pPr algn="ctr"/>
              <a:r>
                <a:rPr lang="en-US" sz="700" dirty="0">
                  <a:highlight>
                    <a:schemeClr val="lt1"/>
                  </a:highlight>
                  <a:latin typeface="Lato"/>
                  <a:ea typeface="Lato"/>
                  <a:cs typeface="Lato"/>
                  <a:sym typeface="Lato"/>
                </a:rPr>
                <a:t>CC: **** **** **** 1234</a:t>
              </a:r>
            </a:p>
            <a:p>
              <a:pPr marL="0" lvl="0" indent="0" algn="ctr" rtl="0">
                <a:spcBef>
                  <a:spcPts val="0"/>
                </a:spcBef>
                <a:spcAft>
                  <a:spcPts val="0"/>
                </a:spcAft>
                <a:buNone/>
              </a:pPr>
              <a:endParaRPr lang="en-US" sz="700" dirty="0">
                <a:highlight>
                  <a:schemeClr val="lt1"/>
                </a:highlight>
                <a:latin typeface="Lato"/>
                <a:ea typeface="Lato"/>
                <a:cs typeface="Lato"/>
                <a:sym typeface="Lato"/>
              </a:endParaRPr>
            </a:p>
          </p:txBody>
        </p:sp>
        <p:sp>
          <p:nvSpPr>
            <p:cNvPr id="364" name="Google Shape;313;p38">
              <a:extLst>
                <a:ext uri="{FF2B5EF4-FFF2-40B4-BE49-F238E27FC236}">
                  <a16:creationId xmlns:a16="http://schemas.microsoft.com/office/drawing/2014/main" id="{5DE2FD62-4B9D-2E06-A66F-4A9566BDCCF5}"/>
                </a:ext>
              </a:extLst>
            </p:cNvPr>
            <p:cNvSpPr/>
            <p:nvPr/>
          </p:nvSpPr>
          <p:spPr>
            <a:xfrm>
              <a:off x="3924633" y="4332967"/>
              <a:ext cx="1334329" cy="270324"/>
            </a:xfrm>
            <a:prstGeom prst="flowChartTerminator">
              <a:avLst/>
            </a:prstGeom>
            <a:solidFill>
              <a:srgbClr val="38761D"/>
            </a:solidFill>
            <a:ln w="9525" cap="flat" cmpd="sng">
              <a:noFill/>
              <a:prstDash val="solid"/>
              <a:round/>
              <a:headEnd type="none" w="sm" len="sm"/>
              <a:tailEnd type="none" w="sm" len="sm"/>
            </a:ln>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900" dirty="0">
                  <a:solidFill>
                    <a:schemeClr val="lt1"/>
                  </a:solidFill>
                </a:rPr>
                <a:t>Back to Dashboard</a:t>
              </a:r>
              <a:endParaRPr sz="900" dirty="0">
                <a:solidFill>
                  <a:schemeClr val="lt1"/>
                </a:solidFill>
              </a:endParaRPr>
            </a:p>
          </p:txBody>
        </p:sp>
      </p:grpSp>
      <p:sp>
        <p:nvSpPr>
          <p:cNvPr id="366" name="Google Shape;308;p38">
            <a:extLst>
              <a:ext uri="{FF2B5EF4-FFF2-40B4-BE49-F238E27FC236}">
                <a16:creationId xmlns:a16="http://schemas.microsoft.com/office/drawing/2014/main" id="{5AF820F8-2F6B-DB21-3900-DA6BDAE6B266}"/>
              </a:ext>
            </a:extLst>
          </p:cNvPr>
          <p:cNvSpPr/>
          <p:nvPr/>
        </p:nvSpPr>
        <p:spPr>
          <a:xfrm>
            <a:off x="6634238" y="1953296"/>
            <a:ext cx="1257789" cy="2795316"/>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4" name="Group 393">
            <a:extLst>
              <a:ext uri="{FF2B5EF4-FFF2-40B4-BE49-F238E27FC236}">
                <a16:creationId xmlns:a16="http://schemas.microsoft.com/office/drawing/2014/main" id="{FE822D91-7EBB-3E9F-6599-6A236D327339}"/>
              </a:ext>
            </a:extLst>
          </p:cNvPr>
          <p:cNvGrpSpPr/>
          <p:nvPr/>
        </p:nvGrpSpPr>
        <p:grpSpPr>
          <a:xfrm>
            <a:off x="5319929" y="1236727"/>
            <a:ext cx="2781859" cy="3663979"/>
            <a:chOff x="5319929" y="1236727"/>
            <a:chExt cx="2781859" cy="3663979"/>
          </a:xfrm>
        </p:grpSpPr>
        <p:pic>
          <p:nvPicPr>
            <p:cNvPr id="393" name="Picture 392" descr="A white screen with black border&#10;&#10;Description automatically generated">
              <a:extLst>
                <a:ext uri="{FF2B5EF4-FFF2-40B4-BE49-F238E27FC236}">
                  <a16:creationId xmlns:a16="http://schemas.microsoft.com/office/drawing/2014/main" id="{63E7A00E-125D-A9A2-5622-53A8A0BCBE52}"/>
                </a:ext>
              </a:extLst>
            </p:cNvPr>
            <p:cNvPicPr>
              <a:picLocks noChangeAspect="1"/>
            </p:cNvPicPr>
            <p:nvPr/>
          </p:nvPicPr>
          <p:blipFill>
            <a:blip r:embed="rId5"/>
            <a:stretch>
              <a:fillRect/>
            </a:stretch>
          </p:blipFill>
          <p:spPr>
            <a:xfrm>
              <a:off x="6455009" y="1636806"/>
              <a:ext cx="1600200" cy="3263900"/>
            </a:xfrm>
            <a:prstGeom prst="rect">
              <a:avLst/>
            </a:prstGeom>
          </p:spPr>
        </p:pic>
        <p:sp>
          <p:nvSpPr>
            <p:cNvPr id="325" name="Google Shape;305;p38">
              <a:extLst>
                <a:ext uri="{FF2B5EF4-FFF2-40B4-BE49-F238E27FC236}">
                  <a16:creationId xmlns:a16="http://schemas.microsoft.com/office/drawing/2014/main" id="{1105123E-52E1-1D5D-8A4A-BB47B41E9847}"/>
                </a:ext>
              </a:extLst>
            </p:cNvPr>
            <p:cNvSpPr txBox="1"/>
            <p:nvPr/>
          </p:nvSpPr>
          <p:spPr>
            <a:xfrm>
              <a:off x="6679703" y="1236727"/>
              <a:ext cx="1184251" cy="40007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i="1" dirty="0">
                  <a:latin typeface="Lato"/>
                  <a:ea typeface="Lato"/>
                  <a:cs typeface="Lato"/>
                  <a:sym typeface="Lato"/>
                </a:rPr>
                <a:t>Dashboard</a:t>
              </a:r>
              <a:endParaRPr b="1" i="1" dirty="0">
                <a:latin typeface="Lato"/>
                <a:ea typeface="Lato"/>
                <a:cs typeface="Lato"/>
                <a:sym typeface="Lato"/>
              </a:endParaRPr>
            </a:p>
          </p:txBody>
        </p:sp>
        <p:cxnSp>
          <p:nvCxnSpPr>
            <p:cNvPr id="338" name="Straight Connector 337">
              <a:extLst>
                <a:ext uri="{FF2B5EF4-FFF2-40B4-BE49-F238E27FC236}">
                  <a16:creationId xmlns:a16="http://schemas.microsoft.com/office/drawing/2014/main" id="{AD1019BC-4EC9-7420-F915-3CFEC31394DC}"/>
                </a:ext>
              </a:extLst>
            </p:cNvPr>
            <p:cNvCxnSpPr>
              <a:cxnSpLocks/>
            </p:cNvCxnSpPr>
            <p:nvPr/>
          </p:nvCxnSpPr>
          <p:spPr>
            <a:xfrm>
              <a:off x="5319929" y="3278304"/>
              <a:ext cx="1144786" cy="3319"/>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67" name="Google Shape;310;p38">
              <a:extLst>
                <a:ext uri="{FF2B5EF4-FFF2-40B4-BE49-F238E27FC236}">
                  <a16:creationId xmlns:a16="http://schemas.microsoft.com/office/drawing/2014/main" id="{E6E99FC2-8272-3A81-97D3-2120A5F7B3E2}"/>
                </a:ext>
              </a:extLst>
            </p:cNvPr>
            <p:cNvSpPr txBox="1"/>
            <p:nvPr/>
          </p:nvSpPr>
          <p:spPr>
            <a:xfrm>
              <a:off x="6538779" y="2050612"/>
              <a:ext cx="1428000" cy="33852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dirty="0">
                  <a:solidFill>
                    <a:srgbClr val="1A711D"/>
                  </a:solidFill>
                  <a:latin typeface="Times New Roman"/>
                  <a:ea typeface="Times New Roman"/>
                  <a:cs typeface="Times New Roman"/>
                  <a:sym typeface="Times New Roman"/>
                </a:rPr>
                <a:t>Hi, John!</a:t>
              </a:r>
              <a:endParaRPr sz="1000" b="1" dirty="0">
                <a:solidFill>
                  <a:srgbClr val="1A711D"/>
                </a:solidFill>
                <a:latin typeface="Times New Roman"/>
                <a:ea typeface="Times New Roman"/>
                <a:cs typeface="Times New Roman"/>
                <a:sym typeface="Times New Roman"/>
              </a:endParaRPr>
            </a:p>
          </p:txBody>
        </p:sp>
        <p:grpSp>
          <p:nvGrpSpPr>
            <p:cNvPr id="373" name="Group 372">
              <a:extLst>
                <a:ext uri="{FF2B5EF4-FFF2-40B4-BE49-F238E27FC236}">
                  <a16:creationId xmlns:a16="http://schemas.microsoft.com/office/drawing/2014/main" id="{144C83DF-C99A-BD82-9293-4F275641DA5F}"/>
                </a:ext>
              </a:extLst>
            </p:cNvPr>
            <p:cNvGrpSpPr/>
            <p:nvPr/>
          </p:nvGrpSpPr>
          <p:grpSpPr>
            <a:xfrm>
              <a:off x="6493918" y="3284743"/>
              <a:ext cx="1517721" cy="815217"/>
              <a:chOff x="1081611" y="2577613"/>
              <a:chExt cx="1517721" cy="815217"/>
            </a:xfrm>
          </p:grpSpPr>
          <p:sp>
            <p:nvSpPr>
              <p:cNvPr id="374" name="Google Shape;314;p38">
                <a:extLst>
                  <a:ext uri="{FF2B5EF4-FFF2-40B4-BE49-F238E27FC236}">
                    <a16:creationId xmlns:a16="http://schemas.microsoft.com/office/drawing/2014/main" id="{12F39043-D596-7948-6CA8-AD78BD918B64}"/>
                  </a:ext>
                </a:extLst>
              </p:cNvPr>
              <p:cNvSpPr txBox="1"/>
              <p:nvPr/>
            </p:nvSpPr>
            <p:spPr>
              <a:xfrm>
                <a:off x="1104873" y="2577613"/>
                <a:ext cx="1494459" cy="33852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000" b="1" dirty="0">
                    <a:solidFill>
                      <a:srgbClr val="1A711D"/>
                    </a:solidFill>
                    <a:latin typeface="Times New Roman"/>
                    <a:ea typeface="Times New Roman"/>
                    <a:cs typeface="Times New Roman"/>
                    <a:sym typeface="Times New Roman"/>
                  </a:rPr>
                  <a:t>Upcoming Appointment</a:t>
                </a:r>
              </a:p>
            </p:txBody>
          </p:sp>
          <p:sp>
            <p:nvSpPr>
              <p:cNvPr id="375" name="Google Shape;300;p38">
                <a:extLst>
                  <a:ext uri="{FF2B5EF4-FFF2-40B4-BE49-F238E27FC236}">
                    <a16:creationId xmlns:a16="http://schemas.microsoft.com/office/drawing/2014/main" id="{4F3B3D46-AFBE-135F-557F-4CDEEB184B8B}"/>
                  </a:ext>
                </a:extLst>
              </p:cNvPr>
              <p:cNvSpPr txBox="1"/>
              <p:nvPr/>
            </p:nvSpPr>
            <p:spPr>
              <a:xfrm>
                <a:off x="1081611" y="2777307"/>
                <a:ext cx="1489599" cy="61552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700" dirty="0">
                    <a:highlight>
                      <a:schemeClr val="lt1"/>
                    </a:highlight>
                    <a:latin typeface="Lato"/>
                    <a:ea typeface="Lato"/>
                    <a:cs typeface="Lato"/>
                    <a:sym typeface="Lato"/>
                  </a:rPr>
                  <a:t>Next Session: July 15, 2023 - 9:00 AM</a:t>
                </a:r>
              </a:p>
              <a:p>
                <a:pPr marL="0" lvl="0" indent="0" algn="ctr" rtl="0">
                  <a:spcBef>
                    <a:spcPts val="0"/>
                  </a:spcBef>
                  <a:spcAft>
                    <a:spcPts val="0"/>
                  </a:spcAft>
                  <a:buNone/>
                </a:pPr>
                <a:r>
                  <a:rPr lang="en-US" sz="700" dirty="0">
                    <a:highlight>
                      <a:schemeClr val="lt1"/>
                    </a:highlight>
                    <a:latin typeface="Lato"/>
                    <a:ea typeface="Lato"/>
                    <a:cs typeface="Lato"/>
                    <a:sym typeface="Lato"/>
                  </a:rPr>
                  <a:t>Remaining Time: 3 days, 6 hours, 32 minutes</a:t>
                </a:r>
              </a:p>
            </p:txBody>
          </p:sp>
        </p:grpSp>
        <p:pic>
          <p:nvPicPr>
            <p:cNvPr id="377" name="Google Shape;312;p38">
              <a:extLst>
                <a:ext uri="{FF2B5EF4-FFF2-40B4-BE49-F238E27FC236}">
                  <a16:creationId xmlns:a16="http://schemas.microsoft.com/office/drawing/2014/main" id="{CB1987EA-5CA0-6C9F-320F-4C59E20F7828}"/>
                </a:ext>
              </a:extLst>
            </p:cNvPr>
            <p:cNvPicPr preferRelativeResize="0"/>
            <p:nvPr/>
          </p:nvPicPr>
          <p:blipFill>
            <a:blip r:embed="rId4">
              <a:alphaModFix/>
            </a:blip>
            <a:stretch>
              <a:fillRect/>
            </a:stretch>
          </p:blipFill>
          <p:spPr>
            <a:xfrm>
              <a:off x="6818773" y="2395661"/>
              <a:ext cx="886950" cy="886950"/>
            </a:xfrm>
            <a:prstGeom prst="rect">
              <a:avLst/>
            </a:prstGeom>
            <a:noFill/>
            <a:ln>
              <a:noFill/>
            </a:ln>
          </p:spPr>
        </p:pic>
        <p:sp>
          <p:nvSpPr>
            <p:cNvPr id="380" name="Google Shape;300;p38">
              <a:extLst>
                <a:ext uri="{FF2B5EF4-FFF2-40B4-BE49-F238E27FC236}">
                  <a16:creationId xmlns:a16="http://schemas.microsoft.com/office/drawing/2014/main" id="{61FBEDBE-5B32-F5C5-737F-F298A919D4AF}"/>
                </a:ext>
              </a:extLst>
            </p:cNvPr>
            <p:cNvSpPr txBox="1"/>
            <p:nvPr/>
          </p:nvSpPr>
          <p:spPr>
            <a:xfrm>
              <a:off x="6403770" y="4200874"/>
              <a:ext cx="1698018" cy="55396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600" dirty="0">
                  <a:highlight>
                    <a:schemeClr val="lt1"/>
                  </a:highlight>
                  <a:latin typeface="Lato"/>
                  <a:ea typeface="Lato"/>
                  <a:cs typeface="Lato"/>
                  <a:sym typeface="Lato"/>
                </a:rPr>
                <a:t>Current Location: Blacksburg, VA</a:t>
              </a:r>
            </a:p>
            <a:p>
              <a:pPr marL="0" lvl="0" indent="0" algn="ctr" rtl="0">
                <a:spcBef>
                  <a:spcPts val="0"/>
                </a:spcBef>
                <a:spcAft>
                  <a:spcPts val="0"/>
                </a:spcAft>
                <a:buNone/>
              </a:pPr>
              <a:r>
                <a:rPr lang="en-US" sz="600" dirty="0">
                  <a:highlight>
                    <a:schemeClr val="lt1"/>
                  </a:highlight>
                  <a:latin typeface="Lato"/>
                  <a:ea typeface="Lato"/>
                  <a:cs typeface="Lato"/>
                  <a:sym typeface="Lato"/>
                </a:rPr>
                <a:t>Current Temperature: 78°F</a:t>
              </a:r>
            </a:p>
            <a:p>
              <a:pPr marL="0" lvl="0" indent="0" algn="ctr" rtl="0">
                <a:spcBef>
                  <a:spcPts val="0"/>
                </a:spcBef>
                <a:spcAft>
                  <a:spcPts val="0"/>
                </a:spcAft>
                <a:buNone/>
              </a:pPr>
              <a:r>
                <a:rPr lang="en-US" sz="600" dirty="0">
                  <a:highlight>
                    <a:schemeClr val="lt1"/>
                  </a:highlight>
                  <a:latin typeface="Lato"/>
                  <a:ea typeface="Lato"/>
                  <a:cs typeface="Lato"/>
                  <a:sym typeface="Lato"/>
                </a:rPr>
                <a:t>Today's Forecast: Sunny</a:t>
              </a:r>
            </a:p>
            <a:p>
              <a:pPr marL="0" lvl="0" indent="0" algn="ctr" rtl="0">
                <a:spcBef>
                  <a:spcPts val="0"/>
                </a:spcBef>
                <a:spcAft>
                  <a:spcPts val="0"/>
                </a:spcAft>
                <a:buNone/>
              </a:pPr>
              <a:r>
                <a:rPr lang="en-US" sz="600" dirty="0">
                  <a:highlight>
                    <a:schemeClr val="lt1"/>
                  </a:highlight>
                  <a:latin typeface="Lato"/>
                  <a:ea typeface="Lato"/>
                  <a:cs typeface="Lato"/>
                  <a:sym typeface="Lato"/>
                </a:rPr>
                <a:t>Tomorrow's Forecast: Partly Cloudy</a:t>
              </a:r>
              <a:endParaRPr sz="600" dirty="0">
                <a:highlight>
                  <a:schemeClr val="lt1"/>
                </a:highlight>
                <a:latin typeface="Lato"/>
                <a:ea typeface="Lato"/>
                <a:cs typeface="Lato"/>
                <a:sym typeface="Lato"/>
              </a:endParaRPr>
            </a:p>
          </p:txBody>
        </p:sp>
        <p:cxnSp>
          <p:nvCxnSpPr>
            <p:cNvPr id="381" name="Straight Connector 380">
              <a:extLst>
                <a:ext uri="{FF2B5EF4-FFF2-40B4-BE49-F238E27FC236}">
                  <a16:creationId xmlns:a16="http://schemas.microsoft.com/office/drawing/2014/main" id="{6DBB961A-A824-5C2E-E0CC-E9B09F7FF8E2}"/>
                </a:ext>
              </a:extLst>
            </p:cNvPr>
            <p:cNvCxnSpPr>
              <a:cxnSpLocks/>
            </p:cNvCxnSpPr>
            <p:nvPr/>
          </p:nvCxnSpPr>
          <p:spPr>
            <a:xfrm>
              <a:off x="6699435" y="4147510"/>
              <a:ext cx="1144786" cy="1688"/>
            </a:xfrm>
            <a:prstGeom prst="line">
              <a:avLst/>
            </a:prstGeom>
            <a:ln>
              <a:solidFill>
                <a:schemeClr val="bg2">
                  <a:lumMod val="9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grpSp>
    </p:spTree>
    <p:custDataLst>
      <p:tags r:id="rId1"/>
    </p:custDataLst>
    <p:extLst>
      <p:ext uri="{BB962C8B-B14F-4D97-AF65-F5344CB8AC3E}">
        <p14:creationId xmlns:p14="http://schemas.microsoft.com/office/powerpoint/2010/main" val="2800228469"/>
      </p:ext>
    </p:extLst>
  </p:cSld>
  <p:clrMapOvr>
    <a:masterClrMapping/>
  </p:clrMapOvr>
  <mc:AlternateContent xmlns:mc="http://schemas.openxmlformats.org/markup-compatibility/2006" xmlns:p14="http://schemas.microsoft.com/office/powerpoint/2010/main">
    <mc:Choice Requires="p14">
      <p:transition spd="slow" p14:dur="2000" advTm="39466"/>
    </mc:Choice>
    <mc:Fallback xmlns="">
      <p:transition spd="slow" advTm="394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5"/>
                                        </p:tgtEl>
                                        <p:attrNameLst>
                                          <p:attrName>style.visibility</p:attrName>
                                        </p:attrNameLst>
                                      </p:cBhvr>
                                      <p:to>
                                        <p:strVal val="visible"/>
                                      </p:to>
                                    </p:set>
                                    <p:animEffect transition="in" filter="fade">
                                      <p:cBhvr>
                                        <p:cTn id="7" dur="500"/>
                                        <p:tgtEl>
                                          <p:spTgt spid="38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1"/>
                                        </p:tgtEl>
                                        <p:attrNameLst>
                                          <p:attrName>style.visibility</p:attrName>
                                        </p:attrNameLst>
                                      </p:cBhvr>
                                      <p:to>
                                        <p:strVal val="visible"/>
                                      </p:to>
                                    </p:set>
                                    <p:animEffect transition="in" filter="fade">
                                      <p:cBhvr>
                                        <p:cTn id="12" dur="500"/>
                                        <p:tgtEl>
                                          <p:spTgt spid="39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94"/>
                                        </p:tgtEl>
                                        <p:attrNameLst>
                                          <p:attrName>style.visibility</p:attrName>
                                        </p:attrNameLst>
                                      </p:cBhvr>
                                      <p:to>
                                        <p:strVal val="visible"/>
                                      </p:to>
                                    </p:set>
                                    <p:animEffect transition="in" filter="fade">
                                      <p:cBhvr>
                                        <p:cTn id="17" dur="500"/>
                                        <p:tgtEl>
                                          <p:spTgt spid="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000" dirty="0"/>
              <a:t>Low-Fidelity Prototype</a:t>
            </a:r>
            <a:br>
              <a:rPr lang="en-US" sz="2000" dirty="0"/>
            </a:br>
            <a:r>
              <a:rPr lang="en-US" sz="1600" dirty="0">
                <a:latin typeface="Poppins" panose="00000500000000000000" pitchFamily="2" charset="0"/>
                <a:cs typeface="Poppins" panose="00000500000000000000" pitchFamily="2" charset="0"/>
              </a:rPr>
              <a:t>User Flow Diagram</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pic>
        <p:nvPicPr>
          <p:cNvPr id="228" name="Picture 227" descr="A diagram of a user account&#10;&#10;Description automatically generated">
            <a:extLst>
              <a:ext uri="{FF2B5EF4-FFF2-40B4-BE49-F238E27FC236}">
                <a16:creationId xmlns:a16="http://schemas.microsoft.com/office/drawing/2014/main" id="{16E93023-20EA-54C7-C517-555FCC4C9792}"/>
              </a:ext>
            </a:extLst>
          </p:cNvPr>
          <p:cNvPicPr>
            <a:picLocks noChangeAspect="1"/>
          </p:cNvPicPr>
          <p:nvPr/>
        </p:nvPicPr>
        <p:blipFill>
          <a:blip r:embed="rId5"/>
          <a:stretch>
            <a:fillRect/>
          </a:stretch>
        </p:blipFill>
        <p:spPr>
          <a:xfrm>
            <a:off x="1691640" y="1317974"/>
            <a:ext cx="5760720" cy="3657600"/>
          </a:xfrm>
          <a:prstGeom prst="rect">
            <a:avLst/>
          </a:prstGeom>
        </p:spPr>
      </p:pic>
    </p:spTree>
    <p:custDataLst>
      <p:tags r:id="rId1"/>
    </p:custDataLst>
    <p:extLst>
      <p:ext uri="{BB962C8B-B14F-4D97-AF65-F5344CB8AC3E}">
        <p14:creationId xmlns:p14="http://schemas.microsoft.com/office/powerpoint/2010/main" val="4135458848"/>
      </p:ext>
    </p:extLst>
  </p:cSld>
  <p:clrMapOvr>
    <a:masterClrMapping/>
  </p:clrMapOvr>
  <mc:AlternateContent xmlns:mc="http://schemas.openxmlformats.org/markup-compatibility/2006" xmlns:p14="http://schemas.microsoft.com/office/powerpoint/2010/main">
    <mc:Choice Requires="p14">
      <p:transition p14:dur="0" advTm="42780"/>
    </mc:Choice>
    <mc:Fallback xmlns="">
      <p:transition advTm="427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8"/>
                                        </p:tgtEl>
                                        <p:attrNameLst>
                                          <p:attrName>style.visibility</p:attrName>
                                        </p:attrNameLst>
                                      </p:cBhvr>
                                      <p:to>
                                        <p:strVal val="visible"/>
                                      </p:to>
                                    </p:set>
                                    <p:animEffect transition="in" filter="fade">
                                      <p:cBhvr>
                                        <p:cTn id="7" dur="50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000" dirty="0"/>
              <a:t>Low-Fidelity Prototype</a:t>
            </a:r>
            <a:br>
              <a:rPr lang="en-US" sz="2000" dirty="0"/>
            </a:br>
            <a:r>
              <a:rPr lang="en-US" sz="1600" dirty="0">
                <a:latin typeface="Poppins" panose="00000500000000000000" pitchFamily="2" charset="0"/>
                <a:cs typeface="Poppins" panose="00000500000000000000" pitchFamily="2" charset="0"/>
              </a:rPr>
              <a:t>Description: Object Recognition</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2" name="Google Shape;172;p31">
            <a:extLst>
              <a:ext uri="{FF2B5EF4-FFF2-40B4-BE49-F238E27FC236}">
                <a16:creationId xmlns:a16="http://schemas.microsoft.com/office/drawing/2014/main" id="{F92BCD30-FD6C-7FD9-2659-B7E85DF04D13}"/>
              </a:ext>
            </a:extLst>
          </p:cNvPr>
          <p:cNvSpPr txBox="1">
            <a:spLocks noGrp="1"/>
          </p:cNvSpPr>
          <p:nvPr>
            <p:ph type="body" idx="1"/>
          </p:nvPr>
        </p:nvSpPr>
        <p:spPr>
          <a:xfrm>
            <a:off x="715500" y="1317974"/>
            <a:ext cx="7708500" cy="33444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 dirty="0"/>
              <a:t>Lawn Buddy has a thorough dataset of all types of lawns in order to have the most accurate reading of the image recognition. By analyzing the pixels in the image recognition, Lawn Buddy can interpret and understand the logistical nature of lawn care services needed. </a:t>
            </a:r>
            <a:endParaRPr dirty="0"/>
          </a:p>
          <a:p>
            <a:pPr marL="457200" lvl="0" indent="-304800" algn="l" rtl="0">
              <a:spcBef>
                <a:spcPts val="1000"/>
              </a:spcBef>
              <a:spcAft>
                <a:spcPts val="0"/>
              </a:spcAft>
              <a:buSzPts val="1200"/>
              <a:buChar char="●"/>
            </a:pPr>
            <a:r>
              <a:rPr lang="en" dirty="0"/>
              <a:t>By analyzing the dataset, Lawn Buddy uses the criteria of computer vision in order to break down the classification, localization and tagging. Lawn buddy uses the classification feature to detect the lawn, and the use of localization to determine lawn size, and the tagging feature to further find the lawn quality, which is measured through lawn color, and blade length which determines when the lawn needs to be trimmed. </a:t>
            </a:r>
            <a:endParaRPr dirty="0"/>
          </a:p>
          <a:p>
            <a:pPr marL="914400" lvl="1" indent="-292100" algn="l" rtl="0">
              <a:spcBef>
                <a:spcPts val="1000"/>
              </a:spcBef>
              <a:spcAft>
                <a:spcPts val="0"/>
              </a:spcAft>
              <a:buSzPts val="1000"/>
              <a:buChar char="○"/>
            </a:pPr>
            <a:r>
              <a:rPr lang="en" sz="1200" dirty="0"/>
              <a:t>Lawn quality: measured by the appearance and color of the lawn. Ex. yellow lawn = poor quality</a:t>
            </a:r>
            <a:endParaRPr sz="1200" dirty="0"/>
          </a:p>
          <a:p>
            <a:pPr marL="914400" lvl="1" indent="-292100" algn="l" rtl="0">
              <a:spcBef>
                <a:spcPts val="0"/>
              </a:spcBef>
              <a:spcAft>
                <a:spcPts val="0"/>
              </a:spcAft>
              <a:buSzPts val="1000"/>
              <a:buChar char="○"/>
            </a:pPr>
            <a:r>
              <a:rPr lang="en" sz="1200" dirty="0"/>
              <a:t>Blade length: measured by analyzing the individual blade. Ex. blade &gt; 3 inches = long, time for maintenance </a:t>
            </a:r>
            <a:endParaRPr sz="1200" dirty="0"/>
          </a:p>
          <a:p>
            <a:pPr marL="914400" lvl="1" indent="-292100" algn="l" rtl="0">
              <a:spcBef>
                <a:spcPts val="0"/>
              </a:spcBef>
              <a:spcAft>
                <a:spcPts val="0"/>
              </a:spcAft>
              <a:buSzPts val="1000"/>
              <a:buChar char="○"/>
            </a:pPr>
            <a:r>
              <a:rPr lang="en" sz="1200" dirty="0"/>
              <a:t>Lawn size: measured by the phone's AR feature. Ex. 20 x 15 sq. ft.</a:t>
            </a:r>
            <a:endParaRPr sz="1200" dirty="0"/>
          </a:p>
          <a:p>
            <a:pPr marL="914400" lvl="1" indent="-304800" algn="l" rtl="0">
              <a:spcBef>
                <a:spcPts val="0"/>
              </a:spcBef>
              <a:spcAft>
                <a:spcPts val="0"/>
              </a:spcAft>
              <a:buSzPts val="1200"/>
              <a:buChar char="○"/>
            </a:pPr>
            <a:r>
              <a:rPr lang="en" sz="1200" dirty="0"/>
              <a:t>Lawn terrain: measured by the topography of the yard. Ex. hills = non-flat terrain </a:t>
            </a:r>
            <a:endParaRPr sz="1200" dirty="0"/>
          </a:p>
          <a:p>
            <a:pPr marL="914400" lvl="0" indent="0" algn="l" rtl="0">
              <a:spcBef>
                <a:spcPts val="0"/>
              </a:spcBef>
              <a:spcAft>
                <a:spcPts val="0"/>
              </a:spcAft>
              <a:buNone/>
            </a:pPr>
            <a:endParaRPr dirty="0"/>
          </a:p>
          <a:p>
            <a:pPr marL="457200" lvl="0" indent="-292100" algn="l" rtl="0">
              <a:spcBef>
                <a:spcPts val="0"/>
              </a:spcBef>
              <a:spcAft>
                <a:spcPts val="1000"/>
              </a:spcAft>
              <a:buSzPts val="1000"/>
              <a:buChar char="●"/>
            </a:pPr>
            <a:r>
              <a:rPr lang="en" dirty="0"/>
              <a:t>Lawn Buddy uses location services to determine weather patterns like rain and drought to determine the rate of grass growth and then lawn maintenance scheduling. </a:t>
            </a:r>
            <a:endParaRPr dirty="0"/>
          </a:p>
        </p:txBody>
      </p:sp>
    </p:spTree>
    <p:custDataLst>
      <p:tags r:id="rId1"/>
    </p:custDataLst>
    <p:extLst>
      <p:ext uri="{BB962C8B-B14F-4D97-AF65-F5344CB8AC3E}">
        <p14:creationId xmlns:p14="http://schemas.microsoft.com/office/powerpoint/2010/main" val="4209591991"/>
      </p:ext>
    </p:extLst>
  </p:cSld>
  <p:clrMapOvr>
    <a:masterClrMapping/>
  </p:clrMapOvr>
  <mc:AlternateContent xmlns:mc="http://schemas.openxmlformats.org/markup-compatibility/2006" xmlns:p14="http://schemas.microsoft.com/office/powerpoint/2010/main">
    <mc:Choice Requires="p14">
      <p:transition p14:dur="0" advTm="45598"/>
    </mc:Choice>
    <mc:Fallback xmlns="">
      <p:transition advTm="4559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500"/>
                                        <p:tgtEl>
                                          <p:spTgt spid="2">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animEffect transition="in" filter="fade">
                                      <p:cBhvr>
                                        <p:cTn id="29"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000" dirty="0"/>
              <a:t>Low-Fidelity Prototype</a:t>
            </a:r>
            <a:br>
              <a:rPr lang="en-US" sz="2000" dirty="0"/>
            </a:br>
            <a:r>
              <a:rPr lang="en-US" sz="1600" dirty="0">
                <a:latin typeface="Poppins" panose="00000500000000000000" pitchFamily="2" charset="0"/>
                <a:cs typeface="Poppins" panose="00000500000000000000" pitchFamily="2" charset="0"/>
              </a:rPr>
              <a:t>Description: Use Case</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6" name="Google Shape;242;p36">
            <a:extLst>
              <a:ext uri="{FF2B5EF4-FFF2-40B4-BE49-F238E27FC236}">
                <a16:creationId xmlns:a16="http://schemas.microsoft.com/office/drawing/2014/main" id="{22949233-7889-40CC-38D6-FDE92E60FBBB}"/>
              </a:ext>
            </a:extLst>
          </p:cNvPr>
          <p:cNvSpPr txBox="1">
            <a:spLocks noGrp="1"/>
          </p:cNvSpPr>
          <p:nvPr>
            <p:ph type="body" idx="1"/>
          </p:nvPr>
        </p:nvSpPr>
        <p:spPr>
          <a:xfrm>
            <a:off x="720000" y="1192160"/>
            <a:ext cx="7704000" cy="33444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1000"/>
              </a:spcBef>
              <a:spcAft>
                <a:spcPts val="0"/>
              </a:spcAft>
              <a:buSzPts val="1200"/>
              <a:buChar char="●"/>
            </a:pPr>
            <a:r>
              <a:rPr lang="en" dirty="0"/>
              <a:t>A differently abled person wishes to take care of his lawn but physically can not do so. He wants to find the best price in his area, so he downloads Lawn Buddy. He uses the object recognition technology that is featured in the app in order to scan his lawn. From his window, he is able to get a good image of his front yard and the Lawn Buddy app detects his lawn size, lawn terrain, lawn quality, and lawn blade length. By determining the four criteria, Lawn Buddy will automatically create a schedule for lawn maintenance, as well as suggesting a lawn professional and his price ranges. The individual will confirm the scheduling details, and lawn criteria, and his lawn will be under the care of Lawn Buddy for the length of time he desires. Lawn Buddy is able to provide lawn maintenance up to once year in advance. </a:t>
            </a:r>
            <a:endParaRPr dirty="0"/>
          </a:p>
          <a:p>
            <a:pPr marL="457200" lvl="0" indent="-304800" algn="l" rtl="0">
              <a:lnSpc>
                <a:spcPct val="115000"/>
              </a:lnSpc>
              <a:spcBef>
                <a:spcPts val="1000"/>
              </a:spcBef>
              <a:spcAft>
                <a:spcPts val="0"/>
              </a:spcAft>
              <a:buSzPts val="1200"/>
              <a:buChar char="●"/>
            </a:pPr>
            <a:r>
              <a:rPr lang="en" dirty="0"/>
              <a:t>On the scheduled day, the lawn professional comes to your domicile, and provides the lawn care services needed and leaves. His payment and tip is fulfilled through the app, so no contact needed. </a:t>
            </a:r>
            <a:endParaRPr dirty="0"/>
          </a:p>
          <a:p>
            <a:pPr marL="457200" lvl="0" indent="-304800" algn="l" rtl="0">
              <a:lnSpc>
                <a:spcPct val="115000"/>
              </a:lnSpc>
              <a:spcBef>
                <a:spcPts val="1000"/>
              </a:spcBef>
              <a:spcAft>
                <a:spcPts val="0"/>
              </a:spcAft>
              <a:buSzPts val="1200"/>
              <a:buChar char="●"/>
            </a:pPr>
            <a:r>
              <a:rPr lang="en" dirty="0"/>
              <a:t>By using the image recognition technology from Lawn Buddy, the checkout experience is more efficient and user-friendly, especially for sick, elderly or differently abled persons that like to enjoy a maintained lawn.</a:t>
            </a:r>
            <a:endParaRPr dirty="0"/>
          </a:p>
        </p:txBody>
      </p:sp>
    </p:spTree>
    <p:custDataLst>
      <p:tags r:id="rId1"/>
    </p:custDataLst>
    <p:extLst>
      <p:ext uri="{BB962C8B-B14F-4D97-AF65-F5344CB8AC3E}">
        <p14:creationId xmlns:p14="http://schemas.microsoft.com/office/powerpoint/2010/main" val="3845636960"/>
      </p:ext>
    </p:extLst>
  </p:cSld>
  <p:clrMapOvr>
    <a:masterClrMapping/>
  </p:clrMapOvr>
  <mc:AlternateContent xmlns:mc="http://schemas.openxmlformats.org/markup-compatibility/2006" xmlns:p14="http://schemas.microsoft.com/office/powerpoint/2010/main">
    <mc:Choice Requires="p14">
      <p:transition p14:dur="0" advTm="54957"/>
    </mc:Choice>
    <mc:Fallback xmlns="">
      <p:transition advTm="5495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000" dirty="0"/>
              <a:t>Social and Technological Affordances</a:t>
            </a:r>
            <a:br>
              <a:rPr lang="en-US" sz="2000" dirty="0"/>
            </a:br>
            <a:r>
              <a:rPr lang="en-US" sz="1600" dirty="0">
                <a:latin typeface="Poppins" panose="00000500000000000000" pitchFamily="2" charset="0"/>
                <a:cs typeface="Poppins" panose="00000500000000000000" pitchFamily="2" charset="0"/>
              </a:rPr>
              <a:t>User Interaction</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4" name="Google Shape;242;p36">
            <a:extLst>
              <a:ext uri="{FF2B5EF4-FFF2-40B4-BE49-F238E27FC236}">
                <a16:creationId xmlns:a16="http://schemas.microsoft.com/office/drawing/2014/main" id="{997E056E-37BA-8656-675C-FBEEAFF662A0}"/>
              </a:ext>
            </a:extLst>
          </p:cNvPr>
          <p:cNvSpPr txBox="1">
            <a:spLocks noGrp="1"/>
          </p:cNvSpPr>
          <p:nvPr>
            <p:ph type="body" idx="1"/>
          </p:nvPr>
        </p:nvSpPr>
        <p:spPr>
          <a:xfrm>
            <a:off x="720000" y="1192160"/>
            <a:ext cx="7704000" cy="33444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1000"/>
              </a:spcBef>
              <a:spcAft>
                <a:spcPts val="0"/>
              </a:spcAft>
              <a:buSzPts val="1200"/>
              <a:buChar char="●"/>
            </a:pPr>
            <a:r>
              <a:rPr lang="en-US" dirty="0"/>
              <a:t>The AI lawn mowing scheduling app offers a user-friendly interface with intuitive interactions, ensuring a seamless user experience.</a:t>
            </a:r>
          </a:p>
          <a:p>
            <a:pPr marL="457200" lvl="0" indent="-304800" algn="l" rtl="0">
              <a:lnSpc>
                <a:spcPct val="115000"/>
              </a:lnSpc>
              <a:spcBef>
                <a:spcPts val="1000"/>
              </a:spcBef>
              <a:spcAft>
                <a:spcPts val="0"/>
              </a:spcAft>
              <a:buSzPts val="1200"/>
              <a:buChar char="●"/>
            </a:pPr>
            <a:r>
              <a:rPr lang="en-US" dirty="0"/>
              <a:t>Users can easily schedule mowing sessions, manage their lawn care preferences, and view upcoming appointments.</a:t>
            </a:r>
          </a:p>
          <a:p>
            <a:pPr marL="457200" lvl="0" indent="-304800" algn="l" rtl="0">
              <a:lnSpc>
                <a:spcPct val="115000"/>
              </a:lnSpc>
              <a:spcBef>
                <a:spcPts val="1000"/>
              </a:spcBef>
              <a:spcAft>
                <a:spcPts val="0"/>
              </a:spcAft>
              <a:buSzPts val="1200"/>
              <a:buChar char="●"/>
            </a:pPr>
            <a:r>
              <a:rPr lang="en-US" dirty="0"/>
              <a:t>The app provides clear instructions and guidance throughout the scheduling process, reducing user effort and minimizing cognitive load.</a:t>
            </a:r>
          </a:p>
          <a:p>
            <a:pPr marL="457200" lvl="0" indent="-304800" algn="l" rtl="0">
              <a:lnSpc>
                <a:spcPct val="115000"/>
              </a:lnSpc>
              <a:spcBef>
                <a:spcPts val="1000"/>
              </a:spcBef>
              <a:spcAft>
                <a:spcPts val="0"/>
              </a:spcAft>
              <a:buSzPts val="1200"/>
              <a:buChar char="●"/>
            </a:pPr>
            <a:r>
              <a:rPr lang="en-US" dirty="0"/>
              <a:t>Accessibility features, such as adjustable font sizes, color contrast options, and voice-guided navigation, enhance inclusivity for users with diverse needs.</a:t>
            </a:r>
          </a:p>
          <a:p>
            <a:pPr marL="457200" lvl="0" indent="-304800" algn="l" rtl="0">
              <a:lnSpc>
                <a:spcPct val="115000"/>
              </a:lnSpc>
              <a:spcBef>
                <a:spcPts val="1000"/>
              </a:spcBef>
              <a:spcAft>
                <a:spcPts val="0"/>
              </a:spcAft>
              <a:buSzPts val="1200"/>
              <a:buChar char="●"/>
            </a:pPr>
            <a:r>
              <a:rPr lang="en-US" dirty="0"/>
              <a:t>Push notifications and reminders keep users informed about upcoming appointments, improving engagement and reducing the likelihood of missed sessions.</a:t>
            </a:r>
          </a:p>
        </p:txBody>
      </p:sp>
    </p:spTree>
    <p:custDataLst>
      <p:tags r:id="rId1"/>
    </p:custDataLst>
    <p:extLst>
      <p:ext uri="{BB962C8B-B14F-4D97-AF65-F5344CB8AC3E}">
        <p14:creationId xmlns:p14="http://schemas.microsoft.com/office/powerpoint/2010/main" val="2156949410"/>
      </p:ext>
    </p:extLst>
  </p:cSld>
  <p:clrMapOvr>
    <a:masterClrMapping/>
  </p:clrMapOvr>
  <mc:AlternateContent xmlns:mc="http://schemas.openxmlformats.org/markup-compatibility/2006" xmlns:p14="http://schemas.microsoft.com/office/powerpoint/2010/main">
    <mc:Choice Requires="p14">
      <p:transition p14:dur="0" advTm="43626"/>
    </mc:Choice>
    <mc:Fallback xmlns="">
      <p:transition advTm="4362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TIMING" val="|7|3.1|4.4"/>
</p:tagLst>
</file>

<file path=ppt/tags/tag10.xml><?xml version="1.0" encoding="utf-8"?>
<p:tagLst xmlns:a="http://schemas.openxmlformats.org/drawingml/2006/main" xmlns:r="http://schemas.openxmlformats.org/officeDocument/2006/relationships" xmlns:p="http://schemas.openxmlformats.org/presentationml/2006/main">
  <p:tag name="TIMING" val="|3.1|3.3|4.5|9.5|8.9"/>
</p:tagLst>
</file>

<file path=ppt/tags/tag11.xml><?xml version="1.0" encoding="utf-8"?>
<p:tagLst xmlns:a="http://schemas.openxmlformats.org/drawingml/2006/main" xmlns:r="http://schemas.openxmlformats.org/officeDocument/2006/relationships" xmlns:p="http://schemas.openxmlformats.org/presentationml/2006/main">
  <p:tag name="TIMING" val="|1.1|12.6"/>
</p:tagLst>
</file>

<file path=ppt/tags/tag12.xml><?xml version="1.0" encoding="utf-8"?>
<p:tagLst xmlns:a="http://schemas.openxmlformats.org/drawingml/2006/main" xmlns:r="http://schemas.openxmlformats.org/officeDocument/2006/relationships" xmlns:p="http://schemas.openxmlformats.org/presentationml/2006/main">
  <p:tag name="TIMING" val="|0.5|12.2|7.3|5.6"/>
</p:tagLst>
</file>

<file path=ppt/tags/tag13.xml><?xml version="1.0" encoding="utf-8"?>
<p:tagLst xmlns:a="http://schemas.openxmlformats.org/drawingml/2006/main" xmlns:r="http://schemas.openxmlformats.org/officeDocument/2006/relationships" xmlns:p="http://schemas.openxmlformats.org/presentationml/2006/main">
  <p:tag name="TIMING" val="|3.8|2.5|2.6|5.1"/>
</p:tagLst>
</file>

<file path=ppt/tags/tag14.xml><?xml version="1.0" encoding="utf-8"?>
<p:tagLst xmlns:a="http://schemas.openxmlformats.org/drawingml/2006/main" xmlns:r="http://schemas.openxmlformats.org/officeDocument/2006/relationships" xmlns:p="http://schemas.openxmlformats.org/presentationml/2006/main">
  <p:tag name="TIMING" val="|1.3|9"/>
</p:tagLst>
</file>

<file path=ppt/tags/tag15.xml><?xml version="1.0" encoding="utf-8"?>
<p:tagLst xmlns:a="http://schemas.openxmlformats.org/drawingml/2006/main" xmlns:r="http://schemas.openxmlformats.org/officeDocument/2006/relationships" xmlns:p="http://schemas.openxmlformats.org/presentationml/2006/main">
  <p:tag name="TIMING" val="|1.6|19.4|4.9"/>
</p:tagLst>
</file>

<file path=ppt/tags/tag16.xml><?xml version="1.0" encoding="utf-8"?>
<p:tagLst xmlns:a="http://schemas.openxmlformats.org/drawingml/2006/main" xmlns:r="http://schemas.openxmlformats.org/officeDocument/2006/relationships" xmlns:p="http://schemas.openxmlformats.org/presentationml/2006/main">
  <p:tag name="TIMING" val="|0.8|12.5"/>
</p:tagLst>
</file>

<file path=ppt/tags/tag17.xml><?xml version="1.0" encoding="utf-8"?>
<p:tagLst xmlns:a="http://schemas.openxmlformats.org/drawingml/2006/main" xmlns:r="http://schemas.openxmlformats.org/officeDocument/2006/relationships" xmlns:p="http://schemas.openxmlformats.org/presentationml/2006/main">
  <p:tag name="TIMING" val="|3.8|2.5|2.6|5.1"/>
</p:tagLst>
</file>

<file path=ppt/tags/tag18.xml><?xml version="1.0" encoding="utf-8"?>
<p:tagLst xmlns:a="http://schemas.openxmlformats.org/drawingml/2006/main" xmlns:r="http://schemas.openxmlformats.org/officeDocument/2006/relationships" xmlns:p="http://schemas.openxmlformats.org/presentationml/2006/main">
  <p:tag name="TIMING" val="|0.7|6.7"/>
</p:tagLst>
</file>

<file path=ppt/tags/tag19.xml><?xml version="1.0" encoding="utf-8"?>
<p:tagLst xmlns:a="http://schemas.openxmlformats.org/drawingml/2006/main" xmlns:r="http://schemas.openxmlformats.org/officeDocument/2006/relationships" xmlns:p="http://schemas.openxmlformats.org/presentationml/2006/main">
  <p:tag name="TIMING" val="|0.9|6.3"/>
</p:tagLst>
</file>

<file path=ppt/tags/tag2.xml><?xml version="1.0" encoding="utf-8"?>
<p:tagLst xmlns:a="http://schemas.openxmlformats.org/drawingml/2006/main" xmlns:r="http://schemas.openxmlformats.org/officeDocument/2006/relationships" xmlns:p="http://schemas.openxmlformats.org/presentationml/2006/main">
  <p:tag name="TIMING" val="|2.3|20.3"/>
</p:tagLst>
</file>

<file path=ppt/tags/tag20.xml><?xml version="1.0" encoding="utf-8"?>
<p:tagLst xmlns:a="http://schemas.openxmlformats.org/drawingml/2006/main" xmlns:r="http://schemas.openxmlformats.org/officeDocument/2006/relationships" xmlns:p="http://schemas.openxmlformats.org/presentationml/2006/main">
  <p:tag name="TIMING" val="|1.8|8.3"/>
</p:tagLst>
</file>

<file path=ppt/tags/tag3.xml><?xml version="1.0" encoding="utf-8"?>
<p:tagLst xmlns:a="http://schemas.openxmlformats.org/drawingml/2006/main" xmlns:r="http://schemas.openxmlformats.org/officeDocument/2006/relationships" xmlns:p="http://schemas.openxmlformats.org/presentationml/2006/main">
  <p:tag name="TIMING" val="|1.9|20.1|16.1"/>
</p:tagLst>
</file>

<file path=ppt/tags/tag4.xml><?xml version="1.0" encoding="utf-8"?>
<p:tagLst xmlns:a="http://schemas.openxmlformats.org/drawingml/2006/main" xmlns:r="http://schemas.openxmlformats.org/officeDocument/2006/relationships" xmlns:p="http://schemas.openxmlformats.org/presentationml/2006/main">
  <p:tag name="TIMING" val="|3.5|15.8|14.6"/>
</p:tagLst>
</file>

<file path=ppt/tags/tag5.xml><?xml version="1.0" encoding="utf-8"?>
<p:tagLst xmlns:a="http://schemas.openxmlformats.org/drawingml/2006/main" xmlns:r="http://schemas.openxmlformats.org/officeDocument/2006/relationships" xmlns:p="http://schemas.openxmlformats.org/presentationml/2006/main">
  <p:tag name="TIMING" val="|1.9"/>
</p:tagLst>
</file>

<file path=ppt/tags/tag6.xml><?xml version="1.0" encoding="utf-8"?>
<p:tagLst xmlns:a="http://schemas.openxmlformats.org/drawingml/2006/main" xmlns:r="http://schemas.openxmlformats.org/officeDocument/2006/relationships" xmlns:p="http://schemas.openxmlformats.org/presentationml/2006/main">
  <p:tag name="TIMING" val="|2.1|7.4|23.4"/>
</p:tagLst>
</file>

<file path=ppt/tags/tag7.xml><?xml version="1.0" encoding="utf-8"?>
<p:tagLst xmlns:a="http://schemas.openxmlformats.org/drawingml/2006/main" xmlns:r="http://schemas.openxmlformats.org/officeDocument/2006/relationships" xmlns:p="http://schemas.openxmlformats.org/presentationml/2006/main">
  <p:tag name="TIMING" val="|1.7|32.4|10.4"/>
</p:tagLst>
</file>

<file path=ppt/tags/tag8.xml><?xml version="1.0" encoding="utf-8"?>
<p:tagLst xmlns:a="http://schemas.openxmlformats.org/drawingml/2006/main" xmlns:r="http://schemas.openxmlformats.org/officeDocument/2006/relationships" xmlns:p="http://schemas.openxmlformats.org/presentationml/2006/main">
  <p:tag name="TIMING" val="|1.9|6.2|8.8|7.8|11.5"/>
</p:tagLst>
</file>

<file path=ppt/tags/tag9.xml><?xml version="1.0" encoding="utf-8"?>
<p:tagLst xmlns:a="http://schemas.openxmlformats.org/drawingml/2006/main" xmlns:r="http://schemas.openxmlformats.org/officeDocument/2006/relationships" xmlns:p="http://schemas.openxmlformats.org/presentationml/2006/main">
  <p:tag name="TIMING" val="|1.4|7|11.4|9.1|7"/>
</p:tagLst>
</file>

<file path=ppt/theme/theme1.xml><?xml version="1.0" encoding="utf-8"?>
<a:theme xmlns:a="http://schemas.openxmlformats.org/drawingml/2006/main" name="Elegant, Modern Milky White Company Profile by Slidesgo">
  <a:themeElements>
    <a:clrScheme name="Simple Light">
      <a:dk1>
        <a:srgbClr val="000000"/>
      </a:dk1>
      <a:lt1>
        <a:srgbClr val="FFFFFF"/>
      </a:lt1>
      <a:dk2>
        <a:srgbClr val="D9D9D9"/>
      </a:dk2>
      <a:lt2>
        <a:srgbClr val="F3F3F3"/>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3052</TotalTime>
  <Words>2604</Words>
  <Application>Microsoft Macintosh PowerPoint</Application>
  <PresentationFormat>On-screen Show (16:9)</PresentationFormat>
  <Paragraphs>206</Paragraphs>
  <Slides>21</Slides>
  <Notes>21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Poppins SemiBold</vt:lpstr>
      <vt:lpstr>Poppins</vt:lpstr>
      <vt:lpstr>Courier New</vt:lpstr>
      <vt:lpstr>Lato</vt:lpstr>
      <vt:lpstr>Arial</vt:lpstr>
      <vt:lpstr>Roboto Condensed Light</vt:lpstr>
      <vt:lpstr>Times New Roman</vt:lpstr>
      <vt:lpstr>Open Sans</vt:lpstr>
      <vt:lpstr>PT Sans</vt:lpstr>
      <vt:lpstr>Elegant, Modern Milky White Company Profile by Slidesgo</vt:lpstr>
      <vt:lpstr>Lawn Buddy “The cutting hedge technology”</vt:lpstr>
      <vt:lpstr>Low-Fidelity Prototype Wireframe</vt:lpstr>
      <vt:lpstr>Low-Fidelity Prototype Wireframe</vt:lpstr>
      <vt:lpstr>Low-Fidelity Prototype Wireframe</vt:lpstr>
      <vt:lpstr>Low-Fidelity Prototype Wireframe</vt:lpstr>
      <vt:lpstr>Low-Fidelity Prototype User Flow Diagram</vt:lpstr>
      <vt:lpstr>Low-Fidelity Prototype Description: Object Recognition</vt:lpstr>
      <vt:lpstr>Low-Fidelity Prototype Description: Use Case</vt:lpstr>
      <vt:lpstr>Social and Technological Affordances User Interaction</vt:lpstr>
      <vt:lpstr>Social and Technological Affordances Social Implications</vt:lpstr>
      <vt:lpstr>Social and Technological Affordances Technological Affordances</vt:lpstr>
      <vt:lpstr>AI Technology Stack Schematics Hardware and Infrastructure: Hardware Components</vt:lpstr>
      <vt:lpstr>AI Technology Stack Schematics Hardware and Infrastructure: Cloud Services</vt:lpstr>
      <vt:lpstr>AI Technology Stack Schematics Hardware and Infrastructure: Amazon SageMaker Workflow</vt:lpstr>
      <vt:lpstr>AI Technology Stack Schematics Software</vt:lpstr>
      <vt:lpstr>AI Technology Stack Schematics Software</vt:lpstr>
      <vt:lpstr>AI Technology Stack Schematics Data</vt:lpstr>
      <vt:lpstr>AI Technology Stack Schematics Data</vt:lpstr>
      <vt:lpstr>AI Technology Stack Schematics Algorithms</vt:lpstr>
      <vt:lpstr>AI Technology Stack Schematics Algorithms</vt:lpstr>
      <vt:lpstr>AI Technology Stack Schematics Algorithms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Lawn Buddy “The cutting hedge technology”</dc:title>
  <dc:creator>gasser18</dc:creator>
  <cp:lastModifiedBy>Ahmed, Gasser</cp:lastModifiedBy>
  <cp:revision>317</cp:revision>
  <dcterms:modified xsi:type="dcterms:W3CDTF">2023-07-13T05:15:03Z</dcterms:modified>
</cp:coreProperties>
</file>