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72" r:id="rId2"/>
    <p:sldId id="274" r:id="rId3"/>
    <p:sldId id="275"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F7A2E6DD-0A90-42E9-8DC4-9B2662A6F33B}">
  <a:tblStyle styleId="{F7A2E6DD-0A90-42E9-8DC4-9B2662A6F33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3"/>
          </a:solidFill>
        </a:fill>
      </a:tcStyle>
    </a:firstRow>
    <a:neCell>
      <a:tcTxStyle/>
      <a:tcStyle>
        <a:tcBdr/>
      </a:tcStyle>
    </a:neCell>
    <a:nwCell>
      <a:tcTxStyle/>
      <a:tcStyle>
        <a:tcBdr/>
      </a:tcStyle>
    </a:nwCell>
  </a:tblStyle>
  <a:tblStyle styleId="{55FEF14D-2BE5-4ACA-ABC5-33FEC87AA9B8}" styleName="Table_1">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43"/>
  </p:normalViewPr>
  <p:slideViewPr>
    <p:cSldViewPr snapToGrid="0" snapToObjects="1">
      <p:cViewPr varScale="1">
        <p:scale>
          <a:sx n="86" d="100"/>
          <a:sy n="86" d="100"/>
        </p:scale>
        <p:origin x="10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SzPct val="116666"/>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116666"/>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SzPct val="116666"/>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SzPct val="116666"/>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SzPct val="116666"/>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SzPct val="116666"/>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SzPct val="116666"/>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SzPct val="116666"/>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SzPct val="116666"/>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86468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5652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550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73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ct val="100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7" name="Shape 17"/>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ct val="1000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74" name="Shape 74"/>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80" name="Shape 80"/>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3" name="Shape 23"/>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9" name="Shape 29"/>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SzPct val="100000"/>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ct val="1000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42" name="Shape 42"/>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60" name="Shape 60"/>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67" name="Shape 67"/>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pfl.doodle.com/poll/fyh2kcpynhbv758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ftr" idx="11"/>
          </p:nvPr>
        </p:nvSpPr>
        <p:spPr>
          <a:xfrm>
            <a:off x="4038600" y="6356350"/>
            <a:ext cx="4114800"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CH" dirty="0"/>
              <a:t>D</a:t>
            </a:r>
            <a:r>
              <a:rPr lang="fr-CH" dirty="0"/>
              <a:t>o</a:t>
            </a:r>
            <a:r>
              <a:rPr lang="en-CH" dirty="0"/>
              <a:t>m</a:t>
            </a:r>
            <a:r>
              <a:rPr lang="fr-CH" dirty="0"/>
              <a:t>o</a:t>
            </a:r>
            <a:r>
              <a:rPr lang="en-CH" dirty="0"/>
              <a:t>t</a:t>
            </a:r>
            <a:r>
              <a:rPr lang="fr-CH" dirty="0"/>
              <a:t>i</a:t>
            </a:r>
            <a:r>
              <a:rPr lang="en-CH" dirty="0"/>
              <a:t>q</a:t>
            </a:r>
            <a:r>
              <a:rPr lang="fr-CH" dirty="0"/>
              <a:t>u</a:t>
            </a:r>
            <a:r>
              <a:rPr lang="en-CH" dirty="0"/>
              <a:t>e – </a:t>
            </a:r>
            <a:r>
              <a:rPr lang="fr-CH" dirty="0"/>
              <a:t>G</a:t>
            </a:r>
            <a:r>
              <a:rPr lang="en-CH" dirty="0"/>
              <a:t>r</a:t>
            </a:r>
            <a:r>
              <a:rPr lang="fr-CH" dirty="0"/>
              <a:t>o</a:t>
            </a:r>
            <a:r>
              <a:rPr lang="en-CH" dirty="0"/>
              <a:t>u</a:t>
            </a:r>
            <a:r>
              <a:rPr lang="fr-CH" dirty="0"/>
              <a:t>p</a:t>
            </a:r>
            <a:r>
              <a:rPr lang="en-CH" dirty="0"/>
              <a:t>e 13</a:t>
            </a:r>
            <a:endParaRPr lang="en-GB" sz="1200" b="0" i="0" u="none" strike="noStrike" cap="none" dirty="0">
              <a:solidFill>
                <a:srgbClr val="888888"/>
              </a:solidFill>
              <a:latin typeface="Calibri"/>
              <a:ea typeface="Calibri"/>
              <a:cs typeface="Calibri"/>
              <a:sym typeface="Calibri"/>
            </a:endParaRPr>
          </a:p>
        </p:txBody>
      </p:sp>
      <p:sp>
        <p:nvSpPr>
          <p:cNvPr id="89" name="Shape 8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1</a:t>
            </a:fld>
            <a:endParaRPr lang="en-GB" sz="1200" b="0" i="0" u="none" strike="noStrike" cap="none">
              <a:solidFill>
                <a:srgbClr val="888888"/>
              </a:solidFill>
              <a:latin typeface="Calibri"/>
              <a:ea typeface="Calibri"/>
              <a:cs typeface="Calibri"/>
              <a:sym typeface="Calibri"/>
            </a:endParaRPr>
          </a:p>
        </p:txBody>
      </p:sp>
      <p:pic>
        <p:nvPicPr>
          <p:cNvPr id="90" name="Shape 90"/>
          <p:cNvPicPr preferRelativeResize="0"/>
          <p:nvPr/>
        </p:nvPicPr>
        <p:blipFill rotWithShape="1">
          <a:blip r:embed="rId3">
            <a:alphaModFix/>
          </a:blip>
          <a:srcRect/>
          <a:stretch/>
        </p:blipFill>
        <p:spPr>
          <a:xfrm>
            <a:off x="461611" y="6358267"/>
            <a:ext cx="751170" cy="360477"/>
          </a:xfrm>
          <a:prstGeom prst="rect">
            <a:avLst/>
          </a:prstGeom>
          <a:noFill/>
          <a:ln>
            <a:noFill/>
          </a:ln>
        </p:spPr>
      </p:pic>
      <p:cxnSp>
        <p:nvCxnSpPr>
          <p:cNvPr id="91" name="Shape 91"/>
          <p:cNvCxnSpPr/>
          <p:nvPr/>
        </p:nvCxnSpPr>
        <p:spPr>
          <a:xfrm>
            <a:off x="321426" y="720436"/>
            <a:ext cx="11427229" cy="0"/>
          </a:xfrm>
          <a:prstGeom prst="straightConnector1">
            <a:avLst/>
          </a:prstGeom>
          <a:noFill/>
          <a:ln w="28575" cap="flat" cmpd="sng">
            <a:solidFill>
              <a:srgbClr val="C00000"/>
            </a:solidFill>
            <a:prstDash val="solid"/>
            <a:miter lim="800000"/>
            <a:headEnd type="none" w="med" len="med"/>
            <a:tailEnd type="none" w="med" len="med"/>
          </a:ln>
        </p:spPr>
      </p:cxnSp>
      <p:sp>
        <p:nvSpPr>
          <p:cNvPr id="92" name="Shape 92"/>
          <p:cNvSpPr txBox="1"/>
          <p:nvPr/>
        </p:nvSpPr>
        <p:spPr>
          <a:xfrm>
            <a:off x="421178" y="186132"/>
            <a:ext cx="4948843" cy="52322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GB" sz="2800" b="0" i="0" u="none" strike="noStrike" cap="none" dirty="0">
                <a:solidFill>
                  <a:schemeClr val="dk1"/>
                </a:solidFill>
                <a:latin typeface="Calibri"/>
                <a:ea typeface="Calibri"/>
                <a:cs typeface="Calibri"/>
                <a:sym typeface="Calibri"/>
              </a:rPr>
              <a:t>D</a:t>
            </a:r>
            <a:r>
              <a:rPr lang="en-CH" sz="2800" b="0" i="0" u="none" strike="noStrike" cap="none" dirty="0">
                <a:solidFill>
                  <a:schemeClr val="dk1"/>
                </a:solidFill>
                <a:latin typeface="Calibri"/>
                <a:ea typeface="Calibri"/>
                <a:cs typeface="Calibri"/>
                <a:sym typeface="Calibri"/>
              </a:rPr>
              <a:t>o</a:t>
            </a:r>
            <a:r>
              <a:rPr lang="fr-CH" sz="2800" b="0" i="0" u="none" strike="noStrike" cap="none" dirty="0">
                <a:solidFill>
                  <a:schemeClr val="dk1"/>
                </a:solidFill>
                <a:latin typeface="Calibri"/>
                <a:ea typeface="Calibri"/>
                <a:cs typeface="Calibri"/>
                <a:sym typeface="Calibri"/>
              </a:rPr>
              <a:t>n</a:t>
            </a:r>
            <a:r>
              <a:rPr lang="en-CH" sz="2800" dirty="0">
                <a:solidFill>
                  <a:schemeClr val="dk1"/>
                </a:solidFill>
                <a:latin typeface="Calibri"/>
                <a:ea typeface="Calibri"/>
                <a:cs typeface="Calibri"/>
                <a:sym typeface="Calibri"/>
              </a:rPr>
              <a:t>née (TO DELETE)</a:t>
            </a:r>
            <a:endParaRPr lang="en-GB" sz="2800" b="0" i="0" u="none" strike="noStrike" cap="none" dirty="0">
              <a:solidFill>
                <a:schemeClr val="dk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1F90198E-0393-4736-B8A8-1AC3CEC704E9}"/>
              </a:ext>
            </a:extLst>
          </p:cNvPr>
          <p:cNvSpPr/>
          <p:nvPr/>
        </p:nvSpPr>
        <p:spPr>
          <a:xfrm>
            <a:off x="271549" y="905232"/>
            <a:ext cx="11327476" cy="5047536"/>
          </a:xfrm>
          <a:prstGeom prst="rect">
            <a:avLst/>
          </a:prstGeom>
        </p:spPr>
        <p:txBody>
          <a:bodyPr wrap="square">
            <a:spAutoFit/>
          </a:bodyPr>
          <a:lstStyle/>
          <a:p>
            <a:r>
              <a:rPr lang="fr-FR" b="1" dirty="0">
                <a:solidFill>
                  <a:srgbClr val="0000FF"/>
                </a:solidFill>
                <a:latin typeface="Helvetica Neue"/>
              </a:rPr>
              <a:t>Présentations finales</a:t>
            </a:r>
            <a:br>
              <a:rPr lang="fr-FR" b="1" dirty="0">
                <a:solidFill>
                  <a:srgbClr val="0000FF"/>
                </a:solidFill>
                <a:latin typeface="Helvetica Neue"/>
              </a:rPr>
            </a:br>
            <a:endParaRPr lang="fr-FR" b="1" dirty="0">
              <a:solidFill>
                <a:srgbClr val="333333"/>
              </a:solidFill>
              <a:latin typeface="Helvetica Neue"/>
            </a:endParaRPr>
          </a:p>
          <a:p>
            <a:r>
              <a:rPr lang="fr-FR" dirty="0">
                <a:solidFill>
                  <a:srgbClr val="333333"/>
                </a:solidFill>
                <a:latin typeface="Helvetica Neue"/>
              </a:rPr>
              <a:t>Les présentations finales des projets sont prévues le </a:t>
            </a:r>
            <a:r>
              <a:rPr lang="fr-FR" b="1" dirty="0">
                <a:solidFill>
                  <a:srgbClr val="0000FF"/>
                </a:solidFill>
                <a:latin typeface="Helvetica Neue"/>
              </a:rPr>
              <a:t>lundi 18 décembre le </a:t>
            </a:r>
            <a:r>
              <a:rPr lang="fr-FR" b="1" dirty="0" err="1">
                <a:solidFill>
                  <a:srgbClr val="0000FF"/>
                </a:solidFill>
                <a:latin typeface="Helvetica Neue"/>
              </a:rPr>
              <a:t>matin</a:t>
            </a:r>
            <a:r>
              <a:rPr lang="fr-FR" dirty="0" err="1">
                <a:solidFill>
                  <a:srgbClr val="333333"/>
                </a:solidFill>
                <a:latin typeface="Helvetica Neue"/>
              </a:rPr>
              <a:t>et</a:t>
            </a:r>
            <a:r>
              <a:rPr lang="fr-FR" dirty="0">
                <a:solidFill>
                  <a:srgbClr val="333333"/>
                </a:solidFill>
                <a:latin typeface="Helvetica Neue"/>
              </a:rPr>
              <a:t> le</a:t>
            </a:r>
            <a:r>
              <a:rPr lang="fr-FR" b="1" dirty="0">
                <a:solidFill>
                  <a:srgbClr val="0000FF"/>
                </a:solidFill>
                <a:latin typeface="Helvetica Neue"/>
              </a:rPr>
              <a:t> mardi 19 décembre l'après-midi</a:t>
            </a:r>
            <a:r>
              <a:rPr lang="fr-FR" dirty="0">
                <a:solidFill>
                  <a:srgbClr val="333333"/>
                </a:solidFill>
                <a:latin typeface="Helvetica Neue"/>
              </a:rPr>
              <a:t>. Veuillez annoncer vos préférences sur ce </a:t>
            </a:r>
            <a:r>
              <a:rPr lang="fr-FR" b="1" dirty="0">
                <a:solidFill>
                  <a:srgbClr val="0070A8"/>
                </a:solidFill>
                <a:latin typeface="Helvetica Neue"/>
                <a:hlinkClick r:id="rId4"/>
              </a:rPr>
              <a:t>doodle</a:t>
            </a:r>
            <a:r>
              <a:rPr lang="fr-FR" dirty="0">
                <a:solidFill>
                  <a:srgbClr val="333333"/>
                </a:solidFill>
                <a:latin typeface="Helvetica Neue"/>
              </a:rPr>
              <a:t>. L'horaire des présentations finales et la(les) salle(s) seront définis dès que possible.</a:t>
            </a:r>
          </a:p>
          <a:p>
            <a:r>
              <a:rPr lang="fr-FR" dirty="0">
                <a:solidFill>
                  <a:srgbClr val="333333"/>
                </a:solidFill>
                <a:latin typeface="Helvetica Neue"/>
              </a:rPr>
              <a:t>Chaque présentation doit durer </a:t>
            </a:r>
            <a:r>
              <a:rPr lang="fr-FR" b="1" dirty="0">
                <a:solidFill>
                  <a:srgbClr val="0000FF"/>
                </a:solidFill>
                <a:latin typeface="Helvetica Neue"/>
              </a:rPr>
              <a:t>10 minutes au maximum</a:t>
            </a:r>
            <a:r>
              <a:rPr lang="fr-FR" dirty="0">
                <a:solidFill>
                  <a:srgbClr val="333333"/>
                </a:solidFill>
                <a:latin typeface="Helvetica Neue"/>
              </a:rPr>
              <a:t>. Il y aura ensuite 5 minutes de questions et réponses. L'horaire prévoit un battement de 5 minutes pour les changements de groupes. Chaque membre du binôme doit présenter sa partie. Dans la mesure du possible, veuillez utiliser votre propre PC. Sinon, un laptop sera disponible pour que vous puissiez apporter votre présentation (Un fichier Powerpoint ou, mieux, PDF) sur une clé USB.</a:t>
            </a:r>
          </a:p>
          <a:p>
            <a:r>
              <a:rPr lang="fr-FR" dirty="0">
                <a:solidFill>
                  <a:srgbClr val="333333"/>
                </a:solidFill>
                <a:latin typeface="Helvetica Neue"/>
              </a:rPr>
              <a:t>Les points suivants doivent être présentés:</a:t>
            </a:r>
          </a:p>
          <a:p>
            <a:pPr>
              <a:buFont typeface="Arial" panose="020B0604020202020204" pitchFamily="34" charset="0"/>
              <a:buChar char="•"/>
            </a:pPr>
            <a:r>
              <a:rPr lang="fr-FR" dirty="0">
                <a:solidFill>
                  <a:srgbClr val="333333"/>
                </a:solidFill>
                <a:latin typeface="Helvetica Neue"/>
              </a:rPr>
              <a:t>Une </a:t>
            </a:r>
            <a:r>
              <a:rPr lang="fr-FR" i="1" dirty="0">
                <a:solidFill>
                  <a:srgbClr val="333333"/>
                </a:solidFill>
                <a:latin typeface="Helvetica Neue"/>
              </a:rPr>
              <a:t>très </a:t>
            </a:r>
            <a:r>
              <a:rPr lang="fr-FR" dirty="0">
                <a:solidFill>
                  <a:srgbClr val="333333"/>
                </a:solidFill>
                <a:latin typeface="Helvetica Neue"/>
              </a:rPr>
              <a:t>brève description du cahier des charges de l'application (contexte, objectifs). On doit être convaincu que vous avez bien compris ce qui était demandé.</a:t>
            </a:r>
          </a:p>
          <a:p>
            <a:pPr>
              <a:buFont typeface="Arial" panose="020B0604020202020204" pitchFamily="34" charset="0"/>
              <a:buChar char="•"/>
            </a:pPr>
            <a:r>
              <a:rPr lang="fr-FR" dirty="0">
                <a:solidFill>
                  <a:srgbClr val="333333"/>
                </a:solidFill>
                <a:latin typeface="Helvetica Neue"/>
              </a:rPr>
              <a:t>L'architecture de l'application. Utilisez les diagrammes de classes générés par </a:t>
            </a:r>
            <a:r>
              <a:rPr lang="fr-FR" dirty="0" err="1">
                <a:solidFill>
                  <a:srgbClr val="333333"/>
                </a:solidFill>
                <a:latin typeface="Helvetica Neue"/>
              </a:rPr>
              <a:t>Doxygen</a:t>
            </a:r>
            <a:r>
              <a:rPr lang="fr-FR" dirty="0">
                <a:solidFill>
                  <a:srgbClr val="333333"/>
                </a:solidFill>
                <a:latin typeface="Helvetica Neue"/>
              </a:rPr>
              <a:t> utiles pour comprendre les relations entre classes.</a:t>
            </a:r>
          </a:p>
          <a:p>
            <a:pPr>
              <a:buFont typeface="Arial" panose="020B0604020202020204" pitchFamily="34" charset="0"/>
              <a:buChar char="•"/>
            </a:pPr>
            <a:r>
              <a:rPr lang="fr-FR" dirty="0">
                <a:solidFill>
                  <a:srgbClr val="333333"/>
                </a:solidFill>
                <a:latin typeface="Helvetica Neue"/>
              </a:rPr>
              <a:t>Comment les objets de l'application sont créés. Indiquer des extraits de code C++ si cela peut aider à comprendre.</a:t>
            </a:r>
          </a:p>
          <a:p>
            <a:pPr>
              <a:buFont typeface="Arial" panose="020B0604020202020204" pitchFamily="34" charset="0"/>
              <a:buChar char="•"/>
            </a:pPr>
            <a:r>
              <a:rPr lang="fr-FR" dirty="0">
                <a:solidFill>
                  <a:srgbClr val="333333"/>
                </a:solidFill>
                <a:latin typeface="Helvetica Neue"/>
              </a:rPr>
              <a:t>Comment l'ordonnancement des processus est effectué et comment la simulation est gérée.</a:t>
            </a:r>
          </a:p>
          <a:p>
            <a:pPr>
              <a:buFont typeface="Arial" panose="020B0604020202020204" pitchFamily="34" charset="0"/>
              <a:buChar char="•"/>
            </a:pPr>
            <a:r>
              <a:rPr lang="fr-FR" dirty="0">
                <a:solidFill>
                  <a:srgbClr val="333333"/>
                </a:solidFill>
                <a:latin typeface="Helvetica Neue"/>
              </a:rPr>
              <a:t>Format et exemple de contenu du fichier journal généré par l'application.</a:t>
            </a:r>
          </a:p>
          <a:p>
            <a:pPr>
              <a:buFont typeface="Arial" panose="020B0604020202020204" pitchFamily="34" charset="0"/>
              <a:buChar char="•"/>
            </a:pPr>
            <a:r>
              <a:rPr lang="fr-FR" dirty="0">
                <a:solidFill>
                  <a:srgbClr val="333333"/>
                </a:solidFill>
                <a:latin typeface="Helvetica Neue"/>
              </a:rPr>
              <a:t>Résultats du post-traitement graphique des résultats avec </a:t>
            </a:r>
            <a:r>
              <a:rPr lang="fr-FR" dirty="0" err="1">
                <a:solidFill>
                  <a:srgbClr val="333333"/>
                </a:solidFill>
                <a:latin typeface="Helvetica Neue"/>
              </a:rPr>
              <a:t>Gnuplot</a:t>
            </a:r>
            <a:r>
              <a:rPr lang="fr-FR" dirty="0">
                <a:solidFill>
                  <a:srgbClr val="333333"/>
                </a:solidFill>
                <a:latin typeface="Helvetica Neue"/>
              </a:rPr>
              <a:t>.</a:t>
            </a:r>
          </a:p>
          <a:p>
            <a:pPr>
              <a:buFont typeface="Arial" panose="020B0604020202020204" pitchFamily="34" charset="0"/>
              <a:buChar char="•"/>
            </a:pPr>
            <a:r>
              <a:rPr lang="fr-FR" dirty="0">
                <a:solidFill>
                  <a:srgbClr val="333333"/>
                </a:solidFill>
                <a:latin typeface="Helvetica Neue"/>
              </a:rPr>
              <a:t>Le bilan de votre travail, problèmes rencontrés, aspects positifs.</a:t>
            </a:r>
          </a:p>
          <a:p>
            <a:br>
              <a:rPr lang="fr-FR" dirty="0">
                <a:solidFill>
                  <a:srgbClr val="333333"/>
                </a:solidFill>
                <a:latin typeface="Helvetica Neue"/>
              </a:rPr>
            </a:br>
            <a:r>
              <a:rPr lang="fr-FR" dirty="0">
                <a:solidFill>
                  <a:srgbClr val="333333"/>
                </a:solidFill>
                <a:latin typeface="Helvetica Neue"/>
              </a:rPr>
              <a:t>On compte normalement 2 minutes par transparent. Il y a pas mal d'information à donner, donc soyez précis et concis. Nous aurons revu vos applications délivrées le 13 décembre avant les présentations.</a:t>
            </a:r>
          </a:p>
          <a:p>
            <a:r>
              <a:rPr lang="fr-FR" dirty="0">
                <a:solidFill>
                  <a:srgbClr val="333333"/>
                </a:solidFill>
                <a:latin typeface="Helvetica Neue"/>
              </a:rPr>
              <a:t>La présentation sera évaluée et comptera pour 33% (1/3) de la note finale.</a:t>
            </a:r>
          </a:p>
          <a:p>
            <a:r>
              <a:rPr lang="fr-FR" b="1" dirty="0">
                <a:solidFill>
                  <a:srgbClr val="0000FF"/>
                </a:solidFill>
                <a:latin typeface="Helvetica Neue"/>
              </a:rPr>
              <a:t>Les transparents présentés devront être ajoutés en format PDF comme livrables séparés pour le 19 décembre au soir (voir le devoir Moodle ci-dessous).</a:t>
            </a:r>
            <a:endParaRPr lang="fr-FR" dirty="0">
              <a:solidFill>
                <a:srgbClr val="333333"/>
              </a:solidFill>
              <a:latin typeface="Helvetica Neue"/>
            </a:endParaRPr>
          </a:p>
        </p:txBody>
      </p:sp>
    </p:spTree>
    <p:extLst>
      <p:ext uri="{BB962C8B-B14F-4D97-AF65-F5344CB8AC3E}">
        <p14:creationId xmlns:p14="http://schemas.microsoft.com/office/powerpoint/2010/main" val="47893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ftr" idx="11"/>
          </p:nvPr>
        </p:nvSpPr>
        <p:spPr>
          <a:xfrm>
            <a:off x="4038600" y="6356350"/>
            <a:ext cx="4114800"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CH" dirty="0"/>
              <a:t>D</a:t>
            </a:r>
            <a:r>
              <a:rPr lang="fr-CH" dirty="0"/>
              <a:t>o</a:t>
            </a:r>
            <a:r>
              <a:rPr lang="en-CH" dirty="0"/>
              <a:t>m</a:t>
            </a:r>
            <a:r>
              <a:rPr lang="fr-CH" dirty="0"/>
              <a:t>o</a:t>
            </a:r>
            <a:r>
              <a:rPr lang="en-CH" dirty="0"/>
              <a:t>t</a:t>
            </a:r>
            <a:r>
              <a:rPr lang="fr-CH" dirty="0"/>
              <a:t>i</a:t>
            </a:r>
            <a:r>
              <a:rPr lang="en-CH" dirty="0"/>
              <a:t>q</a:t>
            </a:r>
            <a:r>
              <a:rPr lang="fr-CH" dirty="0"/>
              <a:t>u</a:t>
            </a:r>
            <a:r>
              <a:rPr lang="en-CH" dirty="0"/>
              <a:t>e – </a:t>
            </a:r>
            <a:r>
              <a:rPr lang="fr-CH" dirty="0"/>
              <a:t>G</a:t>
            </a:r>
            <a:r>
              <a:rPr lang="en-CH" dirty="0"/>
              <a:t>r</a:t>
            </a:r>
            <a:r>
              <a:rPr lang="fr-CH" dirty="0"/>
              <a:t>o</a:t>
            </a:r>
            <a:r>
              <a:rPr lang="en-CH" dirty="0"/>
              <a:t>u</a:t>
            </a:r>
            <a:r>
              <a:rPr lang="fr-CH" dirty="0"/>
              <a:t>p</a:t>
            </a:r>
            <a:r>
              <a:rPr lang="en-CH" dirty="0"/>
              <a:t>e 13</a:t>
            </a:r>
            <a:endParaRPr lang="en-GB" sz="1200" b="0" i="0" u="none" strike="noStrike" cap="none" dirty="0">
              <a:solidFill>
                <a:srgbClr val="888888"/>
              </a:solidFill>
              <a:latin typeface="Calibri"/>
              <a:ea typeface="Calibri"/>
              <a:cs typeface="Calibri"/>
              <a:sym typeface="Calibri"/>
            </a:endParaRPr>
          </a:p>
        </p:txBody>
      </p:sp>
      <p:sp>
        <p:nvSpPr>
          <p:cNvPr id="89" name="Shape 8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2</a:t>
            </a:fld>
            <a:endParaRPr lang="en-GB" sz="1200" b="0" i="0" u="none" strike="noStrike" cap="none">
              <a:solidFill>
                <a:srgbClr val="888888"/>
              </a:solidFill>
              <a:latin typeface="Calibri"/>
              <a:ea typeface="Calibri"/>
              <a:cs typeface="Calibri"/>
              <a:sym typeface="Calibri"/>
            </a:endParaRPr>
          </a:p>
        </p:txBody>
      </p:sp>
      <p:pic>
        <p:nvPicPr>
          <p:cNvPr id="90" name="Shape 90"/>
          <p:cNvPicPr preferRelativeResize="0"/>
          <p:nvPr/>
        </p:nvPicPr>
        <p:blipFill rotWithShape="1">
          <a:blip r:embed="rId3">
            <a:alphaModFix/>
          </a:blip>
          <a:srcRect/>
          <a:stretch/>
        </p:blipFill>
        <p:spPr>
          <a:xfrm>
            <a:off x="461611" y="6358267"/>
            <a:ext cx="751170" cy="360477"/>
          </a:xfrm>
          <a:prstGeom prst="rect">
            <a:avLst/>
          </a:prstGeom>
          <a:noFill/>
          <a:ln>
            <a:noFill/>
          </a:ln>
        </p:spPr>
      </p:pic>
      <p:cxnSp>
        <p:nvCxnSpPr>
          <p:cNvPr id="91" name="Shape 91"/>
          <p:cNvCxnSpPr/>
          <p:nvPr/>
        </p:nvCxnSpPr>
        <p:spPr>
          <a:xfrm>
            <a:off x="321426" y="720436"/>
            <a:ext cx="11427229" cy="0"/>
          </a:xfrm>
          <a:prstGeom prst="straightConnector1">
            <a:avLst/>
          </a:prstGeom>
          <a:noFill/>
          <a:ln w="28575" cap="flat" cmpd="sng">
            <a:solidFill>
              <a:srgbClr val="C00000"/>
            </a:solidFill>
            <a:prstDash val="solid"/>
            <a:miter lim="800000"/>
            <a:headEnd type="none" w="med" len="med"/>
            <a:tailEnd type="none" w="med" len="med"/>
          </a:ln>
        </p:spPr>
      </p:cxnSp>
      <p:sp>
        <p:nvSpPr>
          <p:cNvPr id="92" name="Shape 92"/>
          <p:cNvSpPr txBox="1"/>
          <p:nvPr/>
        </p:nvSpPr>
        <p:spPr>
          <a:xfrm>
            <a:off x="421178" y="186132"/>
            <a:ext cx="2942705" cy="52322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GB" sz="2800" b="0" i="0" u="none" strike="noStrike" cap="none" dirty="0">
                <a:solidFill>
                  <a:schemeClr val="dk1"/>
                </a:solidFill>
                <a:latin typeface="Calibri"/>
                <a:ea typeface="Calibri"/>
                <a:cs typeface="Calibri"/>
                <a:sym typeface="Calibri"/>
              </a:rPr>
              <a:t>S</a:t>
            </a:r>
            <a:r>
              <a:rPr lang="en-CH" sz="2800" b="0" i="0" u="none" strike="noStrike" cap="none" dirty="0">
                <a:solidFill>
                  <a:schemeClr val="dk1"/>
                </a:solidFill>
                <a:latin typeface="Calibri"/>
                <a:ea typeface="Calibri"/>
                <a:cs typeface="Calibri"/>
                <a:sym typeface="Calibri"/>
              </a:rPr>
              <a:t>o</a:t>
            </a:r>
            <a:r>
              <a:rPr lang="fr-CH" sz="2800" b="0" i="0" u="none" strike="noStrike" cap="none" dirty="0">
                <a:solidFill>
                  <a:schemeClr val="dk1"/>
                </a:solidFill>
                <a:latin typeface="Calibri"/>
                <a:ea typeface="Calibri"/>
                <a:cs typeface="Calibri"/>
                <a:sym typeface="Calibri"/>
              </a:rPr>
              <a:t>m</a:t>
            </a:r>
            <a:r>
              <a:rPr lang="en-CH" sz="2800" b="0" i="0" u="none" strike="noStrike" cap="none" dirty="0">
                <a:solidFill>
                  <a:schemeClr val="dk1"/>
                </a:solidFill>
                <a:latin typeface="Calibri"/>
                <a:ea typeface="Calibri"/>
                <a:cs typeface="Calibri"/>
                <a:sym typeface="Calibri"/>
              </a:rPr>
              <a:t>m</a:t>
            </a:r>
            <a:r>
              <a:rPr lang="fr-CH" sz="2800" b="0" i="0" u="none" strike="noStrike" cap="none" dirty="0">
                <a:solidFill>
                  <a:schemeClr val="dk1"/>
                </a:solidFill>
                <a:latin typeface="Calibri"/>
                <a:ea typeface="Calibri"/>
                <a:cs typeface="Calibri"/>
                <a:sym typeface="Calibri"/>
              </a:rPr>
              <a:t>a</a:t>
            </a:r>
            <a:r>
              <a:rPr lang="en-CH" sz="2800" b="0" i="0" u="none" strike="noStrike" cap="none" dirty="0" err="1">
                <a:solidFill>
                  <a:schemeClr val="dk1"/>
                </a:solidFill>
                <a:latin typeface="Calibri"/>
                <a:ea typeface="Calibri"/>
                <a:cs typeface="Calibri"/>
                <a:sym typeface="Calibri"/>
              </a:rPr>
              <a:t>i</a:t>
            </a:r>
            <a:r>
              <a:rPr lang="fr-CH" sz="2800" b="0" i="0" u="none" strike="noStrike" cap="none" dirty="0">
                <a:solidFill>
                  <a:schemeClr val="dk1"/>
                </a:solidFill>
                <a:latin typeface="Calibri"/>
                <a:ea typeface="Calibri"/>
                <a:cs typeface="Calibri"/>
                <a:sym typeface="Calibri"/>
              </a:rPr>
              <a:t>r</a:t>
            </a:r>
            <a:r>
              <a:rPr lang="en-CH" sz="2800" b="0" i="0" u="none" strike="noStrike" cap="none" dirty="0">
                <a:solidFill>
                  <a:schemeClr val="dk1"/>
                </a:solidFill>
                <a:latin typeface="Calibri"/>
                <a:ea typeface="Calibri"/>
                <a:cs typeface="Calibri"/>
                <a:sym typeface="Calibri"/>
              </a:rPr>
              <a:t>e</a:t>
            </a:r>
            <a:endParaRPr lang="en-GB" sz="2800" b="0" i="0" u="none" strike="noStrike" cap="none" dirty="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E76AC840-DEA9-4FE7-B9D9-6183BD26DC63}"/>
              </a:ext>
            </a:extLst>
          </p:cNvPr>
          <p:cNvSpPr txBox="1"/>
          <p:nvPr/>
        </p:nvSpPr>
        <p:spPr>
          <a:xfrm>
            <a:off x="681644" y="1390996"/>
            <a:ext cx="8337539" cy="2308324"/>
          </a:xfrm>
          <a:prstGeom prst="rect">
            <a:avLst/>
          </a:prstGeom>
          <a:noFill/>
        </p:spPr>
        <p:txBody>
          <a:bodyPr wrap="none" rtlCol="0">
            <a:spAutoFit/>
          </a:bodyPr>
          <a:lstStyle/>
          <a:p>
            <a:pPr marL="285750" indent="-285750">
              <a:buFontTx/>
              <a:buChar char="-"/>
            </a:pPr>
            <a:r>
              <a:rPr lang="en-CH" sz="2400" dirty="0">
                <a:latin typeface="Calibri" panose="020F0502020204030204" pitchFamily="34" charset="0"/>
                <a:cs typeface="Calibri" panose="020F0502020204030204" pitchFamily="34" charset="0"/>
              </a:rPr>
              <a:t>Cahier des charges (</a:t>
            </a:r>
            <a:r>
              <a:rPr lang="fr-CH" sz="2400" dirty="0">
                <a:latin typeface="Calibri" panose="020F0502020204030204" pitchFamily="34" charset="0"/>
                <a:cs typeface="Calibri" panose="020F0502020204030204" pitchFamily="34" charset="0"/>
              </a:rPr>
              <a:t>C</a:t>
            </a:r>
            <a:r>
              <a:rPr lang="en-CH" sz="2400" dirty="0">
                <a:latin typeface="Calibri" panose="020F0502020204030204" pitchFamily="34" charset="0"/>
                <a:cs typeface="Calibri" panose="020F0502020204030204" pitchFamily="34" charset="0"/>
              </a:rPr>
              <a:t>h</a:t>
            </a:r>
            <a:r>
              <a:rPr lang="fr-CH" sz="2400" dirty="0">
                <a:latin typeface="Calibri" panose="020F0502020204030204" pitchFamily="34" charset="0"/>
                <a:cs typeface="Calibri" panose="020F0502020204030204" pitchFamily="34" charset="0"/>
              </a:rPr>
              <a:t>r</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s</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t</a:t>
            </a:r>
            <a:r>
              <a:rPr lang="en-CH" sz="2400" dirty="0" err="1">
                <a:latin typeface="Calibri" panose="020F0502020204030204" pitchFamily="34" charset="0"/>
                <a:cs typeface="Calibri" panose="020F0502020204030204" pitchFamily="34" charset="0"/>
              </a:rPr>
              <a:t>ian</a:t>
            </a:r>
            <a:r>
              <a:rPr lang="en-CH" sz="2400" dirty="0">
                <a:latin typeface="Calibri" panose="020F0502020204030204" pitchFamily="34" charset="0"/>
                <a:cs typeface="Calibri" panose="020F0502020204030204" pitchFamily="34" charset="0"/>
              </a:rPr>
              <a:t>) (1</a:t>
            </a:r>
            <a:r>
              <a:rPr lang="fr-CH" sz="2400" dirty="0">
                <a:latin typeface="Calibri" panose="020F0502020204030204" pitchFamily="34" charset="0"/>
                <a:cs typeface="Calibri" panose="020F0502020204030204" pitchFamily="34" charset="0"/>
              </a:rPr>
              <a:t>m</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n</a:t>
            </a:r>
            <a:r>
              <a:rPr lang="en-CH" sz="2400" dirty="0">
                <a:latin typeface="Calibri" panose="020F0502020204030204" pitchFamily="34" charset="0"/>
                <a:cs typeface="Calibri" panose="020F0502020204030204" pitchFamily="34" charset="0"/>
              </a:rPr>
              <a:t>)</a:t>
            </a:r>
          </a:p>
          <a:p>
            <a:pPr marL="285750" indent="-285750">
              <a:buFontTx/>
              <a:buChar char="-"/>
            </a:pPr>
            <a:r>
              <a:rPr lang="en-CH" sz="2400" dirty="0">
                <a:latin typeface="Calibri" panose="020F0502020204030204" pitchFamily="34" charset="0"/>
                <a:cs typeface="Calibri" panose="020F0502020204030204" pitchFamily="34" charset="0"/>
              </a:rPr>
              <a:t>Architecture du programme (</a:t>
            </a:r>
            <a:r>
              <a:rPr lang="fr-CH" sz="2400" dirty="0">
                <a:latin typeface="Calibri" panose="020F0502020204030204" pitchFamily="34" charset="0"/>
                <a:cs typeface="Calibri" panose="020F0502020204030204" pitchFamily="34" charset="0"/>
              </a:rPr>
              <a:t>C</a:t>
            </a:r>
            <a:r>
              <a:rPr lang="en-CH" sz="2400" dirty="0">
                <a:latin typeface="Calibri" panose="020F0502020204030204" pitchFamily="34" charset="0"/>
                <a:cs typeface="Calibri" panose="020F0502020204030204" pitchFamily="34" charset="0"/>
              </a:rPr>
              <a:t>h</a:t>
            </a:r>
            <a:r>
              <a:rPr lang="fr-CH" sz="2400" dirty="0">
                <a:latin typeface="Calibri" panose="020F0502020204030204" pitchFamily="34" charset="0"/>
                <a:cs typeface="Calibri" panose="020F0502020204030204" pitchFamily="34" charset="0"/>
              </a:rPr>
              <a:t>r</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s</a:t>
            </a:r>
            <a:r>
              <a:rPr lang="en-CH" sz="2400" dirty="0">
                <a:latin typeface="Calibri" panose="020F0502020204030204" pitchFamily="34" charset="0"/>
                <a:cs typeface="Calibri" panose="020F0502020204030204" pitchFamily="34" charset="0"/>
              </a:rPr>
              <a:t>tian) (3</a:t>
            </a:r>
            <a:r>
              <a:rPr lang="fr-CH" sz="2400" dirty="0">
                <a:latin typeface="Calibri" panose="020F0502020204030204" pitchFamily="34" charset="0"/>
                <a:cs typeface="Calibri" panose="020F0502020204030204" pitchFamily="34" charset="0"/>
              </a:rPr>
              <a:t>m</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n</a:t>
            </a:r>
            <a:r>
              <a:rPr lang="en-CH" sz="2400" dirty="0">
                <a:latin typeface="Calibri" panose="020F0502020204030204" pitchFamily="34" charset="0"/>
                <a:cs typeface="Calibri" panose="020F0502020204030204" pitchFamily="34" charset="0"/>
              </a:rPr>
              <a:t>)</a:t>
            </a:r>
          </a:p>
          <a:p>
            <a:pPr marL="285750" indent="-285750">
              <a:buFontTx/>
              <a:buChar char="-"/>
            </a:pPr>
            <a:r>
              <a:rPr lang="en-CH" sz="2400" dirty="0" err="1">
                <a:latin typeface="Calibri" panose="020F0502020204030204" pitchFamily="34" charset="0"/>
                <a:cs typeface="Calibri" panose="020F0502020204030204" pitchFamily="34" charset="0"/>
              </a:rPr>
              <a:t>Création</a:t>
            </a:r>
            <a:r>
              <a:rPr lang="en-CH" sz="2400" dirty="0">
                <a:latin typeface="Calibri" panose="020F0502020204030204" pitchFamily="34" charset="0"/>
                <a:cs typeface="Calibri" panose="020F0502020204030204" pitchFamily="34" charset="0"/>
              </a:rPr>
              <a:t> </a:t>
            </a:r>
            <a:r>
              <a:rPr lang="en-CH" sz="2400" dirty="0" err="1">
                <a:latin typeface="Calibri" panose="020F0502020204030204" pitchFamily="34" charset="0"/>
                <a:cs typeface="Calibri" panose="020F0502020204030204" pitchFamily="34" charset="0"/>
              </a:rPr>
              <a:t>d’objet</a:t>
            </a:r>
            <a:r>
              <a:rPr lang="fr-CH" sz="2400" dirty="0">
                <a:latin typeface="Calibri" panose="020F0502020204030204" pitchFamily="34" charset="0"/>
                <a:cs typeface="Calibri" panose="020F0502020204030204" pitchFamily="34" charset="0"/>
              </a:rPr>
              <a:t>s</a:t>
            </a:r>
            <a:r>
              <a:rPr lang="en-CH" sz="2400" dirty="0">
                <a:latin typeface="Calibri" panose="020F0502020204030204" pitchFamily="34" charset="0"/>
                <a:cs typeface="Calibri" panose="020F0502020204030204" pitchFamily="34" charset="0"/>
              </a:rPr>
              <a:t>, </a:t>
            </a:r>
            <a:r>
              <a:rPr lang="en-CH" sz="2400" dirty="0" err="1">
                <a:latin typeface="Calibri" panose="020F0502020204030204" pitchFamily="34" charset="0"/>
                <a:cs typeface="Calibri" panose="020F0502020204030204" pitchFamily="34" charset="0"/>
              </a:rPr>
              <a:t>ordonnancement</a:t>
            </a:r>
            <a:r>
              <a:rPr lang="en-CH" sz="2400" dirty="0">
                <a:latin typeface="Calibri" panose="020F0502020204030204" pitchFamily="34" charset="0"/>
                <a:cs typeface="Calibri" panose="020F0502020204030204" pitchFamily="34" charset="0"/>
              </a:rPr>
              <a:t> </a:t>
            </a:r>
            <a:r>
              <a:rPr lang="fr-CH" sz="2400" dirty="0">
                <a:latin typeface="Calibri" panose="020F0502020204030204" pitchFamily="34" charset="0"/>
                <a:cs typeface="Calibri" panose="020F0502020204030204" pitchFamily="34" charset="0"/>
              </a:rPr>
              <a:t>e</a:t>
            </a:r>
            <a:r>
              <a:rPr lang="en-CH" sz="2400" dirty="0">
                <a:latin typeface="Calibri" panose="020F0502020204030204" pitchFamily="34" charset="0"/>
                <a:cs typeface="Calibri" panose="020F0502020204030204" pitchFamily="34" charset="0"/>
              </a:rPr>
              <a:t>t </a:t>
            </a:r>
            <a:r>
              <a:rPr lang="fr-CH" sz="2400" dirty="0">
                <a:latin typeface="Calibri" panose="020F0502020204030204" pitchFamily="34" charset="0"/>
                <a:cs typeface="Calibri" panose="020F0502020204030204" pitchFamily="34" charset="0"/>
              </a:rPr>
              <a:t>s</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m</a:t>
            </a:r>
            <a:r>
              <a:rPr lang="en-CH" sz="2400" dirty="0">
                <a:latin typeface="Calibri" panose="020F0502020204030204" pitchFamily="34" charset="0"/>
                <a:cs typeface="Calibri" panose="020F0502020204030204" pitchFamily="34" charset="0"/>
              </a:rPr>
              <a:t>u</a:t>
            </a:r>
            <a:r>
              <a:rPr lang="fr-CH" sz="2400" dirty="0">
                <a:latin typeface="Calibri" panose="020F0502020204030204" pitchFamily="34" charset="0"/>
                <a:cs typeface="Calibri" panose="020F0502020204030204" pitchFamily="34" charset="0"/>
              </a:rPr>
              <a:t>l</a:t>
            </a:r>
            <a:r>
              <a:rPr lang="en-CH" sz="2400" dirty="0">
                <a:latin typeface="Calibri" panose="020F0502020204030204" pitchFamily="34" charset="0"/>
                <a:cs typeface="Calibri" panose="020F0502020204030204" pitchFamily="34" charset="0"/>
              </a:rPr>
              <a:t>a</a:t>
            </a:r>
            <a:r>
              <a:rPr lang="fr-CH" sz="2400" dirty="0">
                <a:latin typeface="Calibri" panose="020F0502020204030204" pitchFamily="34" charset="0"/>
                <a:cs typeface="Calibri" panose="020F0502020204030204" pitchFamily="34" charset="0"/>
              </a:rPr>
              <a:t>t</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o</a:t>
            </a:r>
            <a:r>
              <a:rPr lang="en-CH" sz="2400" dirty="0">
                <a:latin typeface="Calibri" panose="020F0502020204030204" pitchFamily="34" charset="0"/>
                <a:cs typeface="Calibri" panose="020F0502020204030204" pitchFamily="34" charset="0"/>
              </a:rPr>
              <a:t>n (</a:t>
            </a:r>
            <a:r>
              <a:rPr lang="fr-CH" sz="2400" dirty="0">
                <a:latin typeface="Calibri" panose="020F0502020204030204" pitchFamily="34" charset="0"/>
                <a:cs typeface="Calibri" panose="020F0502020204030204" pitchFamily="34" charset="0"/>
              </a:rPr>
              <a:t>M</a:t>
            </a:r>
            <a:r>
              <a:rPr lang="en-CH" sz="2400" dirty="0">
                <a:latin typeface="Calibri" panose="020F0502020204030204" pitchFamily="34" charset="0"/>
                <a:cs typeface="Calibri" panose="020F0502020204030204" pitchFamily="34" charset="0"/>
              </a:rPr>
              <a:t>a</a:t>
            </a:r>
            <a:r>
              <a:rPr lang="fr-CH" sz="2400" dirty="0">
                <a:latin typeface="Calibri" panose="020F0502020204030204" pitchFamily="34" charset="0"/>
                <a:cs typeface="Calibri" panose="020F0502020204030204" pitchFamily="34" charset="0"/>
              </a:rPr>
              <a:t>x</a:t>
            </a:r>
            <a:r>
              <a:rPr lang="en-CH" sz="2400" dirty="0">
                <a:latin typeface="Calibri" panose="020F0502020204030204" pitchFamily="34" charset="0"/>
                <a:cs typeface="Calibri" panose="020F0502020204030204" pitchFamily="34" charset="0"/>
              </a:rPr>
              <a:t>) (3</a:t>
            </a:r>
            <a:r>
              <a:rPr lang="fr-CH" sz="2400" dirty="0">
                <a:latin typeface="Calibri" panose="020F0502020204030204" pitchFamily="34" charset="0"/>
                <a:cs typeface="Calibri" panose="020F0502020204030204" pitchFamily="34" charset="0"/>
              </a:rPr>
              <a:t>m</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n</a:t>
            </a:r>
            <a:r>
              <a:rPr lang="en-CH" sz="2400" dirty="0">
                <a:latin typeface="Calibri" panose="020F0502020204030204" pitchFamily="34" charset="0"/>
                <a:cs typeface="Calibri" panose="020F0502020204030204" pitchFamily="34" charset="0"/>
              </a:rPr>
              <a:t>)</a:t>
            </a:r>
          </a:p>
          <a:p>
            <a:pPr marL="285750" indent="-285750">
              <a:buFontTx/>
              <a:buChar char="-"/>
            </a:pPr>
            <a:r>
              <a:rPr lang="en-CH" sz="2400" dirty="0">
                <a:latin typeface="Calibri" panose="020F0502020204030204" pitchFamily="34" charset="0"/>
                <a:cs typeface="Calibri" panose="020F0502020204030204" pitchFamily="34" charset="0"/>
              </a:rPr>
              <a:t>Journal </a:t>
            </a:r>
            <a:r>
              <a:rPr lang="fr-CH" sz="2400" dirty="0">
                <a:latin typeface="Calibri" panose="020F0502020204030204" pitchFamily="34" charset="0"/>
                <a:cs typeface="Calibri" panose="020F0502020204030204" pitchFamily="34" charset="0"/>
              </a:rPr>
              <a:t>e</a:t>
            </a:r>
            <a:r>
              <a:rPr lang="en-CH" sz="2400" dirty="0">
                <a:latin typeface="Calibri" panose="020F0502020204030204" pitchFamily="34" charset="0"/>
                <a:cs typeface="Calibri" panose="020F0502020204030204" pitchFamily="34" charset="0"/>
              </a:rPr>
              <a:t>t </a:t>
            </a:r>
            <a:r>
              <a:rPr lang="fr-CH" sz="2400" dirty="0">
                <a:latin typeface="Calibri" panose="020F0502020204030204" pitchFamily="34" charset="0"/>
                <a:cs typeface="Calibri" panose="020F0502020204030204" pitchFamily="34" charset="0"/>
              </a:rPr>
              <a:t>c</a:t>
            </a:r>
            <a:r>
              <a:rPr lang="en-CH" sz="2400" dirty="0">
                <a:latin typeface="Calibri" panose="020F0502020204030204" pitchFamily="34" charset="0"/>
                <a:cs typeface="Calibri" panose="020F0502020204030204" pitchFamily="34" charset="0"/>
              </a:rPr>
              <a:t>o</a:t>
            </a:r>
            <a:r>
              <a:rPr lang="fr-CH" sz="2400" dirty="0">
                <a:latin typeface="Calibri" panose="020F0502020204030204" pitchFamily="34" charset="0"/>
                <a:cs typeface="Calibri" panose="020F0502020204030204" pitchFamily="34" charset="0"/>
              </a:rPr>
              <a:t>n</a:t>
            </a:r>
            <a:r>
              <a:rPr lang="en-CH" sz="2400" dirty="0">
                <a:latin typeface="Calibri" panose="020F0502020204030204" pitchFamily="34" charset="0"/>
                <a:cs typeface="Calibri" panose="020F0502020204030204" pitchFamily="34" charset="0"/>
              </a:rPr>
              <a:t>s</a:t>
            </a:r>
            <a:r>
              <a:rPr lang="fr-CH" sz="2400" dirty="0">
                <a:latin typeface="Calibri" panose="020F0502020204030204" pitchFamily="34" charset="0"/>
                <a:cs typeface="Calibri" panose="020F0502020204030204" pitchFamily="34" charset="0"/>
              </a:rPr>
              <a:t>o</a:t>
            </a:r>
            <a:r>
              <a:rPr lang="en-CH" sz="2400" dirty="0">
                <a:latin typeface="Calibri" panose="020F0502020204030204" pitchFamily="34" charset="0"/>
                <a:cs typeface="Calibri" panose="020F0502020204030204" pitchFamily="34" charset="0"/>
              </a:rPr>
              <a:t>l</a:t>
            </a:r>
            <a:r>
              <a:rPr lang="fr-CH" sz="2400">
                <a:latin typeface="Calibri" panose="020F0502020204030204" pitchFamily="34" charset="0"/>
                <a:cs typeface="Calibri" panose="020F0502020204030204" pitchFamily="34" charset="0"/>
              </a:rPr>
              <a:t>e</a:t>
            </a:r>
            <a:r>
              <a:rPr lang="en-CH" sz="2400">
                <a:latin typeface="Calibri" panose="020F0502020204030204" pitchFamily="34" charset="0"/>
                <a:cs typeface="Calibri" panose="020F0502020204030204" pitchFamily="34" charset="0"/>
              </a:rPr>
              <a:t> </a:t>
            </a:r>
            <a:r>
              <a:rPr lang="en-CH" sz="2400" dirty="0">
                <a:latin typeface="Calibri" panose="020F0502020204030204" pitchFamily="34" charset="0"/>
                <a:cs typeface="Calibri" panose="020F0502020204030204" pitchFamily="34" charset="0"/>
              </a:rPr>
              <a:t>(</a:t>
            </a:r>
            <a:r>
              <a:rPr lang="fr-CH" sz="2400" dirty="0">
                <a:latin typeface="Calibri" panose="020F0502020204030204" pitchFamily="34" charset="0"/>
                <a:cs typeface="Calibri" panose="020F0502020204030204" pitchFamily="34" charset="0"/>
              </a:rPr>
              <a:t>M</a:t>
            </a:r>
            <a:r>
              <a:rPr lang="en-CH" sz="2400" dirty="0">
                <a:latin typeface="Calibri" panose="020F0502020204030204" pitchFamily="34" charset="0"/>
                <a:cs typeface="Calibri" panose="020F0502020204030204" pitchFamily="34" charset="0"/>
              </a:rPr>
              <a:t>a</a:t>
            </a:r>
            <a:r>
              <a:rPr lang="fr-CH" sz="2400" dirty="0">
                <a:latin typeface="Calibri" panose="020F0502020204030204" pitchFamily="34" charset="0"/>
                <a:cs typeface="Calibri" panose="020F0502020204030204" pitchFamily="34" charset="0"/>
              </a:rPr>
              <a:t>x</a:t>
            </a:r>
            <a:r>
              <a:rPr lang="en-CH" sz="2400" dirty="0">
                <a:latin typeface="Calibri" panose="020F0502020204030204" pitchFamily="34" charset="0"/>
                <a:cs typeface="Calibri" panose="020F0502020204030204" pitchFamily="34" charset="0"/>
              </a:rPr>
              <a:t>) (30</a:t>
            </a:r>
            <a:r>
              <a:rPr lang="fr-CH" sz="2400" dirty="0">
                <a:latin typeface="Calibri" panose="020F0502020204030204" pitchFamily="34" charset="0"/>
                <a:cs typeface="Calibri" panose="020F0502020204030204" pitchFamily="34" charset="0"/>
              </a:rPr>
              <a:t>s</a:t>
            </a:r>
            <a:r>
              <a:rPr lang="en-CH" sz="2400" dirty="0">
                <a:latin typeface="Calibri" panose="020F0502020204030204" pitchFamily="34" charset="0"/>
                <a:cs typeface="Calibri" panose="020F0502020204030204" pitchFamily="34" charset="0"/>
              </a:rPr>
              <a:t>e</a:t>
            </a:r>
            <a:r>
              <a:rPr lang="fr-CH" sz="2400" dirty="0">
                <a:latin typeface="Calibri" panose="020F0502020204030204" pitchFamily="34" charset="0"/>
                <a:cs typeface="Calibri" panose="020F0502020204030204" pitchFamily="34" charset="0"/>
              </a:rPr>
              <a:t>c</a:t>
            </a:r>
            <a:r>
              <a:rPr lang="en-CH" sz="2400" dirty="0">
                <a:latin typeface="Calibri" panose="020F0502020204030204" pitchFamily="34" charset="0"/>
                <a:cs typeface="Calibri" panose="020F0502020204030204" pitchFamily="34" charset="0"/>
              </a:rPr>
              <a:t>)</a:t>
            </a:r>
          </a:p>
          <a:p>
            <a:pPr marL="285750" indent="-285750">
              <a:buFontTx/>
              <a:buChar char="-"/>
            </a:pPr>
            <a:r>
              <a:rPr lang="en-CH" sz="2400" dirty="0" err="1">
                <a:latin typeface="Calibri" panose="020F0502020204030204" pitchFamily="34" charset="0"/>
                <a:cs typeface="Calibri" panose="020F0502020204030204" pitchFamily="34" charset="0"/>
              </a:rPr>
              <a:t>Graphiques</a:t>
            </a:r>
            <a:r>
              <a:rPr lang="en-CH" sz="2400" dirty="0">
                <a:latin typeface="Calibri" panose="020F0502020204030204" pitchFamily="34" charset="0"/>
                <a:cs typeface="Calibri" panose="020F0502020204030204" pitchFamily="34" charset="0"/>
              </a:rPr>
              <a:t> (</a:t>
            </a:r>
            <a:r>
              <a:rPr lang="en-CH" sz="2400" dirty="0" err="1">
                <a:latin typeface="Calibri" panose="020F0502020204030204" pitchFamily="34" charset="0"/>
                <a:cs typeface="Calibri" panose="020F0502020204030204" pitchFamily="34" charset="0"/>
              </a:rPr>
              <a:t>Chrisitan</a:t>
            </a:r>
            <a:r>
              <a:rPr lang="en-CH" sz="2400" dirty="0">
                <a:latin typeface="Calibri" panose="020F0502020204030204" pitchFamily="34" charset="0"/>
                <a:cs typeface="Calibri" panose="020F0502020204030204" pitchFamily="34" charset="0"/>
              </a:rPr>
              <a:t>) (1</a:t>
            </a:r>
            <a:r>
              <a:rPr lang="fr-CH" sz="2400" dirty="0">
                <a:latin typeface="Calibri" panose="020F0502020204030204" pitchFamily="34" charset="0"/>
                <a:cs typeface="Calibri" panose="020F0502020204030204" pitchFamily="34" charset="0"/>
              </a:rPr>
              <a:t>m</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n</a:t>
            </a:r>
            <a:r>
              <a:rPr lang="en-CH" sz="2400" dirty="0">
                <a:latin typeface="Calibri" panose="020F0502020204030204" pitchFamily="34" charset="0"/>
                <a:cs typeface="Calibri" panose="020F0502020204030204" pitchFamily="34" charset="0"/>
              </a:rPr>
              <a:t>30)</a:t>
            </a:r>
          </a:p>
          <a:p>
            <a:pPr marL="285750" indent="-285750">
              <a:buFontTx/>
              <a:buChar char="-"/>
            </a:pPr>
            <a:r>
              <a:rPr lang="en-CH" sz="2400" dirty="0">
                <a:latin typeface="Calibri" panose="020F0502020204030204" pitchFamily="34" charset="0"/>
                <a:cs typeface="Calibri" panose="020F0502020204030204" pitchFamily="34" charset="0"/>
              </a:rPr>
              <a:t>Conclusion (</a:t>
            </a:r>
            <a:r>
              <a:rPr lang="fr-CH" sz="2400" dirty="0">
                <a:latin typeface="Calibri" panose="020F0502020204030204" pitchFamily="34" charset="0"/>
                <a:cs typeface="Calibri" panose="020F0502020204030204" pitchFamily="34" charset="0"/>
              </a:rPr>
              <a:t>M</a:t>
            </a:r>
            <a:r>
              <a:rPr lang="en-CH" sz="2400" dirty="0">
                <a:latin typeface="Calibri" panose="020F0502020204030204" pitchFamily="34" charset="0"/>
                <a:cs typeface="Calibri" panose="020F0502020204030204" pitchFamily="34" charset="0"/>
              </a:rPr>
              <a:t>a</a:t>
            </a:r>
            <a:r>
              <a:rPr lang="fr-CH" sz="2400" dirty="0">
                <a:latin typeface="Calibri" panose="020F0502020204030204" pitchFamily="34" charset="0"/>
                <a:cs typeface="Calibri" panose="020F0502020204030204" pitchFamily="34" charset="0"/>
              </a:rPr>
              <a:t>x</a:t>
            </a:r>
            <a:r>
              <a:rPr lang="en-CH" sz="2400" dirty="0">
                <a:latin typeface="Calibri" panose="020F0502020204030204" pitchFamily="34" charset="0"/>
                <a:cs typeface="Calibri" panose="020F0502020204030204" pitchFamily="34" charset="0"/>
              </a:rPr>
              <a:t>) (1min)</a:t>
            </a:r>
          </a:p>
        </p:txBody>
      </p:sp>
    </p:spTree>
    <p:extLst>
      <p:ext uri="{BB962C8B-B14F-4D97-AF65-F5344CB8AC3E}">
        <p14:creationId xmlns:p14="http://schemas.microsoft.com/office/powerpoint/2010/main" val="166954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ftr" idx="11"/>
          </p:nvPr>
        </p:nvSpPr>
        <p:spPr>
          <a:xfrm>
            <a:off x="4038600" y="6356350"/>
            <a:ext cx="4114800"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CH" dirty="0"/>
              <a:t>D</a:t>
            </a:r>
            <a:r>
              <a:rPr lang="fr-CH" dirty="0"/>
              <a:t>o</a:t>
            </a:r>
            <a:r>
              <a:rPr lang="en-CH" dirty="0"/>
              <a:t>m</a:t>
            </a:r>
            <a:r>
              <a:rPr lang="fr-CH" dirty="0"/>
              <a:t>o</a:t>
            </a:r>
            <a:r>
              <a:rPr lang="en-CH" dirty="0"/>
              <a:t>t</a:t>
            </a:r>
            <a:r>
              <a:rPr lang="fr-CH" dirty="0"/>
              <a:t>i</a:t>
            </a:r>
            <a:r>
              <a:rPr lang="en-CH" dirty="0"/>
              <a:t>q</a:t>
            </a:r>
            <a:r>
              <a:rPr lang="fr-CH" dirty="0"/>
              <a:t>u</a:t>
            </a:r>
            <a:r>
              <a:rPr lang="en-CH" dirty="0"/>
              <a:t>e – </a:t>
            </a:r>
            <a:r>
              <a:rPr lang="fr-CH" dirty="0"/>
              <a:t>G</a:t>
            </a:r>
            <a:r>
              <a:rPr lang="en-CH" dirty="0"/>
              <a:t>r</a:t>
            </a:r>
            <a:r>
              <a:rPr lang="fr-CH" dirty="0"/>
              <a:t>o</a:t>
            </a:r>
            <a:r>
              <a:rPr lang="en-CH" dirty="0"/>
              <a:t>u</a:t>
            </a:r>
            <a:r>
              <a:rPr lang="fr-CH" dirty="0"/>
              <a:t>p</a:t>
            </a:r>
            <a:r>
              <a:rPr lang="en-CH" dirty="0"/>
              <a:t>e 13</a:t>
            </a:r>
            <a:endParaRPr lang="en-GB" sz="1200" b="0" i="0" u="none" strike="noStrike" cap="none" dirty="0">
              <a:solidFill>
                <a:srgbClr val="888888"/>
              </a:solidFill>
              <a:latin typeface="Calibri"/>
              <a:ea typeface="Calibri"/>
              <a:cs typeface="Calibri"/>
              <a:sym typeface="Calibri"/>
            </a:endParaRPr>
          </a:p>
        </p:txBody>
      </p:sp>
      <p:sp>
        <p:nvSpPr>
          <p:cNvPr id="89" name="Shape 8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3</a:t>
            </a:fld>
            <a:endParaRPr lang="en-GB" sz="1200" b="0" i="0" u="none" strike="noStrike" cap="none">
              <a:solidFill>
                <a:srgbClr val="888888"/>
              </a:solidFill>
              <a:latin typeface="Calibri"/>
              <a:ea typeface="Calibri"/>
              <a:cs typeface="Calibri"/>
              <a:sym typeface="Calibri"/>
            </a:endParaRPr>
          </a:p>
        </p:txBody>
      </p:sp>
      <p:pic>
        <p:nvPicPr>
          <p:cNvPr id="90" name="Shape 90"/>
          <p:cNvPicPr preferRelativeResize="0"/>
          <p:nvPr/>
        </p:nvPicPr>
        <p:blipFill rotWithShape="1">
          <a:blip r:embed="rId3">
            <a:alphaModFix/>
          </a:blip>
          <a:srcRect/>
          <a:stretch/>
        </p:blipFill>
        <p:spPr>
          <a:xfrm>
            <a:off x="461611" y="6358267"/>
            <a:ext cx="751170" cy="360477"/>
          </a:xfrm>
          <a:prstGeom prst="rect">
            <a:avLst/>
          </a:prstGeom>
          <a:noFill/>
          <a:ln>
            <a:noFill/>
          </a:ln>
        </p:spPr>
      </p:pic>
      <p:cxnSp>
        <p:nvCxnSpPr>
          <p:cNvPr id="91" name="Shape 91"/>
          <p:cNvCxnSpPr/>
          <p:nvPr/>
        </p:nvCxnSpPr>
        <p:spPr>
          <a:xfrm>
            <a:off x="321426" y="720436"/>
            <a:ext cx="11427229" cy="0"/>
          </a:xfrm>
          <a:prstGeom prst="straightConnector1">
            <a:avLst/>
          </a:prstGeom>
          <a:noFill/>
          <a:ln w="28575" cap="flat" cmpd="sng">
            <a:solidFill>
              <a:srgbClr val="C00000"/>
            </a:solidFill>
            <a:prstDash val="solid"/>
            <a:miter lim="800000"/>
            <a:headEnd type="none" w="med" len="med"/>
            <a:tailEnd type="none" w="med" len="med"/>
          </a:ln>
        </p:spPr>
      </p:cxnSp>
      <p:sp>
        <p:nvSpPr>
          <p:cNvPr id="92" name="Shape 92"/>
          <p:cNvSpPr txBox="1"/>
          <p:nvPr/>
        </p:nvSpPr>
        <p:spPr>
          <a:xfrm>
            <a:off x="421178" y="186132"/>
            <a:ext cx="2942705" cy="52322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GB" sz="2800" b="0" i="0" u="none" strike="noStrike" cap="none" dirty="0">
                <a:solidFill>
                  <a:schemeClr val="dk1"/>
                </a:solidFill>
                <a:latin typeface="Calibri"/>
                <a:ea typeface="Calibri"/>
                <a:cs typeface="Calibri"/>
                <a:sym typeface="Calibri"/>
              </a:rPr>
              <a:t>C</a:t>
            </a:r>
            <a:r>
              <a:rPr lang="en-CH" sz="2800" dirty="0" err="1">
                <a:solidFill>
                  <a:schemeClr val="dk1"/>
                </a:solidFill>
                <a:latin typeface="Calibri"/>
                <a:ea typeface="Calibri"/>
                <a:cs typeface="Calibri"/>
                <a:sym typeface="Calibri"/>
              </a:rPr>
              <a:t>ahier</a:t>
            </a:r>
            <a:r>
              <a:rPr lang="en-CH" sz="2800" dirty="0">
                <a:solidFill>
                  <a:schemeClr val="dk1"/>
                </a:solidFill>
                <a:latin typeface="Calibri"/>
                <a:ea typeface="Calibri"/>
                <a:cs typeface="Calibri"/>
                <a:sym typeface="Calibri"/>
              </a:rPr>
              <a:t> des </a:t>
            </a:r>
            <a:r>
              <a:rPr lang="fr-CH" sz="2800" dirty="0">
                <a:solidFill>
                  <a:schemeClr val="dk1"/>
                </a:solidFill>
                <a:latin typeface="Calibri"/>
                <a:ea typeface="Calibri"/>
                <a:cs typeface="Calibri"/>
                <a:sym typeface="Calibri"/>
              </a:rPr>
              <a:t>c</a:t>
            </a:r>
            <a:r>
              <a:rPr lang="en-CH" sz="2800" dirty="0">
                <a:solidFill>
                  <a:schemeClr val="dk1"/>
                </a:solidFill>
                <a:latin typeface="Calibri"/>
                <a:ea typeface="Calibri"/>
                <a:cs typeface="Calibri"/>
                <a:sym typeface="Calibri"/>
              </a:rPr>
              <a:t>h</a:t>
            </a:r>
            <a:r>
              <a:rPr lang="fr-CH" sz="2800" dirty="0">
                <a:solidFill>
                  <a:schemeClr val="dk1"/>
                </a:solidFill>
                <a:latin typeface="Calibri"/>
                <a:ea typeface="Calibri"/>
                <a:cs typeface="Calibri"/>
                <a:sym typeface="Calibri"/>
              </a:rPr>
              <a:t>a</a:t>
            </a:r>
            <a:r>
              <a:rPr lang="en-CH" sz="2800" dirty="0">
                <a:solidFill>
                  <a:schemeClr val="dk1"/>
                </a:solidFill>
                <a:latin typeface="Calibri"/>
                <a:ea typeface="Calibri"/>
                <a:cs typeface="Calibri"/>
                <a:sym typeface="Calibri"/>
              </a:rPr>
              <a:t>r</a:t>
            </a:r>
            <a:r>
              <a:rPr lang="fr-CH" sz="2800" dirty="0">
                <a:solidFill>
                  <a:schemeClr val="dk1"/>
                </a:solidFill>
                <a:latin typeface="Calibri"/>
                <a:ea typeface="Calibri"/>
                <a:cs typeface="Calibri"/>
                <a:sym typeface="Calibri"/>
              </a:rPr>
              <a:t>g</a:t>
            </a:r>
            <a:r>
              <a:rPr lang="en-CH" sz="2800" dirty="0">
                <a:solidFill>
                  <a:schemeClr val="dk1"/>
                </a:solidFill>
                <a:latin typeface="Calibri"/>
                <a:ea typeface="Calibri"/>
                <a:cs typeface="Calibri"/>
                <a:sym typeface="Calibri"/>
              </a:rPr>
              <a:t>e</a:t>
            </a:r>
            <a:r>
              <a:rPr lang="fr-CH" sz="2800" dirty="0">
                <a:solidFill>
                  <a:schemeClr val="dk1"/>
                </a:solidFill>
                <a:latin typeface="Calibri"/>
                <a:ea typeface="Calibri"/>
                <a:cs typeface="Calibri"/>
                <a:sym typeface="Calibri"/>
              </a:rPr>
              <a:t>s</a:t>
            </a:r>
            <a:endParaRPr lang="en-GB"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29339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187</Words>
  <Application>Microsoft Office PowerPoint</Application>
  <PresentationFormat>Widescreen</PresentationFormat>
  <Paragraphs>29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Helvetica Neue</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Max Chevron</dc:creator>
  <cp:lastModifiedBy>Max Chevron</cp:lastModifiedBy>
  <cp:revision>29</cp:revision>
  <dcterms:modified xsi:type="dcterms:W3CDTF">2017-12-11T16:49:34Z</dcterms:modified>
</cp:coreProperties>
</file>